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8" r:id="rId3"/>
    <p:sldId id="346" r:id="rId4"/>
    <p:sldId id="345" r:id="rId5"/>
    <p:sldId id="344" r:id="rId6"/>
    <p:sldId id="347" r:id="rId7"/>
    <p:sldId id="348" r:id="rId8"/>
    <p:sldId id="349" r:id="rId9"/>
    <p:sldId id="333" r:id="rId10"/>
    <p:sldId id="343" r:id="rId11"/>
    <p:sldId id="342" r:id="rId12"/>
    <p:sldId id="267" r:id="rId13"/>
  </p:sldIdLst>
  <p:sldSz cx="9144000" cy="6858000" type="screen4x3"/>
  <p:notesSz cx="6858000" cy="9144000"/>
  <p:custDataLst>
    <p:tags r:id="rId16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k Crofts-Smith" initials="NC" lastIdx="1" clrIdx="0">
    <p:extLst>
      <p:ext uri="{19B8F6BF-5375-455C-9EA6-DF929625EA0E}">
        <p15:presenceInfo xmlns:p15="http://schemas.microsoft.com/office/powerpoint/2012/main" userId="0a4268da8238ed6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74"/>
  </p:normalViewPr>
  <p:slideViewPr>
    <p:cSldViewPr showGuides="1">
      <p:cViewPr varScale="1">
        <p:scale>
          <a:sx n="105" d="100"/>
          <a:sy n="105" d="100"/>
        </p:scale>
        <p:origin x="18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5/3/20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Level 3 Hospitality and Catering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2020 City and Guilds of London Institute. All rights reserved</a:t>
            </a:r>
            <a:r>
              <a:rPr lang="en-US" sz="900" dirty="0"/>
              <a:t>.</a:t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12</a:t>
            </a: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4576" y="2121735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532224" y="3581400"/>
            <a:ext cx="7848600" cy="2979877"/>
          </a:xfrm>
        </p:spPr>
        <p:txBody>
          <a:bodyPr anchor="t"/>
          <a:lstStyle/>
          <a:p>
            <a:r>
              <a:rPr lang="en-GB" dirty="0"/>
              <a:t>Cook a range of cold soups, mezze and advanced cold starters using different methods of cookery</a:t>
            </a:r>
            <a:br>
              <a:rPr lang="en-GB" sz="2000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Unit 307: Produce and present advanced starters using standardised recipes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Use a variety of ingredients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813048"/>
              </p:ext>
            </p:extLst>
          </p:nvPr>
        </p:nvGraphicFramePr>
        <p:xfrm>
          <a:off x="533400" y="1981200"/>
          <a:ext cx="6630888" cy="334467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410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0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Ingredients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Menu items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Dairy products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Creams, (single, whipping, double) butters, yoghurt, crème fraiche, sour cream,  etc.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Pasta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Fresh, frozen and dried for a range of shapes and stuffed pasta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ts val="2000"/>
                        </a:lnSpc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Pastry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Savory pastry items could include puff pastry, rough puff pastry, brick paste, hot water paste, short crust pastry, filo paste, spring roll paste 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846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Apply a range of finishing methods when serving dishes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667758"/>
              </p:ext>
            </p:extLst>
          </p:nvPr>
        </p:nvGraphicFramePr>
        <p:xfrm>
          <a:off x="472824" y="1556792"/>
          <a:ext cx="8491664" cy="487286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367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4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Finishing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Application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fontAlgn="base"/>
                      <a:r>
                        <a:rPr lang="en-GB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Garnishing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Suitable garnish to enhance the dish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fontAlgn="base"/>
                      <a:r>
                        <a:rPr lang="en-GB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Saucing </a:t>
                      </a:r>
                    </a:p>
                    <a:p>
                      <a:pPr lvl="0" fontAlgn="base"/>
                      <a:r>
                        <a:rPr lang="en-GB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Dressing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Coated or served separate as per dish specifications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Gratinating/glazing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Hot dishes can be glazed with the addition of a liaison (egg yolks and cream) of cold items can be glazed with a savory jelly,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</a:rPr>
                        <a:t>chaud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</a:rPr>
                        <a:t>froid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style (usually glazed with cheese or breadcrumbs)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75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Flambéing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To flame with alcohol, sometimes in front of the customer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fontAlgn="base"/>
                      <a:r>
                        <a:rPr lang="en-GB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Passed, strained, pureed</a:t>
                      </a:r>
                    </a:p>
                    <a:p>
                      <a:pPr lvl="0" fontAlgn="base"/>
                      <a:r>
                        <a:rPr lang="en-GB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un-passed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To make a fine ingredient to add to a dish e.g. carrot, tomato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fontAlgn="base"/>
                      <a:endParaRPr lang="en-GB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The dish contains all items usually a soup e.g. broth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9163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Clarified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This refers to a stock which had been cleared e.g. consommé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Chilling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Checking and recording temperatures for both hot and cold dishes 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804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Monitor the safe use of equipment 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28575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 Temperature probe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Blender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Food processor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Frying pans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Mandolin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Mixers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Blast chillers and blast freezers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Cold holding equipment </a:t>
            </a:r>
            <a:endParaRPr lang="en-GB" sz="1800" dirty="0"/>
          </a:p>
          <a:p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7E47B5-C7ED-FC4F-9896-A34F3D43E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1844824"/>
            <a:ext cx="2236192" cy="33542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Kitchen equipment (continued)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28800"/>
            <a:ext cx="8229600" cy="4756150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Fryers and griddles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Grills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Hobs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Hot holding equipment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Ovens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Steamers </a:t>
            </a:r>
            <a:endParaRPr lang="en-GB" sz="1800" dirty="0"/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8F129E-4069-F64D-B44A-F8A4CFEB216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1660808"/>
            <a:ext cx="2407005" cy="361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792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18488" cy="382588"/>
          </a:xfrm>
        </p:spPr>
        <p:txBody>
          <a:bodyPr/>
          <a:lstStyle/>
          <a:p>
            <a:r>
              <a:rPr lang="en-GB" dirty="0"/>
              <a:t>Be able to prepare, cook and serve cold soups and advanced cold starters and mezze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916832"/>
            <a:ext cx="8229600" cy="4756150"/>
          </a:xfrm>
        </p:spPr>
        <p:txBody>
          <a:bodyPr/>
          <a:lstStyle/>
          <a:p>
            <a:pPr>
              <a:buClr>
                <a:srgbClr val="E30613"/>
              </a:buClr>
              <a:buSzPct val="150000"/>
            </a:pPr>
            <a:r>
              <a:rPr lang="en-GB" dirty="0"/>
              <a:t>Use a variety of cookery methods: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Baking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Combination cooking </a:t>
            </a:r>
            <a:endParaRPr lang="en-GB" dirty="0"/>
          </a:p>
          <a:p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4AED53-A041-0944-8141-C39E7422376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6444" y="1916832"/>
            <a:ext cx="3779912" cy="248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341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18488" cy="382588"/>
          </a:xfrm>
        </p:spPr>
        <p:txBody>
          <a:bodyPr/>
          <a:lstStyle/>
          <a:p>
            <a:r>
              <a:rPr lang="en-GB" dirty="0"/>
              <a:t>Be able to prepare, cook and serve cold soups and advanced cold starters and mezze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65240" y="1916832"/>
            <a:ext cx="8229600" cy="4756150"/>
          </a:xfrm>
        </p:spPr>
        <p:txBody>
          <a:bodyPr/>
          <a:lstStyle/>
          <a:p>
            <a:pPr>
              <a:buClr>
                <a:srgbClr val="E30613"/>
              </a:buClr>
              <a:buSzPct val="150000"/>
            </a:pPr>
            <a:r>
              <a:rPr lang="en-GB" dirty="0"/>
              <a:t>Adapt standard recipes, increase yield amounts for more covers and adjust ingredients to ensure quality is maintained.</a:t>
            </a:r>
          </a:p>
          <a:p>
            <a:pPr>
              <a:buClr>
                <a:srgbClr val="E30613"/>
              </a:buClr>
              <a:buSzPct val="150000"/>
            </a:pPr>
            <a:r>
              <a:rPr lang="en-GB" dirty="0"/>
              <a:t>Use a range of preparation and cooking methods for the following  </a:t>
            </a:r>
          </a:p>
          <a:p>
            <a:pPr marL="28575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Dairy products</a:t>
            </a:r>
          </a:p>
          <a:p>
            <a:pPr marL="28575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Pasta</a:t>
            </a:r>
          </a:p>
          <a:p>
            <a:pPr marL="28575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Pastry 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981DF2-2C0A-2C43-8271-27BC52396C2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3928" y="3395504"/>
            <a:ext cx="3924295" cy="261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575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Quality checks for ingredients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556792"/>
            <a:ext cx="8229600" cy="4756150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Visual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Aroma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Texture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Use by and best before dates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C543D9-9CAC-BB41-BA08-17908D03917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1482403"/>
            <a:ext cx="3707576" cy="247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729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Finishing methods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28800"/>
            <a:ext cx="8229600" cy="4756150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Garnishing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Saucing 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Dressing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Gratinating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Flambéing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Passed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8C244C-785F-3741-A6D5-3402D5CC3A3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7904" y="1772816"/>
            <a:ext cx="4572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368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Finishing methods (continued)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77368" y="1484784"/>
            <a:ext cx="8229600" cy="4756150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Strained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Pureed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Un-passed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Clarified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Serving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Plating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Chilling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C9DF2B-4E7E-B646-BEAD-BFEECAA6402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920" y="2143485"/>
            <a:ext cx="4572000" cy="257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25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 recording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774982"/>
              </p:ext>
            </p:extLst>
          </p:nvPr>
        </p:nvGraphicFramePr>
        <p:xfrm>
          <a:off x="466352" y="1628800"/>
          <a:ext cx="3854563" cy="411784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854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Equipment used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Temperature probe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Blender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Food processor </a:t>
                      </a:r>
                    </a:p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Mandolin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Frying pans Fryers and griddles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Grills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Mixers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Blast chillers and blast freezers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Cold holding equipment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Hobs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Hot holding equipment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Ovens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Steamers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727ACB9-3340-CE4B-AEC0-A0052DE6E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1628800"/>
            <a:ext cx="2745232" cy="4117848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</TotalTime>
  <Words>440</Words>
  <Application>Microsoft Macintosh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Lucida Grande</vt:lpstr>
      <vt:lpstr>Times New Roman</vt:lpstr>
      <vt:lpstr>Default Design</vt:lpstr>
      <vt:lpstr>Cook a range of cold soups, mezze and advanced cold starters using different methods of cookery       </vt:lpstr>
      <vt:lpstr>Monitor the safe use of equipment </vt:lpstr>
      <vt:lpstr>Kitchen equipment (continued)</vt:lpstr>
      <vt:lpstr>Be able to prepare, cook and serve cold soups and advanced cold starters and mezze</vt:lpstr>
      <vt:lpstr>Be able to prepare, cook and serve cold soups and advanced cold starters and mezze</vt:lpstr>
      <vt:lpstr>Quality checks for ingredients</vt:lpstr>
      <vt:lpstr>Finishing methods</vt:lpstr>
      <vt:lpstr>Finishing methods (continued)</vt:lpstr>
      <vt:lpstr>Equipment recording </vt:lpstr>
      <vt:lpstr>Use a variety of ingredients </vt:lpstr>
      <vt:lpstr>Apply a range of finishing methods when serving dishes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Hannah Cooper</cp:lastModifiedBy>
  <cp:revision>130</cp:revision>
  <dcterms:created xsi:type="dcterms:W3CDTF">2013-05-28T00:38:54Z</dcterms:created>
  <dcterms:modified xsi:type="dcterms:W3CDTF">2020-05-03T13:09:51Z</dcterms:modified>
</cp:coreProperties>
</file>