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9"/>
  </p:notesMasterIdLst>
  <p:handoutMasterIdLst>
    <p:handoutMasterId r:id="rId10"/>
  </p:handoutMasterIdLst>
  <p:sldIdLst>
    <p:sldId id="256" r:id="rId2"/>
    <p:sldId id="373" r:id="rId3"/>
    <p:sldId id="374" r:id="rId4"/>
    <p:sldId id="378" r:id="rId5"/>
    <p:sldId id="375" r:id="rId6"/>
    <p:sldId id="376" r:id="rId7"/>
    <p:sldId id="372" r:id="rId8"/>
  </p:sldIdLst>
  <p:sldSz cx="9144000" cy="6858000" type="screen4x3"/>
  <p:notesSz cx="6858000" cy="9144000"/>
  <p:custDataLst>
    <p:tags r:id="rId11"/>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60C59-268B-434F-913F-0CDF43016875}" v="40" dt="2020-04-02T06:40:48.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4"/>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D3B60C59-268B-434F-913F-0CDF43016875}"/>
    <pc:docChg chg="custSel addSld delSld modSld">
      <pc:chgData name="Jamie Webb-Fryer" userId="ba7c1b63bcfb9db4" providerId="LiveId" clId="{D3B60C59-268B-434F-913F-0CDF43016875}" dt="2020-04-07T07:23:44.011" v="1718" actId="20577"/>
      <pc:docMkLst>
        <pc:docMk/>
      </pc:docMkLst>
      <pc:sldChg chg="modSp mod">
        <pc:chgData name="Jamie Webb-Fryer" userId="ba7c1b63bcfb9db4" providerId="LiveId" clId="{D3B60C59-268B-434F-913F-0CDF43016875}" dt="2020-04-02T05:43:11.453" v="132" actId="20577"/>
        <pc:sldMkLst>
          <pc:docMk/>
          <pc:sldMk cId="0" sldId="256"/>
        </pc:sldMkLst>
        <pc:spChg chg="mod">
          <ac:chgData name="Jamie Webb-Fryer" userId="ba7c1b63bcfb9db4" providerId="LiveId" clId="{D3B60C59-268B-434F-913F-0CDF43016875}" dt="2020-04-02T05:43:11.453" v="132" actId="20577"/>
          <ac:spMkLst>
            <pc:docMk/>
            <pc:sldMk cId="0" sldId="256"/>
            <ac:spMk id="2053" creationId="{00000000-0000-0000-0000-000000000000}"/>
          </ac:spMkLst>
        </pc:spChg>
      </pc:sldChg>
      <pc:sldChg chg="addSp modSp mod">
        <pc:chgData name="Jamie Webb-Fryer" userId="ba7c1b63bcfb9db4" providerId="LiveId" clId="{D3B60C59-268B-434F-913F-0CDF43016875}" dt="2020-04-02T06:36:18.319" v="1695" actId="14100"/>
        <pc:sldMkLst>
          <pc:docMk/>
          <pc:sldMk cId="543591831" sldId="373"/>
        </pc:sldMkLst>
        <pc:spChg chg="mod">
          <ac:chgData name="Jamie Webb-Fryer" userId="ba7c1b63bcfb9db4" providerId="LiveId" clId="{D3B60C59-268B-434F-913F-0CDF43016875}" dt="2020-04-02T06:33:25.359" v="1687" actId="14100"/>
          <ac:spMkLst>
            <pc:docMk/>
            <pc:sldMk cId="543591831" sldId="373"/>
            <ac:spMk id="3" creationId="{E06E6CF8-8F85-4885-9A03-5DEE538700DA}"/>
          </ac:spMkLst>
        </pc:spChg>
        <pc:picChg chg="add mod">
          <ac:chgData name="Jamie Webb-Fryer" userId="ba7c1b63bcfb9db4" providerId="LiveId" clId="{D3B60C59-268B-434F-913F-0CDF43016875}" dt="2020-04-02T06:36:18.319" v="1695" actId="14100"/>
          <ac:picMkLst>
            <pc:docMk/>
            <pc:sldMk cId="543591831" sldId="373"/>
            <ac:picMk id="1026" creationId="{DC119FA2-80CC-4BC8-9C1A-25113605BE92}"/>
          </ac:picMkLst>
        </pc:picChg>
      </pc:sldChg>
      <pc:sldChg chg="modSp add mod">
        <pc:chgData name="Jamie Webb-Fryer" userId="ba7c1b63bcfb9db4" providerId="LiveId" clId="{D3B60C59-268B-434F-913F-0CDF43016875}" dt="2020-04-02T06:36:26.907" v="1696" actId="14100"/>
        <pc:sldMkLst>
          <pc:docMk/>
          <pc:sldMk cId="1906808817" sldId="374"/>
        </pc:sldMkLst>
        <pc:spChg chg="mod">
          <ac:chgData name="Jamie Webb-Fryer" userId="ba7c1b63bcfb9db4" providerId="LiveId" clId="{D3B60C59-268B-434F-913F-0CDF43016875}" dt="2020-03-27T19:38:39.750" v="9" actId="20577"/>
          <ac:spMkLst>
            <pc:docMk/>
            <pc:sldMk cId="1906808817" sldId="374"/>
            <ac:spMk id="2" creationId="{89F376E0-C6CB-4ACF-A139-7C6E8E07A1B0}"/>
          </ac:spMkLst>
        </pc:spChg>
        <pc:spChg chg="mod">
          <ac:chgData name="Jamie Webb-Fryer" userId="ba7c1b63bcfb9db4" providerId="LiveId" clId="{D3B60C59-268B-434F-913F-0CDF43016875}" dt="2020-04-02T06:36:26.907" v="1696" actId="14100"/>
          <ac:spMkLst>
            <pc:docMk/>
            <pc:sldMk cId="1906808817" sldId="374"/>
            <ac:spMk id="3" creationId="{71289C34-AFF3-40C6-BA7F-7CC46A210498}"/>
          </ac:spMkLst>
        </pc:spChg>
      </pc:sldChg>
      <pc:sldChg chg="addSp modSp add mod">
        <pc:chgData name="Jamie Webb-Fryer" userId="ba7c1b63bcfb9db4" providerId="LiveId" clId="{D3B60C59-268B-434F-913F-0CDF43016875}" dt="2020-04-07T07:23:44.011" v="1718" actId="20577"/>
        <pc:sldMkLst>
          <pc:docMk/>
          <pc:sldMk cId="2749937848" sldId="375"/>
        </pc:sldMkLst>
        <pc:spChg chg="mod">
          <ac:chgData name="Jamie Webb-Fryer" userId="ba7c1b63bcfb9db4" providerId="LiveId" clId="{D3B60C59-268B-434F-913F-0CDF43016875}" dt="2020-04-07T07:23:44.011" v="1718" actId="20577"/>
          <ac:spMkLst>
            <pc:docMk/>
            <pc:sldMk cId="2749937848" sldId="375"/>
            <ac:spMk id="3" creationId="{71289C34-AFF3-40C6-BA7F-7CC46A210498}"/>
          </ac:spMkLst>
        </pc:spChg>
        <pc:picChg chg="add mod">
          <ac:chgData name="Jamie Webb-Fryer" userId="ba7c1b63bcfb9db4" providerId="LiveId" clId="{D3B60C59-268B-434F-913F-0CDF43016875}" dt="2020-04-02T06:39:19.191" v="1711" actId="14100"/>
          <ac:picMkLst>
            <pc:docMk/>
            <pc:sldMk cId="2749937848" sldId="375"/>
            <ac:picMk id="3074" creationId="{795B25E4-475F-4319-B6CD-D94E5AB307B3}"/>
          </ac:picMkLst>
        </pc:picChg>
      </pc:sldChg>
      <pc:sldChg chg="addSp modSp add mod">
        <pc:chgData name="Jamie Webb-Fryer" userId="ba7c1b63bcfb9db4" providerId="LiveId" clId="{D3B60C59-268B-434F-913F-0CDF43016875}" dt="2020-04-07T07:22:59.961" v="1717" actId="20577"/>
        <pc:sldMkLst>
          <pc:docMk/>
          <pc:sldMk cId="2421966209" sldId="376"/>
        </pc:sldMkLst>
        <pc:spChg chg="mod">
          <ac:chgData name="Jamie Webb-Fryer" userId="ba7c1b63bcfb9db4" providerId="LiveId" clId="{D3B60C59-268B-434F-913F-0CDF43016875}" dt="2020-04-07T07:22:59.961" v="1717" actId="20577"/>
          <ac:spMkLst>
            <pc:docMk/>
            <pc:sldMk cId="2421966209" sldId="376"/>
            <ac:spMk id="3" creationId="{71289C34-AFF3-40C6-BA7F-7CC46A210498}"/>
          </ac:spMkLst>
        </pc:spChg>
        <pc:picChg chg="add mod">
          <ac:chgData name="Jamie Webb-Fryer" userId="ba7c1b63bcfb9db4" providerId="LiveId" clId="{D3B60C59-268B-434F-913F-0CDF43016875}" dt="2020-04-02T06:40:48.227" v="1715" actId="14100"/>
          <ac:picMkLst>
            <pc:docMk/>
            <pc:sldMk cId="2421966209" sldId="376"/>
            <ac:picMk id="4098" creationId="{6F90EB4C-089B-447A-A348-8980220BF605}"/>
          </ac:picMkLst>
        </pc:picChg>
      </pc:sldChg>
      <pc:sldChg chg="modSp add del mod">
        <pc:chgData name="Jamie Webb-Fryer" userId="ba7c1b63bcfb9db4" providerId="LiveId" clId="{D3B60C59-268B-434F-913F-0CDF43016875}" dt="2020-04-02T06:15:15.718" v="1051" actId="2696"/>
        <pc:sldMkLst>
          <pc:docMk/>
          <pc:sldMk cId="1608646482" sldId="377"/>
        </pc:sldMkLst>
        <pc:spChg chg="mod">
          <ac:chgData name="Jamie Webb-Fryer" userId="ba7c1b63bcfb9db4" providerId="LiveId" clId="{D3B60C59-268B-434F-913F-0CDF43016875}" dt="2020-04-02T06:15:06.290" v="1049" actId="21"/>
          <ac:spMkLst>
            <pc:docMk/>
            <pc:sldMk cId="1608646482" sldId="377"/>
            <ac:spMk id="3" creationId="{71289C34-AFF3-40C6-BA7F-7CC46A210498}"/>
          </ac:spMkLst>
        </pc:spChg>
      </pc:sldChg>
      <pc:sldChg chg="addSp modSp mod">
        <pc:chgData name="Jamie Webb-Fryer" userId="ba7c1b63bcfb9db4" providerId="LiveId" clId="{D3B60C59-268B-434F-913F-0CDF43016875}" dt="2020-04-02T06:38:02.990" v="1706" actId="14100"/>
        <pc:sldMkLst>
          <pc:docMk/>
          <pc:sldMk cId="627221724" sldId="378"/>
        </pc:sldMkLst>
        <pc:spChg chg="mod">
          <ac:chgData name="Jamie Webb-Fryer" userId="ba7c1b63bcfb9db4" providerId="LiveId" clId="{D3B60C59-268B-434F-913F-0CDF43016875}" dt="2020-04-02T06:15:46.100" v="1059" actId="1076"/>
          <ac:spMkLst>
            <pc:docMk/>
            <pc:sldMk cId="627221724" sldId="378"/>
            <ac:spMk id="2" creationId="{89F376E0-C6CB-4ACF-A139-7C6E8E07A1B0}"/>
          </ac:spMkLst>
        </pc:spChg>
        <pc:spChg chg="mod">
          <ac:chgData name="Jamie Webb-Fryer" userId="ba7c1b63bcfb9db4" providerId="LiveId" clId="{D3B60C59-268B-434F-913F-0CDF43016875}" dt="2020-04-02T06:36:42.464" v="1699" actId="1076"/>
          <ac:spMkLst>
            <pc:docMk/>
            <pc:sldMk cId="627221724" sldId="378"/>
            <ac:spMk id="3" creationId="{71289C34-AFF3-40C6-BA7F-7CC46A210498}"/>
          </ac:spMkLst>
        </pc:spChg>
        <pc:picChg chg="add mod">
          <ac:chgData name="Jamie Webb-Fryer" userId="ba7c1b63bcfb9db4" providerId="LiveId" clId="{D3B60C59-268B-434F-913F-0CDF43016875}" dt="2020-04-02T06:38:02.990" v="1706" actId="14100"/>
          <ac:picMkLst>
            <pc:docMk/>
            <pc:sldMk cId="627221724" sldId="378"/>
            <ac:picMk id="2050" creationId="{3641A752-0D93-4A54-A0D4-259FFCBF2B4A}"/>
          </ac:picMkLst>
        </pc:pic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7</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533400" y="3389217"/>
            <a:ext cx="7848600" cy="2514600"/>
          </a:xfrm>
        </p:spPr>
        <p:txBody>
          <a:bodyPr anchor="t"/>
          <a:lstStyle/>
          <a:p>
            <a:pPr eaLnBrk="1" hangingPunct="1"/>
            <a:br>
              <a:rPr lang="en-GB" dirty="0">
                <a:ea typeface="ＭＳ Ｐゴシック" pitchFamily="-105" charset="-128"/>
                <a:cs typeface="ＭＳ Ｐゴシック" pitchFamily="-105" charset="-128"/>
              </a:rPr>
            </a:br>
            <a:r>
              <a:rPr lang="en-GB" dirty="0">
                <a:ea typeface="ＭＳ Ｐゴシック" pitchFamily="-105" charset="-128"/>
                <a:cs typeface="ＭＳ Ｐゴシック" pitchFamily="-105" charset="-128"/>
              </a:rPr>
              <a:t>Finishing advanced fish, shellfish and crustacean dishes</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356243"/>
            <a:ext cx="4994920" cy="4525963"/>
          </a:xfrm>
        </p:spPr>
        <p:txBody>
          <a:bodyPr/>
          <a:lstStyle/>
          <a:p>
            <a:pPr>
              <a:lnSpc>
                <a:spcPct val="100000"/>
              </a:lnSpc>
              <a:spcBef>
                <a:spcPts val="0"/>
              </a:spcBef>
              <a:spcAft>
                <a:spcPts val="0"/>
              </a:spcAft>
            </a:pPr>
            <a:r>
              <a:rPr lang="en-GB" sz="2000" dirty="0"/>
              <a:t>It is very important to ensure that advanced fish, shellfish and crustacean dishes are finished correctly and in line with the organisations requirements. Garnishing, sauces and dressing are used to enhance the dish for the guest, they provide:</a:t>
            </a:r>
          </a:p>
          <a:p>
            <a:pPr>
              <a:lnSpc>
                <a:spcPct val="100000"/>
              </a:lnSpc>
              <a:spcBef>
                <a:spcPts val="0"/>
              </a:spcBef>
              <a:spcAft>
                <a:spcPts val="0"/>
              </a:spcAft>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texture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moisture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flavourings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colour</a:t>
            </a:r>
          </a:p>
          <a:p>
            <a:pPr algn="just">
              <a:lnSpc>
                <a:spcPct val="100000"/>
              </a:lnSpc>
              <a:spcBef>
                <a:spcPts val="0"/>
              </a:spcBef>
              <a:spcAft>
                <a:spcPts val="0"/>
              </a:spcAft>
            </a:pPr>
            <a:endParaRPr lang="en-GB" sz="2000" dirty="0"/>
          </a:p>
          <a:p>
            <a:pPr algn="just">
              <a:lnSpc>
                <a:spcPct val="100000"/>
              </a:lnSpc>
              <a:spcBef>
                <a:spcPts val="0"/>
              </a:spcBef>
              <a:spcAft>
                <a:spcPts val="0"/>
              </a:spcAft>
            </a:pPr>
            <a:endParaRPr lang="en-GB" sz="2000" dirty="0"/>
          </a:p>
        </p:txBody>
      </p:sp>
      <p:pic>
        <p:nvPicPr>
          <p:cNvPr id="9" name="Picture 8">
            <a:extLst>
              <a:ext uri="{FF2B5EF4-FFF2-40B4-BE49-F238E27FC236}">
                <a16:creationId xmlns:a16="http://schemas.microsoft.com/office/drawing/2014/main" id="{B41F9E5B-A82A-FD49-9CC7-EB297005EA46}"/>
              </a:ext>
            </a:extLst>
          </p:cNvPr>
          <p:cNvPicPr>
            <a:picLocks noChangeAspect="1"/>
          </p:cNvPicPr>
          <p:nvPr/>
        </p:nvPicPr>
        <p:blipFill>
          <a:blip r:embed="rId2"/>
          <a:stretch>
            <a:fillRect/>
          </a:stretch>
        </p:blipFill>
        <p:spPr>
          <a:xfrm>
            <a:off x="4822620" y="3332163"/>
            <a:ext cx="3848100" cy="2565400"/>
          </a:xfrm>
          <a:prstGeom prst="rect">
            <a:avLst/>
          </a:prstGeom>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76E0-C6CB-4ACF-A139-7C6E8E07A1B0}"/>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71289C34-AFF3-40C6-BA7F-7CC46A210498}"/>
              </a:ext>
            </a:extLst>
          </p:cNvPr>
          <p:cNvSpPr>
            <a:spLocks noGrp="1"/>
          </p:cNvSpPr>
          <p:nvPr>
            <p:ph sz="quarter" idx="10"/>
          </p:nvPr>
        </p:nvSpPr>
        <p:spPr>
          <a:xfrm>
            <a:off x="173956" y="1484784"/>
            <a:ext cx="8784976"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Garnishing </a:t>
            </a:r>
            <a:r>
              <a:rPr lang="en-GB" dirty="0"/>
              <a:t>– the most common garnish for seafood is lemon as the flavour works well with fish. It can be served as wedges, slices, peeled slices for meunière or lemon halves wrapped in muslin cloth. Cooked or smoked seafood is often served with fresh herbs, micro leaves, cherry tomatoes and avocado. For cooked seafood fried parsley or other herbs are very popular and grilled lime halves or slices can add subtle flavour.</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Correct seasoning </a:t>
            </a:r>
            <a:r>
              <a:rPr lang="en-GB" dirty="0"/>
              <a:t>– very important when cooking and finishing to ensure that dish has been correctly seasoned. Fish due to the nature of their flesh contain minimal natural fats which help to improve flavour so it is important to ensure that dishes are seasoned correctly to bring out the natural flavourings of the dish. </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pPr>
            <a:endParaRPr lang="en-GB" dirty="0"/>
          </a:p>
        </p:txBody>
      </p:sp>
    </p:spTree>
    <p:extLst>
      <p:ext uri="{BB962C8B-B14F-4D97-AF65-F5344CB8AC3E}">
        <p14:creationId xmlns:p14="http://schemas.microsoft.com/office/powerpoint/2010/main" val="190680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76E0-C6CB-4ACF-A139-7C6E8E07A1B0}"/>
              </a:ext>
            </a:extLst>
          </p:cNvPr>
          <p:cNvSpPr>
            <a:spLocks noGrp="1"/>
          </p:cNvSpPr>
          <p:nvPr>
            <p:ph type="title"/>
          </p:nvPr>
        </p:nvSpPr>
        <p:spPr>
          <a:xfrm>
            <a:off x="462756" y="744552"/>
            <a:ext cx="8218488" cy="382588"/>
          </a:xfrm>
        </p:spPr>
        <p:txBody>
          <a:bodyPr/>
          <a:lstStyle/>
          <a:p>
            <a:r>
              <a:rPr lang="en-GB" dirty="0"/>
              <a:t>Finishing</a:t>
            </a:r>
          </a:p>
        </p:txBody>
      </p:sp>
      <p:sp>
        <p:nvSpPr>
          <p:cNvPr id="3" name="Content Placeholder 2">
            <a:extLst>
              <a:ext uri="{FF2B5EF4-FFF2-40B4-BE49-F238E27FC236}">
                <a16:creationId xmlns:a16="http://schemas.microsoft.com/office/drawing/2014/main" id="{71289C34-AFF3-40C6-BA7F-7CC46A210498}"/>
              </a:ext>
            </a:extLst>
          </p:cNvPr>
          <p:cNvSpPr>
            <a:spLocks noGrp="1"/>
          </p:cNvSpPr>
          <p:nvPr>
            <p:ph sz="quarter" idx="10"/>
          </p:nvPr>
        </p:nvSpPr>
        <p:spPr>
          <a:xfrm>
            <a:off x="215516" y="1340768"/>
            <a:ext cx="8712968" cy="497402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Saucing</a:t>
            </a:r>
            <a:r>
              <a:rPr lang="en-GB" dirty="0"/>
              <a:t> – classic sauces, like the hollandaise sauce, beurre blanc, </a:t>
            </a:r>
            <a:r>
              <a:rPr lang="en-GB" dirty="0" err="1"/>
              <a:t>Bercy</a:t>
            </a:r>
            <a:r>
              <a:rPr lang="en-GB" dirty="0"/>
              <a:t> sauce and others, can be served with fish and seafood dishes, including pan-seared sea scallops, sautéed tilapia, grilled salmon and more.</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Hollandaise</a:t>
            </a:r>
            <a:r>
              <a:rPr lang="en-GB" dirty="0"/>
              <a:t> is a wonderfully rich, lemony and buttery sauce that goes with all kinds of poached and grilled fish dishes.</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The </a:t>
            </a:r>
            <a:r>
              <a:rPr lang="en-GB" b="1" dirty="0" err="1"/>
              <a:t>Bercy</a:t>
            </a:r>
            <a:r>
              <a:rPr lang="en-GB" b="1" dirty="0"/>
              <a:t> sauce</a:t>
            </a:r>
            <a:r>
              <a:rPr lang="en-GB" dirty="0"/>
              <a:t>, named after a district in the east of Paris, is a finished sauce for fish and seafood dishes. It's made by reducing white wine and chopped shallots and then simmering in a basic fish velouté.</a:t>
            </a:r>
          </a:p>
          <a:p>
            <a:pPr marL="342900" indent="-342900">
              <a:lnSpc>
                <a:spcPct val="100000"/>
              </a:lnSpc>
              <a:spcBef>
                <a:spcPts val="0"/>
              </a:spcBef>
              <a:spcAft>
                <a:spcPts val="0"/>
              </a:spcAft>
              <a:buClr>
                <a:srgbClr val="FF0000"/>
              </a:buClr>
              <a:buFont typeface="Arial" panose="020B0604020202020204" pitchFamily="34" charset="0"/>
              <a:buChar char="•"/>
            </a:pPr>
            <a:r>
              <a:rPr lang="en-GB" dirty="0"/>
              <a:t>A </a:t>
            </a:r>
            <a:r>
              <a:rPr lang="en-GB" b="1" dirty="0"/>
              <a:t>white wine sauce </a:t>
            </a:r>
            <a:r>
              <a:rPr lang="en-GB" dirty="0"/>
              <a:t>is one of the most basic sauces for fish and seafood dishes.</a:t>
            </a:r>
          </a:p>
          <a:p>
            <a:pPr marL="342900" indent="-342900">
              <a:lnSpc>
                <a:spcPct val="100000"/>
              </a:lnSpc>
              <a:spcBef>
                <a:spcPts val="0"/>
              </a:spcBef>
              <a:spcAft>
                <a:spcPts val="0"/>
              </a:spcAft>
              <a:buClr>
                <a:srgbClr val="FF0000"/>
              </a:buClr>
              <a:buFont typeface="Arial" panose="020B0604020202020204" pitchFamily="34" charset="0"/>
              <a:buChar char="•"/>
            </a:pPr>
            <a:r>
              <a:rPr lang="en-GB" b="1" dirty="0"/>
              <a:t>Beurre blanc </a:t>
            </a:r>
            <a:r>
              <a:rPr lang="en-GB" dirty="0"/>
              <a:t>is a simple butter-based emulsified sauce that's great with fish or seafood.</a:t>
            </a:r>
          </a:p>
        </p:txBody>
      </p:sp>
    </p:spTree>
    <p:extLst>
      <p:ext uri="{BB962C8B-B14F-4D97-AF65-F5344CB8AC3E}">
        <p14:creationId xmlns:p14="http://schemas.microsoft.com/office/powerpoint/2010/main" val="62722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76E0-C6CB-4ACF-A139-7C6E8E07A1B0}"/>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71289C34-AFF3-40C6-BA7F-7CC46A210498}"/>
              </a:ext>
            </a:extLst>
          </p:cNvPr>
          <p:cNvSpPr>
            <a:spLocks noGrp="1"/>
          </p:cNvSpPr>
          <p:nvPr>
            <p:ph sz="quarter" idx="10"/>
          </p:nvPr>
        </p:nvSpPr>
        <p:spPr>
          <a:xfrm>
            <a:off x="3491880" y="1292313"/>
            <a:ext cx="5482952"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Glazing</a:t>
            </a:r>
            <a:r>
              <a:rPr lang="en-GB" dirty="0"/>
              <a:t> – similar to saucing, there are many different variations of glazing a final finished dish but a classic glazed fish can be made with a sauce that has been finished with a sabayon and very quickly placed under a very hot grill for colour. Alternatively salmon can be finished with a sticky honey, ginger and soy glaze, brushed over the fish before service.</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Portioning</a:t>
            </a:r>
            <a:r>
              <a:rPr lang="en-GB" dirty="0"/>
              <a:t> – it is important to ensure that the correct portions are served to the guest, ensuring that it is not too small or not too large. The portion should represent the dish and any accompaniments being served.</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a:lnSpc>
                <a:spcPct val="100000"/>
              </a:lnSpc>
              <a:spcBef>
                <a:spcPts val="0"/>
              </a:spcBef>
              <a:spcAft>
                <a:spcPts val="0"/>
              </a:spcAft>
            </a:pPr>
            <a:endParaRPr lang="en-GB" dirty="0"/>
          </a:p>
        </p:txBody>
      </p:sp>
      <p:pic>
        <p:nvPicPr>
          <p:cNvPr id="5" name="Picture 4">
            <a:extLst>
              <a:ext uri="{FF2B5EF4-FFF2-40B4-BE49-F238E27FC236}">
                <a16:creationId xmlns:a16="http://schemas.microsoft.com/office/drawing/2014/main" id="{5F0C66E0-B01A-F34D-9814-0CADD243DECA}"/>
              </a:ext>
            </a:extLst>
          </p:cNvPr>
          <p:cNvPicPr>
            <a:picLocks noChangeAspect="1"/>
          </p:cNvPicPr>
          <p:nvPr/>
        </p:nvPicPr>
        <p:blipFill>
          <a:blip r:embed="rId2"/>
          <a:stretch>
            <a:fillRect/>
          </a:stretch>
        </p:blipFill>
        <p:spPr>
          <a:xfrm>
            <a:off x="190152" y="1700808"/>
            <a:ext cx="3132348" cy="2088232"/>
          </a:xfrm>
          <a:prstGeom prst="rect">
            <a:avLst/>
          </a:prstGeom>
        </p:spPr>
      </p:pic>
    </p:spTree>
    <p:extLst>
      <p:ext uri="{BB962C8B-B14F-4D97-AF65-F5344CB8AC3E}">
        <p14:creationId xmlns:p14="http://schemas.microsoft.com/office/powerpoint/2010/main" val="274993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76E0-C6CB-4ACF-A139-7C6E8E07A1B0}"/>
              </a:ext>
            </a:extLst>
          </p:cNvPr>
          <p:cNvSpPr>
            <a:spLocks noGrp="1"/>
          </p:cNvSpPr>
          <p:nvPr>
            <p:ph type="title"/>
          </p:nvPr>
        </p:nvSpPr>
        <p:spPr/>
        <p:txBody>
          <a:bodyPr/>
          <a:lstStyle/>
          <a:p>
            <a:r>
              <a:rPr lang="en-GB" dirty="0"/>
              <a:t>Finishing</a:t>
            </a:r>
          </a:p>
        </p:txBody>
      </p:sp>
      <p:sp>
        <p:nvSpPr>
          <p:cNvPr id="3" name="Content Placeholder 2">
            <a:extLst>
              <a:ext uri="{FF2B5EF4-FFF2-40B4-BE49-F238E27FC236}">
                <a16:creationId xmlns:a16="http://schemas.microsoft.com/office/drawing/2014/main" id="{71289C34-AFF3-40C6-BA7F-7CC46A210498}"/>
              </a:ext>
            </a:extLst>
          </p:cNvPr>
          <p:cNvSpPr>
            <a:spLocks noGrp="1"/>
          </p:cNvSpPr>
          <p:nvPr>
            <p:ph sz="quarter" idx="10"/>
          </p:nvPr>
        </p:nvSpPr>
        <p:spPr>
          <a:xfrm>
            <a:off x="251520" y="1628800"/>
            <a:ext cx="7272808" cy="4755600"/>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b="1" dirty="0"/>
              <a:t>Temperature</a:t>
            </a:r>
            <a:r>
              <a:rPr lang="en-GB" dirty="0"/>
              <a:t> – the best procedure for checking doneness is to use a cooking thermometer, checking to make sure the fish has reached an internal temperature of 63ºC. To cook fish that are slightly translucent in the centre, remove the fish from the heat when they reach an internal temperature of 57ºC–60ºC. The fish will continue cooking with the retained heat if they are covered and left to stand a few minutes prior to serving.</a:t>
            </a:r>
          </a:p>
          <a:p>
            <a:pPr marL="342900" indent="-342900">
              <a:lnSpc>
                <a:spcPct val="100000"/>
              </a:lnSpc>
              <a:spcBef>
                <a:spcPts val="0"/>
              </a:spcBef>
              <a:spcAft>
                <a:spcPts val="0"/>
              </a:spcAft>
              <a:buClr>
                <a:srgbClr val="FF0000"/>
              </a:buClr>
              <a:buFont typeface="Arial" panose="020B0604020202020204" pitchFamily="34" charset="0"/>
              <a:buChar char="•"/>
            </a:pPr>
            <a:endParaRPr lang="en-GB" dirty="0"/>
          </a:p>
          <a:p>
            <a:pPr marL="342900" indent="-342900">
              <a:lnSpc>
                <a:spcPct val="100000"/>
              </a:lnSpc>
              <a:spcBef>
                <a:spcPts val="0"/>
              </a:spcBef>
              <a:spcAft>
                <a:spcPts val="0"/>
              </a:spcAft>
              <a:buClr>
                <a:srgbClr val="FF0000"/>
              </a:buClr>
              <a:buFont typeface="Arial" panose="020B0604020202020204" pitchFamily="34" charset="0"/>
              <a:buChar char="•"/>
            </a:pPr>
            <a:r>
              <a:rPr lang="en-GB" b="1" dirty="0"/>
              <a:t>Appearance</a:t>
            </a:r>
            <a:r>
              <a:rPr lang="en-GB" dirty="0"/>
              <a:t> – guests will eat with their eyes so it is important that the final served dished is correct garnished, sauced and looks appealing to the eye. </a:t>
            </a:r>
          </a:p>
          <a:p>
            <a:pPr>
              <a:lnSpc>
                <a:spcPct val="100000"/>
              </a:lnSpc>
              <a:spcBef>
                <a:spcPts val="0"/>
              </a:spcBef>
              <a:spcAft>
                <a:spcPts val="0"/>
              </a:spcAft>
            </a:pPr>
            <a:endParaRPr lang="en-GB" dirty="0"/>
          </a:p>
        </p:txBody>
      </p:sp>
    </p:spTree>
    <p:extLst>
      <p:ext uri="{BB962C8B-B14F-4D97-AF65-F5344CB8AC3E}">
        <p14:creationId xmlns:p14="http://schemas.microsoft.com/office/powerpoint/2010/main" val="242196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2505</TotalTime>
  <Words>574</Words>
  <Application>Microsoft Macintosh PowerPoint</Application>
  <PresentationFormat>On-screen Show (4:3)</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Lucida Grande</vt:lpstr>
      <vt:lpstr>Times New Roman</vt:lpstr>
      <vt:lpstr>Default Design</vt:lpstr>
      <vt:lpstr> Finishing advanced fish, shellfish and crustacean dishes</vt:lpstr>
      <vt:lpstr>Introduction</vt:lpstr>
      <vt:lpstr>Finishing</vt:lpstr>
      <vt:lpstr>Finishing</vt:lpstr>
      <vt:lpstr>Finishing</vt:lpstr>
      <vt:lpstr>Finishing</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107</cp:revision>
  <dcterms:created xsi:type="dcterms:W3CDTF">2013-05-28T00:38:54Z</dcterms:created>
  <dcterms:modified xsi:type="dcterms:W3CDTF">2020-05-01T00:05:29Z</dcterms:modified>
</cp:coreProperties>
</file>