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4"/>
  </p:notesMasterIdLst>
  <p:handoutMasterIdLst>
    <p:handoutMasterId r:id="rId15"/>
  </p:handoutMasterIdLst>
  <p:sldIdLst>
    <p:sldId id="256" r:id="rId2"/>
    <p:sldId id="373" r:id="rId3"/>
    <p:sldId id="374" r:id="rId4"/>
    <p:sldId id="378" r:id="rId5"/>
    <p:sldId id="375" r:id="rId6"/>
    <p:sldId id="379" r:id="rId7"/>
    <p:sldId id="382" r:id="rId8"/>
    <p:sldId id="377" r:id="rId9"/>
    <p:sldId id="380" r:id="rId10"/>
    <p:sldId id="381" r:id="rId11"/>
    <p:sldId id="376" r:id="rId12"/>
    <p:sldId id="372" r:id="rId13"/>
  </p:sldIdLst>
  <p:sldSz cx="9144000" cy="6858000" type="screen4x3"/>
  <p:notesSz cx="6858000" cy="9144000"/>
  <p:custDataLst>
    <p:tags r:id="rId16"/>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24797-AC1C-4E0F-876C-C72FF0694BCF}" v="91" dt="2020-04-04T10:59:40.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8EF24797-AC1C-4E0F-876C-C72FF0694BCF}"/>
    <pc:docChg chg="undo custSel addSld modSld sldOrd">
      <pc:chgData name="Jamie Webb-Fryer" userId="ba7c1b63bcfb9db4" providerId="LiveId" clId="{8EF24797-AC1C-4E0F-876C-C72FF0694BCF}" dt="2020-04-04T11:00:13.597" v="1046" actId="20577"/>
      <pc:docMkLst>
        <pc:docMk/>
      </pc:docMkLst>
      <pc:sldChg chg="modSp mod">
        <pc:chgData name="Jamie Webb-Fryer" userId="ba7c1b63bcfb9db4" providerId="LiveId" clId="{8EF24797-AC1C-4E0F-876C-C72FF0694BCF}" dt="2020-04-04T09:29:20.626" v="20" actId="20577"/>
        <pc:sldMkLst>
          <pc:docMk/>
          <pc:sldMk cId="0" sldId="256"/>
        </pc:sldMkLst>
        <pc:spChg chg="mod">
          <ac:chgData name="Jamie Webb-Fryer" userId="ba7c1b63bcfb9db4" providerId="LiveId" clId="{8EF24797-AC1C-4E0F-876C-C72FF0694BCF}" dt="2020-04-04T09:29:20.626" v="20" actId="20577"/>
          <ac:spMkLst>
            <pc:docMk/>
            <pc:sldMk cId="0" sldId="256"/>
            <ac:spMk id="2053" creationId="{00000000-0000-0000-0000-000000000000}"/>
          </ac:spMkLst>
        </pc:spChg>
      </pc:sldChg>
      <pc:sldChg chg="addSp modSp mod">
        <pc:chgData name="Jamie Webb-Fryer" userId="ba7c1b63bcfb9db4" providerId="LiveId" clId="{8EF24797-AC1C-4E0F-876C-C72FF0694BCF}" dt="2020-04-04T10:54:46.619" v="1008" actId="14100"/>
        <pc:sldMkLst>
          <pc:docMk/>
          <pc:sldMk cId="543591831" sldId="373"/>
        </pc:sldMkLst>
        <pc:spChg chg="mod">
          <ac:chgData name="Jamie Webb-Fryer" userId="ba7c1b63bcfb9db4" providerId="LiveId" clId="{8EF24797-AC1C-4E0F-876C-C72FF0694BCF}" dt="2020-04-04T10:54:38.317" v="1006" actId="14100"/>
          <ac:spMkLst>
            <pc:docMk/>
            <pc:sldMk cId="543591831" sldId="373"/>
            <ac:spMk id="3" creationId="{E06E6CF8-8F85-4885-9A03-5DEE538700DA}"/>
          </ac:spMkLst>
        </pc:spChg>
        <pc:picChg chg="add mod">
          <ac:chgData name="Jamie Webb-Fryer" userId="ba7c1b63bcfb9db4" providerId="LiveId" clId="{8EF24797-AC1C-4E0F-876C-C72FF0694BCF}" dt="2020-04-04T10:54:46.619" v="1008" actId="14100"/>
          <ac:picMkLst>
            <pc:docMk/>
            <pc:sldMk cId="543591831" sldId="373"/>
            <ac:picMk id="2050" creationId="{C527C3A1-3623-4984-9D8C-FAD9B3B6E326}"/>
          </ac:picMkLst>
        </pc:picChg>
      </pc:sldChg>
      <pc:sldChg chg="addSp modSp add mod">
        <pc:chgData name="Jamie Webb-Fryer" userId="ba7c1b63bcfb9db4" providerId="LiveId" clId="{8EF24797-AC1C-4E0F-876C-C72FF0694BCF}" dt="2020-04-04T10:32:05.813" v="893" actId="14100"/>
        <pc:sldMkLst>
          <pc:docMk/>
          <pc:sldMk cId="1495675159" sldId="374"/>
        </pc:sldMkLst>
        <pc:spChg chg="mod">
          <ac:chgData name="Jamie Webb-Fryer" userId="ba7c1b63bcfb9db4" providerId="LiveId" clId="{8EF24797-AC1C-4E0F-876C-C72FF0694BCF}" dt="2020-04-04T10:32:05.813" v="893" actId="14100"/>
          <ac:spMkLst>
            <pc:docMk/>
            <pc:sldMk cId="1495675159" sldId="374"/>
            <ac:spMk id="3" creationId="{A24E2D68-0F04-48F9-B746-B18A841E96FE}"/>
          </ac:spMkLst>
        </pc:spChg>
        <pc:picChg chg="add mod">
          <ac:chgData name="Jamie Webb-Fryer" userId="ba7c1b63bcfb9db4" providerId="LiveId" clId="{8EF24797-AC1C-4E0F-876C-C72FF0694BCF}" dt="2020-04-04T10:31:07.654" v="892" actId="14100"/>
          <ac:picMkLst>
            <pc:docMk/>
            <pc:sldMk cId="1495675159" sldId="374"/>
            <ac:picMk id="1026" creationId="{9647C76B-6925-40D8-9766-902708FB9F05}"/>
          </ac:picMkLst>
        </pc:picChg>
      </pc:sldChg>
      <pc:sldChg chg="modSp mod">
        <pc:chgData name="Jamie Webb-Fryer" userId="ba7c1b63bcfb9db4" providerId="LiveId" clId="{8EF24797-AC1C-4E0F-876C-C72FF0694BCF}" dt="2020-04-04T09:46:04.167" v="152" actId="14100"/>
        <pc:sldMkLst>
          <pc:docMk/>
          <pc:sldMk cId="783541985" sldId="375"/>
        </pc:sldMkLst>
        <pc:spChg chg="mod">
          <ac:chgData name="Jamie Webb-Fryer" userId="ba7c1b63bcfb9db4" providerId="LiveId" clId="{8EF24797-AC1C-4E0F-876C-C72FF0694BCF}" dt="2020-04-04T09:46:04.167" v="152" actId="14100"/>
          <ac:spMkLst>
            <pc:docMk/>
            <pc:sldMk cId="783541985" sldId="375"/>
            <ac:spMk id="3" creationId="{A24E2D68-0F04-48F9-B746-B18A841E96FE}"/>
          </ac:spMkLst>
        </pc:spChg>
      </pc:sldChg>
      <pc:sldChg chg="addSp modSp mod ord">
        <pc:chgData name="Jamie Webb-Fryer" userId="ba7c1b63bcfb9db4" providerId="LiveId" clId="{8EF24797-AC1C-4E0F-876C-C72FF0694BCF}" dt="2020-04-04T10:38:33.429" v="912" actId="1076"/>
        <pc:sldMkLst>
          <pc:docMk/>
          <pc:sldMk cId="4034093256" sldId="376"/>
        </pc:sldMkLst>
        <pc:spChg chg="mod">
          <ac:chgData name="Jamie Webb-Fryer" userId="ba7c1b63bcfb9db4" providerId="LiveId" clId="{8EF24797-AC1C-4E0F-876C-C72FF0694BCF}" dt="2020-04-04T10:29:45.676" v="884" actId="14100"/>
          <ac:spMkLst>
            <pc:docMk/>
            <pc:sldMk cId="4034093256" sldId="376"/>
            <ac:spMk id="3" creationId="{A24E2D68-0F04-48F9-B746-B18A841E96FE}"/>
          </ac:spMkLst>
        </pc:spChg>
        <pc:picChg chg="add mod">
          <ac:chgData name="Jamie Webb-Fryer" userId="ba7c1b63bcfb9db4" providerId="LiveId" clId="{8EF24797-AC1C-4E0F-876C-C72FF0694BCF}" dt="2020-04-04T10:38:33.429" v="912" actId="1076"/>
          <ac:picMkLst>
            <pc:docMk/>
            <pc:sldMk cId="4034093256" sldId="376"/>
            <ac:picMk id="5122" creationId="{204E3CE8-EC89-4DD2-97CA-93C62B96260F}"/>
          </ac:picMkLst>
        </pc:picChg>
      </pc:sldChg>
      <pc:sldChg chg="addSp modSp mod">
        <pc:chgData name="Jamie Webb-Fryer" userId="ba7c1b63bcfb9db4" providerId="LiveId" clId="{8EF24797-AC1C-4E0F-876C-C72FF0694BCF}" dt="2020-04-04T10:35:04.774" v="903" actId="123"/>
        <pc:sldMkLst>
          <pc:docMk/>
          <pc:sldMk cId="3746378168" sldId="377"/>
        </pc:sldMkLst>
        <pc:spChg chg="mod">
          <ac:chgData name="Jamie Webb-Fryer" userId="ba7c1b63bcfb9db4" providerId="LiveId" clId="{8EF24797-AC1C-4E0F-876C-C72FF0694BCF}" dt="2020-04-04T10:35:04.774" v="903" actId="123"/>
          <ac:spMkLst>
            <pc:docMk/>
            <pc:sldMk cId="3746378168" sldId="377"/>
            <ac:spMk id="3" creationId="{A24E2D68-0F04-48F9-B746-B18A841E96FE}"/>
          </ac:spMkLst>
        </pc:spChg>
        <pc:picChg chg="add mod">
          <ac:chgData name="Jamie Webb-Fryer" userId="ba7c1b63bcfb9db4" providerId="LiveId" clId="{8EF24797-AC1C-4E0F-876C-C72FF0694BCF}" dt="2020-04-04T10:35:02.649" v="902" actId="14100"/>
          <ac:picMkLst>
            <pc:docMk/>
            <pc:sldMk cId="3746378168" sldId="377"/>
            <ac:picMk id="3074" creationId="{93B86827-DC70-4CA3-A103-897672A405F6}"/>
          </ac:picMkLst>
        </pc:picChg>
      </pc:sldChg>
      <pc:sldChg chg="addSp modSp mod">
        <pc:chgData name="Jamie Webb-Fryer" userId="ba7c1b63bcfb9db4" providerId="LiveId" clId="{8EF24797-AC1C-4E0F-876C-C72FF0694BCF}" dt="2020-04-04T10:44:11.747" v="917" actId="14100"/>
        <pc:sldMkLst>
          <pc:docMk/>
          <pc:sldMk cId="3244856892" sldId="378"/>
        </pc:sldMkLst>
        <pc:spChg chg="mod">
          <ac:chgData name="Jamie Webb-Fryer" userId="ba7c1b63bcfb9db4" providerId="LiveId" clId="{8EF24797-AC1C-4E0F-876C-C72FF0694BCF}" dt="2020-04-04T09:42:32.334" v="112" actId="1076"/>
          <ac:spMkLst>
            <pc:docMk/>
            <pc:sldMk cId="3244856892" sldId="378"/>
            <ac:spMk id="3" creationId="{A24E2D68-0F04-48F9-B746-B18A841E96FE}"/>
          </ac:spMkLst>
        </pc:spChg>
        <pc:picChg chg="add mod">
          <ac:chgData name="Jamie Webb-Fryer" userId="ba7c1b63bcfb9db4" providerId="LiveId" clId="{8EF24797-AC1C-4E0F-876C-C72FF0694BCF}" dt="2020-04-04T10:44:11.747" v="917" actId="14100"/>
          <ac:picMkLst>
            <pc:docMk/>
            <pc:sldMk cId="3244856892" sldId="378"/>
            <ac:picMk id="6146" creationId="{66A7077B-209F-46D1-823F-A807B63A157F}"/>
          </ac:picMkLst>
        </pc:picChg>
      </pc:sldChg>
      <pc:sldChg chg="modSp mod">
        <pc:chgData name="Jamie Webb-Fryer" userId="ba7c1b63bcfb9db4" providerId="LiveId" clId="{8EF24797-AC1C-4E0F-876C-C72FF0694BCF}" dt="2020-04-04T09:50:59.972" v="246" actId="20577"/>
        <pc:sldMkLst>
          <pc:docMk/>
          <pc:sldMk cId="2418441087" sldId="379"/>
        </pc:sldMkLst>
        <pc:spChg chg="mod">
          <ac:chgData name="Jamie Webb-Fryer" userId="ba7c1b63bcfb9db4" providerId="LiveId" clId="{8EF24797-AC1C-4E0F-876C-C72FF0694BCF}" dt="2020-04-04T09:50:59.972" v="246" actId="20577"/>
          <ac:spMkLst>
            <pc:docMk/>
            <pc:sldMk cId="2418441087" sldId="379"/>
            <ac:spMk id="3" creationId="{A24E2D68-0F04-48F9-B746-B18A841E96FE}"/>
          </ac:spMkLst>
        </pc:spChg>
      </pc:sldChg>
      <pc:sldChg chg="modSp mod">
        <pc:chgData name="Jamie Webb-Fryer" userId="ba7c1b63bcfb9db4" providerId="LiveId" clId="{8EF24797-AC1C-4E0F-876C-C72FF0694BCF}" dt="2020-04-04T11:00:13.597" v="1046" actId="20577"/>
        <pc:sldMkLst>
          <pc:docMk/>
          <pc:sldMk cId="1395410587" sldId="380"/>
        </pc:sldMkLst>
        <pc:spChg chg="mod">
          <ac:chgData name="Jamie Webb-Fryer" userId="ba7c1b63bcfb9db4" providerId="LiveId" clId="{8EF24797-AC1C-4E0F-876C-C72FF0694BCF}" dt="2020-04-04T11:00:13.597" v="1046" actId="20577"/>
          <ac:spMkLst>
            <pc:docMk/>
            <pc:sldMk cId="1395410587" sldId="380"/>
            <ac:spMk id="3" creationId="{A24E2D68-0F04-48F9-B746-B18A841E96FE}"/>
          </ac:spMkLst>
        </pc:spChg>
      </pc:sldChg>
      <pc:sldChg chg="modSp mod">
        <pc:chgData name="Jamie Webb-Fryer" userId="ba7c1b63bcfb9db4" providerId="LiveId" clId="{8EF24797-AC1C-4E0F-876C-C72FF0694BCF}" dt="2020-04-04T10:23:38.798" v="796" actId="113"/>
        <pc:sldMkLst>
          <pc:docMk/>
          <pc:sldMk cId="4107736698" sldId="381"/>
        </pc:sldMkLst>
        <pc:spChg chg="mod">
          <ac:chgData name="Jamie Webb-Fryer" userId="ba7c1b63bcfb9db4" providerId="LiveId" clId="{8EF24797-AC1C-4E0F-876C-C72FF0694BCF}" dt="2020-04-04T10:23:38.798" v="796" actId="113"/>
          <ac:spMkLst>
            <pc:docMk/>
            <pc:sldMk cId="4107736698" sldId="381"/>
            <ac:spMk id="3" creationId="{A24E2D68-0F04-48F9-B746-B18A841E96FE}"/>
          </ac:spMkLst>
        </pc:spChg>
      </pc:sldChg>
      <pc:sldChg chg="addSp modSp mod">
        <pc:chgData name="Jamie Webb-Fryer" userId="ba7c1b63bcfb9db4" providerId="LiveId" clId="{8EF24797-AC1C-4E0F-876C-C72FF0694BCF}" dt="2020-04-04T10:36:45.806" v="907" actId="1076"/>
        <pc:sldMkLst>
          <pc:docMk/>
          <pc:sldMk cId="1818882553" sldId="382"/>
        </pc:sldMkLst>
        <pc:spChg chg="mod">
          <ac:chgData name="Jamie Webb-Fryer" userId="ba7c1b63bcfb9db4" providerId="LiveId" clId="{8EF24797-AC1C-4E0F-876C-C72FF0694BCF}" dt="2020-04-04T10:29:57.342" v="885" actId="14100"/>
          <ac:spMkLst>
            <pc:docMk/>
            <pc:sldMk cId="1818882553" sldId="382"/>
            <ac:spMk id="3" creationId="{A24E2D68-0F04-48F9-B746-B18A841E96FE}"/>
          </ac:spMkLst>
        </pc:spChg>
        <pc:picChg chg="add mod">
          <ac:chgData name="Jamie Webb-Fryer" userId="ba7c1b63bcfb9db4" providerId="LiveId" clId="{8EF24797-AC1C-4E0F-876C-C72FF0694BCF}" dt="2020-04-04T10:36:45.806" v="907" actId="1076"/>
          <ac:picMkLst>
            <pc:docMk/>
            <pc:sldMk cId="1818882553" sldId="382"/>
            <ac:picMk id="4098" creationId="{F09EEE36-6078-44A7-8FDA-B21306757868}"/>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12</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533400" y="3464052"/>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Cooking hot sauces </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37C-66D5-4A8A-A3E5-DA419F0A9218}"/>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A24E2D68-0F04-48F9-B746-B18A841E96FE}"/>
              </a:ext>
            </a:extLst>
          </p:cNvPr>
          <p:cNvSpPr>
            <a:spLocks noGrp="1"/>
          </p:cNvSpPr>
          <p:nvPr>
            <p:ph sz="quarter" idx="10"/>
          </p:nvPr>
        </p:nvSpPr>
        <p:spPr>
          <a:xfrm>
            <a:off x="251520" y="1233368"/>
            <a:ext cx="8568952"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Velouté derivatives </a:t>
            </a:r>
            <a:r>
              <a:rPr lang="en-GB" dirty="0"/>
              <a:t>– velouté is much like a béchamel, made with a little darker blond roux and a white stock of veal, chicken, fish or vegetable instead of milk and finished with cream.  The sauce commonly serves as a base for sauces and should be the consistency of cream.</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err="1"/>
              <a:t>Bercy</a:t>
            </a:r>
            <a:r>
              <a:rPr lang="en-GB" b="1" dirty="0"/>
              <a:t> sauce </a:t>
            </a:r>
            <a:r>
              <a:rPr lang="en-GB" dirty="0"/>
              <a:t>– made by adding white wine, shallots, and garlic.</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Poulette sauce </a:t>
            </a:r>
            <a:r>
              <a:rPr lang="en-GB" dirty="0"/>
              <a:t>– made by adding freshly sliced mushrooms, parsley, and lemon to a chicken velouté.</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err="1"/>
              <a:t>Allmande</a:t>
            </a:r>
            <a:r>
              <a:rPr lang="en-GB" b="1" dirty="0"/>
              <a:t> sauce </a:t>
            </a:r>
            <a:r>
              <a:rPr lang="en-GB" dirty="0"/>
              <a:t>– made from velouté sauce with the addition of mushrooms, peppercorn, lemon juice and thickened with a liaison instead of a roux.</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Supreme sauce </a:t>
            </a:r>
            <a:r>
              <a:rPr lang="en-GB" dirty="0"/>
              <a:t>– made by adding heavy cream to a chicken </a:t>
            </a:r>
            <a:r>
              <a:rPr lang="en-GB" dirty="0" err="1"/>
              <a:t>veloute</a:t>
            </a: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Cardinal sauce </a:t>
            </a:r>
            <a:r>
              <a:rPr lang="en-GB" dirty="0"/>
              <a:t>– made from a fish fumet with fish velouté </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Normandy sauce </a:t>
            </a:r>
            <a:r>
              <a:rPr lang="en-GB" dirty="0"/>
              <a:t>– made by flavouring a fish velouté with chopped mushrooms and then thickening it with a mixture of egg yolks and heavy cream called a liaison.</a:t>
            </a:r>
          </a:p>
        </p:txBody>
      </p:sp>
    </p:spTree>
    <p:extLst>
      <p:ext uri="{BB962C8B-B14F-4D97-AF65-F5344CB8AC3E}">
        <p14:creationId xmlns:p14="http://schemas.microsoft.com/office/powerpoint/2010/main" val="4107736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37C-66D5-4A8A-A3E5-DA419F0A9218}"/>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A24E2D68-0F04-48F9-B746-B18A841E96FE}"/>
              </a:ext>
            </a:extLst>
          </p:cNvPr>
          <p:cNvSpPr>
            <a:spLocks noGrp="1"/>
          </p:cNvSpPr>
          <p:nvPr>
            <p:ph sz="quarter" idx="10"/>
          </p:nvPr>
        </p:nvSpPr>
        <p:spPr>
          <a:xfrm>
            <a:off x="457200" y="1371600"/>
            <a:ext cx="5482952" cy="4755600"/>
          </a:xfrm>
        </p:spPr>
        <p:txBody>
          <a:bodyPr/>
          <a:lstStyle/>
          <a:p>
            <a:pPr algn="just">
              <a:lnSpc>
                <a:spcPct val="100000"/>
              </a:lnSpc>
              <a:spcBef>
                <a:spcPts val="0"/>
              </a:spcBef>
              <a:spcAft>
                <a:spcPts val="0"/>
              </a:spcAft>
              <a:buClr>
                <a:srgbClr val="FF0000"/>
              </a:buClr>
            </a:pPr>
            <a:r>
              <a:rPr lang="en-GB" dirty="0"/>
              <a:t>Miscellaneous sauces</a:t>
            </a:r>
          </a:p>
          <a:p>
            <a:pPr algn="just">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Tomato sauce </a:t>
            </a:r>
            <a:r>
              <a:rPr lang="en-GB" dirty="0"/>
              <a:t>– is one of the mother sauce, this sauce resembles the traditional tomato sauce that is used on pasta and pizza, but it's got much more flavour.</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Bread sauce </a:t>
            </a:r>
            <a:r>
              <a:rPr lang="en-GB" dirty="0"/>
              <a:t>– is the perfect accompaniment to a classic roast chicken or turkey</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Tomato coulis </a:t>
            </a:r>
            <a:r>
              <a:rPr lang="en-GB" dirty="0"/>
              <a:t>– is a smooth purée of raw or cooked tomatoes strained of seeds and peel.</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Apple sauce </a:t>
            </a:r>
            <a:r>
              <a:rPr lang="en-GB" dirty="0"/>
              <a:t>– is a tangy, yet sweet flavour sauce and works well with rich roasts such as pork, turkey or goose.</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2160A33F-1F6C-1A47-9096-4EF197CB074F}"/>
              </a:ext>
            </a:extLst>
          </p:cNvPr>
          <p:cNvPicPr>
            <a:picLocks noChangeAspect="1"/>
          </p:cNvPicPr>
          <p:nvPr/>
        </p:nvPicPr>
        <p:blipFill>
          <a:blip r:embed="rId2"/>
          <a:stretch>
            <a:fillRect/>
          </a:stretch>
        </p:blipFill>
        <p:spPr>
          <a:xfrm>
            <a:off x="5968720" y="4071640"/>
            <a:ext cx="2922240" cy="1948160"/>
          </a:xfrm>
          <a:prstGeom prst="rect">
            <a:avLst/>
          </a:prstGeom>
        </p:spPr>
      </p:pic>
    </p:spTree>
    <p:extLst>
      <p:ext uri="{BB962C8B-B14F-4D97-AF65-F5344CB8AC3E}">
        <p14:creationId xmlns:p14="http://schemas.microsoft.com/office/powerpoint/2010/main" val="403409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02670" y="1220788"/>
            <a:ext cx="5593466" cy="4855627"/>
          </a:xfrm>
        </p:spPr>
        <p:txBody>
          <a:bodyPr/>
          <a:lstStyle/>
          <a:p>
            <a:pPr marL="342900" indent="-342900">
              <a:buClr>
                <a:srgbClr val="FF0000"/>
              </a:buClr>
              <a:buFont typeface="Arial" panose="020B0604020202020204" pitchFamily="34" charset="0"/>
              <a:buChar char="•"/>
            </a:pPr>
            <a:r>
              <a:rPr lang="en-GB" sz="2000" dirty="0"/>
              <a:t>The secret to an outstanding dish is often in the sauce, it literally brings a dish together.</a:t>
            </a:r>
          </a:p>
          <a:p>
            <a:pPr marL="342900" indent="-342900">
              <a:buClr>
                <a:srgbClr val="FF0000"/>
              </a:buClr>
              <a:buFont typeface="Arial" panose="020B0604020202020204" pitchFamily="34" charset="0"/>
              <a:buChar char="•"/>
            </a:pPr>
            <a:r>
              <a:rPr lang="en-GB" sz="2000" dirty="0"/>
              <a:t>Sauces are essentially liquids of various thicknesses that are flavoured or seasoned to enhance the flavour of a dish. </a:t>
            </a:r>
          </a:p>
          <a:p>
            <a:pPr marL="342900" indent="-342900">
              <a:buClr>
                <a:srgbClr val="FF0000"/>
              </a:buClr>
              <a:buFont typeface="Arial" panose="020B0604020202020204" pitchFamily="34" charset="0"/>
              <a:buChar char="•"/>
            </a:pPr>
            <a:r>
              <a:rPr lang="en-GB" sz="2000" dirty="0"/>
              <a:t>Sauces can be sweet, sour, spicy, or savoury and may be added to the food to become part of a main dish or used as an accompaniment to the food being prepared. </a:t>
            </a:r>
          </a:p>
          <a:p>
            <a:pPr marL="342900" indent="-342900">
              <a:buClr>
                <a:srgbClr val="FF0000"/>
              </a:buClr>
              <a:buFont typeface="Arial" panose="020B0604020202020204" pitchFamily="34" charset="0"/>
              <a:buChar char="•"/>
            </a:pPr>
            <a:r>
              <a:rPr lang="en-GB" sz="2000" dirty="0"/>
              <a:t>Sauces add a variety of features to foods, such as complementing or enhancing flavours, adding an attractive appearance, and/or providing additional texture.</a:t>
            </a:r>
          </a:p>
          <a:p>
            <a:pPr algn="just"/>
            <a:endParaRPr lang="en-GB" sz="2000" dirty="0"/>
          </a:p>
        </p:txBody>
      </p:sp>
      <p:pic>
        <p:nvPicPr>
          <p:cNvPr id="7" name="Picture 6">
            <a:extLst>
              <a:ext uri="{FF2B5EF4-FFF2-40B4-BE49-F238E27FC236}">
                <a16:creationId xmlns:a16="http://schemas.microsoft.com/office/drawing/2014/main" id="{13D50494-5A1D-5243-8AC2-A19DD81A7610}"/>
              </a:ext>
            </a:extLst>
          </p:cNvPr>
          <p:cNvPicPr>
            <a:picLocks noChangeAspect="1"/>
          </p:cNvPicPr>
          <p:nvPr/>
        </p:nvPicPr>
        <p:blipFill>
          <a:blip r:embed="rId2"/>
          <a:stretch>
            <a:fillRect/>
          </a:stretch>
        </p:blipFill>
        <p:spPr>
          <a:xfrm>
            <a:off x="6096136" y="2636912"/>
            <a:ext cx="2845194" cy="1944216"/>
          </a:xfrm>
          <a:prstGeom prst="rect">
            <a:avLst/>
          </a:prstGeom>
        </p:spPr>
      </p:pic>
    </p:spTree>
    <p:extLst>
      <p:ext uri="{BB962C8B-B14F-4D97-AF65-F5344CB8AC3E}">
        <p14:creationId xmlns:p14="http://schemas.microsoft.com/office/powerpoint/2010/main" val="543591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37C-66D5-4A8A-A3E5-DA419F0A9218}"/>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A24E2D68-0F04-48F9-B746-B18A841E96FE}"/>
              </a:ext>
            </a:extLst>
          </p:cNvPr>
          <p:cNvSpPr>
            <a:spLocks noGrp="1"/>
          </p:cNvSpPr>
          <p:nvPr>
            <p:ph sz="quarter" idx="10"/>
          </p:nvPr>
        </p:nvSpPr>
        <p:spPr>
          <a:xfrm>
            <a:off x="107504" y="1353332"/>
            <a:ext cx="450100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Beurre blanc </a:t>
            </a:r>
            <a:r>
              <a:rPr lang="en-GB" dirty="0"/>
              <a:t>– beurre blanc is a simple butter-based emulsified sauce that's great with fish or seafood. It is a hot emulsified butter sauce made with a reduction of vinegar and/or white wine and shallots. Cream is then added to enrich the sauce. It also aids in the emulsification, causing the wine mixture and butter to combine more easily, which means the sauce will come together quickly. The cold butter is then whisked in off the heat to prevent separation.</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3D66A5CB-6CD5-A44A-90B5-D8431500D2E8}"/>
              </a:ext>
            </a:extLst>
          </p:cNvPr>
          <p:cNvPicPr>
            <a:picLocks noChangeAspect="1"/>
          </p:cNvPicPr>
          <p:nvPr/>
        </p:nvPicPr>
        <p:blipFill>
          <a:blip r:embed="rId2"/>
          <a:stretch>
            <a:fillRect/>
          </a:stretch>
        </p:blipFill>
        <p:spPr>
          <a:xfrm>
            <a:off x="4997364" y="2060848"/>
            <a:ext cx="3678324" cy="2452216"/>
          </a:xfrm>
          <a:prstGeom prst="rect">
            <a:avLst/>
          </a:prstGeom>
        </p:spPr>
      </p:pic>
    </p:spTree>
    <p:extLst>
      <p:ext uri="{BB962C8B-B14F-4D97-AF65-F5344CB8AC3E}">
        <p14:creationId xmlns:p14="http://schemas.microsoft.com/office/powerpoint/2010/main" val="149567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37C-66D5-4A8A-A3E5-DA419F0A9218}"/>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A24E2D68-0F04-48F9-B746-B18A841E96FE}"/>
              </a:ext>
            </a:extLst>
          </p:cNvPr>
          <p:cNvSpPr>
            <a:spLocks noGrp="1"/>
          </p:cNvSpPr>
          <p:nvPr>
            <p:ph sz="quarter" idx="10"/>
          </p:nvPr>
        </p:nvSpPr>
        <p:spPr>
          <a:xfrm>
            <a:off x="245964" y="1556792"/>
            <a:ext cx="8640960"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Cream thickened </a:t>
            </a:r>
            <a:r>
              <a:rPr lang="en-GB" dirty="0"/>
              <a:t>– cream sauce recipe is similar to a typical white sauce or bechamel but is richer in taste. It is also quite versatile by adding white wine, or sprinkling in some parmesan.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The best way to thicken a cream sauce is reduction. Cooking the sauce while regularly stirring to prevent it from burning.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Another way to thicken a cream sauce is the addition of egg yolk. Bring the cream to a simmer, slowly add some to the egg yolk while whisking to temper the yolk, then add the mixture back to the simmering cream and stir until thickened. This will give you a velvety cream sauce.</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324485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37C-66D5-4A8A-A3E5-DA419F0A9218}"/>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A24E2D68-0F04-48F9-B746-B18A841E96FE}"/>
              </a:ext>
            </a:extLst>
          </p:cNvPr>
          <p:cNvSpPr>
            <a:spLocks noGrp="1"/>
          </p:cNvSpPr>
          <p:nvPr>
            <p:ph sz="quarter" idx="10"/>
          </p:nvPr>
        </p:nvSpPr>
        <p:spPr>
          <a:xfrm>
            <a:off x="251520" y="1264200"/>
            <a:ext cx="842416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Emulsified</a:t>
            </a:r>
            <a:r>
              <a:rPr lang="en-GB" dirty="0"/>
              <a:t> – an emulsified sauce is made by combining two immiscible liquids, or liquids that don’t normally combine, often with a binding or emulsifying ingredient. Warm emulsified egg sauces like hollandaise and béarnaise are similar to cold emulsified egg sauces like mayonnaise except for the use of butter instead of oil.</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Hollandaise or a béarnaise </a:t>
            </a:r>
            <a:r>
              <a:rPr lang="en-GB" dirty="0"/>
              <a:t>sauces are made by creating a sabayon, where egg yolks and flavourings are gently warmed until the egg yolks thicken to a “ribbon-consistency.”  Melted whole or clarified butter is slowly whisked into the sabayon to form the sauce. In a hollandaise, the flavourings might be just some lemon juice or a reduction of vinegar flavoured with shallots and peppercorns. Whereas, béarnaise sauce uses a tarragon-flavoured vinegar reduction.</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Temperature control </a:t>
            </a:r>
            <a:r>
              <a:rPr lang="en-GB" dirty="0"/>
              <a:t>is critical when making and holding a warm emulsified sauce.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78354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37C-66D5-4A8A-A3E5-DA419F0A9218}"/>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A24E2D68-0F04-48F9-B746-B18A841E96FE}"/>
              </a:ext>
            </a:extLst>
          </p:cNvPr>
          <p:cNvSpPr>
            <a:spLocks noGrp="1"/>
          </p:cNvSpPr>
          <p:nvPr>
            <p:ph sz="quarter" idx="10"/>
          </p:nvPr>
        </p:nvSpPr>
        <p:spPr>
          <a:xfrm>
            <a:off x="251520" y="1371600"/>
            <a:ext cx="8435280"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Gravy-based</a:t>
            </a:r>
            <a:r>
              <a:rPr lang="en-GB" dirty="0"/>
              <a:t> – </a:t>
            </a:r>
            <a:r>
              <a:rPr lang="en-GB" dirty="0" err="1"/>
              <a:t>espagnole</a:t>
            </a:r>
            <a:r>
              <a:rPr lang="en-GB" dirty="0"/>
              <a:t> and demi-glace are classical French sauces and are one of the mother sauces. Espagnole or simply “brown sauce”, is a rich sauce made with a brown stock, roasted mirepoix with tomato (usually tomato paste) and thickened with a brown roux. Tomato is added mainly to darken the colour of the sauce and not for flavour.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The classic demi-glace is made with equal parts espagnole and a brown stock simmered together and then reduced by half or to a </a:t>
            </a:r>
            <a:r>
              <a:rPr lang="en-GB" dirty="0" err="1"/>
              <a:t>nappé</a:t>
            </a:r>
            <a:r>
              <a:rPr lang="en-GB" dirty="0"/>
              <a:t> consistency.  It is often finished with small amount Madeira or sherry.</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Jus-</a:t>
            </a:r>
            <a:r>
              <a:rPr lang="en-GB" dirty="0" err="1"/>
              <a:t>lié</a:t>
            </a:r>
            <a:r>
              <a:rPr lang="en-GB" dirty="0"/>
              <a:t> is made by thickening a brown stock with corn-starch or arrowroot or by reduction of the stock. A jus-</a:t>
            </a:r>
            <a:r>
              <a:rPr lang="en-GB" dirty="0" err="1"/>
              <a:t>lié</a:t>
            </a:r>
            <a:r>
              <a:rPr lang="en-GB" dirty="0"/>
              <a:t> depends on the richness of the brown stock where a demi-glace is enriched by the butter in a roux. </a:t>
            </a:r>
          </a:p>
        </p:txBody>
      </p:sp>
    </p:spTree>
    <p:extLst>
      <p:ext uri="{BB962C8B-B14F-4D97-AF65-F5344CB8AC3E}">
        <p14:creationId xmlns:p14="http://schemas.microsoft.com/office/powerpoint/2010/main" val="241844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37C-66D5-4A8A-A3E5-DA419F0A9218}"/>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A24E2D68-0F04-48F9-B746-B18A841E96FE}"/>
              </a:ext>
            </a:extLst>
          </p:cNvPr>
          <p:cNvSpPr>
            <a:spLocks noGrp="1"/>
          </p:cNvSpPr>
          <p:nvPr>
            <p:ph sz="quarter" idx="10"/>
          </p:nvPr>
        </p:nvSpPr>
        <p:spPr>
          <a:xfrm>
            <a:off x="251520" y="1371600"/>
            <a:ext cx="5472608" cy="4755600"/>
          </a:xfrm>
        </p:spPr>
        <p:txBody>
          <a:bodyPr/>
          <a:lstStyle/>
          <a:p>
            <a:pPr marL="342900" indent="-342900" algn="just">
              <a:lnSpc>
                <a:spcPct val="100000"/>
              </a:lnSpc>
              <a:spcBef>
                <a:spcPts val="0"/>
              </a:spcBef>
              <a:spcAft>
                <a:spcPts val="0"/>
              </a:spcAft>
              <a:buClr>
                <a:srgbClr val="FF0000"/>
              </a:buClr>
              <a:buFont typeface="Arial" panose="020B0604020202020204" pitchFamily="34" charset="0"/>
              <a:buChar char="•"/>
            </a:pPr>
            <a:r>
              <a:rPr lang="en-GB" dirty="0"/>
              <a:t>Examples of sauces made from </a:t>
            </a:r>
            <a:r>
              <a:rPr lang="en-GB" dirty="0" err="1"/>
              <a:t>espagnole</a:t>
            </a:r>
            <a:r>
              <a:rPr lang="en-GB" dirty="0"/>
              <a:t>:</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marL="979488" indent="-352425" algn="just">
              <a:lnSpc>
                <a:spcPct val="100000"/>
              </a:lnSpc>
              <a:spcBef>
                <a:spcPts val="0"/>
              </a:spcBef>
              <a:spcAft>
                <a:spcPts val="0"/>
              </a:spcAft>
              <a:buClr>
                <a:srgbClr val="FF0000"/>
              </a:buClr>
              <a:buFont typeface="Arial" panose="020B0604020202020204" pitchFamily="34" charset="0"/>
              <a:buChar char="•"/>
            </a:pPr>
            <a:r>
              <a:rPr lang="en-GB" dirty="0"/>
              <a:t>Red wine reduction</a:t>
            </a:r>
          </a:p>
          <a:p>
            <a:pPr marL="979488" indent="-352425" algn="just">
              <a:lnSpc>
                <a:spcPct val="100000"/>
              </a:lnSpc>
              <a:spcBef>
                <a:spcPts val="0"/>
              </a:spcBef>
              <a:spcAft>
                <a:spcPts val="0"/>
              </a:spcAft>
              <a:buClr>
                <a:srgbClr val="FF0000"/>
              </a:buClr>
              <a:buFont typeface="Arial" panose="020B0604020202020204" pitchFamily="34" charset="0"/>
              <a:buChar char="•"/>
            </a:pPr>
            <a:r>
              <a:rPr lang="en-GB" dirty="0"/>
              <a:t>Robert sauce</a:t>
            </a:r>
          </a:p>
          <a:p>
            <a:pPr marL="979488" indent="-352425" algn="just">
              <a:lnSpc>
                <a:spcPct val="100000"/>
              </a:lnSpc>
              <a:spcBef>
                <a:spcPts val="0"/>
              </a:spcBef>
              <a:spcAft>
                <a:spcPts val="0"/>
              </a:spcAft>
              <a:buClr>
                <a:srgbClr val="FF0000"/>
              </a:buClr>
              <a:buFont typeface="Arial" panose="020B0604020202020204" pitchFamily="34" charset="0"/>
              <a:buChar char="•"/>
            </a:pPr>
            <a:r>
              <a:rPr lang="en-GB" dirty="0" err="1"/>
              <a:t>Charcutière</a:t>
            </a:r>
            <a:r>
              <a:rPr lang="en-GB" dirty="0"/>
              <a:t> sauce</a:t>
            </a:r>
          </a:p>
          <a:p>
            <a:pPr marL="979488" indent="-352425" algn="just">
              <a:lnSpc>
                <a:spcPct val="100000"/>
              </a:lnSpc>
              <a:spcBef>
                <a:spcPts val="0"/>
              </a:spcBef>
              <a:spcAft>
                <a:spcPts val="0"/>
              </a:spcAft>
              <a:buClr>
                <a:srgbClr val="FF0000"/>
              </a:buClr>
              <a:buFont typeface="Arial" panose="020B0604020202020204" pitchFamily="34" charset="0"/>
              <a:buChar char="•"/>
            </a:pPr>
            <a:r>
              <a:rPr lang="en-GB" dirty="0"/>
              <a:t>Lyonnaise sauce</a:t>
            </a:r>
          </a:p>
          <a:p>
            <a:pPr marL="979488" indent="-352425" algn="just">
              <a:lnSpc>
                <a:spcPct val="100000"/>
              </a:lnSpc>
              <a:spcBef>
                <a:spcPts val="0"/>
              </a:spcBef>
              <a:spcAft>
                <a:spcPts val="0"/>
              </a:spcAft>
              <a:buClr>
                <a:srgbClr val="FF0000"/>
              </a:buClr>
              <a:buFont typeface="Arial" panose="020B0604020202020204" pitchFamily="34" charset="0"/>
              <a:buChar char="•"/>
            </a:pPr>
            <a:r>
              <a:rPr lang="en-GB" dirty="0"/>
              <a:t>Chasseur sauce</a:t>
            </a:r>
          </a:p>
          <a:p>
            <a:pPr marL="979488" indent="-352425" algn="just">
              <a:lnSpc>
                <a:spcPct val="100000"/>
              </a:lnSpc>
              <a:spcBef>
                <a:spcPts val="0"/>
              </a:spcBef>
              <a:spcAft>
                <a:spcPts val="0"/>
              </a:spcAft>
              <a:buClr>
                <a:srgbClr val="FF0000"/>
              </a:buClr>
              <a:buFont typeface="Arial" panose="020B0604020202020204" pitchFamily="34" charset="0"/>
              <a:buChar char="•"/>
            </a:pPr>
            <a:r>
              <a:rPr lang="en-GB" dirty="0" err="1"/>
              <a:t>Bercy</a:t>
            </a:r>
            <a:r>
              <a:rPr lang="en-GB" dirty="0"/>
              <a:t> sauce</a:t>
            </a:r>
          </a:p>
          <a:p>
            <a:pPr marL="979488" indent="-352425" algn="just">
              <a:lnSpc>
                <a:spcPct val="100000"/>
              </a:lnSpc>
              <a:spcBef>
                <a:spcPts val="0"/>
              </a:spcBef>
              <a:spcAft>
                <a:spcPts val="0"/>
              </a:spcAft>
              <a:buClr>
                <a:srgbClr val="FF0000"/>
              </a:buClr>
              <a:buFont typeface="Arial" panose="020B0604020202020204" pitchFamily="34" charset="0"/>
              <a:buChar char="•"/>
            </a:pPr>
            <a:r>
              <a:rPr lang="en-GB" dirty="0"/>
              <a:t>Mushroom sauce</a:t>
            </a:r>
          </a:p>
          <a:p>
            <a:pPr marL="979488" indent="-352425" algn="just">
              <a:lnSpc>
                <a:spcPct val="100000"/>
              </a:lnSpc>
              <a:spcBef>
                <a:spcPts val="0"/>
              </a:spcBef>
              <a:spcAft>
                <a:spcPts val="0"/>
              </a:spcAft>
              <a:buClr>
                <a:srgbClr val="FF0000"/>
              </a:buClr>
              <a:buFont typeface="Arial" panose="020B0604020202020204" pitchFamily="34" charset="0"/>
              <a:buChar char="•"/>
            </a:pPr>
            <a:r>
              <a:rPr lang="en-GB" dirty="0"/>
              <a:t>Madeira sauce</a:t>
            </a:r>
          </a:p>
          <a:p>
            <a:pPr marL="979488" indent="-352425" algn="just">
              <a:lnSpc>
                <a:spcPct val="100000"/>
              </a:lnSpc>
              <a:spcBef>
                <a:spcPts val="0"/>
              </a:spcBef>
              <a:spcAft>
                <a:spcPts val="0"/>
              </a:spcAft>
              <a:buClr>
                <a:srgbClr val="FF0000"/>
              </a:buClr>
              <a:buFont typeface="Arial" panose="020B0604020202020204" pitchFamily="34" charset="0"/>
              <a:buChar char="•"/>
            </a:pPr>
            <a:r>
              <a:rPr lang="en-GB" dirty="0"/>
              <a:t>Port wine sauce</a:t>
            </a:r>
          </a:p>
        </p:txBody>
      </p:sp>
      <p:pic>
        <p:nvPicPr>
          <p:cNvPr id="5" name="Picture 4">
            <a:extLst>
              <a:ext uri="{FF2B5EF4-FFF2-40B4-BE49-F238E27FC236}">
                <a16:creationId xmlns:a16="http://schemas.microsoft.com/office/drawing/2014/main" id="{4A611A1C-F085-1441-9724-637365A461D7}"/>
              </a:ext>
            </a:extLst>
          </p:cNvPr>
          <p:cNvPicPr>
            <a:picLocks noChangeAspect="1"/>
          </p:cNvPicPr>
          <p:nvPr/>
        </p:nvPicPr>
        <p:blipFill>
          <a:blip r:embed="rId2"/>
          <a:stretch>
            <a:fillRect/>
          </a:stretch>
        </p:blipFill>
        <p:spPr>
          <a:xfrm>
            <a:off x="4067944" y="1986868"/>
            <a:ext cx="4176464" cy="2784309"/>
          </a:xfrm>
          <a:prstGeom prst="rect">
            <a:avLst/>
          </a:prstGeom>
        </p:spPr>
      </p:pic>
    </p:spTree>
    <p:extLst>
      <p:ext uri="{BB962C8B-B14F-4D97-AF65-F5344CB8AC3E}">
        <p14:creationId xmlns:p14="http://schemas.microsoft.com/office/powerpoint/2010/main" val="181888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37C-66D5-4A8A-A3E5-DA419F0A9218}"/>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A24E2D68-0F04-48F9-B746-B18A841E96FE}"/>
              </a:ext>
            </a:extLst>
          </p:cNvPr>
          <p:cNvSpPr>
            <a:spLocks noGrp="1"/>
          </p:cNvSpPr>
          <p:nvPr>
            <p:ph sz="quarter" idx="10"/>
          </p:nvPr>
        </p:nvSpPr>
        <p:spPr>
          <a:xfrm>
            <a:off x="457200" y="1371600"/>
            <a:ext cx="778720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Reductions</a:t>
            </a:r>
            <a:r>
              <a:rPr lang="en-GB" dirty="0"/>
              <a:t> – a reduction is the result of boiling or cooking down a liquid until it reduces to the consistency of a sauce. As the liquid evaporates, the liquid becomes denser and thickens. The liquid can be just about anything but is usually a wine or a stock that has been used to deglaze a pan where meat, chicken or fish have just been cooked.</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a:lnSpc>
                <a:spcPct val="100000"/>
              </a:lnSpc>
              <a:spcBef>
                <a:spcPts val="0"/>
              </a:spcBef>
              <a:spcAft>
                <a:spcPts val="0"/>
              </a:spcAft>
              <a:buClr>
                <a:srgbClr val="FF0000"/>
              </a:buClr>
            </a:pPr>
            <a:r>
              <a:rPr lang="en-GB" b="1" dirty="0"/>
              <a:t>Sauces include</a:t>
            </a:r>
            <a:r>
              <a:rPr lang="en-GB" dirty="0"/>
              <a:t>:</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Red wine reduction </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Port and orange reduction</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Balsamic reduction.</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algn="just">
              <a:lnSpc>
                <a:spcPct val="100000"/>
              </a:lnSpc>
              <a:spcBef>
                <a:spcPts val="0"/>
              </a:spcBef>
              <a:spcAft>
                <a:spcPts val="0"/>
              </a:spcAft>
              <a:buClr>
                <a:srgbClr val="FF0000"/>
              </a:buClr>
            </a:pPr>
            <a:endParaRPr lang="en-GB" dirty="0"/>
          </a:p>
        </p:txBody>
      </p:sp>
    </p:spTree>
    <p:extLst>
      <p:ext uri="{BB962C8B-B14F-4D97-AF65-F5344CB8AC3E}">
        <p14:creationId xmlns:p14="http://schemas.microsoft.com/office/powerpoint/2010/main" val="374637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37C-66D5-4A8A-A3E5-DA419F0A9218}"/>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A24E2D68-0F04-48F9-B746-B18A841E96FE}"/>
              </a:ext>
            </a:extLst>
          </p:cNvPr>
          <p:cNvSpPr>
            <a:spLocks noGrp="1"/>
          </p:cNvSpPr>
          <p:nvPr>
            <p:ph sz="quarter" idx="10"/>
          </p:nvPr>
        </p:nvSpPr>
        <p:spPr>
          <a:xfrm>
            <a:off x="446088" y="1556792"/>
            <a:ext cx="8229600"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Roux-based </a:t>
            </a:r>
            <a:r>
              <a:rPr lang="en-GB" dirty="0"/>
              <a:t>– </a:t>
            </a:r>
            <a:r>
              <a:rPr lang="en-GB" dirty="0" err="1"/>
              <a:t>rouxs</a:t>
            </a:r>
            <a:r>
              <a:rPr lang="en-GB" dirty="0"/>
              <a:t> are very effective and heat-stable thicken sauce. Roux is a versatile thickening agent and used in three of the five mother sauces.</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Béchamel</a:t>
            </a:r>
            <a:r>
              <a:rPr lang="en-GB" dirty="0"/>
              <a:t> – is a roux whisked with milk or other dairy to make a white sauce. </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Velouté</a:t>
            </a:r>
            <a:r>
              <a:rPr lang="en-GB" dirty="0"/>
              <a:t> – is a light roux whisked with chicken, turkey, fish or any other clear stock. The resulting sauce takes on the </a:t>
            </a:r>
            <a:r>
              <a:rPr lang="en-GB" dirty="0" err="1"/>
              <a:t>flavor</a:t>
            </a:r>
            <a:r>
              <a:rPr lang="en-GB" dirty="0"/>
              <a:t> of the stock.</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Espagnole</a:t>
            </a:r>
            <a:r>
              <a:rPr lang="en-GB" dirty="0"/>
              <a:t> – is made of brown beef or veal stock, tomato puree, and browned mirepoix, all thickened with a very dark brown roux. </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Beurre </a:t>
            </a:r>
            <a:r>
              <a:rPr lang="en-GB" b="1" dirty="0" err="1"/>
              <a:t>Manié</a:t>
            </a:r>
            <a:r>
              <a:rPr lang="en-GB" b="1" dirty="0"/>
              <a:t> </a:t>
            </a:r>
            <a:r>
              <a:rPr lang="en-GB" dirty="0"/>
              <a:t>is an uncooked roux.  It is made by kneading equal amounts of softened butter and flour.  The small bit of the paste are then whisked into a hot liquid to achieve desire thickness. </a:t>
            </a:r>
          </a:p>
        </p:txBody>
      </p:sp>
    </p:spTree>
    <p:extLst>
      <p:ext uri="{BB962C8B-B14F-4D97-AF65-F5344CB8AC3E}">
        <p14:creationId xmlns:p14="http://schemas.microsoft.com/office/powerpoint/2010/main" val="13954105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2530</TotalTime>
  <Words>1142</Words>
  <Application>Microsoft Macintosh PowerPoint</Application>
  <PresentationFormat>On-screen Show (4:3)</PresentationFormat>
  <Paragraphs>78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Lucida Grande</vt:lpstr>
      <vt:lpstr>Times New Roman</vt:lpstr>
      <vt:lpstr>Default Design</vt:lpstr>
      <vt:lpstr> Cooking hot sauces </vt:lpstr>
      <vt:lpstr>Introduction</vt:lpstr>
      <vt:lpstr>Cooking</vt:lpstr>
      <vt:lpstr>Cooking</vt:lpstr>
      <vt:lpstr>Cooking</vt:lpstr>
      <vt:lpstr>Cooking</vt:lpstr>
      <vt:lpstr>Cooking</vt:lpstr>
      <vt:lpstr>Cooking</vt:lpstr>
      <vt:lpstr>Cooking</vt:lpstr>
      <vt:lpstr>Cooking</vt:lpstr>
      <vt:lpstr>Cooking</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108</cp:revision>
  <dcterms:created xsi:type="dcterms:W3CDTF">2013-05-28T00:38:54Z</dcterms:created>
  <dcterms:modified xsi:type="dcterms:W3CDTF">2020-05-01T00:37:19Z</dcterms:modified>
</cp:coreProperties>
</file>