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0"/>
  </p:notesMasterIdLst>
  <p:handoutMasterIdLst>
    <p:handoutMasterId r:id="rId11"/>
  </p:handoutMasterIdLst>
  <p:sldIdLst>
    <p:sldId id="256" r:id="rId2"/>
    <p:sldId id="373" r:id="rId3"/>
    <p:sldId id="374" r:id="rId4"/>
    <p:sldId id="375" r:id="rId5"/>
    <p:sldId id="378" r:id="rId6"/>
    <p:sldId id="377" r:id="rId7"/>
    <p:sldId id="376" r:id="rId8"/>
    <p:sldId id="372" r:id="rId9"/>
  </p:sldIdLst>
  <p:sldSz cx="9144000" cy="6858000" type="screen4x3"/>
  <p:notesSz cx="6858000" cy="9144000"/>
  <p:custDataLst>
    <p:tags r:id="rId12"/>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E0C7E-B2E4-4151-9B97-A87F233829F0}" v="50" dt="2020-03-08T15:00:23.127"/>
    <p1510:client id="{9892E25D-ED0F-4C46-B1E0-1040EFDECD17}" v="7" dt="2020-04-07T11:44:39.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4A1E0C7E-B2E4-4151-9B97-A87F233829F0}"/>
    <pc:docChg chg="custSel addSld delSld modSld sldOrd">
      <pc:chgData name="Jamie Webb-Fryer" userId="ba7c1b63bcfb9db4" providerId="LiveId" clId="{4A1E0C7E-B2E4-4151-9B97-A87F233829F0}" dt="2020-03-08T15:00:23.126" v="1757" actId="14100"/>
      <pc:docMkLst>
        <pc:docMk/>
      </pc:docMkLst>
      <pc:sldChg chg="modSp mod">
        <pc:chgData name="Jamie Webb-Fryer" userId="ba7c1b63bcfb9db4" providerId="LiveId" clId="{4A1E0C7E-B2E4-4151-9B97-A87F233829F0}" dt="2020-02-22T10:44:18.783" v="78" actId="20577"/>
        <pc:sldMkLst>
          <pc:docMk/>
          <pc:sldMk cId="0" sldId="256"/>
        </pc:sldMkLst>
        <pc:spChg chg="mod">
          <ac:chgData name="Jamie Webb-Fryer" userId="ba7c1b63bcfb9db4" providerId="LiveId" clId="{4A1E0C7E-B2E4-4151-9B97-A87F233829F0}" dt="2020-02-22T10:44:18.783" v="78" actId="20577"/>
          <ac:spMkLst>
            <pc:docMk/>
            <pc:sldMk cId="0" sldId="256"/>
            <ac:spMk id="2053" creationId="{00000000-0000-0000-0000-000000000000}"/>
          </ac:spMkLst>
        </pc:spChg>
      </pc:sldChg>
      <pc:sldChg chg="addSp modSp mod">
        <pc:chgData name="Jamie Webb-Fryer" userId="ba7c1b63bcfb9db4" providerId="LiveId" clId="{4A1E0C7E-B2E4-4151-9B97-A87F233829F0}" dt="2020-03-08T15:00:23.126" v="1757" actId="14100"/>
        <pc:sldMkLst>
          <pc:docMk/>
          <pc:sldMk cId="543591831" sldId="373"/>
        </pc:sldMkLst>
        <pc:spChg chg="mod">
          <ac:chgData name="Jamie Webb-Fryer" userId="ba7c1b63bcfb9db4" providerId="LiveId" clId="{4A1E0C7E-B2E4-4151-9B97-A87F233829F0}" dt="2020-03-08T14:57:19.220" v="1752" actId="1076"/>
          <ac:spMkLst>
            <pc:docMk/>
            <pc:sldMk cId="543591831" sldId="373"/>
            <ac:spMk id="3" creationId="{E06E6CF8-8F85-4885-9A03-5DEE538700DA}"/>
          </ac:spMkLst>
        </pc:spChg>
        <pc:picChg chg="add mod">
          <ac:chgData name="Jamie Webb-Fryer" userId="ba7c1b63bcfb9db4" providerId="LiveId" clId="{4A1E0C7E-B2E4-4151-9B97-A87F233829F0}" dt="2020-03-08T15:00:23.126" v="1757" actId="14100"/>
          <ac:picMkLst>
            <pc:docMk/>
            <pc:sldMk cId="543591831" sldId="373"/>
            <ac:picMk id="3074" creationId="{110C4522-40FB-4126-88B8-152A0EC66000}"/>
          </ac:picMkLst>
        </pc:picChg>
      </pc:sldChg>
      <pc:sldChg chg="addSp modSp mod">
        <pc:chgData name="Jamie Webb-Fryer" userId="ba7c1b63bcfb9db4" providerId="LiveId" clId="{4A1E0C7E-B2E4-4151-9B97-A87F233829F0}" dt="2020-03-08T14:53:36.647" v="1746" actId="14100"/>
        <pc:sldMkLst>
          <pc:docMk/>
          <pc:sldMk cId="1796475666" sldId="374"/>
        </pc:sldMkLst>
        <pc:spChg chg="mod">
          <ac:chgData name="Jamie Webb-Fryer" userId="ba7c1b63bcfb9db4" providerId="LiveId" clId="{4A1E0C7E-B2E4-4151-9B97-A87F233829F0}" dt="2020-02-22T09:23:22.532" v="7" actId="113"/>
          <ac:spMkLst>
            <pc:docMk/>
            <pc:sldMk cId="1796475666" sldId="374"/>
            <ac:spMk id="2" creationId="{38414F43-8DE7-4D71-8538-0534EA96760E}"/>
          </ac:spMkLst>
        </pc:spChg>
        <pc:spChg chg="mod">
          <ac:chgData name="Jamie Webb-Fryer" userId="ba7c1b63bcfb9db4" providerId="LiveId" clId="{4A1E0C7E-B2E4-4151-9B97-A87F233829F0}" dt="2020-03-08T14:15:22.809" v="1146" actId="14100"/>
          <ac:spMkLst>
            <pc:docMk/>
            <pc:sldMk cId="1796475666" sldId="374"/>
            <ac:spMk id="3" creationId="{E06E6CF8-8F85-4885-9A03-5DEE538700DA}"/>
          </ac:spMkLst>
        </pc:spChg>
        <pc:picChg chg="add mod">
          <ac:chgData name="Jamie Webb-Fryer" userId="ba7c1b63bcfb9db4" providerId="LiveId" clId="{4A1E0C7E-B2E4-4151-9B97-A87F233829F0}" dt="2020-03-08T14:53:36.647" v="1746" actId="14100"/>
          <ac:picMkLst>
            <pc:docMk/>
            <pc:sldMk cId="1796475666" sldId="374"/>
            <ac:picMk id="1026" creationId="{1CED7786-784B-4F61-95B2-BBDAC23D62D7}"/>
          </ac:picMkLst>
        </pc:picChg>
      </pc:sldChg>
      <pc:sldChg chg="modSp add mod">
        <pc:chgData name="Jamie Webb-Fryer" userId="ba7c1b63bcfb9db4" providerId="LiveId" clId="{4A1E0C7E-B2E4-4151-9B97-A87F233829F0}" dt="2020-03-08T14:07:51.756" v="822" actId="123"/>
        <pc:sldMkLst>
          <pc:docMk/>
          <pc:sldMk cId="3646058763" sldId="375"/>
        </pc:sldMkLst>
        <pc:spChg chg="mod">
          <ac:chgData name="Jamie Webb-Fryer" userId="ba7c1b63bcfb9db4" providerId="LiveId" clId="{4A1E0C7E-B2E4-4151-9B97-A87F233829F0}" dt="2020-03-08T14:07:51.756" v="822" actId="123"/>
          <ac:spMkLst>
            <pc:docMk/>
            <pc:sldMk cId="3646058763" sldId="375"/>
            <ac:spMk id="3" creationId="{E06E6CF8-8F85-4885-9A03-5DEE538700DA}"/>
          </ac:spMkLst>
        </pc:spChg>
      </pc:sldChg>
      <pc:sldChg chg="modSp add mod ord">
        <pc:chgData name="Jamie Webb-Fryer" userId="ba7c1b63bcfb9db4" providerId="LiveId" clId="{4A1E0C7E-B2E4-4151-9B97-A87F233829F0}" dt="2020-03-08T14:50:14.267" v="1739" actId="179"/>
        <pc:sldMkLst>
          <pc:docMk/>
          <pc:sldMk cId="838915724" sldId="376"/>
        </pc:sldMkLst>
        <pc:spChg chg="mod">
          <ac:chgData name="Jamie Webb-Fryer" userId="ba7c1b63bcfb9db4" providerId="LiveId" clId="{4A1E0C7E-B2E4-4151-9B97-A87F233829F0}" dt="2020-02-22T09:24:38.059" v="27"/>
          <ac:spMkLst>
            <pc:docMk/>
            <pc:sldMk cId="838915724" sldId="376"/>
            <ac:spMk id="2" creationId="{38414F43-8DE7-4D71-8538-0534EA96760E}"/>
          </ac:spMkLst>
        </pc:spChg>
        <pc:spChg chg="mod">
          <ac:chgData name="Jamie Webb-Fryer" userId="ba7c1b63bcfb9db4" providerId="LiveId" clId="{4A1E0C7E-B2E4-4151-9B97-A87F233829F0}" dt="2020-03-08T14:50:14.267" v="1739" actId="179"/>
          <ac:spMkLst>
            <pc:docMk/>
            <pc:sldMk cId="838915724" sldId="376"/>
            <ac:spMk id="3" creationId="{E06E6CF8-8F85-4885-9A03-5DEE538700DA}"/>
          </ac:spMkLst>
        </pc:spChg>
      </pc:sldChg>
      <pc:sldChg chg="addSp modSp mod">
        <pc:chgData name="Jamie Webb-Fryer" userId="ba7c1b63bcfb9db4" providerId="LiveId" clId="{4A1E0C7E-B2E4-4151-9B97-A87F233829F0}" dt="2020-03-08T14:57:02.154" v="1750" actId="14100"/>
        <pc:sldMkLst>
          <pc:docMk/>
          <pc:sldMk cId="42625352" sldId="377"/>
        </pc:sldMkLst>
        <pc:spChg chg="mod">
          <ac:chgData name="Jamie Webb-Fryer" userId="ba7c1b63bcfb9db4" providerId="LiveId" clId="{4A1E0C7E-B2E4-4151-9B97-A87F233829F0}" dt="2020-03-08T14:41:40.322" v="1672" actId="1076"/>
          <ac:spMkLst>
            <pc:docMk/>
            <pc:sldMk cId="42625352" sldId="377"/>
            <ac:spMk id="3" creationId="{E06E6CF8-8F85-4885-9A03-5DEE538700DA}"/>
          </ac:spMkLst>
        </pc:spChg>
        <pc:picChg chg="add mod">
          <ac:chgData name="Jamie Webb-Fryer" userId="ba7c1b63bcfb9db4" providerId="LiveId" clId="{4A1E0C7E-B2E4-4151-9B97-A87F233829F0}" dt="2020-03-08T14:57:02.154" v="1750" actId="14100"/>
          <ac:picMkLst>
            <pc:docMk/>
            <pc:sldMk cId="42625352" sldId="377"/>
            <ac:picMk id="2050" creationId="{6E5B742E-3477-42F8-B3AE-7B835DF2A1B7}"/>
          </ac:picMkLst>
        </pc:picChg>
      </pc:sldChg>
      <pc:sldChg chg="modSp mod">
        <pc:chgData name="Jamie Webb-Fryer" userId="ba7c1b63bcfb9db4" providerId="LiveId" clId="{4A1E0C7E-B2E4-4151-9B97-A87F233829F0}" dt="2020-03-08T14:25:31.183" v="1317" actId="20577"/>
        <pc:sldMkLst>
          <pc:docMk/>
          <pc:sldMk cId="2090302210" sldId="378"/>
        </pc:sldMkLst>
        <pc:spChg chg="mod">
          <ac:chgData name="Jamie Webb-Fryer" userId="ba7c1b63bcfb9db4" providerId="LiveId" clId="{4A1E0C7E-B2E4-4151-9B97-A87F233829F0}" dt="2020-03-08T14:25:31.183" v="1317" actId="20577"/>
          <ac:spMkLst>
            <pc:docMk/>
            <pc:sldMk cId="2090302210" sldId="378"/>
            <ac:spMk id="3" creationId="{E06E6CF8-8F85-4885-9A03-5DEE538700DA}"/>
          </ac:spMkLst>
        </pc:spChg>
      </pc:sldChg>
      <pc:sldChg chg="modSp del mod">
        <pc:chgData name="Jamie Webb-Fryer" userId="ba7c1b63bcfb9db4" providerId="LiveId" clId="{4A1E0C7E-B2E4-4151-9B97-A87F233829F0}" dt="2020-03-08T14:47:27.385" v="1709" actId="2696"/>
        <pc:sldMkLst>
          <pc:docMk/>
          <pc:sldMk cId="1470128727" sldId="379"/>
        </pc:sldMkLst>
        <pc:spChg chg="mod">
          <ac:chgData name="Jamie Webb-Fryer" userId="ba7c1b63bcfb9db4" providerId="LiveId" clId="{4A1E0C7E-B2E4-4151-9B97-A87F233829F0}" dt="2020-03-08T14:47:19.739" v="1705"/>
          <ac:spMkLst>
            <pc:docMk/>
            <pc:sldMk cId="1470128727" sldId="379"/>
            <ac:spMk id="3" creationId="{E06E6CF8-8F85-4885-9A03-5DEE538700DA}"/>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Windows Live" clId="Web-{9892E25D-ED0F-4C46-B1E0-1040EFDECD17}"/>
    <pc:docChg chg="modSld">
      <pc:chgData name="Jamie Webb-Fryer" userId="ba7c1b63bcfb9db4" providerId="Windows Live" clId="Web-{9892E25D-ED0F-4C46-B1E0-1040EFDECD17}" dt="2020-04-07T11:44:39.450" v="6" actId="20577"/>
      <pc:docMkLst>
        <pc:docMk/>
      </pc:docMkLst>
      <pc:sldChg chg="modSp">
        <pc:chgData name="Jamie Webb-Fryer" userId="ba7c1b63bcfb9db4" providerId="Windows Live" clId="Web-{9892E25D-ED0F-4C46-B1E0-1040EFDECD17}" dt="2020-04-07T11:44:33.934" v="5" actId="20577"/>
        <pc:sldMkLst>
          <pc:docMk/>
          <pc:sldMk cId="838915724" sldId="376"/>
        </pc:sldMkLst>
        <pc:spChg chg="mod">
          <ac:chgData name="Jamie Webb-Fryer" userId="ba7c1b63bcfb9db4" providerId="Windows Live" clId="Web-{9892E25D-ED0F-4C46-B1E0-1040EFDECD17}" dt="2020-04-07T11:44:33.934" v="5" actId="20577"/>
          <ac:spMkLst>
            <pc:docMk/>
            <pc:sldMk cId="838915724" sldId="376"/>
            <ac:spMk id="3" creationId="{E06E6CF8-8F85-4885-9A03-5DEE538700DA}"/>
          </ac:spMkLst>
        </pc:spChg>
      </pc:sldChg>
      <pc:sldChg chg="modSp">
        <pc:chgData name="Jamie Webb-Fryer" userId="ba7c1b63bcfb9db4" providerId="Windows Live" clId="Web-{9892E25D-ED0F-4C46-B1E0-1040EFDECD17}" dt="2020-04-07T11:44:39.450" v="6" actId="20577"/>
        <pc:sldMkLst>
          <pc:docMk/>
          <pc:sldMk cId="42625352" sldId="377"/>
        </pc:sldMkLst>
        <pc:spChg chg="mod">
          <ac:chgData name="Jamie Webb-Fryer" userId="ba7c1b63bcfb9db4" providerId="Windows Live" clId="Web-{9892E25D-ED0F-4C46-B1E0-1040EFDECD17}" dt="2020-04-07T11:44:39.450" v="6" actId="20577"/>
          <ac:spMkLst>
            <pc:docMk/>
            <pc:sldMk cId="42625352" sldId="377"/>
            <ac:spMk id="3" creationId="{E06E6CF8-8F85-4885-9A03-5DEE538700DA}"/>
          </ac:spMkLst>
        </pc:sp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8</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GB" dirty="0">
                <a:ea typeface="ＭＳ Ｐゴシック" pitchFamily="-105" charset="-128"/>
                <a:cs typeface="ＭＳ Ｐゴシック" pitchFamily="-105" charset="-128"/>
              </a:rPr>
              <a:t>Quality and quantity </a:t>
            </a:r>
            <a:r>
              <a:rPr lang="en-GB">
                <a:ea typeface="ＭＳ Ｐゴシック" pitchFamily="-105" charset="-128"/>
                <a:cs typeface="ＭＳ Ｐゴシック" pitchFamily="-105" charset="-128"/>
              </a:rPr>
              <a:t>checks for hot </a:t>
            </a:r>
            <a:r>
              <a:rPr lang="en-GB" dirty="0">
                <a:ea typeface="ＭＳ Ｐゴシック" pitchFamily="-105" charset="-128"/>
                <a:cs typeface="ＭＳ Ｐゴシック" pitchFamily="-105" charset="-128"/>
              </a:rPr>
              <a:t>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196584" y="1371600"/>
            <a:ext cx="6607664" cy="4893924"/>
          </a:xfrm>
        </p:spPr>
        <p:txBody>
          <a:bodyPr/>
          <a:lstStyle/>
          <a:p>
            <a:pPr algn="just">
              <a:lnSpc>
                <a:spcPct val="100000"/>
              </a:lnSpc>
              <a:spcBef>
                <a:spcPts val="0"/>
              </a:spcBef>
              <a:spcAft>
                <a:spcPts val="0"/>
              </a:spcAft>
            </a:pPr>
            <a:r>
              <a:rPr lang="en-GB" sz="2000" dirty="0"/>
              <a:t>The French term mise </a:t>
            </a:r>
            <a:r>
              <a:rPr lang="en-GB" sz="2000" dirty="0" err="1"/>
              <a:t>en</a:t>
            </a:r>
            <a:r>
              <a:rPr lang="en-GB" sz="2000" dirty="0"/>
              <a:t> place (</a:t>
            </a:r>
            <a:r>
              <a:rPr lang="en-GB" sz="2000" dirty="0" err="1"/>
              <a:t>meeze</a:t>
            </a:r>
            <a:r>
              <a:rPr lang="en-GB" sz="2000" dirty="0"/>
              <a:t>-on-</a:t>
            </a:r>
            <a:r>
              <a:rPr lang="en-GB" sz="2000" dirty="0" err="1"/>
              <a:t>plahs</a:t>
            </a:r>
            <a:r>
              <a:rPr lang="en-GB" sz="2000" dirty="0"/>
              <a:t>) means to have on hand all the ingredients measured and prepared. Mise </a:t>
            </a:r>
            <a:r>
              <a:rPr lang="en-GB" sz="2000" dirty="0" err="1"/>
              <a:t>en</a:t>
            </a:r>
            <a:r>
              <a:rPr lang="en-GB" sz="2000" dirty="0"/>
              <a:t> place enables you to undertake your cooking efficiently and without interruption.</a:t>
            </a:r>
          </a:p>
          <a:p>
            <a:pPr algn="just">
              <a:lnSpc>
                <a:spcPct val="100000"/>
              </a:lnSpc>
              <a:spcBef>
                <a:spcPts val="0"/>
              </a:spcBef>
              <a:spcAft>
                <a:spcPts val="0"/>
              </a:spcAft>
            </a:pPr>
            <a:endParaRPr lang="en-GB" sz="2000" dirty="0"/>
          </a:p>
          <a:p>
            <a:pPr algn="just">
              <a:lnSpc>
                <a:spcPct val="100000"/>
              </a:lnSpc>
              <a:spcBef>
                <a:spcPts val="0"/>
              </a:spcBef>
              <a:spcAft>
                <a:spcPts val="0"/>
              </a:spcAft>
            </a:pPr>
            <a:r>
              <a:rPr lang="en-GB" sz="2000" dirty="0"/>
              <a:t>As a chef you will need to understand what the dish composes of before you prepare, cook and finish the dish so you will need to know which ingredients you need for the dish. By checking your ingredients before you start to cook, you also avoid realising in the middle of preparing something that you don’t have a certain ingredient.</a:t>
            </a:r>
          </a:p>
          <a:p>
            <a:pPr algn="just">
              <a:lnSpc>
                <a:spcPct val="100000"/>
              </a:lnSpc>
              <a:spcBef>
                <a:spcPts val="0"/>
              </a:spcBef>
              <a:spcAft>
                <a:spcPts val="0"/>
              </a:spcAft>
            </a:pPr>
            <a:endParaRPr lang="en-GB" sz="2000" dirty="0"/>
          </a:p>
          <a:p>
            <a:pPr algn="just">
              <a:lnSpc>
                <a:spcPct val="100000"/>
              </a:lnSpc>
              <a:spcBef>
                <a:spcPts val="0"/>
              </a:spcBef>
              <a:spcAft>
                <a:spcPts val="0"/>
              </a:spcAft>
            </a:pPr>
            <a:r>
              <a:rPr lang="en-GB" sz="2000" dirty="0"/>
              <a:t>This also includes selecting and checking the ingredients used within the dishes, to ensure the freshness and overall quality of the food.</a:t>
            </a:r>
          </a:p>
          <a:p>
            <a:pPr>
              <a:lnSpc>
                <a:spcPct val="100000"/>
              </a:lnSpc>
              <a:spcBef>
                <a:spcPts val="0"/>
              </a:spcBef>
              <a:spcAft>
                <a:spcPts val="0"/>
              </a:spcAft>
            </a:pPr>
            <a:endParaRPr lang="en-GB" sz="2000" dirty="0"/>
          </a:p>
        </p:txBody>
      </p:sp>
      <p:pic>
        <p:nvPicPr>
          <p:cNvPr id="7" name="Picture 6">
            <a:extLst>
              <a:ext uri="{FF2B5EF4-FFF2-40B4-BE49-F238E27FC236}">
                <a16:creationId xmlns:a16="http://schemas.microsoft.com/office/drawing/2014/main" id="{C41E1C02-03EB-4C4A-B285-F5505C1EA14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32816" y="1390650"/>
            <a:ext cx="2133600" cy="1423878"/>
          </a:xfrm>
          <a:prstGeom prst="rect">
            <a:avLst/>
          </a:prstGeom>
        </p:spPr>
      </p:pic>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Check</a:t>
            </a:r>
            <a:r>
              <a:rPr lang="en-GB" b="0" dirty="0"/>
              <a:t> </a:t>
            </a:r>
            <a:r>
              <a:rPr lang="en-GB" dirty="0"/>
              <a:t>quality of</a:t>
            </a:r>
            <a:r>
              <a:rPr lang="en-GB" b="0" dirty="0"/>
              <a:t> </a:t>
            </a:r>
            <a:r>
              <a:rPr lang="en-GB" dirty="0"/>
              <a:t>ingredients</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271380"/>
            <a:ext cx="6507088" cy="4893924"/>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Visual </a:t>
            </a:r>
            <a:r>
              <a:rPr lang="en-GB" sz="2000" dirty="0"/>
              <a:t>– Always undertake a visual check/assessment of the ingredients. This involves physically and visually looking at the ingredients for any obvious defects such as mould. This method works well for assessing any potential physical contaminates in the ingredients. A visual assessment can also be undertaken when assessing quality attributes of colour, size and count against the ingredient specification and also the shelf life.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Aroma</a:t>
            </a:r>
            <a:r>
              <a:rPr lang="en-GB" sz="2000" dirty="0"/>
              <a:t> - The ingredients should have the correctly aroma. A unpleasant aroma would suggest that the product is off and shouldn’t be consumed. This is especially important when using diary products, often a vinegar smells is associated with ingredients that have started to go off.</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pic>
        <p:nvPicPr>
          <p:cNvPr id="7" name="Picture 6">
            <a:extLst>
              <a:ext uri="{FF2B5EF4-FFF2-40B4-BE49-F238E27FC236}">
                <a16:creationId xmlns:a16="http://schemas.microsoft.com/office/drawing/2014/main" id="{9F8FF772-4B77-9D42-930C-EBE50AFE0BD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59376" y="3284984"/>
            <a:ext cx="2238039" cy="1492026"/>
          </a:xfrm>
          <a:prstGeom prst="rect">
            <a:avLst/>
          </a:prstGeom>
        </p:spPr>
      </p:pic>
    </p:spTree>
    <p:extLst>
      <p:ext uri="{BB962C8B-B14F-4D97-AF65-F5344CB8AC3E}">
        <p14:creationId xmlns:p14="http://schemas.microsoft.com/office/powerpoint/2010/main" val="1796475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Check</a:t>
            </a:r>
            <a:r>
              <a:rPr lang="en-GB" b="0" dirty="0"/>
              <a:t> </a:t>
            </a:r>
            <a:r>
              <a:rPr lang="en-GB" dirty="0"/>
              <a:t>quality of</a:t>
            </a:r>
            <a:r>
              <a:rPr lang="en-GB" b="0" dirty="0"/>
              <a:t> </a:t>
            </a:r>
            <a:r>
              <a:rPr lang="en-GB" dirty="0"/>
              <a:t>ingredients</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271380"/>
            <a:ext cx="8693696" cy="4893924"/>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Texture: </a:t>
            </a:r>
            <a:r>
              <a:rPr lang="en-GB" sz="2000" dirty="0"/>
              <a:t>Always check the texture of ingredients prior to use. Fresh items such as fruit should not be too soft that there is obviously signs that the ingredients is past it’s best before date. Where an item has changed in texture it can be caused by the breakdown of the nature sugars and proteins contained within the ingredients. There also maybe signs that the ingredients has discoloured i.e. bananas are going brown.</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Use by dates: </a:t>
            </a:r>
            <a:r>
              <a:rPr lang="en-GB" sz="2000" dirty="0"/>
              <a:t>A use by date on food is about safety. This is the most important date to remember. Foods can be eaten until the use by date but not after. After the use by date, don't eat it, cook it or freeze it. The food could be unsafe to eat, even if it has been stored correctly and looks and smells fine.</a:t>
            </a:r>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Best before dates: </a:t>
            </a:r>
            <a:r>
              <a:rPr lang="en-GB" sz="2000" dirty="0"/>
              <a:t>The best before date, sometimes shown as BBE (best before end), is about quality and not safety. The food will be safe to eat after this date but may not be at its best. Its flavour and texture might not be as good.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Tree>
    <p:extLst>
      <p:ext uri="{BB962C8B-B14F-4D97-AF65-F5344CB8AC3E}">
        <p14:creationId xmlns:p14="http://schemas.microsoft.com/office/powerpoint/2010/main" val="36460587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Determine correct quantity of ingredients</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271380"/>
            <a:ext cx="8693696" cy="4893924"/>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Follow standardised recipe:</a:t>
            </a:r>
            <a:r>
              <a:rPr lang="en-GB" sz="2000" dirty="0"/>
              <a:t> The idea of a standardised recipe should be familiar to all chefs.  In the kitchen, a standardised recipe is a crucial part of standardising dishes, ingredients and elements in a restaurant that might lead to gain or loss during operational hours. Certain restaurants benchmark standardised recipes in their kitchen, some do not.</a:t>
            </a:r>
          </a:p>
          <a:p>
            <a:pPr>
              <a:lnSpc>
                <a:spcPct val="100000"/>
              </a:lnSpc>
              <a:spcBef>
                <a:spcPts val="0"/>
              </a:spcBef>
              <a:spcAft>
                <a:spcPts val="0"/>
              </a:spcAft>
              <a:buClr>
                <a:srgbClr val="FF0000"/>
              </a:buClr>
            </a:pPr>
            <a:endParaRPr lang="en-GB" sz="2000" dirty="0"/>
          </a:p>
          <a:p>
            <a:pPr>
              <a:lnSpc>
                <a:spcPct val="100000"/>
              </a:lnSpc>
              <a:spcBef>
                <a:spcPts val="0"/>
              </a:spcBef>
              <a:spcAft>
                <a:spcPts val="0"/>
              </a:spcAft>
              <a:buClr>
                <a:srgbClr val="FF0000"/>
              </a:buClr>
            </a:pPr>
            <a:r>
              <a:rPr lang="en-GB" sz="2000" b="1" dirty="0"/>
              <a:t>Benefits of having a standardised recipe: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Creates an absolute standard when preparing, cooking and finishing items </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Allows smooth transition between different kitchen staff.</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Maintains food quality and dishes</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Guiding tool for newcomers to the kitchen</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Base for costing when kitchen costs are calculated.</a:t>
            </a:r>
          </a:p>
        </p:txBody>
      </p:sp>
    </p:spTree>
    <p:extLst>
      <p:ext uri="{BB962C8B-B14F-4D97-AF65-F5344CB8AC3E}">
        <p14:creationId xmlns:p14="http://schemas.microsoft.com/office/powerpoint/2010/main" val="209030221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Determine correct quantity of ingredients</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309853"/>
            <a:ext cx="8765704" cy="4893924"/>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ea typeface="ＭＳ Ｐゴシック"/>
              </a:rPr>
              <a:t>Increasing yield amount appropriate to the recipe: </a:t>
            </a:r>
            <a:r>
              <a:rPr lang="en-GB" sz="2000" dirty="0">
                <a:ea typeface="ＭＳ Ｐゴシック"/>
              </a:rPr>
              <a:t>Whether you’re cooking for small number of guests, or you’re cooking for a large party of guest, you’ve probably had to adjust a recipe before. Recipes often need to be adjusted to meet the needs of different situations. The most common reason to adjust recipes is to change the number of individual portions that the recipe produces. For example, a standard recipe might be written to prepare 25 portions. If a situation arises where 60 portions of the item are needed, the recipe must be properly adjusted.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The most common way to adjust recipes is to use the conversion factor method. This requires only two steps: finding a conversion factor and multiplying the ingredients in the original recipe by that factor.</a:t>
            </a:r>
          </a:p>
          <a:p>
            <a:pPr algn="just">
              <a:lnSpc>
                <a:spcPct val="100000"/>
              </a:lnSpc>
              <a:spcBef>
                <a:spcPts val="0"/>
              </a:spcBef>
              <a:spcAft>
                <a:spcPts val="0"/>
              </a:spcAft>
              <a:buClr>
                <a:srgbClr val="FF0000"/>
              </a:buClr>
            </a:pPr>
            <a:endParaRPr lang="en-GB" sz="2000" dirty="0"/>
          </a:p>
        </p:txBody>
      </p:sp>
    </p:spTree>
    <p:extLst>
      <p:ext uri="{BB962C8B-B14F-4D97-AF65-F5344CB8AC3E}">
        <p14:creationId xmlns:p14="http://schemas.microsoft.com/office/powerpoint/2010/main" val="426253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Determine correct quantity of ingredients</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271380"/>
            <a:ext cx="8811344" cy="4893924"/>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r>
              <a:rPr lang="en-GB" sz="1800" b="1" dirty="0">
                <a:ea typeface="ＭＳ Ｐゴシック"/>
              </a:rPr>
              <a:t>Adjusting ingredients </a:t>
            </a:r>
            <a:r>
              <a:rPr lang="en-GB" sz="1800" dirty="0">
                <a:ea typeface="ＭＳ Ｐゴシック"/>
              </a:rPr>
              <a:t>– there may be a requirement to adjust recipes due to non-availability of the ingredient or a special guest requirement for example replacing diary product for a guest who may be lactose intolerant with a suitable alternative non-diary ingredient.    </a:t>
            </a:r>
            <a:endParaRPr lang="en-GB" sz="1800"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FF0000"/>
              </a:buClr>
              <a:buFont typeface="Arial" panose="020B0604020202020204" pitchFamily="34" charset="0"/>
              <a:buChar char="•"/>
            </a:pPr>
            <a:r>
              <a:rPr lang="en-GB" sz="1800" b="1" dirty="0">
                <a:ea typeface="ＭＳ Ｐゴシック"/>
              </a:rPr>
              <a:t>Use weighing scales and measuring equipment </a:t>
            </a:r>
            <a:r>
              <a:rPr lang="en-GB" sz="1800" dirty="0"/>
              <a:t> – </a:t>
            </a:r>
            <a:r>
              <a:rPr lang="en-GB" sz="1800" dirty="0">
                <a:ea typeface="ＭＳ Ｐゴシック"/>
              </a:rPr>
              <a:t> proper measuring of ingredients is important to successful preparation and cooking. Some dishes can be greatly affected by too much or too little of certain ingredients. There are several different types of measuring utensils used for proper measuring of ingredients. The most common types of measuring equipment are:</a:t>
            </a:r>
          </a:p>
          <a:p>
            <a:pPr algn="just">
              <a:lnSpc>
                <a:spcPct val="100000"/>
              </a:lnSpc>
              <a:spcBef>
                <a:spcPts val="0"/>
              </a:spcBef>
              <a:spcAft>
                <a:spcPts val="0"/>
              </a:spcAft>
              <a:buClr>
                <a:srgbClr val="FF0000"/>
              </a:buClr>
            </a:pPr>
            <a:endParaRPr lang="en-GB" sz="1800" dirty="0">
              <a:ea typeface="ＭＳ Ｐゴシック"/>
            </a:endParaRPr>
          </a:p>
          <a:p>
            <a:pPr marL="902970" lvl="2" indent="-274320" algn="just">
              <a:lnSpc>
                <a:spcPct val="100000"/>
              </a:lnSpc>
              <a:spcBef>
                <a:spcPts val="0"/>
              </a:spcBef>
              <a:spcAft>
                <a:spcPts val="0"/>
              </a:spcAft>
              <a:buClr>
                <a:srgbClr val="FF0000"/>
              </a:buClr>
              <a:buFont typeface="Arial" panose="020B0604020202020204" pitchFamily="34" charset="0"/>
              <a:buChar char="•"/>
            </a:pPr>
            <a:r>
              <a:rPr lang="en-GB" sz="1800" dirty="0"/>
              <a:t>Measuring spoons</a:t>
            </a:r>
            <a:endParaRPr lang="en-GB" sz="1800" dirty="0">
              <a:cs typeface="Arial"/>
            </a:endParaRPr>
          </a:p>
          <a:p>
            <a:pPr marL="902970" lvl="2" indent="-274320" algn="just">
              <a:lnSpc>
                <a:spcPct val="100000"/>
              </a:lnSpc>
              <a:spcBef>
                <a:spcPts val="0"/>
              </a:spcBef>
              <a:spcAft>
                <a:spcPts val="0"/>
              </a:spcAft>
              <a:buClr>
                <a:srgbClr val="FF0000"/>
              </a:buClr>
              <a:buFont typeface="Arial" panose="020B0604020202020204" pitchFamily="34" charset="0"/>
              <a:buChar char="•"/>
            </a:pPr>
            <a:r>
              <a:rPr lang="en-GB" sz="1800" dirty="0"/>
              <a:t>Dry measuring cups</a:t>
            </a:r>
            <a:endParaRPr lang="en-GB" sz="1800" dirty="0">
              <a:cs typeface="Arial"/>
            </a:endParaRPr>
          </a:p>
          <a:p>
            <a:pPr marL="902970" lvl="2" indent="-274320" algn="just">
              <a:lnSpc>
                <a:spcPct val="100000"/>
              </a:lnSpc>
              <a:spcBef>
                <a:spcPts val="0"/>
              </a:spcBef>
              <a:spcAft>
                <a:spcPts val="0"/>
              </a:spcAft>
              <a:buClr>
                <a:srgbClr val="FF0000"/>
              </a:buClr>
              <a:buFont typeface="Arial" panose="020B0604020202020204" pitchFamily="34" charset="0"/>
              <a:buChar char="•"/>
            </a:pPr>
            <a:r>
              <a:rPr lang="en-GB" sz="1800" dirty="0"/>
              <a:t>Liquid measuring cups/jugs</a:t>
            </a:r>
            <a:endParaRPr lang="en-GB" sz="1800" dirty="0">
              <a:cs typeface="Arial"/>
            </a:endParaRPr>
          </a:p>
          <a:p>
            <a:pPr marL="902970" lvl="2" indent="-274320" algn="just">
              <a:lnSpc>
                <a:spcPct val="100000"/>
              </a:lnSpc>
              <a:spcBef>
                <a:spcPts val="0"/>
              </a:spcBef>
              <a:spcAft>
                <a:spcPts val="0"/>
              </a:spcAft>
              <a:buClr>
                <a:srgbClr val="FF0000"/>
              </a:buClr>
              <a:buFont typeface="Arial" panose="020B0604020202020204" pitchFamily="34" charset="0"/>
              <a:buChar char="•"/>
            </a:pPr>
            <a:r>
              <a:rPr lang="en-GB" sz="1800" dirty="0"/>
              <a:t>Scales</a:t>
            </a:r>
            <a:endParaRPr lang="en-GB" sz="1800" dirty="0">
              <a:cs typeface="Arial"/>
            </a:endParaRPr>
          </a:p>
          <a:p>
            <a:pPr marL="902970" lvl="2" indent="-274320" algn="just">
              <a:lnSpc>
                <a:spcPct val="100000"/>
              </a:lnSpc>
              <a:spcBef>
                <a:spcPts val="0"/>
              </a:spcBef>
              <a:spcAft>
                <a:spcPts val="0"/>
              </a:spcAft>
              <a:buClr>
                <a:srgbClr val="FF0000"/>
              </a:buClr>
              <a:buFont typeface="Arial" panose="020B0604020202020204" pitchFamily="34" charset="0"/>
              <a:buChar char="•"/>
            </a:pPr>
            <a:r>
              <a:rPr lang="en-GB" sz="1800" dirty="0"/>
              <a:t>Portioning scoops.</a:t>
            </a:r>
            <a:endParaRPr lang="en-GB" sz="1800" dirty="0">
              <a:cs typeface="Arial"/>
            </a:endParaRPr>
          </a:p>
        </p:txBody>
      </p:sp>
    </p:spTree>
    <p:extLst>
      <p:ext uri="{BB962C8B-B14F-4D97-AF65-F5344CB8AC3E}">
        <p14:creationId xmlns:p14="http://schemas.microsoft.com/office/powerpoint/2010/main" val="8389157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2600</TotalTime>
  <Words>874</Words>
  <Application>Microsoft Macintosh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Lucida Grande</vt:lpstr>
      <vt:lpstr>Times New Roman</vt:lpstr>
      <vt:lpstr>Default Design</vt:lpstr>
      <vt:lpstr>Quality and quantity checks for hot and cold desserts</vt:lpstr>
      <vt:lpstr>Introduction</vt:lpstr>
      <vt:lpstr>Check quality of ingredients</vt:lpstr>
      <vt:lpstr>Check quality of ingredients</vt:lpstr>
      <vt:lpstr>Determine correct quantity of ingredients</vt:lpstr>
      <vt:lpstr>Determine correct quantity of ingredients</vt:lpstr>
      <vt:lpstr>Determine correct quantity of ingredients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114</cp:revision>
  <dcterms:created xsi:type="dcterms:W3CDTF">2013-05-28T00:38:54Z</dcterms:created>
  <dcterms:modified xsi:type="dcterms:W3CDTF">2020-05-05T08:08:48Z</dcterms:modified>
</cp:coreProperties>
</file>