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3"/>
  </p:notesMasterIdLst>
  <p:handoutMasterIdLst>
    <p:handoutMasterId r:id="rId14"/>
  </p:handoutMasterIdLst>
  <p:sldIdLst>
    <p:sldId id="256" r:id="rId2"/>
    <p:sldId id="373" r:id="rId3"/>
    <p:sldId id="374" r:id="rId4"/>
    <p:sldId id="375" r:id="rId5"/>
    <p:sldId id="381" r:id="rId6"/>
    <p:sldId id="376" r:id="rId7"/>
    <p:sldId id="377" r:id="rId8"/>
    <p:sldId id="378" r:id="rId9"/>
    <p:sldId id="379" r:id="rId10"/>
    <p:sldId id="382" r:id="rId11"/>
    <p:sldId id="372" r:id="rId12"/>
  </p:sldIdLst>
  <p:sldSz cx="9144000" cy="6858000" type="screen4x3"/>
  <p:notesSz cx="6858000" cy="9144000"/>
  <p:custDataLst>
    <p:tags r:id="rId15"/>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1"/>
  </p:normalViewPr>
  <p:slideViewPr>
    <p:cSldViewPr showGuides="1">
      <p:cViewPr varScale="1">
        <p:scale>
          <a:sx n="104" d="100"/>
          <a:sy n="104" d="100"/>
        </p:scale>
        <p:origin x="18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D51570B9-D6A4-4A55-9DF3-456F8BE90DD0}"/>
    <pc:docChg chg="undo custSel addSld delSld modSld">
      <pc:chgData name="Jamie Webb-Fryer" userId="ba7c1b63bcfb9db4" providerId="LiveId" clId="{D51570B9-D6A4-4A55-9DF3-456F8BE90DD0}" dt="2020-03-15T19:24:59.878" v="1693" actId="14100"/>
      <pc:docMkLst>
        <pc:docMk/>
      </pc:docMkLst>
      <pc:sldChg chg="modSp mod">
        <pc:chgData name="Jamie Webb-Fryer" userId="ba7c1b63bcfb9db4" providerId="LiveId" clId="{D51570B9-D6A4-4A55-9DF3-456F8BE90DD0}" dt="2020-02-22T10:48:00.292" v="119" actId="313"/>
        <pc:sldMkLst>
          <pc:docMk/>
          <pc:sldMk cId="0" sldId="256"/>
        </pc:sldMkLst>
        <pc:spChg chg="mod">
          <ac:chgData name="Jamie Webb-Fryer" userId="ba7c1b63bcfb9db4" providerId="LiveId" clId="{D51570B9-D6A4-4A55-9DF3-456F8BE90DD0}" dt="2020-02-22T10:48:00.292" v="119" actId="313"/>
          <ac:spMkLst>
            <pc:docMk/>
            <pc:sldMk cId="0" sldId="256"/>
            <ac:spMk id="2053" creationId="{00000000-0000-0000-0000-000000000000}"/>
          </ac:spMkLst>
        </pc:spChg>
      </pc:sldChg>
      <pc:sldChg chg="addSp delSp modSp mod">
        <pc:chgData name="Jamie Webb-Fryer" userId="ba7c1b63bcfb9db4" providerId="LiveId" clId="{D51570B9-D6A4-4A55-9DF3-456F8BE90DD0}" dt="2020-03-15T19:08:19.711" v="1640" actId="123"/>
        <pc:sldMkLst>
          <pc:docMk/>
          <pc:sldMk cId="543591831" sldId="373"/>
        </pc:sldMkLst>
        <pc:spChg chg="del">
          <ac:chgData name="Jamie Webb-Fryer" userId="ba7c1b63bcfb9db4" providerId="LiveId" clId="{D51570B9-D6A4-4A55-9DF3-456F8BE90DD0}" dt="2020-03-15T10:31:58.505" v="120" actId="478"/>
          <ac:spMkLst>
            <pc:docMk/>
            <pc:sldMk cId="543591831" sldId="373"/>
            <ac:spMk id="3" creationId="{E06E6CF8-8F85-4885-9A03-5DEE538700DA}"/>
          </ac:spMkLst>
        </pc:spChg>
        <pc:spChg chg="add mod">
          <ac:chgData name="Jamie Webb-Fryer" userId="ba7c1b63bcfb9db4" providerId="LiveId" clId="{D51570B9-D6A4-4A55-9DF3-456F8BE90DD0}" dt="2020-03-15T19:08:19.711" v="1640" actId="123"/>
          <ac:spMkLst>
            <pc:docMk/>
            <pc:sldMk cId="543591831" sldId="373"/>
            <ac:spMk id="7" creationId="{21E96CED-DEFB-4E63-B10F-A081F79781DF}"/>
          </ac:spMkLst>
        </pc:spChg>
      </pc:sldChg>
      <pc:sldChg chg="addSp delSp modSp add mod">
        <pc:chgData name="Jamie Webb-Fryer" userId="ba7c1b63bcfb9db4" providerId="LiveId" clId="{D51570B9-D6A4-4A55-9DF3-456F8BE90DD0}" dt="2020-03-15T19:13:14.713" v="1657" actId="1076"/>
        <pc:sldMkLst>
          <pc:docMk/>
          <pc:sldMk cId="3934449366" sldId="374"/>
        </pc:sldMkLst>
        <pc:spChg chg="mod">
          <ac:chgData name="Jamie Webb-Fryer" userId="ba7c1b63bcfb9db4" providerId="LiveId" clId="{D51570B9-D6A4-4A55-9DF3-456F8BE90DD0}" dt="2020-02-22T10:13:37.015" v="9" actId="20577"/>
          <ac:spMkLst>
            <pc:docMk/>
            <pc:sldMk cId="3934449366" sldId="374"/>
            <ac:spMk id="2" creationId="{3F220A0F-51AF-47CD-9559-45054701AE9B}"/>
          </ac:spMkLst>
        </pc:spChg>
        <pc:spChg chg="mod">
          <ac:chgData name="Jamie Webb-Fryer" userId="ba7c1b63bcfb9db4" providerId="LiveId" clId="{D51570B9-D6A4-4A55-9DF3-456F8BE90DD0}" dt="2020-03-15T14:01:25.506" v="1229" actId="14100"/>
          <ac:spMkLst>
            <pc:docMk/>
            <pc:sldMk cId="3934449366" sldId="374"/>
            <ac:spMk id="3" creationId="{6F92C982-0E2B-41BA-A63E-7BFB94DE2478}"/>
          </ac:spMkLst>
        </pc:spChg>
        <pc:spChg chg="add del">
          <ac:chgData name="Jamie Webb-Fryer" userId="ba7c1b63bcfb9db4" providerId="LiveId" clId="{D51570B9-D6A4-4A55-9DF3-456F8BE90DD0}" dt="2020-02-22T10:15:07.022" v="40" actId="478"/>
          <ac:spMkLst>
            <pc:docMk/>
            <pc:sldMk cId="3934449366" sldId="374"/>
            <ac:spMk id="4" creationId="{CE9F9992-78DC-4759-B751-D6B55C220345}"/>
          </ac:spMkLst>
        </pc:spChg>
        <pc:picChg chg="add mod">
          <ac:chgData name="Jamie Webb-Fryer" userId="ba7c1b63bcfb9db4" providerId="LiveId" clId="{D51570B9-D6A4-4A55-9DF3-456F8BE90DD0}" dt="2020-03-15T19:13:14.713" v="1657" actId="1076"/>
          <ac:picMkLst>
            <pc:docMk/>
            <pc:sldMk cId="3934449366" sldId="374"/>
            <ac:picMk id="2050" creationId="{8A250A60-1950-45EA-AA7D-F86CBD1940E0}"/>
          </ac:picMkLst>
        </pc:picChg>
      </pc:sldChg>
      <pc:sldChg chg="addSp modSp add mod">
        <pc:chgData name="Jamie Webb-Fryer" userId="ba7c1b63bcfb9db4" providerId="LiveId" clId="{D51570B9-D6A4-4A55-9DF3-456F8BE90DD0}" dt="2020-03-15T19:10:01.919" v="1650" actId="1076"/>
        <pc:sldMkLst>
          <pc:docMk/>
          <pc:sldMk cId="1355846801" sldId="375"/>
        </pc:sldMkLst>
        <pc:spChg chg="mod">
          <ac:chgData name="Jamie Webb-Fryer" userId="ba7c1b63bcfb9db4" providerId="LiveId" clId="{D51570B9-D6A4-4A55-9DF3-456F8BE90DD0}" dt="2020-03-15T19:01:14.404" v="1504" actId="14100"/>
          <ac:spMkLst>
            <pc:docMk/>
            <pc:sldMk cId="1355846801" sldId="375"/>
            <ac:spMk id="3" creationId="{6F92C982-0E2B-41BA-A63E-7BFB94DE2478}"/>
          </ac:spMkLst>
        </pc:spChg>
        <pc:picChg chg="add mod">
          <ac:chgData name="Jamie Webb-Fryer" userId="ba7c1b63bcfb9db4" providerId="LiveId" clId="{D51570B9-D6A4-4A55-9DF3-456F8BE90DD0}" dt="2020-03-15T19:10:01.919" v="1650" actId="1076"/>
          <ac:picMkLst>
            <pc:docMk/>
            <pc:sldMk cId="1355846801" sldId="375"/>
            <ac:picMk id="1026" creationId="{BF0D9EEB-41E7-4976-BF7B-947E9659FB4E}"/>
          </ac:picMkLst>
        </pc:picChg>
      </pc:sldChg>
      <pc:sldChg chg="addSp modSp add mod">
        <pc:chgData name="Jamie Webb-Fryer" userId="ba7c1b63bcfb9db4" providerId="LiveId" clId="{D51570B9-D6A4-4A55-9DF3-456F8BE90DD0}" dt="2020-03-15T19:19:56.222" v="1675" actId="14100"/>
        <pc:sldMkLst>
          <pc:docMk/>
          <pc:sldMk cId="2473988666" sldId="376"/>
        </pc:sldMkLst>
        <pc:spChg chg="mod">
          <ac:chgData name="Jamie Webb-Fryer" userId="ba7c1b63bcfb9db4" providerId="LiveId" clId="{D51570B9-D6A4-4A55-9DF3-456F8BE90DD0}" dt="2020-03-15T14:05:27.877" v="1285" actId="14100"/>
          <ac:spMkLst>
            <pc:docMk/>
            <pc:sldMk cId="2473988666" sldId="376"/>
            <ac:spMk id="3" creationId="{6F92C982-0E2B-41BA-A63E-7BFB94DE2478}"/>
          </ac:spMkLst>
        </pc:spChg>
        <pc:picChg chg="add mod">
          <ac:chgData name="Jamie Webb-Fryer" userId="ba7c1b63bcfb9db4" providerId="LiveId" clId="{D51570B9-D6A4-4A55-9DF3-456F8BE90DD0}" dt="2020-03-15T19:19:56.222" v="1675" actId="14100"/>
          <ac:picMkLst>
            <pc:docMk/>
            <pc:sldMk cId="2473988666" sldId="376"/>
            <ac:picMk id="4098" creationId="{B0B09887-FE1B-42D2-BB77-ED036EAE0E60}"/>
          </ac:picMkLst>
        </pc:picChg>
        <pc:picChg chg="add mod">
          <ac:chgData name="Jamie Webb-Fryer" userId="ba7c1b63bcfb9db4" providerId="LiveId" clId="{D51570B9-D6A4-4A55-9DF3-456F8BE90DD0}" dt="2020-03-15T19:19:53.042" v="1674" actId="14100"/>
          <ac:picMkLst>
            <pc:docMk/>
            <pc:sldMk cId="2473988666" sldId="376"/>
            <ac:picMk id="4100" creationId="{358EBE26-DA57-4F17-9661-D263DBFC0D9B}"/>
          </ac:picMkLst>
        </pc:picChg>
      </pc:sldChg>
      <pc:sldChg chg="modSp add mod">
        <pc:chgData name="Jamie Webb-Fryer" userId="ba7c1b63bcfb9db4" providerId="LiveId" clId="{D51570B9-D6A4-4A55-9DF3-456F8BE90DD0}" dt="2020-03-15T19:07:30.312" v="1639" actId="123"/>
        <pc:sldMkLst>
          <pc:docMk/>
          <pc:sldMk cId="3291750450" sldId="377"/>
        </pc:sldMkLst>
        <pc:spChg chg="mod">
          <ac:chgData name="Jamie Webb-Fryer" userId="ba7c1b63bcfb9db4" providerId="LiveId" clId="{D51570B9-D6A4-4A55-9DF3-456F8BE90DD0}" dt="2020-03-15T19:07:30.312" v="1639" actId="123"/>
          <ac:spMkLst>
            <pc:docMk/>
            <pc:sldMk cId="3291750450" sldId="377"/>
            <ac:spMk id="3" creationId="{6F92C982-0E2B-41BA-A63E-7BFB94DE2478}"/>
          </ac:spMkLst>
        </pc:spChg>
      </pc:sldChg>
      <pc:sldChg chg="addSp modSp add mod">
        <pc:chgData name="Jamie Webb-Fryer" userId="ba7c1b63bcfb9db4" providerId="LiveId" clId="{D51570B9-D6A4-4A55-9DF3-456F8BE90DD0}" dt="2020-03-15T19:24:59.878" v="1693" actId="14100"/>
        <pc:sldMkLst>
          <pc:docMk/>
          <pc:sldMk cId="912497067" sldId="378"/>
        </pc:sldMkLst>
        <pc:spChg chg="mod">
          <ac:chgData name="Jamie Webb-Fryer" userId="ba7c1b63bcfb9db4" providerId="LiveId" clId="{D51570B9-D6A4-4A55-9DF3-456F8BE90DD0}" dt="2020-03-15T19:24:59.878" v="1693" actId="14100"/>
          <ac:spMkLst>
            <pc:docMk/>
            <pc:sldMk cId="912497067" sldId="378"/>
            <ac:spMk id="3" creationId="{6F92C982-0E2B-41BA-A63E-7BFB94DE2478}"/>
          </ac:spMkLst>
        </pc:spChg>
        <pc:picChg chg="add mod">
          <ac:chgData name="Jamie Webb-Fryer" userId="ba7c1b63bcfb9db4" providerId="LiveId" clId="{D51570B9-D6A4-4A55-9DF3-456F8BE90DD0}" dt="2020-03-15T19:24:53.672" v="1692" actId="1076"/>
          <ac:picMkLst>
            <pc:docMk/>
            <pc:sldMk cId="912497067" sldId="378"/>
            <ac:picMk id="5122" creationId="{95D094E0-7BFC-450B-A67E-208C1711D79E}"/>
          </ac:picMkLst>
        </pc:picChg>
      </pc:sldChg>
      <pc:sldChg chg="modSp add mod">
        <pc:chgData name="Jamie Webb-Fryer" userId="ba7c1b63bcfb9db4" providerId="LiveId" clId="{D51570B9-D6A4-4A55-9DF3-456F8BE90DD0}" dt="2020-03-15T11:09:33.046" v="699"/>
        <pc:sldMkLst>
          <pc:docMk/>
          <pc:sldMk cId="2220508428" sldId="379"/>
        </pc:sldMkLst>
        <pc:spChg chg="mod">
          <ac:chgData name="Jamie Webb-Fryer" userId="ba7c1b63bcfb9db4" providerId="LiveId" clId="{D51570B9-D6A4-4A55-9DF3-456F8BE90DD0}" dt="2020-03-15T11:09:33.046" v="699"/>
          <ac:spMkLst>
            <pc:docMk/>
            <pc:sldMk cId="2220508428" sldId="379"/>
            <ac:spMk id="3" creationId="{6F92C982-0E2B-41BA-A63E-7BFB94DE2478}"/>
          </ac:spMkLst>
        </pc:spChg>
      </pc:sldChg>
      <pc:sldChg chg="modSp del mod">
        <pc:chgData name="Jamie Webb-Fryer" userId="ba7c1b63bcfb9db4" providerId="LiveId" clId="{D51570B9-D6A4-4A55-9DF3-456F8BE90DD0}" dt="2020-03-15T14:14:30.357" v="1446" actId="2696"/>
        <pc:sldMkLst>
          <pc:docMk/>
          <pc:sldMk cId="3289614765" sldId="380"/>
        </pc:sldMkLst>
        <pc:spChg chg="mod">
          <ac:chgData name="Jamie Webb-Fryer" userId="ba7c1b63bcfb9db4" providerId="LiveId" clId="{D51570B9-D6A4-4A55-9DF3-456F8BE90DD0}" dt="2020-03-15T14:14:11.924" v="1436"/>
          <ac:spMkLst>
            <pc:docMk/>
            <pc:sldMk cId="3289614765" sldId="380"/>
            <ac:spMk id="3" creationId="{6F92C982-0E2B-41BA-A63E-7BFB94DE2478}"/>
          </ac:spMkLst>
        </pc:spChg>
      </pc:sldChg>
      <pc:sldChg chg="addSp modSp mod">
        <pc:chgData name="Jamie Webb-Fryer" userId="ba7c1b63bcfb9db4" providerId="LiveId" clId="{D51570B9-D6A4-4A55-9DF3-456F8BE90DD0}" dt="2020-03-15T19:15:11.437" v="1663" actId="1076"/>
        <pc:sldMkLst>
          <pc:docMk/>
          <pc:sldMk cId="935258306" sldId="381"/>
        </pc:sldMkLst>
        <pc:spChg chg="mod">
          <ac:chgData name="Jamie Webb-Fryer" userId="ba7c1b63bcfb9db4" providerId="LiveId" clId="{D51570B9-D6A4-4A55-9DF3-456F8BE90DD0}" dt="2020-03-15T14:14:48.293" v="1449" actId="14100"/>
          <ac:spMkLst>
            <pc:docMk/>
            <pc:sldMk cId="935258306" sldId="381"/>
            <ac:spMk id="3" creationId="{6F92C982-0E2B-41BA-A63E-7BFB94DE2478}"/>
          </ac:spMkLst>
        </pc:spChg>
        <pc:picChg chg="add mod">
          <ac:chgData name="Jamie Webb-Fryer" userId="ba7c1b63bcfb9db4" providerId="LiveId" clId="{D51570B9-D6A4-4A55-9DF3-456F8BE90DD0}" dt="2020-03-15T19:15:11.437" v="1663" actId="1076"/>
          <ac:picMkLst>
            <pc:docMk/>
            <pc:sldMk cId="935258306" sldId="381"/>
            <ac:picMk id="3074" creationId="{1790E40C-DC89-4002-8642-DC28B68B9F4A}"/>
          </ac:picMkLst>
        </pc:picChg>
      </pc:sldChg>
      <pc:sldChg chg="modSp mod">
        <pc:chgData name="Jamie Webb-Fryer" userId="ba7c1b63bcfb9db4" providerId="LiveId" clId="{D51570B9-D6A4-4A55-9DF3-456F8BE90DD0}" dt="2020-03-15T11:34:21.538" v="897" actId="20577"/>
        <pc:sldMkLst>
          <pc:docMk/>
          <pc:sldMk cId="281981050" sldId="382"/>
        </pc:sldMkLst>
        <pc:spChg chg="mod">
          <ac:chgData name="Jamie Webb-Fryer" userId="ba7c1b63bcfb9db4" providerId="LiveId" clId="{D51570B9-D6A4-4A55-9DF3-456F8BE90DD0}" dt="2020-03-15T11:34:21.538" v="897" actId="20577"/>
          <ac:spMkLst>
            <pc:docMk/>
            <pc:sldMk cId="281981050" sldId="382"/>
            <ac:spMk id="3" creationId="{6F92C982-0E2B-41BA-A63E-7BFB94DE2478}"/>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19B89D5F-C498-4144-B045-68B27638D594}"/>
    <pc:docChg chg="modSld">
      <pc:chgData name="Jamie Webb-Fryer" userId="ba7c1b63bcfb9db4" providerId="LiveId" clId="{19B89D5F-C498-4144-B045-68B27638D594}" dt="2020-04-07T15:59:26.439" v="1" actId="20577"/>
      <pc:docMkLst>
        <pc:docMk/>
      </pc:docMkLst>
      <pc:sldChg chg="modSp mod">
        <pc:chgData name="Jamie Webb-Fryer" userId="ba7c1b63bcfb9db4" providerId="LiveId" clId="{19B89D5F-C498-4144-B045-68B27638D594}" dt="2020-04-07T15:59:26.439" v="1" actId="20577"/>
        <pc:sldMkLst>
          <pc:docMk/>
          <pc:sldMk cId="1355846801" sldId="375"/>
        </pc:sldMkLst>
        <pc:spChg chg="mod">
          <ac:chgData name="Jamie Webb-Fryer" userId="ba7c1b63bcfb9db4" providerId="LiveId" clId="{19B89D5F-C498-4144-B045-68B27638D594}" dt="2020-04-07T15:59:26.439" v="1" actId="20577"/>
          <ac:spMkLst>
            <pc:docMk/>
            <pc:sldMk cId="1355846801" sldId="375"/>
            <ac:spMk id="3" creationId="{6F92C982-0E2B-41BA-A63E-7BFB94DE2478}"/>
          </ac:spMkLst>
        </pc:sp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dirty="0"/>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11</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Finishing methods used for hot and cold desserts </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p:txBody>
          <a:bodyPr/>
          <a:lstStyle/>
          <a:p>
            <a:pPr>
              <a:lnSpc>
                <a:spcPct val="100000"/>
              </a:lnSpc>
              <a:spcBef>
                <a:spcPts val="0"/>
              </a:spcBef>
              <a:spcAft>
                <a:spcPts val="0"/>
              </a:spcAft>
              <a:buClr>
                <a:srgbClr val="FF0000"/>
              </a:buClr>
            </a:pPr>
            <a:r>
              <a:rPr lang="en-GB" b="1" dirty="0"/>
              <a:t>Use of decorations or garnishes </a:t>
            </a:r>
            <a:r>
              <a:rPr lang="en-GB" dirty="0"/>
              <a:t>–  a garnish, simply put, can be just an add-on whose main purpose is decoration. However, carefully selected garnishes have other functions too. This ‘decorative’ item can add important flavour, texture, and functional elements to the plating of the dessert, and can enhance the enjoyment of the dessert.</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Biscuits, such as </a:t>
            </a:r>
            <a:r>
              <a:rPr lang="en-GB" dirty="0" err="1"/>
              <a:t>tuiles</a:t>
            </a:r>
            <a:r>
              <a:rPr lang="en-GB" dirty="0"/>
              <a:t>, add visual, flavour, and texture elements</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Berries and fruit can be used fresh or dried to make fruit leather or powders</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Sugars, such as spun or pulled sugar</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Meringue can be piped into sticks, disks, or baskets</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Chocolate garnish correctly tempered, will ensure a crisp texture and proper sheen such as barks, curls, fans, and cigarettes</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Crumbs – cake, crushed nuts, or brittle</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Gels for </a:t>
            </a:r>
            <a:r>
              <a:rPr lang="en-GB" dirty="0" err="1"/>
              <a:t>spherification</a:t>
            </a:r>
            <a:r>
              <a:rPr lang="en-GB" dirty="0"/>
              <a:t>. </a:t>
            </a:r>
          </a:p>
        </p:txBody>
      </p:sp>
    </p:spTree>
    <p:extLst>
      <p:ext uri="{BB962C8B-B14F-4D97-AF65-F5344CB8AC3E}">
        <p14:creationId xmlns:p14="http://schemas.microsoft.com/office/powerpoint/2010/main" val="28198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dirty="0"/>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7" name="Content Placeholder 2">
            <a:extLst>
              <a:ext uri="{FF2B5EF4-FFF2-40B4-BE49-F238E27FC236}">
                <a16:creationId xmlns:a16="http://schemas.microsoft.com/office/drawing/2014/main" id="{21E96CED-DEFB-4E63-B10F-A081F79781DF}"/>
              </a:ext>
            </a:extLst>
          </p:cNvPr>
          <p:cNvSpPr txBox="1">
            <a:spLocks/>
          </p:cNvSpPr>
          <p:nvPr/>
        </p:nvSpPr>
        <p:spPr>
          <a:xfrm>
            <a:off x="225152" y="1371600"/>
            <a:ext cx="8693696" cy="4756150"/>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marL="342900" indent="-342900" algn="just">
              <a:buClr>
                <a:srgbClr val="E30613"/>
              </a:buClr>
              <a:buFont typeface="Arial" panose="020B0604020202020204" pitchFamily="34" charset="0"/>
              <a:buChar char="•"/>
            </a:pPr>
            <a:r>
              <a:rPr lang="en-GB" dirty="0"/>
              <a:t>When finishing a plated dessert, there are five characteristics that should be considered: Flavour, texture, temperature, colour and shape.</a:t>
            </a:r>
            <a:endParaRPr lang="en-US" dirty="0"/>
          </a:p>
          <a:p>
            <a:pPr algn="just"/>
            <a:endParaRPr lang="en-GB" dirty="0"/>
          </a:p>
          <a:p>
            <a:pPr marL="342900" indent="-342900" algn="just">
              <a:buClr>
                <a:srgbClr val="E30613"/>
              </a:buClr>
              <a:buFont typeface="Arial" panose="020B0604020202020204" pitchFamily="34" charset="0"/>
              <a:buChar char="•"/>
            </a:pPr>
            <a:r>
              <a:rPr lang="en-GB" dirty="0"/>
              <a:t>Visually, a variety of colours and shapes can be attractive, but be careful not to include too much or the result will come across as a jumble. The plate needs to be visually appealing. Through the balanced use of colour and shape, you can present a dessert simply and elegantly. </a:t>
            </a:r>
          </a:p>
          <a:p>
            <a:pPr marL="342900" indent="-342900" algn="just">
              <a:buClr>
                <a:srgbClr val="E30613"/>
              </a:buClr>
              <a:buFont typeface="Arial" panose="020B0604020202020204" pitchFamily="34" charset="0"/>
              <a:buChar char="•"/>
            </a:pPr>
            <a:endParaRPr lang="en-GB" dirty="0"/>
          </a:p>
          <a:p>
            <a:pPr algn="just">
              <a:buClr>
                <a:srgbClr val="E30613"/>
              </a:buClr>
            </a:pPr>
            <a:r>
              <a:rPr lang="en-GB" b="1" dirty="0"/>
              <a:t>Always consider: </a:t>
            </a:r>
          </a:p>
          <a:p>
            <a:pPr marL="342900" indent="-342900" algn="just">
              <a:buClr>
                <a:srgbClr val="E30613"/>
              </a:buClr>
              <a:buFont typeface="Arial" panose="020B0604020202020204" pitchFamily="34" charset="0"/>
              <a:buChar char="•"/>
            </a:pPr>
            <a:endParaRPr lang="en-GB" dirty="0"/>
          </a:p>
          <a:p>
            <a:pPr marL="342900" indent="-342900" algn="just">
              <a:buClr>
                <a:srgbClr val="E30613"/>
              </a:buClr>
              <a:buFont typeface="Arial" panose="020B0604020202020204" pitchFamily="34" charset="0"/>
              <a:buChar char="•"/>
            </a:pPr>
            <a:r>
              <a:rPr lang="en-GB" dirty="0"/>
              <a:t>Variety and diversity in textures and the elements of taste make for interesting food; avoid monotony.</a:t>
            </a:r>
          </a:p>
          <a:p>
            <a:pPr marL="342900" indent="-342900" algn="just">
              <a:buClr>
                <a:srgbClr val="E30613"/>
              </a:buClr>
              <a:buFont typeface="Arial" panose="020B0604020202020204" pitchFamily="34" charset="0"/>
              <a:buChar char="•"/>
            </a:pPr>
            <a:r>
              <a:rPr lang="en-GB" dirty="0"/>
              <a:t>Contrast is as important as harmony but avoid extremes and imbalance.</a:t>
            </a:r>
          </a:p>
          <a:p>
            <a:pPr marL="342900" indent="-342900" algn="just">
              <a:buClr>
                <a:srgbClr val="E30613"/>
              </a:buClr>
              <a:buFont typeface="Arial" panose="020B0604020202020204" pitchFamily="34" charset="0"/>
              <a:buChar char="•"/>
            </a:pPr>
            <a:r>
              <a:rPr lang="en-GB" dirty="0"/>
              <a:t>Food that comes from the same place (time/season or location) usually works together.</a:t>
            </a:r>
          </a:p>
        </p:txBody>
      </p:sp>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3779912" y="1371600"/>
            <a:ext cx="490688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Brushing</a:t>
            </a:r>
            <a:r>
              <a:rPr lang="en-GB" dirty="0"/>
              <a:t> – plates can be brushed with a sauces which will enhance desserts by both their flavour and their appearance. Apply a small amount of sauce and streaking it with a brush, an offset spatula, or the back of a spoon adds a modern presentation to the dessert.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Chilling</a:t>
            </a:r>
            <a:r>
              <a:rPr lang="en-GB" dirty="0"/>
              <a:t> – some elements of a dessert made need them to be child before serving, this will allow the dessert or its components to set and to be at the correct temp and texture prior to serving for example a mousse based dessert.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7" name="Picture 6">
            <a:extLst>
              <a:ext uri="{FF2B5EF4-FFF2-40B4-BE49-F238E27FC236}">
                <a16:creationId xmlns:a16="http://schemas.microsoft.com/office/drawing/2014/main" id="{16DE1207-FF99-F341-B1C0-966028BFAB93}"/>
              </a:ext>
            </a:extLst>
          </p:cNvPr>
          <p:cNvPicPr>
            <a:picLocks noChangeAspect="1"/>
          </p:cNvPicPr>
          <p:nvPr/>
        </p:nvPicPr>
        <p:blipFill>
          <a:blip r:embed="rId2"/>
          <a:stretch>
            <a:fillRect/>
          </a:stretch>
        </p:blipFill>
        <p:spPr>
          <a:xfrm>
            <a:off x="485362" y="2312876"/>
            <a:ext cx="3348372" cy="2232248"/>
          </a:xfrm>
          <a:prstGeom prst="rect">
            <a:avLst/>
          </a:prstGeom>
        </p:spPr>
      </p:pic>
    </p:spTree>
    <p:extLst>
      <p:ext uri="{BB962C8B-B14F-4D97-AF65-F5344CB8AC3E}">
        <p14:creationId xmlns:p14="http://schemas.microsoft.com/office/powerpoint/2010/main" val="3934449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179512" y="1264200"/>
            <a:ext cx="5760640" cy="4755600"/>
          </a:xfrm>
        </p:spPr>
        <p:txBody>
          <a:bodyPr/>
          <a:lstStyle/>
          <a:p>
            <a:pPr>
              <a:lnSpc>
                <a:spcPct val="100000"/>
              </a:lnSpc>
              <a:spcBef>
                <a:spcPts val="0"/>
              </a:spcBef>
              <a:spcAft>
                <a:spcPts val="0"/>
              </a:spcAft>
              <a:buClr>
                <a:srgbClr val="FF0000"/>
              </a:buClr>
            </a:pPr>
            <a:r>
              <a:rPr lang="en-GB" b="1" dirty="0"/>
              <a:t>Coating/glazing</a:t>
            </a:r>
            <a:r>
              <a:rPr lang="en-GB" dirty="0"/>
              <a:t>-  to enhance a cold desserts, preparations used include:</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Mirror glaze </a:t>
            </a:r>
            <a:r>
              <a:rPr lang="en-GB" dirty="0"/>
              <a:t>– traditionally mirror glaze involves pouring the glaze over a perfectly smooth, mousse-covered dessert. For example, chocolate glaze, where it is made with glucose syrup, sucrose and water, to which you add condensed milk, gelatine and chocolate.</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Chocolate</a:t>
            </a:r>
            <a:r>
              <a:rPr lang="en-GB" dirty="0"/>
              <a:t> </a:t>
            </a:r>
            <a:r>
              <a:rPr lang="en-GB" b="1" dirty="0"/>
              <a:t>ganache</a:t>
            </a:r>
            <a:r>
              <a:rPr lang="en-GB" dirty="0"/>
              <a:t> – a richly flavoured chocolate coating made from chocolate and cream blended together over low heat .</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Meringue</a:t>
            </a:r>
            <a:r>
              <a:rPr lang="en-GB" dirty="0"/>
              <a:t> – desserts can be coated in meringue and then heat applied for colour and texture.</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923CBCFD-EB57-CC42-858F-7C4FA46EBC4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24128" y="2132856"/>
            <a:ext cx="3059832" cy="2039888"/>
          </a:xfrm>
          <a:prstGeom prst="rect">
            <a:avLst/>
          </a:prstGeom>
        </p:spPr>
      </p:pic>
    </p:spTree>
    <p:extLst>
      <p:ext uri="{BB962C8B-B14F-4D97-AF65-F5344CB8AC3E}">
        <p14:creationId xmlns:p14="http://schemas.microsoft.com/office/powerpoint/2010/main" val="135584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3347864" y="1220788"/>
            <a:ext cx="5688632" cy="4755600"/>
          </a:xfrm>
        </p:spPr>
        <p:txBody>
          <a:bodyPr/>
          <a:lstStyle/>
          <a:p>
            <a:pPr>
              <a:lnSpc>
                <a:spcPct val="100000"/>
              </a:lnSpc>
              <a:spcBef>
                <a:spcPts val="0"/>
              </a:spcBef>
              <a:spcAft>
                <a:spcPts val="0"/>
              </a:spcAft>
              <a:buClr>
                <a:srgbClr val="FF0000"/>
              </a:buClr>
            </a:pPr>
            <a:r>
              <a:rPr lang="en-GB" b="1" dirty="0"/>
              <a:t>Dusting</a:t>
            </a:r>
            <a:r>
              <a:rPr lang="en-GB" dirty="0"/>
              <a:t> using powdered sugar for dessert dusting is fairly common and is a great dessert decorating choice for dark coloured dessert, such as chocolate dessert recipes. There are many other ingredients you can use for dusting light and dark dessert such as cocoa powder, but other ingredients, such as cinnamon, sugar, and finely chopped nuts, can also be used. Be sure to use a dusting ingredient that has a flavour that will go with the flavour of the dessert.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dirty="0"/>
              <a:t>Dusting can be done just as an overall coating or a stencil can be used to create a pattern on the dessert. An doily or store bought stencil can be used or you can cut your own pattern out of a light weight cardboard.</a:t>
            </a:r>
          </a:p>
          <a:p>
            <a:pPr algn="just">
              <a:lnSpc>
                <a:spcPct val="100000"/>
              </a:lnSpc>
              <a:spcBef>
                <a:spcPts val="0"/>
              </a:spcBef>
              <a:spcAft>
                <a:spcPts val="0"/>
              </a:spcAft>
              <a:buClr>
                <a:srgbClr val="FF0000"/>
              </a:buCl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9440EC44-CC5A-904A-AE43-BFB6728B0B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1520" y="1772816"/>
            <a:ext cx="2708920" cy="2708920"/>
          </a:xfrm>
          <a:prstGeom prst="rect">
            <a:avLst/>
          </a:prstGeom>
        </p:spPr>
      </p:pic>
    </p:spTree>
    <p:extLst>
      <p:ext uri="{BB962C8B-B14F-4D97-AF65-F5344CB8AC3E}">
        <p14:creationId xmlns:p14="http://schemas.microsoft.com/office/powerpoint/2010/main" val="93525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457200" y="1371600"/>
            <a:ext cx="4834880" cy="4755600"/>
          </a:xfrm>
        </p:spPr>
        <p:txBody>
          <a:bodyPr/>
          <a:lstStyle/>
          <a:p>
            <a:pPr>
              <a:lnSpc>
                <a:spcPct val="100000"/>
              </a:lnSpc>
              <a:spcBef>
                <a:spcPts val="0"/>
              </a:spcBef>
              <a:spcAft>
                <a:spcPts val="0"/>
              </a:spcAft>
              <a:buClr>
                <a:srgbClr val="FF0000"/>
              </a:buClr>
            </a:pPr>
            <a:r>
              <a:rPr lang="en-GB" b="1" dirty="0"/>
              <a:t>Feathering</a:t>
            </a:r>
            <a:r>
              <a:rPr lang="en-GB" dirty="0"/>
              <a:t> is the technique of decorating a dessert with either icing or chocolate and feathering through the layer with a contrasting colour. Examples of this include:</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Bakewell tart</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Chocolate gateau</a:t>
            </a:r>
          </a:p>
          <a:p>
            <a:pPr>
              <a:lnSpc>
                <a:spcPct val="100000"/>
              </a:lnSpc>
              <a:spcBef>
                <a:spcPts val="0"/>
              </a:spcBef>
              <a:spcAft>
                <a:spcPts val="0"/>
              </a:spcAft>
              <a:buClr>
                <a:srgbClr val="FF0000"/>
              </a:buClr>
            </a:pPr>
            <a:endParaRPr lang="en-GB" dirty="0"/>
          </a:p>
          <a:p>
            <a:pPr>
              <a:lnSpc>
                <a:spcPct val="100000"/>
              </a:lnSpc>
              <a:spcBef>
                <a:spcPts val="0"/>
              </a:spcBef>
              <a:spcAft>
                <a:spcPts val="0"/>
              </a:spcAft>
              <a:buClr>
                <a:srgbClr val="FF0000"/>
              </a:buClr>
            </a:pPr>
            <a:r>
              <a:rPr lang="en-GB" b="1" dirty="0"/>
              <a:t>Filling:</a:t>
            </a:r>
            <a:r>
              <a:rPr lang="en-GB" dirty="0"/>
              <a:t> There are many dessert filling recipes and techniques to choose from but you want to be sure the recipe compliments the flavour of the dessert and the filling is stable enough to hold up to the type of dessert you are finishing. </a:t>
            </a:r>
          </a:p>
        </p:txBody>
      </p:sp>
      <p:pic>
        <p:nvPicPr>
          <p:cNvPr id="5" name="Picture 4">
            <a:extLst>
              <a:ext uri="{FF2B5EF4-FFF2-40B4-BE49-F238E27FC236}">
                <a16:creationId xmlns:a16="http://schemas.microsoft.com/office/drawing/2014/main" id="{97192710-865B-4B4A-8302-A5DA59F647C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10071" y="2636912"/>
            <a:ext cx="3576729" cy="2376264"/>
          </a:xfrm>
          <a:prstGeom prst="rect">
            <a:avLst/>
          </a:prstGeom>
        </p:spPr>
      </p:pic>
    </p:spTree>
    <p:extLst>
      <p:ext uri="{BB962C8B-B14F-4D97-AF65-F5344CB8AC3E}">
        <p14:creationId xmlns:p14="http://schemas.microsoft.com/office/powerpoint/2010/main" val="247398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446088" y="1264200"/>
            <a:ext cx="8229600" cy="4755600"/>
          </a:xfrm>
        </p:spPr>
        <p:txBody>
          <a:bodyPr/>
          <a:lstStyle/>
          <a:p>
            <a:pPr>
              <a:lnSpc>
                <a:spcPct val="100000"/>
              </a:lnSpc>
              <a:spcBef>
                <a:spcPts val="0"/>
              </a:spcBef>
              <a:spcAft>
                <a:spcPts val="0"/>
              </a:spcAft>
              <a:buClr>
                <a:srgbClr val="FF0000"/>
              </a:buClr>
            </a:pPr>
            <a:r>
              <a:rPr lang="en-GB" b="1" dirty="0"/>
              <a:t>Icing</a:t>
            </a:r>
            <a:r>
              <a:rPr lang="en-GB" dirty="0"/>
              <a:t> – can be used to enhance the appearance of a dessert and is often used to create fine designs for desserts. Typical icings types include:</a:t>
            </a:r>
          </a:p>
          <a:p>
            <a:pPr marL="627063" indent="-342900">
              <a:lnSpc>
                <a:spcPct val="100000"/>
              </a:lnSpc>
              <a:spcBef>
                <a:spcPts val="0"/>
              </a:spcBef>
              <a:spcAft>
                <a:spcPts val="0"/>
              </a:spcAft>
              <a:buClr>
                <a:srgbClr val="FF0000"/>
              </a:buClr>
              <a:buFont typeface="Arial" panose="020B0604020202020204" pitchFamily="34" charset="0"/>
              <a:buChar char="•"/>
            </a:pPr>
            <a:r>
              <a:rPr lang="en-GB" b="1" dirty="0"/>
              <a:t>Royal icing </a:t>
            </a:r>
            <a:r>
              <a:rPr lang="en-GB" dirty="0"/>
              <a:t>– last a long time because it dries very hard. It flows easily so it works well for writing, piping, and outlining when decorating desserts or cakes.</a:t>
            </a:r>
          </a:p>
          <a:p>
            <a:pPr marL="627063" indent="-342900">
              <a:lnSpc>
                <a:spcPct val="100000"/>
              </a:lnSpc>
              <a:spcBef>
                <a:spcPts val="0"/>
              </a:spcBef>
              <a:spcAft>
                <a:spcPts val="0"/>
              </a:spcAft>
              <a:buClr>
                <a:srgbClr val="FF0000"/>
              </a:buClr>
              <a:buFont typeface="Arial" panose="020B0604020202020204" pitchFamily="34" charset="0"/>
              <a:buChar char="•"/>
            </a:pPr>
            <a:r>
              <a:rPr lang="en-GB" b="1" dirty="0"/>
              <a:t>Frosting</a:t>
            </a:r>
            <a:r>
              <a:rPr lang="en-GB" dirty="0"/>
              <a:t> – there are many different frosting types and each has a variety of frosting recipes. Each different type of frosting has the same basic ingredients and is prepared in the same manner, but they vary slightly in the amount of some of the ingredients and flavouring used.</a:t>
            </a:r>
          </a:p>
          <a:p>
            <a:pPr>
              <a:lnSpc>
                <a:spcPct val="100000"/>
              </a:lnSpc>
              <a:spcBef>
                <a:spcPts val="0"/>
              </a:spcBef>
              <a:spcAft>
                <a:spcPts val="0"/>
              </a:spcAft>
              <a:buClr>
                <a:srgbClr val="FF0000"/>
              </a:buClr>
            </a:pPr>
            <a:endParaRPr lang="en-GB" dirty="0"/>
          </a:p>
          <a:p>
            <a:pPr>
              <a:lnSpc>
                <a:spcPct val="100000"/>
              </a:lnSpc>
              <a:spcBef>
                <a:spcPts val="0"/>
              </a:spcBef>
              <a:spcAft>
                <a:spcPts val="0"/>
              </a:spcAft>
              <a:buClr>
                <a:srgbClr val="FF0000"/>
              </a:buClr>
            </a:pPr>
            <a:r>
              <a:rPr lang="en-GB" b="1" dirty="0"/>
              <a:t>Soaking</a:t>
            </a:r>
            <a:r>
              <a:rPr lang="en-GB" dirty="0"/>
              <a:t> – allows the chef to introduce more moisture to a cake or torte. A good stock syrup is required and the sponge or cake must be cool before applying the syrup. An example of using the soaking method is a rum baba or a black forest gateaux.</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3291750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a:xfrm>
            <a:off x="251520" y="1220788"/>
            <a:ext cx="8640960" cy="4906412"/>
          </a:xfrm>
        </p:spPr>
        <p:txBody>
          <a:bodyPr/>
          <a:lstStyle/>
          <a:p>
            <a:pPr>
              <a:lnSpc>
                <a:spcPct val="100000"/>
              </a:lnSpc>
              <a:spcBef>
                <a:spcPts val="0"/>
              </a:spcBef>
              <a:spcAft>
                <a:spcPts val="0"/>
              </a:spcAft>
              <a:buClr>
                <a:srgbClr val="FF0000"/>
              </a:buClr>
            </a:pPr>
            <a:r>
              <a:rPr lang="en-GB" b="1" dirty="0"/>
              <a:t>Piping</a:t>
            </a:r>
            <a:r>
              <a:rPr lang="en-GB" dirty="0"/>
              <a:t> – is a skill used to enhance the appearances of dough items, the following are some preparations that may be used to pipe:</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Water icing</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Royal icing</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Whipped cream</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Chocolate</a:t>
            </a:r>
          </a:p>
          <a:p>
            <a:pPr marL="342900" indent="-342900">
              <a:lnSpc>
                <a:spcPct val="100000"/>
              </a:lnSpc>
              <a:spcBef>
                <a:spcPts val="0"/>
              </a:spcBef>
              <a:spcAft>
                <a:spcPts val="0"/>
              </a:spcAft>
              <a:buClr>
                <a:srgbClr val="FF0000"/>
              </a:buClr>
              <a:buFont typeface="Arial" panose="020B0604020202020204" pitchFamily="34" charset="0"/>
              <a:buChar char="•"/>
            </a:pPr>
            <a:r>
              <a:rPr lang="en-GB" dirty="0"/>
              <a:t>Fondant</a:t>
            </a:r>
          </a:p>
          <a:p>
            <a:pPr>
              <a:lnSpc>
                <a:spcPct val="100000"/>
              </a:lnSpc>
              <a:spcBef>
                <a:spcPts val="0"/>
              </a:spcBef>
              <a:spcAft>
                <a:spcPts val="0"/>
              </a:spcAft>
              <a:buClr>
                <a:srgbClr val="FF0000"/>
              </a:buClr>
            </a:pPr>
            <a:endParaRPr lang="en-GB" dirty="0"/>
          </a:p>
          <a:p>
            <a:pPr>
              <a:lnSpc>
                <a:spcPct val="100000"/>
              </a:lnSpc>
              <a:spcBef>
                <a:spcPts val="0"/>
              </a:spcBef>
              <a:spcAft>
                <a:spcPts val="0"/>
              </a:spcAft>
              <a:buClr>
                <a:srgbClr val="FF0000"/>
              </a:buClr>
            </a:pPr>
            <a:r>
              <a:rPr lang="en-GB" b="1" dirty="0"/>
              <a:t>Spraying</a:t>
            </a:r>
            <a:r>
              <a:rPr lang="en-GB" dirty="0"/>
              <a:t> – sometimes referred to when finishing desserts as flocking. Flocking is a technique used to create a fine velvety textured coating on desserts. A spray is used to disperse small drops of flavoured, coloured cocoa butter. It is particularly popular with French pâtissiers who create layered mousse cakes known as 'entremets'. The cocoa butter spray not only creates a sophisticated show-stopper dessert but helps the dessert to retain its moisture.</a:t>
            </a:r>
          </a:p>
        </p:txBody>
      </p:sp>
      <p:pic>
        <p:nvPicPr>
          <p:cNvPr id="7" name="Picture 6">
            <a:extLst>
              <a:ext uri="{FF2B5EF4-FFF2-40B4-BE49-F238E27FC236}">
                <a16:creationId xmlns:a16="http://schemas.microsoft.com/office/drawing/2014/main" id="{3AB6EF15-1E57-444F-9400-C7B6EEA6E04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10000" y="1988840"/>
            <a:ext cx="2922240" cy="1948160"/>
          </a:xfrm>
          <a:prstGeom prst="rect">
            <a:avLst/>
          </a:prstGeom>
        </p:spPr>
      </p:pic>
    </p:spTree>
    <p:extLst>
      <p:ext uri="{BB962C8B-B14F-4D97-AF65-F5344CB8AC3E}">
        <p14:creationId xmlns:p14="http://schemas.microsoft.com/office/powerpoint/2010/main" val="912497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0A0F-51AF-47CD-9559-45054701AE9B}"/>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6F92C982-0E2B-41BA-A63E-7BFB94DE2478}"/>
              </a:ext>
            </a:extLst>
          </p:cNvPr>
          <p:cNvSpPr>
            <a:spLocks noGrp="1"/>
          </p:cNvSpPr>
          <p:nvPr>
            <p:ph sz="quarter" idx="10"/>
          </p:nvPr>
        </p:nvSpPr>
        <p:spPr/>
        <p:txBody>
          <a:bodyPr/>
          <a:lstStyle/>
          <a:p>
            <a:pPr>
              <a:lnSpc>
                <a:spcPct val="100000"/>
              </a:lnSpc>
              <a:spcBef>
                <a:spcPts val="0"/>
              </a:spcBef>
              <a:spcAft>
                <a:spcPts val="0"/>
              </a:spcAft>
              <a:buClr>
                <a:srgbClr val="FF0000"/>
              </a:buClr>
            </a:pPr>
            <a:r>
              <a:rPr lang="en-GB" b="1" dirty="0"/>
              <a:t>Portioning</a:t>
            </a:r>
            <a:r>
              <a:rPr lang="en-GB" dirty="0"/>
              <a:t> – allows the chef to portion the desserts for the customers whilst keeping the visual appearance of the dessert.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b="1" dirty="0"/>
              <a:t>Saucing </a:t>
            </a:r>
            <a:r>
              <a:rPr lang="en-GB" dirty="0"/>
              <a:t>– sauces enhance desserts by both their flavour and their appearance. Crème anglaise, chocolate sauce, caramel sauce, and the many fruit sauces and coulis are the most versatile. One or another of these sauces will complement nearly every dessert. The use of a squeeze bottle is useful for making dots, lines, curves, and streaks of sauce in many patterns; or just a spoon is needed to drizzle random patterns of sauce onto a plate.</a:t>
            </a:r>
          </a:p>
          <a:p>
            <a:pPr>
              <a:lnSpc>
                <a:spcPct val="100000"/>
              </a:lnSpc>
              <a:spcBef>
                <a:spcPts val="0"/>
              </a:spcBef>
              <a:spcAft>
                <a:spcPts val="0"/>
              </a:spcAft>
              <a:buClr>
                <a:srgbClr val="FF0000"/>
              </a:buClr>
            </a:pPr>
            <a:endParaRPr lang="en-GB" dirty="0"/>
          </a:p>
          <a:p>
            <a:pPr>
              <a:lnSpc>
                <a:spcPct val="100000"/>
              </a:lnSpc>
              <a:spcBef>
                <a:spcPts val="0"/>
              </a:spcBef>
              <a:spcAft>
                <a:spcPts val="0"/>
              </a:spcAft>
              <a:buClr>
                <a:srgbClr val="FF0000"/>
              </a:buClr>
            </a:pPr>
            <a:r>
              <a:rPr lang="en-GB" dirty="0"/>
              <a:t>Many modern presentations may have a minimal amount of sauce. Sometimes this is done just for aesthetic reasons and not for how it will complement the dessert.</a:t>
            </a:r>
          </a:p>
        </p:txBody>
      </p:sp>
    </p:spTree>
    <p:extLst>
      <p:ext uri="{BB962C8B-B14F-4D97-AF65-F5344CB8AC3E}">
        <p14:creationId xmlns:p14="http://schemas.microsoft.com/office/powerpoint/2010/main" val="2220508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2983</TotalTime>
  <Words>1134</Words>
  <Application>Microsoft Macintosh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Lucida Grande</vt:lpstr>
      <vt:lpstr>Times New Roman</vt:lpstr>
      <vt:lpstr>Default Design</vt:lpstr>
      <vt:lpstr> Finishing methods used for hot and cold desserts </vt:lpstr>
      <vt:lpstr>Introduction</vt:lpstr>
      <vt:lpstr>Finishing</vt:lpstr>
      <vt:lpstr>Finishing</vt:lpstr>
      <vt:lpstr>Finishing</vt:lpstr>
      <vt:lpstr>Finishing</vt:lpstr>
      <vt:lpstr>Finishing</vt:lpstr>
      <vt:lpstr>Finishing</vt:lpstr>
      <vt:lpstr>Finishing</vt:lpstr>
      <vt:lpstr>Finishing</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108</cp:revision>
  <dcterms:created xsi:type="dcterms:W3CDTF">2013-05-28T00:38:54Z</dcterms:created>
  <dcterms:modified xsi:type="dcterms:W3CDTF">2020-05-05T08:03:21Z</dcterms:modified>
</cp:coreProperties>
</file>