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66" r:id="rId3"/>
    <p:sldId id="267" r:id="rId4"/>
    <p:sldId id="263" r:id="rId5"/>
    <p:sldId id="288" r:id="rId6"/>
    <p:sldId id="264" r:id="rId7"/>
    <p:sldId id="312" r:id="rId8"/>
    <p:sldId id="323" r:id="rId9"/>
    <p:sldId id="324" r:id="rId10"/>
    <p:sldId id="325" r:id="rId11"/>
    <p:sldId id="326" r:id="rId12"/>
    <p:sldId id="327" r:id="rId13"/>
    <p:sldId id="328" r:id="rId14"/>
    <p:sldId id="316" r:id="rId15"/>
    <p:sldId id="317" r:id="rId16"/>
    <p:sldId id="320" r:id="rId17"/>
    <p:sldId id="319" r:id="rId18"/>
    <p:sldId id="321" r:id="rId19"/>
    <p:sldId id="322" r:id="rId20"/>
    <p:sldId id="313" r:id="rId21"/>
    <p:sldId id="301" r:id="rId22"/>
    <p:sldId id="302" r:id="rId23"/>
    <p:sldId id="303" r:id="rId24"/>
    <p:sldId id="304" r:id="rId25"/>
    <p:sldId id="305" r:id="rId26"/>
    <p:sldId id="306" r:id="rId27"/>
    <p:sldId id="307" r:id="rId28"/>
    <p:sldId id="308" r:id="rId29"/>
    <p:sldId id="309" r:id="rId30"/>
    <p:sldId id="310" r:id="rId31"/>
    <p:sldId id="311" r:id="rId32"/>
    <p:sldId id="265" r:id="rId33"/>
    <p:sldId id="273" r:id="rId34"/>
    <p:sldId id="262" r:id="rId35"/>
    <p:sldId id="26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28" autoAdjust="0"/>
    <p:restoredTop sz="46488" autoAdjust="0"/>
  </p:normalViewPr>
  <p:slideViewPr>
    <p:cSldViewPr snapToGrid="0">
      <p:cViewPr varScale="1">
        <p:scale>
          <a:sx n="38" d="100"/>
          <a:sy n="38" d="100"/>
        </p:scale>
        <p:origin x="101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F115DF-7A0C-403F-843C-90176DFCBE48}" type="datetimeFigureOut">
              <a:rPr lang="en-GB" smtClean="0"/>
              <a:t>05/12/2017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4D15B1-CC67-4E3F-BC6A-9285C8C9880B}" type="slidenum">
              <a:rPr lang="en-GB" smtClean="0"/>
              <a:t>‹#›</a:t>
            </a:fld>
            <a:endParaRPr lang="en-GB"/>
          </a:p>
        </p:txBody>
      </p:sp>
    </p:spTree>
    <p:extLst>
      <p:ext uri="{BB962C8B-B14F-4D97-AF65-F5344CB8AC3E}">
        <p14:creationId xmlns:p14="http://schemas.microsoft.com/office/powerpoint/2010/main" val="2854764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dev01.dev.mot-testing.service.gov.uk/vehicle-testing-station/370/mot-test-log/csv?dateFrom=1498867200&amp;dateTo=1501545599"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dev01.dev.mot-testing.service.gov.uk/vehicle-testing-station/370/mot-test-log/csv?dateFrom=1498867200&amp;dateTo=1501545599"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4D15B1-CC67-4E3F-BC6A-9285C8C9880B}" type="slidenum">
              <a:rPr lang="en-GB" smtClean="0"/>
              <a:t>1</a:t>
            </a:fld>
            <a:endParaRPr lang="en-GB"/>
          </a:p>
        </p:txBody>
      </p:sp>
    </p:spTree>
    <p:extLst>
      <p:ext uri="{BB962C8B-B14F-4D97-AF65-F5344CB8AC3E}">
        <p14:creationId xmlns:p14="http://schemas.microsoft.com/office/powerpoint/2010/main" val="3251857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90488" y="744538"/>
            <a:ext cx="6616700" cy="3722687"/>
          </a:xfrm>
          <a:ln/>
        </p:spPr>
      </p:sp>
      <p:sp>
        <p:nvSpPr>
          <p:cNvPr id="4099" name="Notes Placeholder 2"/>
          <p:cNvSpPr>
            <a:spLocks noGrp="1"/>
          </p:cNvSpPr>
          <p:nvPr>
            <p:ph type="body" idx="1"/>
          </p:nvPr>
        </p:nvSpPr>
        <p:spPr>
          <a:noFill/>
        </p:spPr>
        <p:txBody>
          <a:bodyPr/>
          <a:lstStyle/>
          <a:p>
            <a:r>
              <a:rPr lang="en-US" altLang="en-US" dirty="0" smtClean="0"/>
              <a:t>The AE/</a:t>
            </a:r>
            <a:r>
              <a:rPr lang="en-US" altLang="en-US" dirty="0" err="1" smtClean="0"/>
              <a:t>AEDM</a:t>
            </a:r>
            <a:r>
              <a:rPr lang="en-US" altLang="en-US" baseline="0" dirty="0" smtClean="0"/>
              <a:t> and tester can compare averages against the site and the national average.</a:t>
            </a:r>
          </a:p>
          <a:p>
            <a:endParaRPr lang="en-US" altLang="en-US" baseline="0" dirty="0" smtClean="0"/>
          </a:p>
          <a:p>
            <a:r>
              <a:rPr lang="en-US" altLang="en-US" baseline="0" dirty="0" smtClean="0"/>
              <a:t>This can provide a useful starting point for discussion, for example are there any trends? One tester fails more vehicles for </a:t>
            </a:r>
            <a:r>
              <a:rPr lang="en-US" altLang="en-US" baseline="0" dirty="0" err="1" smtClean="0"/>
              <a:t>tyres</a:t>
            </a:r>
            <a:r>
              <a:rPr lang="en-US" altLang="en-US" baseline="0" dirty="0" smtClean="0"/>
              <a:t> than another, it may mean that the tester is </a:t>
            </a:r>
            <a:r>
              <a:rPr lang="en-US" altLang="en-US" baseline="0" dirty="0" err="1" smtClean="0"/>
              <a:t>appyling</a:t>
            </a:r>
            <a:r>
              <a:rPr lang="en-US" altLang="en-US" baseline="0" dirty="0" smtClean="0"/>
              <a:t> a slightly different standards or it may just mean that one tester is getting more vehicles to test with defective </a:t>
            </a:r>
            <a:r>
              <a:rPr lang="en-US" altLang="en-US" baseline="0" dirty="0" err="1" smtClean="0"/>
              <a:t>tyres</a:t>
            </a:r>
            <a:r>
              <a:rPr lang="en-US" altLang="en-US" baseline="0" dirty="0" smtClean="0"/>
              <a:t> than the other.</a:t>
            </a:r>
          </a:p>
          <a:p>
            <a:endParaRPr lang="en-US" altLang="en-US" baseline="0" dirty="0" smtClean="0"/>
          </a:p>
          <a:p>
            <a:r>
              <a:rPr lang="en-US" altLang="en-US" baseline="0" dirty="0" smtClean="0"/>
              <a:t>The </a:t>
            </a:r>
            <a:r>
              <a:rPr lang="en-US" altLang="en-US" baseline="0" dirty="0" err="1" smtClean="0"/>
              <a:t>TQI</a:t>
            </a:r>
            <a:r>
              <a:rPr lang="en-US" altLang="en-US" baseline="0" dirty="0" smtClean="0"/>
              <a:t> gives the opportunity to review the tests. You can expect differences with the national average, but at the same site with the same customer/vehicle profile you may not expect big differences in fail rates.</a:t>
            </a:r>
            <a:endParaRPr lang="en-US" altLang="en-US" dirty="0" smtClean="0"/>
          </a:p>
        </p:txBody>
      </p:sp>
      <p:sp>
        <p:nvSpPr>
          <p:cNvPr id="410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B82785-2764-46AA-B7B2-4BD6FE4158AC}"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97298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90488" y="744538"/>
            <a:ext cx="6616700" cy="3722687"/>
          </a:xfrm>
          <a:ln/>
        </p:spPr>
      </p:sp>
      <p:sp>
        <p:nvSpPr>
          <p:cNvPr id="4099" name="Notes Placeholder 2"/>
          <p:cNvSpPr>
            <a:spLocks noGrp="1"/>
          </p:cNvSpPr>
          <p:nvPr>
            <p:ph type="body" idx="1"/>
          </p:nvPr>
        </p:nvSpPr>
        <p:spPr>
          <a:noFill/>
        </p:spPr>
        <p:txBody>
          <a:bodyPr/>
          <a:lstStyle/>
          <a:p>
            <a:r>
              <a:rPr lang="en-US" altLang="en-US" dirty="0" smtClean="0"/>
              <a:t>You can then</a:t>
            </a:r>
            <a:r>
              <a:rPr lang="en-US" altLang="en-US" baseline="0" dirty="0" smtClean="0"/>
              <a:t> select 3 months, and update, to review the </a:t>
            </a:r>
            <a:r>
              <a:rPr lang="en-US" altLang="en-US" baseline="0" dirty="0" err="1" smtClean="0"/>
              <a:t>TQI</a:t>
            </a:r>
            <a:r>
              <a:rPr lang="en-US" altLang="en-US" baseline="0" dirty="0" smtClean="0"/>
              <a:t> over this period</a:t>
            </a:r>
            <a:endParaRPr lang="en-US" altLang="en-US" dirty="0" smtClean="0"/>
          </a:p>
        </p:txBody>
      </p:sp>
      <p:sp>
        <p:nvSpPr>
          <p:cNvPr id="410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B82785-2764-46AA-B7B2-4BD6FE4158AC}"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60258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90488" y="744538"/>
            <a:ext cx="6616700" cy="3722687"/>
          </a:xfrm>
          <a:ln/>
        </p:spPr>
      </p:sp>
      <p:sp>
        <p:nvSpPr>
          <p:cNvPr id="4099" name="Notes Placeholder 2"/>
          <p:cNvSpPr>
            <a:spLocks noGrp="1"/>
          </p:cNvSpPr>
          <p:nvPr>
            <p:ph type="body" idx="1"/>
          </p:nvPr>
        </p:nvSpPr>
        <p:spPr>
          <a:noFill/>
        </p:spPr>
        <p:txBody>
          <a:bodyPr/>
          <a:lstStyle/>
          <a:p>
            <a:r>
              <a:rPr lang="en-US" altLang="en-US" dirty="0" smtClean="0"/>
              <a:t>I can then check the </a:t>
            </a:r>
            <a:r>
              <a:rPr lang="en-US" altLang="en-US" dirty="0" err="1" smtClean="0"/>
              <a:t>TQI</a:t>
            </a:r>
            <a:r>
              <a:rPr lang="en-US" altLang="en-US" dirty="0" smtClean="0"/>
              <a:t> for the site over the previous 3 months and then return to the testing station view.</a:t>
            </a:r>
          </a:p>
        </p:txBody>
      </p:sp>
      <p:sp>
        <p:nvSpPr>
          <p:cNvPr id="410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B82785-2764-46AA-B7B2-4BD6FE4158AC}"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61084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90488" y="744538"/>
            <a:ext cx="6616700" cy="3722687"/>
          </a:xfrm>
          <a:ln/>
        </p:spPr>
      </p:sp>
      <p:sp>
        <p:nvSpPr>
          <p:cNvPr id="4099" name="Notes Placeholder 2"/>
          <p:cNvSpPr>
            <a:spLocks noGrp="1"/>
          </p:cNvSpPr>
          <p:nvPr>
            <p:ph type="body" idx="1"/>
          </p:nvPr>
        </p:nvSpPr>
        <p:spPr>
          <a:noFill/>
        </p:spPr>
        <p:txBody>
          <a:bodyPr/>
          <a:lstStyle/>
          <a:p>
            <a:endParaRPr lang="en-US" altLang="en-US" dirty="0" smtClean="0"/>
          </a:p>
        </p:txBody>
      </p:sp>
      <p:sp>
        <p:nvSpPr>
          <p:cNvPr id="410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B82785-2764-46AA-B7B2-4BD6FE4158AC}"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72695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90488" y="744538"/>
            <a:ext cx="6616700" cy="3722687"/>
          </a:xfrm>
          <a:ln/>
        </p:spPr>
      </p:sp>
      <p:sp>
        <p:nvSpPr>
          <p:cNvPr id="4099" name="Notes Placeholder 2"/>
          <p:cNvSpPr>
            <a:spLocks noGrp="1"/>
          </p:cNvSpPr>
          <p:nvPr>
            <p:ph type="body" idx="1"/>
          </p:nvPr>
        </p:nvSpPr>
        <p:spPr>
          <a:noFill/>
        </p:spPr>
        <p:txBody>
          <a:bodyPr/>
          <a:lstStyle/>
          <a:p>
            <a:r>
              <a:rPr lang="en-US" altLang="en-US" dirty="0" smtClean="0"/>
              <a:t>This is an example of </a:t>
            </a:r>
            <a:r>
              <a:rPr lang="en-US" altLang="en-US" dirty="0" err="1" smtClean="0"/>
              <a:t>TQI</a:t>
            </a:r>
            <a:r>
              <a:rPr lang="en-US" altLang="en-US" dirty="0" smtClean="0"/>
              <a:t> from a different site</a:t>
            </a:r>
          </a:p>
          <a:p>
            <a:endParaRPr lang="en-US" altLang="en-US" dirty="0" smtClean="0"/>
          </a:p>
          <a:p>
            <a:endParaRPr lang="en-US" altLang="en-US" dirty="0" smtClean="0"/>
          </a:p>
          <a:p>
            <a:r>
              <a:rPr lang="en-US" altLang="en-US" dirty="0" smtClean="0"/>
              <a:t>In this example of the service report you compare the testers results over the month with the national average.</a:t>
            </a:r>
          </a:p>
          <a:p>
            <a:endParaRPr lang="en-US" altLang="en-US" dirty="0" smtClean="0"/>
          </a:p>
          <a:p>
            <a:r>
              <a:rPr lang="en-US" altLang="en-US" dirty="0" smtClean="0"/>
              <a:t>As</a:t>
            </a:r>
            <a:r>
              <a:rPr lang="en-US" altLang="en-US" baseline="0" dirty="0" smtClean="0"/>
              <a:t> </a:t>
            </a:r>
            <a:r>
              <a:rPr lang="en-US" altLang="en-US" dirty="0" smtClean="0"/>
              <a:t>there is more than one tester at the site you can</a:t>
            </a:r>
            <a:r>
              <a:rPr lang="en-US" altLang="en-US" baseline="0" dirty="0" smtClean="0"/>
              <a:t> compare the testers with each other and the site average</a:t>
            </a:r>
          </a:p>
          <a:p>
            <a:endParaRPr lang="en-US" altLang="en-US" baseline="0" dirty="0" smtClean="0"/>
          </a:p>
          <a:p>
            <a:r>
              <a:rPr lang="en-US" altLang="en-US" baseline="0" dirty="0" smtClean="0"/>
              <a:t>A tester who is working at more than one site can access the information from all sites (separate access for classes 1&amp;2 from 3,4,5 &amp; 7)</a:t>
            </a:r>
          </a:p>
          <a:p>
            <a:endParaRPr lang="en-US" altLang="en-US" baseline="0" dirty="0" smtClean="0"/>
          </a:p>
          <a:p>
            <a:r>
              <a:rPr lang="en-US" altLang="en-US" baseline="0" dirty="0" smtClean="0"/>
              <a:t>A site manager (</a:t>
            </a:r>
            <a:r>
              <a:rPr lang="en-US" altLang="en-US" baseline="0" dirty="0" err="1" smtClean="0"/>
              <a:t>AE.AEDM</a:t>
            </a:r>
            <a:r>
              <a:rPr lang="en-US" altLang="en-US" baseline="0" dirty="0" smtClean="0"/>
              <a:t>) would be able to access information on individuals by clicking on view</a:t>
            </a:r>
            <a:endParaRPr lang="en-US" altLang="en-US" dirty="0" smtClean="0"/>
          </a:p>
        </p:txBody>
      </p:sp>
      <p:sp>
        <p:nvSpPr>
          <p:cNvPr id="410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B82785-2764-46AA-B7B2-4BD6FE4158AC}"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73681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90488" y="744538"/>
            <a:ext cx="6616700" cy="3722687"/>
          </a:xfrm>
          <a:ln/>
        </p:spPr>
      </p:sp>
      <p:sp>
        <p:nvSpPr>
          <p:cNvPr id="4099" name="Notes Placeholder 2"/>
          <p:cNvSpPr>
            <a:spLocks noGrp="1"/>
          </p:cNvSpPr>
          <p:nvPr>
            <p:ph type="body" idx="1"/>
          </p:nvPr>
        </p:nvSpPr>
        <p:spPr>
          <a:noFill/>
        </p:spPr>
        <p:txBody>
          <a:bodyPr/>
          <a:lstStyle/>
          <a:p>
            <a:r>
              <a:rPr lang="en-US" altLang="en-US" dirty="0" smtClean="0"/>
              <a:t>This tester has not carried out any tests this month. The question that the AE, </a:t>
            </a:r>
            <a:r>
              <a:rPr lang="en-US" altLang="en-US" dirty="0" err="1" smtClean="0"/>
              <a:t>AEDM</a:t>
            </a:r>
            <a:r>
              <a:rPr lang="en-US" altLang="en-US" dirty="0" smtClean="0"/>
              <a:t>  and site</a:t>
            </a:r>
            <a:r>
              <a:rPr lang="en-US" altLang="en-US" baseline="0" dirty="0" smtClean="0"/>
              <a:t> manager may ask is why? Is it leave, sick absence or involved with other duties? What the management of this site might want to consider is that if this is a prolonged absence will there be a need for training or quality assurance before he/she would be allowed to resume MOT testing.</a:t>
            </a:r>
            <a:endParaRPr lang="en-US" altLang="en-US" dirty="0" smtClean="0"/>
          </a:p>
        </p:txBody>
      </p:sp>
      <p:sp>
        <p:nvSpPr>
          <p:cNvPr id="410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B82785-2764-46AA-B7B2-4BD6FE4158AC}"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16949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90488" y="744538"/>
            <a:ext cx="6616700" cy="3722687"/>
          </a:xfrm>
          <a:ln/>
        </p:spPr>
      </p:sp>
      <p:sp>
        <p:nvSpPr>
          <p:cNvPr id="4099" name="Notes Placeholder 2"/>
          <p:cNvSpPr>
            <a:spLocks noGrp="1"/>
          </p:cNvSpPr>
          <p:nvPr>
            <p:ph type="body" idx="1"/>
          </p:nvPr>
        </p:nvSpPr>
        <p:spPr>
          <a:noFill/>
        </p:spPr>
        <p:txBody>
          <a:bodyPr/>
          <a:lstStyle/>
          <a:p>
            <a:r>
              <a:rPr lang="en-US" altLang="en-US" dirty="0" smtClean="0"/>
              <a:t>In this example we a comparing the testers over a 3 month period which gives</a:t>
            </a:r>
            <a:r>
              <a:rPr lang="en-US" altLang="en-US" baseline="0" dirty="0" smtClean="0"/>
              <a:t> a more reflective insight to the operation of the </a:t>
            </a:r>
            <a:r>
              <a:rPr lang="en-US" altLang="en-US" baseline="0" dirty="0" err="1" smtClean="0"/>
              <a:t>VTS</a:t>
            </a:r>
            <a:r>
              <a:rPr lang="en-US" altLang="en-US" baseline="0" dirty="0" smtClean="0"/>
              <a:t>, A tester may not have done many tests over a month due to absence </a:t>
            </a:r>
            <a:r>
              <a:rPr lang="en-US" altLang="en-US" baseline="0" dirty="0" err="1" smtClean="0"/>
              <a:t>etc</a:t>
            </a:r>
            <a:endParaRPr lang="en-US" altLang="en-US" baseline="0" dirty="0" smtClean="0"/>
          </a:p>
          <a:p>
            <a:endParaRPr lang="en-US" altLang="en-US" baseline="0" dirty="0" smtClean="0"/>
          </a:p>
          <a:p>
            <a:r>
              <a:rPr lang="en-US" altLang="en-US" baseline="0" dirty="0" smtClean="0"/>
              <a:t>We can still compare performances to the national average, site average and individuals by opening each view.</a:t>
            </a:r>
          </a:p>
          <a:p>
            <a:endParaRPr lang="en-US" altLang="en-US" baseline="0" dirty="0" smtClean="0"/>
          </a:p>
          <a:p>
            <a:r>
              <a:rPr lang="en-US" altLang="en-US" baseline="0" dirty="0" smtClean="0"/>
              <a:t>A another option is to download the report as a CSV spreadsheet</a:t>
            </a:r>
            <a:endParaRPr lang="en-US" altLang="en-US" dirty="0" smtClean="0"/>
          </a:p>
        </p:txBody>
      </p:sp>
      <p:sp>
        <p:nvSpPr>
          <p:cNvPr id="410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B82785-2764-46AA-B7B2-4BD6FE4158AC}"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5598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90488" y="744538"/>
            <a:ext cx="6616700" cy="3722687"/>
          </a:xfrm>
          <a:ln/>
        </p:spPr>
      </p:sp>
      <p:sp>
        <p:nvSpPr>
          <p:cNvPr id="4099" name="Notes Placeholder 2"/>
          <p:cNvSpPr>
            <a:spLocks noGrp="1"/>
          </p:cNvSpPr>
          <p:nvPr>
            <p:ph type="body" idx="1"/>
          </p:nvPr>
        </p:nvSpPr>
        <p:spPr>
          <a:noFill/>
        </p:spPr>
        <p:txBody>
          <a:bodyPr/>
          <a:lstStyle/>
          <a:p>
            <a:r>
              <a:rPr lang="en-US" altLang="en-US" dirty="0" smtClean="0"/>
              <a:t>This 3 month view of another</a:t>
            </a:r>
            <a:r>
              <a:rPr lang="en-US" altLang="en-US" baseline="0" dirty="0" smtClean="0"/>
              <a:t> </a:t>
            </a:r>
            <a:r>
              <a:rPr lang="en-US" altLang="en-US" dirty="0" smtClean="0"/>
              <a:t>tester shows that 190 tests were</a:t>
            </a:r>
            <a:r>
              <a:rPr lang="en-US" altLang="en-US" baseline="0" dirty="0" smtClean="0"/>
              <a:t> </a:t>
            </a:r>
            <a:r>
              <a:rPr lang="en-US" altLang="en-US" dirty="0" smtClean="0"/>
              <a:t>carried out in a 3 month period.  24% of the vehicle tested</a:t>
            </a:r>
            <a:r>
              <a:rPr lang="en-US" altLang="en-US" baseline="0" dirty="0" smtClean="0"/>
              <a:t> failed, that equates to 46 vehicle failing the MOT test. Of that figure of 46 vehicles 46.7% failed for Lamps, Reflectors and Electrical Equipment. That equates to 21 vehicles failing for </a:t>
            </a: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Lamps, Reflectors and Electrical Equipment.</a:t>
            </a:r>
          </a:p>
          <a:p>
            <a:endParaRPr kumimoji="0" lang="en-US" altLang="en-US" sz="1200" b="0" i="0" u="none" strike="noStrike" kern="1200" cap="none" spc="0" normalizeH="0" baseline="0" noProof="0" dirty="0" smtClean="0">
              <a:ln>
                <a:noFill/>
              </a:ln>
              <a:solidFill>
                <a:prstClr val="black"/>
              </a:solidFill>
              <a:effectLst/>
              <a:uLnTx/>
              <a:uFillTx/>
              <a:latin typeface="+mn-lt"/>
              <a:ea typeface="+mn-ea"/>
              <a:cs typeface="+mn-cs"/>
            </a:endParaRPr>
          </a:p>
          <a:p>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To satisfy the AE that the correct standards have been applied he/she may ask the tester questions about vehicle suspension as this is the tester’s highest fail section. It is also higher than the site average.</a:t>
            </a:r>
          </a:p>
          <a:p>
            <a:endParaRPr kumimoji="0" lang="en-US" altLang="en-US" sz="1200" b="0" i="0" u="none" strike="noStrike" kern="1200" cap="none" spc="0" normalizeH="0" baseline="0" noProof="0" dirty="0" smtClean="0">
              <a:ln>
                <a:noFill/>
              </a:ln>
              <a:solidFill>
                <a:prstClr val="black"/>
              </a:solidFill>
              <a:effectLst/>
              <a:uLnTx/>
              <a:uFillTx/>
              <a:latin typeface="+mn-lt"/>
              <a:ea typeface="+mn-ea"/>
              <a:cs typeface="+mn-cs"/>
            </a:endParaRPr>
          </a:p>
          <a:p>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It should be noted that just because a particular section shows a higher or lower fail rate than the national average that does not necessary mean that an incorrect standard has been applied. Dealerships may have a different fail rate to independents because of the nature of the vehicles that they encounter, city garages may have a different fail rate to rural garages because of the type of use etc.</a:t>
            </a:r>
          </a:p>
          <a:p>
            <a:endParaRPr kumimoji="0" lang="en-US" altLang="en-US" sz="1200" b="0" i="0" u="none" strike="noStrike" kern="1200" cap="none" spc="0" normalizeH="0" baseline="0" noProof="0" dirty="0" smtClean="0">
              <a:ln>
                <a:noFill/>
              </a:ln>
              <a:solidFill>
                <a:prstClr val="black"/>
              </a:solidFill>
              <a:effectLst/>
              <a:uLnTx/>
              <a:uFillTx/>
              <a:latin typeface="+mn-lt"/>
              <a:ea typeface="+mn-ea"/>
              <a:cs typeface="+mn-cs"/>
            </a:endParaRPr>
          </a:p>
          <a:p>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So reviewing the TQI can assist the AE in the early identification of areas that may be of concern or conversely to reassure the AE that correct standards are being applied. </a:t>
            </a:r>
            <a:endParaRPr lang="en-US" altLang="en-US" dirty="0" smtClean="0"/>
          </a:p>
          <a:p>
            <a:endParaRPr lang="en-US" altLang="en-US" dirty="0" smtClean="0"/>
          </a:p>
          <a:p>
            <a:endParaRPr lang="en-US" altLang="en-US" dirty="0" smtClean="0"/>
          </a:p>
          <a:p>
            <a:endParaRPr lang="en-US" altLang="en-US" dirty="0" smtClean="0"/>
          </a:p>
          <a:p>
            <a:r>
              <a:rPr lang="en-US" altLang="en-US" dirty="0" smtClean="0"/>
              <a:t>This tester</a:t>
            </a:r>
            <a:r>
              <a:rPr lang="en-US" altLang="en-US" baseline="0" dirty="0" smtClean="0"/>
              <a:t> would probably need further checks by the Site management to satisfy them that correct standards are being applied. </a:t>
            </a:r>
            <a:endParaRPr lang="en-US" altLang="en-US" dirty="0" smtClean="0"/>
          </a:p>
        </p:txBody>
      </p:sp>
      <p:sp>
        <p:nvSpPr>
          <p:cNvPr id="410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B82785-2764-46AA-B7B2-4BD6FE4158AC}"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80758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90488" y="744538"/>
            <a:ext cx="6616700" cy="3722687"/>
          </a:xfrm>
          <a:ln/>
        </p:spPr>
      </p:sp>
      <p:sp>
        <p:nvSpPr>
          <p:cNvPr id="4099" name="Notes Placeholder 2"/>
          <p:cNvSpPr>
            <a:spLocks noGrp="1"/>
          </p:cNvSpPr>
          <p:nvPr>
            <p:ph type="body" idx="1"/>
          </p:nvPr>
        </p:nvSpPr>
        <p:spPr>
          <a:noFill/>
        </p:spPr>
        <p:txBody>
          <a:bodyPr/>
          <a:lstStyle/>
          <a:p>
            <a:r>
              <a:rPr lang="en-US" altLang="en-US" dirty="0" smtClean="0"/>
              <a:t>The 1 month view</a:t>
            </a:r>
            <a:r>
              <a:rPr lang="en-US" altLang="en-US" baseline="0" dirty="0" smtClean="0"/>
              <a:t> allows a snapshot view of the testing carried out at a site, it allows comparisons of the volumes being tested at the site as well as fail rates. Some site may download these spreadsheets for a year on comparison of test volumes etc.</a:t>
            </a:r>
          </a:p>
          <a:p>
            <a:endParaRPr lang="en-US" altLang="en-US" baseline="0" dirty="0" smtClean="0"/>
          </a:p>
          <a:p>
            <a:r>
              <a:rPr lang="en-US" altLang="en-US" baseline="0" dirty="0" smtClean="0"/>
              <a:t>The only disadvantage is that a month view may not be an accurate reflection of the testing carried out by individual testers. (leave and other absentee's </a:t>
            </a:r>
            <a:r>
              <a:rPr lang="en-US" altLang="en-US" baseline="0" dirty="0" err="1" smtClean="0"/>
              <a:t>etc</a:t>
            </a:r>
            <a:r>
              <a:rPr lang="en-US" altLang="en-US" baseline="0" dirty="0" smtClean="0"/>
              <a:t>).</a:t>
            </a:r>
          </a:p>
          <a:p>
            <a:endParaRPr lang="en-US" altLang="en-US" baseline="0" dirty="0" smtClean="0"/>
          </a:p>
          <a:p>
            <a:r>
              <a:rPr lang="en-US" altLang="en-US" baseline="0" dirty="0" smtClean="0"/>
              <a:t>Downloading the information as a CSV file makes it easier to compare differences between testers (and site and national averages)</a:t>
            </a:r>
            <a:endParaRPr lang="en-US" altLang="en-US" dirty="0" smtClean="0"/>
          </a:p>
        </p:txBody>
      </p:sp>
      <p:sp>
        <p:nvSpPr>
          <p:cNvPr id="410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B82785-2764-46AA-B7B2-4BD6FE4158AC}"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52196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90488" y="744538"/>
            <a:ext cx="6616700" cy="3722687"/>
          </a:xfrm>
          <a:ln/>
        </p:spPr>
      </p:sp>
      <p:sp>
        <p:nvSpPr>
          <p:cNvPr id="4099" name="Notes Placeholder 2"/>
          <p:cNvSpPr>
            <a:spLocks noGrp="1"/>
          </p:cNvSpPr>
          <p:nvPr>
            <p:ph type="body" idx="1"/>
          </p:nvPr>
        </p:nvSpPr>
        <p:spPr>
          <a:noFill/>
        </p:spPr>
        <p:txBody>
          <a:bodyPr/>
          <a:lstStyle/>
          <a:p>
            <a:r>
              <a:rPr lang="en-US" altLang="en-US" dirty="0" smtClean="0"/>
              <a:t>The 3 month view would present a more reflective vision of what is carried out at the site.</a:t>
            </a:r>
          </a:p>
        </p:txBody>
      </p:sp>
      <p:sp>
        <p:nvSpPr>
          <p:cNvPr id="410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B82785-2764-46AA-B7B2-4BD6FE4158AC}"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7696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GB" sz="1200" b="1" u="sng" kern="1200" dirty="0" smtClean="0">
                <a:solidFill>
                  <a:schemeClr val="tx1"/>
                </a:solidFill>
                <a:effectLst/>
                <a:latin typeface="+mn-lt"/>
                <a:ea typeface="+mn-ea"/>
                <a:cs typeface="+mn-cs"/>
              </a:rPr>
              <a:t>Understanding test quality information (</a:t>
            </a:r>
            <a:r>
              <a:rPr lang="en-GB" sz="1200" b="1" u="sng" kern="1200" dirty="0" err="1" smtClean="0">
                <a:solidFill>
                  <a:schemeClr val="tx1"/>
                </a:solidFill>
                <a:effectLst/>
                <a:latin typeface="+mn-lt"/>
                <a:ea typeface="+mn-ea"/>
                <a:cs typeface="+mn-cs"/>
              </a:rPr>
              <a:t>TQI</a:t>
            </a:r>
            <a:r>
              <a:rPr lang="en-GB" sz="1200" b="1" u="sng"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pPr hangingPunct="0"/>
            <a:r>
              <a:rPr lang="en-GB" sz="1200" b="1" u="none" strike="noStrike"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hangingPunct="0"/>
            <a:r>
              <a:rPr lang="en-GB" sz="1200" kern="1200" dirty="0" smtClean="0">
                <a:solidFill>
                  <a:schemeClr val="tx1"/>
                </a:solidFill>
                <a:effectLst/>
                <a:latin typeface="+mn-lt"/>
                <a:ea typeface="+mn-ea"/>
                <a:cs typeface="+mn-cs"/>
              </a:rPr>
              <a:t>Test quality information is provided to assist in the quality management process at a </a:t>
            </a:r>
            <a:r>
              <a:rPr lang="en-GB" sz="1200" kern="1200" dirty="0" err="1" smtClean="0">
                <a:solidFill>
                  <a:schemeClr val="tx1"/>
                </a:solidFill>
                <a:effectLst/>
                <a:latin typeface="+mn-lt"/>
                <a:ea typeface="+mn-ea"/>
                <a:cs typeface="+mn-cs"/>
              </a:rPr>
              <a:t>VTS</a:t>
            </a:r>
            <a:r>
              <a:rPr lang="en-GB" sz="1200" kern="1200" dirty="0" smtClean="0">
                <a:solidFill>
                  <a:schemeClr val="tx1"/>
                </a:solidFill>
                <a:effectLst/>
                <a:latin typeface="+mn-lt"/>
                <a:ea typeface="+mn-ea"/>
                <a:cs typeface="+mn-cs"/>
              </a:rPr>
              <a:t>.</a:t>
            </a:r>
          </a:p>
          <a:p>
            <a:pPr hangingPunct="0"/>
            <a:r>
              <a:rPr lang="en-GB" sz="1200" kern="1200" dirty="0" smtClean="0">
                <a:solidFill>
                  <a:schemeClr val="tx1"/>
                </a:solidFill>
                <a:effectLst/>
                <a:latin typeface="+mn-lt"/>
                <a:ea typeface="+mn-ea"/>
                <a:cs typeface="+mn-cs"/>
              </a:rPr>
              <a:t>It is intended to be a starting point when monitoring the standard of testing.</a:t>
            </a:r>
          </a:p>
          <a:p>
            <a:pPr hangingPunct="0"/>
            <a:r>
              <a:rPr lang="en-GB" sz="1200" kern="1200" dirty="0" smtClean="0">
                <a:solidFill>
                  <a:schemeClr val="tx1"/>
                </a:solidFill>
                <a:effectLst/>
                <a:latin typeface="+mn-lt"/>
                <a:ea typeface="+mn-ea"/>
                <a:cs typeface="+mn-cs"/>
              </a:rPr>
              <a:t>If your rate is higher or lower to than</a:t>
            </a:r>
            <a:r>
              <a:rPr lang="en-GB" sz="1200" kern="1200" baseline="0" dirty="0" smtClean="0">
                <a:solidFill>
                  <a:schemeClr val="tx1"/>
                </a:solidFill>
                <a:effectLst/>
                <a:latin typeface="+mn-lt"/>
                <a:ea typeface="+mn-ea"/>
                <a:cs typeface="+mn-cs"/>
              </a:rPr>
              <a:t> the</a:t>
            </a:r>
            <a:r>
              <a:rPr lang="en-GB" sz="1200" kern="1200" dirty="0" smtClean="0">
                <a:solidFill>
                  <a:schemeClr val="tx1"/>
                </a:solidFill>
                <a:effectLst/>
                <a:latin typeface="+mn-lt"/>
                <a:ea typeface="+mn-ea"/>
                <a:cs typeface="+mn-cs"/>
              </a:rPr>
              <a:t> site or national average it doesn’t automatically mean that anything is wrong with the standard of testing at that site but changes within a site, between tester examining vehicles</a:t>
            </a:r>
            <a:r>
              <a:rPr lang="en-GB" sz="1200" kern="1200" baseline="0" dirty="0" smtClean="0">
                <a:solidFill>
                  <a:schemeClr val="tx1"/>
                </a:solidFill>
                <a:effectLst/>
                <a:latin typeface="+mn-lt"/>
                <a:ea typeface="+mn-ea"/>
                <a:cs typeface="+mn-cs"/>
              </a:rPr>
              <a:t> of the same customer base or trends should be monitored</a:t>
            </a:r>
            <a:r>
              <a:rPr lang="en-GB" sz="1200" kern="1200" dirty="0" smtClean="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fld id="{964D15B1-CC67-4E3F-BC6A-9285C8C9880B}" type="slidenum">
              <a:rPr lang="en-GB" smtClean="0"/>
              <a:t>2</a:t>
            </a:fld>
            <a:endParaRPr lang="en-GB"/>
          </a:p>
        </p:txBody>
      </p:sp>
    </p:spTree>
    <p:extLst>
      <p:ext uri="{BB962C8B-B14F-4D97-AF65-F5344CB8AC3E}">
        <p14:creationId xmlns:p14="http://schemas.microsoft.com/office/powerpoint/2010/main" val="2161681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90488" y="744538"/>
            <a:ext cx="6616700" cy="3722687"/>
          </a:xfrm>
          <a:ln/>
        </p:spPr>
      </p:sp>
      <p:sp>
        <p:nvSpPr>
          <p:cNvPr id="4099" name="Notes Placeholder 2"/>
          <p:cNvSpPr>
            <a:spLocks noGrp="1"/>
          </p:cNvSpPr>
          <p:nvPr>
            <p:ph type="body" idx="1"/>
          </p:nvPr>
        </p:nvSpPr>
        <p:spPr>
          <a:noFill/>
        </p:spPr>
        <p:txBody>
          <a:bodyPr/>
          <a:lstStyle/>
          <a:p>
            <a:endParaRPr lang="en-US" altLang="en-US" dirty="0" smtClean="0"/>
          </a:p>
        </p:txBody>
      </p:sp>
      <p:sp>
        <p:nvSpPr>
          <p:cNvPr id="410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B82785-2764-46AA-B7B2-4BD6FE4158AC}"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77271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home page for L</a:t>
            </a:r>
            <a:r>
              <a:rPr lang="en-GB" baseline="0" dirty="0" smtClean="0"/>
              <a:t> B</a:t>
            </a:r>
            <a:r>
              <a:rPr lang="en-GB" dirty="0" smtClean="0"/>
              <a:t> Chegwidden, You arrive at this page after logging in with your user id, password and entering the number from your security card.</a:t>
            </a:r>
          </a:p>
          <a:p>
            <a:endParaRPr lang="en-GB" dirty="0" smtClean="0"/>
          </a:p>
          <a:p>
            <a:r>
              <a:rPr lang="en-GB" dirty="0" smtClean="0"/>
              <a:t>Select your profile</a:t>
            </a:r>
          </a:p>
          <a:p>
            <a:endParaRPr lang="en-GB" dirty="0"/>
          </a:p>
        </p:txBody>
      </p:sp>
      <p:sp>
        <p:nvSpPr>
          <p:cNvPr id="4" name="Slide Number Placeholder 3"/>
          <p:cNvSpPr>
            <a:spLocks noGrp="1"/>
          </p:cNvSpPr>
          <p:nvPr>
            <p:ph type="sldNum" sz="quarter" idx="10"/>
          </p:nvPr>
        </p:nvSpPr>
        <p:spPr/>
        <p:txBody>
          <a:bodyPr/>
          <a:lstStyle/>
          <a:p>
            <a:fld id="{98C3C3D9-1993-48A1-9B3D-58ACFB556A7C}" type="slidenum">
              <a:rPr lang="en-GB" smtClean="0"/>
              <a:t>21</a:t>
            </a:fld>
            <a:endParaRPr lang="en-GB"/>
          </a:p>
        </p:txBody>
      </p:sp>
    </p:spTree>
    <p:extLst>
      <p:ext uri="{BB962C8B-B14F-4D97-AF65-F5344CB8AC3E}">
        <p14:creationId xmlns:p14="http://schemas.microsoft.com/office/powerpoint/2010/main" val="1584342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Select roles and associations</a:t>
            </a:r>
          </a:p>
          <a:p>
            <a:endParaRPr lang="en-GB" dirty="0"/>
          </a:p>
        </p:txBody>
      </p:sp>
      <p:sp>
        <p:nvSpPr>
          <p:cNvPr id="4" name="Slide Number Placeholder 3"/>
          <p:cNvSpPr>
            <a:spLocks noGrp="1"/>
          </p:cNvSpPr>
          <p:nvPr>
            <p:ph type="sldNum" sz="quarter" idx="10"/>
          </p:nvPr>
        </p:nvSpPr>
        <p:spPr/>
        <p:txBody>
          <a:bodyPr/>
          <a:lstStyle/>
          <a:p>
            <a:fld id="{98C3C3D9-1993-48A1-9B3D-58ACFB556A7C}" type="slidenum">
              <a:rPr lang="en-GB" smtClean="0"/>
              <a:t>22</a:t>
            </a:fld>
            <a:endParaRPr lang="en-GB"/>
          </a:p>
        </p:txBody>
      </p:sp>
    </p:spTree>
    <p:extLst>
      <p:ext uri="{BB962C8B-B14F-4D97-AF65-F5344CB8AC3E}">
        <p14:creationId xmlns:p14="http://schemas.microsoft.com/office/powerpoint/2010/main" val="3391034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We can see that the role of AE and tester is held. Go into Celsius Motors.  As she has the role of AE</a:t>
            </a:r>
            <a:r>
              <a:rPr lang="en-GB" sz="1200" kern="1200" baseline="0" dirty="0" smtClean="0">
                <a:solidFill>
                  <a:schemeClr val="tx1"/>
                </a:solidFill>
                <a:effectLst/>
                <a:latin typeface="+mn-lt"/>
                <a:ea typeface="+mn-ea"/>
                <a:cs typeface="+mn-cs"/>
              </a:rPr>
              <a:t> (AEDM), she would be able to open all sites under this authorisation and examine the service reports, test logs etc. Someone with the role of site manager at one of the sites would not have this same level of access across all sites within that authorisation and would only be able to view the information for the site that they have the role of site manager.</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 tester would be able to access the test quality information only at </a:t>
            </a:r>
            <a:r>
              <a:rPr lang="en-GB" sz="1200" kern="1200" baseline="0" dirty="0" smtClean="0">
                <a:solidFill>
                  <a:schemeClr val="tx1"/>
                </a:solidFill>
                <a:effectLst/>
                <a:latin typeface="+mn-lt"/>
                <a:ea typeface="+mn-ea"/>
                <a:cs typeface="+mn-cs"/>
              </a:rPr>
              <a:t>the sites that they test at. Similarly, he would only be able to compare their results against others at that site. There are separate reports for group A and group B vehicles.</a:t>
            </a:r>
          </a:p>
          <a:p>
            <a:endParaRPr lang="en-GB" dirty="0"/>
          </a:p>
        </p:txBody>
      </p:sp>
      <p:sp>
        <p:nvSpPr>
          <p:cNvPr id="4" name="Slide Number Placeholder 3"/>
          <p:cNvSpPr>
            <a:spLocks noGrp="1"/>
          </p:cNvSpPr>
          <p:nvPr>
            <p:ph type="sldNum" sz="quarter" idx="10"/>
          </p:nvPr>
        </p:nvSpPr>
        <p:spPr/>
        <p:txBody>
          <a:bodyPr/>
          <a:lstStyle/>
          <a:p>
            <a:fld id="{98C3C3D9-1993-48A1-9B3D-58ACFB556A7C}" type="slidenum">
              <a:rPr lang="en-GB" smtClean="0"/>
              <a:t>23</a:t>
            </a:fld>
            <a:endParaRPr lang="en-GB"/>
          </a:p>
        </p:txBody>
      </p:sp>
    </p:spTree>
    <p:extLst>
      <p:ext uri="{BB962C8B-B14F-4D97-AF65-F5344CB8AC3E}">
        <p14:creationId xmlns:p14="http://schemas.microsoft.com/office/powerpoint/2010/main" val="63290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Scroll down;</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An AE/AEDM can use</a:t>
            </a:r>
            <a:r>
              <a:rPr lang="en-GB" sz="1200" kern="1200" baseline="0" dirty="0" smtClean="0">
                <a:solidFill>
                  <a:schemeClr val="tx1"/>
                </a:solidFill>
                <a:effectLst/>
                <a:latin typeface="+mn-lt"/>
                <a:ea typeface="+mn-ea"/>
                <a:cs typeface="+mn-cs"/>
              </a:rPr>
              <a:t> this page to check all the details are correct and that any testers who have left this site are removed.</a:t>
            </a: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fld id="{98C3C3D9-1993-48A1-9B3D-58ACFB556A7C}" type="slidenum">
              <a:rPr lang="en-GB" smtClean="0"/>
              <a:t>24</a:t>
            </a:fld>
            <a:endParaRPr lang="en-GB"/>
          </a:p>
        </p:txBody>
      </p:sp>
    </p:spTree>
    <p:extLst>
      <p:ext uri="{BB962C8B-B14F-4D97-AF65-F5344CB8AC3E}">
        <p14:creationId xmlns:p14="http://schemas.microsoft.com/office/powerpoint/2010/main" val="85444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AE/</a:t>
            </a:r>
            <a:r>
              <a:rPr lang="en-GB" dirty="0" err="1" smtClean="0"/>
              <a:t>AEDM</a:t>
            </a:r>
            <a:r>
              <a:rPr lang="en-GB" baseline="0" dirty="0" smtClean="0"/>
              <a:t> can check the results of the most recent, and previous site assessments, and if there are any active tests.</a:t>
            </a:r>
            <a:endParaRPr lang="en-GB" dirty="0"/>
          </a:p>
        </p:txBody>
      </p:sp>
      <p:sp>
        <p:nvSpPr>
          <p:cNvPr id="4" name="Slide Number Placeholder 3"/>
          <p:cNvSpPr>
            <a:spLocks noGrp="1"/>
          </p:cNvSpPr>
          <p:nvPr>
            <p:ph type="sldNum" sz="quarter" idx="10"/>
          </p:nvPr>
        </p:nvSpPr>
        <p:spPr/>
        <p:txBody>
          <a:bodyPr/>
          <a:lstStyle/>
          <a:p>
            <a:fld id="{98C3C3D9-1993-48A1-9B3D-58ACFB556A7C}" type="slidenum">
              <a:rPr lang="en-GB" smtClean="0"/>
              <a:t>25</a:t>
            </a:fld>
            <a:endParaRPr lang="en-GB"/>
          </a:p>
        </p:txBody>
      </p:sp>
    </p:spTree>
    <p:extLst>
      <p:ext uri="{BB962C8B-B14F-4D97-AF65-F5344CB8AC3E}">
        <p14:creationId xmlns:p14="http://schemas.microsoft.com/office/powerpoint/2010/main" val="37817375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Select Download test logs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8C3C3D9-1993-48A1-9B3D-58ACFB556A7C}" type="slidenum">
              <a:rPr lang="en-GB" smtClean="0"/>
              <a:t>26</a:t>
            </a:fld>
            <a:endParaRPr lang="en-GB"/>
          </a:p>
        </p:txBody>
      </p:sp>
    </p:spTree>
    <p:extLst>
      <p:ext uri="{BB962C8B-B14F-4D97-AF65-F5344CB8AC3E}">
        <p14:creationId xmlns:p14="http://schemas.microsoft.com/office/powerpoint/2010/main" val="23168923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 Then select last month, and view all the pages. Scroll down then Select Download test logs as a </a:t>
            </a:r>
            <a:r>
              <a:rPr lang="en-GB" sz="1200" kern="1200" dirty="0" smtClean="0">
                <a:solidFill>
                  <a:schemeClr val="tx1"/>
                </a:solidFill>
                <a:effectLst/>
                <a:latin typeface="+mn-lt"/>
                <a:ea typeface="+mn-ea"/>
                <a:cs typeface="+mn-cs"/>
                <a:hlinkClick r:id="rId3"/>
              </a:rPr>
              <a:t>CSV (Spreadsheet)</a:t>
            </a:r>
            <a:r>
              <a:rPr lang="en-GB" sz="1200" kern="1200" dirty="0" smtClean="0">
                <a:solidFill>
                  <a:schemeClr val="tx1"/>
                </a:solidFill>
                <a:effectLst/>
                <a:latin typeface="+mn-lt"/>
                <a:ea typeface="+mn-ea"/>
                <a:cs typeface="+mn-cs"/>
              </a:rPr>
              <a:t> file</a:t>
            </a:r>
          </a:p>
          <a:p>
            <a:endParaRPr lang="en-GB" dirty="0"/>
          </a:p>
        </p:txBody>
      </p:sp>
      <p:sp>
        <p:nvSpPr>
          <p:cNvPr id="4" name="Slide Number Placeholder 3"/>
          <p:cNvSpPr>
            <a:spLocks noGrp="1"/>
          </p:cNvSpPr>
          <p:nvPr>
            <p:ph type="sldNum" sz="quarter" idx="10"/>
          </p:nvPr>
        </p:nvSpPr>
        <p:spPr/>
        <p:txBody>
          <a:bodyPr/>
          <a:lstStyle/>
          <a:p>
            <a:fld id="{98C3C3D9-1993-48A1-9B3D-58ACFB556A7C}" type="slidenum">
              <a:rPr lang="en-GB" smtClean="0"/>
              <a:t>27</a:t>
            </a:fld>
            <a:endParaRPr lang="en-GB"/>
          </a:p>
        </p:txBody>
      </p:sp>
    </p:spTree>
    <p:extLst>
      <p:ext uri="{BB962C8B-B14F-4D97-AF65-F5344CB8AC3E}">
        <p14:creationId xmlns:p14="http://schemas.microsoft.com/office/powerpoint/2010/main" val="30207049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Scroll down, some users may find it easier to</a:t>
            </a:r>
            <a:r>
              <a:rPr lang="en-GB" baseline="0" dirty="0" smtClean="0"/>
              <a:t> view</a:t>
            </a:r>
            <a:r>
              <a:rPr lang="en-GB" dirty="0" smtClean="0"/>
              <a:t> the tests carried out on a daily basis</a:t>
            </a:r>
            <a:r>
              <a:rPr lang="en-GB" baseline="0" dirty="0" smtClean="0"/>
              <a:t> from here.</a:t>
            </a:r>
            <a:endParaRPr lang="en-GB" dirty="0"/>
          </a:p>
        </p:txBody>
      </p:sp>
      <p:sp>
        <p:nvSpPr>
          <p:cNvPr id="4" name="Slide Number Placeholder 3"/>
          <p:cNvSpPr>
            <a:spLocks noGrp="1"/>
          </p:cNvSpPr>
          <p:nvPr>
            <p:ph type="sldNum" sz="quarter" idx="10"/>
          </p:nvPr>
        </p:nvSpPr>
        <p:spPr/>
        <p:txBody>
          <a:bodyPr/>
          <a:lstStyle/>
          <a:p>
            <a:fld id="{98C3C3D9-1993-48A1-9B3D-58ACFB556A7C}" type="slidenum">
              <a:rPr lang="en-GB" smtClean="0"/>
              <a:t>28</a:t>
            </a:fld>
            <a:endParaRPr lang="en-GB"/>
          </a:p>
        </p:txBody>
      </p:sp>
    </p:spTree>
    <p:extLst>
      <p:ext uri="{BB962C8B-B14F-4D97-AF65-F5344CB8AC3E}">
        <p14:creationId xmlns:p14="http://schemas.microsoft.com/office/powerpoint/2010/main" val="36418001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Scrolling down</a:t>
            </a:r>
            <a:endParaRPr lang="en-GB" dirty="0"/>
          </a:p>
        </p:txBody>
      </p:sp>
      <p:sp>
        <p:nvSpPr>
          <p:cNvPr id="4" name="Slide Number Placeholder 3"/>
          <p:cNvSpPr>
            <a:spLocks noGrp="1"/>
          </p:cNvSpPr>
          <p:nvPr>
            <p:ph type="sldNum" sz="quarter" idx="10"/>
          </p:nvPr>
        </p:nvSpPr>
        <p:spPr/>
        <p:txBody>
          <a:bodyPr/>
          <a:lstStyle/>
          <a:p>
            <a:fld id="{98C3C3D9-1993-48A1-9B3D-58ACFB556A7C}" type="slidenum">
              <a:rPr lang="en-GB" smtClean="0"/>
              <a:t>29</a:t>
            </a:fld>
            <a:endParaRPr lang="en-GB"/>
          </a:p>
        </p:txBody>
      </p:sp>
    </p:spTree>
    <p:extLst>
      <p:ext uri="{BB962C8B-B14F-4D97-AF65-F5344CB8AC3E}">
        <p14:creationId xmlns:p14="http://schemas.microsoft.com/office/powerpoint/2010/main" val="669654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GB" sz="1200" b="1" u="sng" kern="1200" dirty="0" smtClean="0">
                <a:solidFill>
                  <a:schemeClr val="tx1"/>
                </a:solidFill>
                <a:effectLst/>
                <a:latin typeface="+mn-lt"/>
                <a:ea typeface="+mn-ea"/>
                <a:cs typeface="+mn-cs"/>
              </a:rPr>
              <a:t>At </a:t>
            </a:r>
            <a:r>
              <a:rPr lang="en-GB" sz="1200" b="1" u="sng" kern="1200" dirty="0" err="1" smtClean="0">
                <a:solidFill>
                  <a:schemeClr val="tx1"/>
                </a:solidFill>
                <a:effectLst/>
                <a:latin typeface="+mn-lt"/>
                <a:ea typeface="+mn-ea"/>
                <a:cs typeface="+mn-cs"/>
              </a:rPr>
              <a:t>VTS</a:t>
            </a:r>
            <a:r>
              <a:rPr lang="en-GB" sz="1200" b="1" u="sng" kern="1200" dirty="0" smtClean="0">
                <a:solidFill>
                  <a:schemeClr val="tx1"/>
                </a:solidFill>
                <a:effectLst/>
                <a:latin typeface="+mn-lt"/>
                <a:ea typeface="+mn-ea"/>
                <a:cs typeface="+mn-cs"/>
              </a:rPr>
              <a:t> level</a:t>
            </a:r>
            <a:endParaRPr lang="en-GB" sz="1200" kern="1200" dirty="0" smtClean="0">
              <a:solidFill>
                <a:schemeClr val="tx1"/>
              </a:solidFill>
              <a:effectLst/>
              <a:latin typeface="+mn-lt"/>
              <a:ea typeface="+mn-ea"/>
              <a:cs typeface="+mn-cs"/>
            </a:endParaRPr>
          </a:p>
          <a:p>
            <a:pPr hangingPunct="0"/>
            <a:r>
              <a:rPr lang="en-GB" sz="1200" kern="1200" dirty="0" smtClean="0">
                <a:solidFill>
                  <a:schemeClr val="tx1"/>
                </a:solidFill>
                <a:effectLst/>
                <a:latin typeface="+mn-lt"/>
                <a:ea typeface="+mn-ea"/>
                <a:cs typeface="+mn-cs"/>
              </a:rPr>
              <a:t> </a:t>
            </a:r>
          </a:p>
          <a:p>
            <a:pPr hangingPunct="0"/>
            <a:r>
              <a:rPr lang="en-GB" sz="1200" kern="1200" dirty="0" smtClean="0">
                <a:solidFill>
                  <a:schemeClr val="tx1"/>
                </a:solidFill>
                <a:effectLst/>
                <a:latin typeface="+mn-lt"/>
                <a:ea typeface="+mn-ea"/>
                <a:cs typeface="+mn-cs"/>
              </a:rPr>
              <a:t>Dependant on a user’s specific roles </a:t>
            </a:r>
            <a:r>
              <a:rPr lang="en-GB" sz="1200" kern="1200" dirty="0" err="1" smtClean="0">
                <a:solidFill>
                  <a:schemeClr val="tx1"/>
                </a:solidFill>
                <a:effectLst/>
                <a:latin typeface="+mn-lt"/>
                <a:ea typeface="+mn-ea"/>
                <a:cs typeface="+mn-cs"/>
              </a:rPr>
              <a:t>TQI</a:t>
            </a:r>
            <a:r>
              <a:rPr lang="en-GB" sz="1200" kern="1200" dirty="0" smtClean="0">
                <a:solidFill>
                  <a:schemeClr val="tx1"/>
                </a:solidFill>
                <a:effectLst/>
                <a:latin typeface="+mn-lt"/>
                <a:ea typeface="+mn-ea"/>
                <a:cs typeface="+mn-cs"/>
              </a:rPr>
              <a:t> can be accessed via the AE service reports screen or the </a:t>
            </a:r>
            <a:r>
              <a:rPr lang="en-GB" sz="1200" kern="1200" dirty="0" err="1" smtClean="0">
                <a:solidFill>
                  <a:schemeClr val="tx1"/>
                </a:solidFill>
                <a:effectLst/>
                <a:latin typeface="+mn-lt"/>
                <a:ea typeface="+mn-ea"/>
                <a:cs typeface="+mn-cs"/>
              </a:rPr>
              <a:t>VTS</a:t>
            </a:r>
            <a:r>
              <a:rPr lang="en-GB" sz="1200" kern="1200" dirty="0" smtClean="0">
                <a:solidFill>
                  <a:schemeClr val="tx1"/>
                </a:solidFill>
                <a:effectLst/>
                <a:latin typeface="+mn-lt"/>
                <a:ea typeface="+mn-ea"/>
                <a:cs typeface="+mn-cs"/>
              </a:rPr>
              <a:t> details screen.</a:t>
            </a:r>
          </a:p>
          <a:p>
            <a:pPr hangingPunct="0"/>
            <a:r>
              <a:rPr lang="en-GB" sz="1200" kern="1200" dirty="0" smtClean="0">
                <a:solidFill>
                  <a:schemeClr val="tx1"/>
                </a:solidFill>
                <a:effectLst/>
                <a:latin typeface="+mn-lt"/>
                <a:ea typeface="+mn-ea"/>
                <a:cs typeface="+mn-cs"/>
              </a:rPr>
              <a:t> </a:t>
            </a:r>
          </a:p>
          <a:p>
            <a:pPr hangingPunct="0"/>
            <a:r>
              <a:rPr lang="en-GB" sz="1200" kern="1200" dirty="0" err="1" smtClean="0">
                <a:solidFill>
                  <a:schemeClr val="tx1"/>
                </a:solidFill>
                <a:effectLst/>
                <a:latin typeface="+mn-lt"/>
                <a:ea typeface="+mn-ea"/>
                <a:cs typeface="+mn-cs"/>
              </a:rPr>
              <a:t>TQI</a:t>
            </a:r>
            <a:r>
              <a:rPr lang="en-GB" sz="1200" kern="1200" dirty="0" smtClean="0">
                <a:solidFill>
                  <a:schemeClr val="tx1"/>
                </a:solidFill>
                <a:effectLst/>
                <a:latin typeface="+mn-lt"/>
                <a:ea typeface="+mn-ea"/>
                <a:cs typeface="+mn-cs"/>
              </a:rPr>
              <a:t> is displayed by test Groups  </a:t>
            </a:r>
          </a:p>
          <a:p>
            <a:pPr hangingPunct="0"/>
            <a:r>
              <a:rPr lang="en-GB" sz="1200" kern="1200" dirty="0" smtClean="0">
                <a:solidFill>
                  <a:schemeClr val="tx1"/>
                </a:solidFill>
                <a:effectLst/>
                <a:latin typeface="+mn-lt"/>
                <a:ea typeface="+mn-ea"/>
                <a:cs typeface="+mn-cs"/>
              </a:rPr>
              <a:t>Group A covers classes 1 &amp; 2</a:t>
            </a:r>
          </a:p>
          <a:p>
            <a:pPr hangingPunct="0"/>
            <a:r>
              <a:rPr lang="en-GB" sz="1200" kern="1200" dirty="0" smtClean="0">
                <a:solidFill>
                  <a:schemeClr val="tx1"/>
                </a:solidFill>
                <a:effectLst/>
                <a:latin typeface="+mn-lt"/>
                <a:ea typeface="+mn-ea"/>
                <a:cs typeface="+mn-cs"/>
              </a:rPr>
              <a:t>Group B covers classes 3 4 5 &amp; 7</a:t>
            </a:r>
          </a:p>
          <a:p>
            <a:pPr hangingPunct="0"/>
            <a:r>
              <a:rPr lang="en-GB" sz="1200" kern="1200" dirty="0" smtClean="0">
                <a:solidFill>
                  <a:schemeClr val="tx1"/>
                </a:solidFill>
                <a:effectLst/>
                <a:latin typeface="+mn-lt"/>
                <a:ea typeface="+mn-ea"/>
                <a:cs typeface="+mn-cs"/>
              </a:rPr>
              <a:t> </a:t>
            </a:r>
          </a:p>
          <a:p>
            <a:pPr hangingPunct="0"/>
            <a:r>
              <a:rPr lang="en-GB" sz="1200" kern="1200" dirty="0" smtClean="0">
                <a:solidFill>
                  <a:schemeClr val="tx1"/>
                </a:solidFill>
                <a:effectLst/>
                <a:latin typeface="+mn-lt"/>
                <a:ea typeface="+mn-ea"/>
                <a:cs typeface="+mn-cs"/>
              </a:rPr>
              <a:t>The group(s) displayed is dependent on what class(</a:t>
            </a:r>
            <a:r>
              <a:rPr lang="en-GB" sz="1200" kern="1200" dirty="0" err="1" smtClean="0">
                <a:solidFill>
                  <a:schemeClr val="tx1"/>
                </a:solidFill>
                <a:effectLst/>
                <a:latin typeface="+mn-lt"/>
                <a:ea typeface="+mn-ea"/>
                <a:cs typeface="+mn-cs"/>
              </a:rPr>
              <a:t>es</a:t>
            </a:r>
            <a:r>
              <a:rPr lang="en-GB" sz="1200" kern="1200" dirty="0" smtClean="0">
                <a:solidFill>
                  <a:schemeClr val="tx1"/>
                </a:solidFill>
                <a:effectLst/>
                <a:latin typeface="+mn-lt"/>
                <a:ea typeface="+mn-ea"/>
                <a:cs typeface="+mn-cs"/>
              </a:rPr>
              <a:t>) the </a:t>
            </a:r>
            <a:r>
              <a:rPr lang="en-GB" sz="1200" kern="1200" dirty="0" err="1" smtClean="0">
                <a:solidFill>
                  <a:schemeClr val="tx1"/>
                </a:solidFill>
                <a:effectLst/>
                <a:latin typeface="+mn-lt"/>
                <a:ea typeface="+mn-ea"/>
                <a:cs typeface="+mn-cs"/>
              </a:rPr>
              <a:t>VTS</a:t>
            </a:r>
            <a:r>
              <a:rPr lang="en-GB" sz="1200" kern="1200" dirty="0" smtClean="0">
                <a:solidFill>
                  <a:schemeClr val="tx1"/>
                </a:solidFill>
                <a:effectLst/>
                <a:latin typeface="+mn-lt"/>
                <a:ea typeface="+mn-ea"/>
                <a:cs typeface="+mn-cs"/>
              </a:rPr>
              <a:t> is authorised to test.</a:t>
            </a:r>
          </a:p>
          <a:p>
            <a:pPr hangingPunct="0"/>
            <a:r>
              <a:rPr lang="en-GB" sz="1200" kern="1200" dirty="0" smtClean="0">
                <a:solidFill>
                  <a:schemeClr val="tx1"/>
                </a:solidFill>
                <a:effectLst/>
                <a:latin typeface="+mn-lt"/>
                <a:ea typeface="+mn-ea"/>
                <a:cs typeface="+mn-cs"/>
              </a:rPr>
              <a:t> </a:t>
            </a:r>
          </a:p>
          <a:p>
            <a:pPr hangingPunct="0"/>
            <a:r>
              <a:rPr lang="en-GB" sz="1200" kern="1200" dirty="0" smtClean="0">
                <a:solidFill>
                  <a:schemeClr val="tx1"/>
                </a:solidFill>
                <a:effectLst/>
                <a:latin typeface="+mn-lt"/>
                <a:ea typeface="+mn-ea"/>
                <a:cs typeface="+mn-cs"/>
              </a:rPr>
              <a:t>The initial view of </a:t>
            </a:r>
            <a:r>
              <a:rPr lang="en-GB" sz="1200" kern="1200" dirty="0" err="1" smtClean="0">
                <a:solidFill>
                  <a:schemeClr val="tx1"/>
                </a:solidFill>
                <a:effectLst/>
                <a:latin typeface="+mn-lt"/>
                <a:ea typeface="+mn-ea"/>
                <a:cs typeface="+mn-cs"/>
              </a:rPr>
              <a:t>TQI</a:t>
            </a:r>
            <a:r>
              <a:rPr lang="en-GB" sz="1200" kern="1200" dirty="0" smtClean="0">
                <a:solidFill>
                  <a:schemeClr val="tx1"/>
                </a:solidFill>
                <a:effectLst/>
                <a:latin typeface="+mn-lt"/>
                <a:ea typeface="+mn-ea"/>
                <a:cs typeface="+mn-cs"/>
              </a:rPr>
              <a:t> at a site level displays headline figures for the last completed month, the user has the option select to view the last 3 completed months of information.</a:t>
            </a:r>
          </a:p>
          <a:p>
            <a:pPr hangingPunct="0"/>
            <a:r>
              <a:rPr lang="en-GB" sz="1200" kern="1200" dirty="0" smtClean="0">
                <a:solidFill>
                  <a:schemeClr val="tx1"/>
                </a:solidFill>
                <a:effectLst/>
                <a:latin typeface="+mn-lt"/>
                <a:ea typeface="+mn-ea"/>
                <a:cs typeface="+mn-cs"/>
              </a:rPr>
              <a:t> </a:t>
            </a:r>
          </a:p>
          <a:p>
            <a:pPr hangingPunct="0"/>
            <a:r>
              <a:rPr lang="en-GB" sz="1200" kern="1200" dirty="0" smtClean="0">
                <a:solidFill>
                  <a:schemeClr val="tx1"/>
                </a:solidFill>
                <a:effectLst/>
                <a:latin typeface="+mn-lt"/>
                <a:ea typeface="+mn-ea"/>
                <a:cs typeface="+mn-cs"/>
              </a:rPr>
              <a:t>The figures show</a:t>
            </a:r>
          </a:p>
          <a:p>
            <a:pPr lvl="0" hangingPunct="0"/>
            <a:r>
              <a:rPr lang="en-GB" sz="1200" kern="1200" dirty="0" smtClean="0">
                <a:solidFill>
                  <a:schemeClr val="tx1"/>
                </a:solidFill>
                <a:effectLst/>
                <a:latin typeface="+mn-lt"/>
                <a:ea typeface="+mn-ea"/>
                <a:cs typeface="+mn-cs"/>
              </a:rPr>
              <a:t>Total number of tests </a:t>
            </a:r>
          </a:p>
          <a:p>
            <a:pPr lvl="0" hangingPunct="0"/>
            <a:r>
              <a:rPr lang="en-GB" sz="1200" kern="1200" dirty="0" smtClean="0">
                <a:solidFill>
                  <a:schemeClr val="tx1"/>
                </a:solidFill>
                <a:effectLst/>
                <a:latin typeface="+mn-lt"/>
                <a:ea typeface="+mn-ea"/>
                <a:cs typeface="+mn-cs"/>
              </a:rPr>
              <a:t>Average vehicle age</a:t>
            </a:r>
          </a:p>
          <a:p>
            <a:pPr lvl="0" hangingPunct="0"/>
            <a:r>
              <a:rPr lang="en-GB" sz="1200" kern="1200" dirty="0" smtClean="0">
                <a:solidFill>
                  <a:schemeClr val="tx1"/>
                </a:solidFill>
                <a:effectLst/>
                <a:latin typeface="+mn-lt"/>
                <a:ea typeface="+mn-ea"/>
                <a:cs typeface="+mn-cs"/>
              </a:rPr>
              <a:t>Average test time</a:t>
            </a:r>
          </a:p>
          <a:p>
            <a:pPr lvl="0" hangingPunct="0"/>
            <a:r>
              <a:rPr lang="en-GB" sz="1200" kern="1200" dirty="0" smtClean="0">
                <a:solidFill>
                  <a:schemeClr val="tx1"/>
                </a:solidFill>
                <a:effectLst/>
                <a:latin typeface="+mn-lt"/>
                <a:ea typeface="+mn-ea"/>
                <a:cs typeface="+mn-cs"/>
              </a:rPr>
              <a:t>% of tests failed</a:t>
            </a:r>
          </a:p>
          <a:p>
            <a:pPr hangingPunct="0"/>
            <a:r>
              <a:rPr lang="en-GB" sz="1200" kern="1200" dirty="0" smtClean="0">
                <a:solidFill>
                  <a:schemeClr val="tx1"/>
                </a:solidFill>
                <a:effectLst/>
                <a:latin typeface="+mn-lt"/>
                <a:ea typeface="+mn-ea"/>
                <a:cs typeface="+mn-cs"/>
              </a:rPr>
              <a:t> </a:t>
            </a:r>
          </a:p>
          <a:p>
            <a:pPr hangingPunct="0"/>
            <a:r>
              <a:rPr lang="en-GB" sz="1200" kern="1200" dirty="0" smtClean="0">
                <a:solidFill>
                  <a:schemeClr val="tx1"/>
                </a:solidFill>
                <a:effectLst/>
                <a:latin typeface="+mn-lt"/>
                <a:ea typeface="+mn-ea"/>
                <a:cs typeface="+mn-cs"/>
              </a:rPr>
              <a:t>The screen also displays this information for each tester associated with the site within the relevant time period.</a:t>
            </a:r>
          </a:p>
          <a:p>
            <a:pPr hangingPunct="0"/>
            <a:r>
              <a:rPr lang="en-GB" sz="1200" kern="1200" dirty="0" smtClean="0">
                <a:solidFill>
                  <a:schemeClr val="tx1"/>
                </a:solidFill>
                <a:effectLst/>
                <a:latin typeface="+mn-lt"/>
                <a:ea typeface="+mn-ea"/>
                <a:cs typeface="+mn-cs"/>
              </a:rPr>
              <a:t> </a:t>
            </a:r>
          </a:p>
          <a:p>
            <a:pPr hangingPunct="0"/>
            <a:r>
              <a:rPr lang="en-GB" sz="1200" kern="1200" dirty="0" smtClean="0">
                <a:solidFill>
                  <a:schemeClr val="tx1"/>
                </a:solidFill>
                <a:effectLst/>
                <a:latin typeface="+mn-lt"/>
                <a:ea typeface="+mn-ea"/>
                <a:cs typeface="+mn-cs"/>
              </a:rPr>
              <a:t>To calculate the number of tests that have failed - divide the number of tests done by the % failure rate</a:t>
            </a:r>
          </a:p>
          <a:p>
            <a:pPr hangingPunct="0"/>
            <a:r>
              <a:rPr lang="en-GB" sz="1200" kern="1200" dirty="0" smtClean="0">
                <a:solidFill>
                  <a:schemeClr val="tx1"/>
                </a:solidFill>
                <a:effectLst/>
                <a:latin typeface="+mn-lt"/>
                <a:ea typeface="+mn-ea"/>
                <a:cs typeface="+mn-cs"/>
              </a:rPr>
              <a:t>e.g.   150 tests done divided by 20% failure rate = 30 tests failed</a:t>
            </a:r>
          </a:p>
          <a:p>
            <a:pPr hangingPunct="0"/>
            <a:r>
              <a:rPr lang="en-GB" sz="1200" kern="1200" dirty="0" smtClean="0">
                <a:solidFill>
                  <a:schemeClr val="tx1"/>
                </a:solidFill>
                <a:effectLst/>
                <a:latin typeface="+mn-lt"/>
                <a:ea typeface="+mn-ea"/>
                <a:cs typeface="+mn-cs"/>
              </a:rPr>
              <a:t> </a:t>
            </a:r>
          </a:p>
          <a:p>
            <a:pPr hangingPunct="0"/>
            <a:r>
              <a:rPr lang="en-GB" sz="1200" kern="1200" dirty="0" smtClean="0">
                <a:solidFill>
                  <a:schemeClr val="tx1"/>
                </a:solidFill>
                <a:effectLst/>
                <a:latin typeface="+mn-lt"/>
                <a:ea typeface="+mn-ea"/>
                <a:cs typeface="+mn-cs"/>
              </a:rPr>
              <a:t> </a:t>
            </a:r>
          </a:p>
          <a:p>
            <a:pPr hangingPunct="0"/>
            <a:r>
              <a:rPr lang="en-GB" sz="1200" kern="1200" dirty="0" smtClean="0">
                <a:solidFill>
                  <a:schemeClr val="tx1"/>
                </a:solidFill>
                <a:effectLst/>
                <a:latin typeface="+mn-lt"/>
                <a:ea typeface="+mn-ea"/>
                <a:cs typeface="+mn-cs"/>
              </a:rPr>
              <a:t>Test failures by component category for individual testers can be shown by clicking the view link at the end of their overview figures. This screen also shows the site and national averages for the specific component categories (work to display the site averages is still in development).</a:t>
            </a:r>
          </a:p>
          <a:p>
            <a:pPr hangingPunct="0"/>
            <a:r>
              <a:rPr lang="en-GB" sz="1200" kern="1200" dirty="0" smtClean="0">
                <a:solidFill>
                  <a:schemeClr val="tx1"/>
                </a:solidFill>
                <a:effectLst/>
                <a:latin typeface="+mn-lt"/>
                <a:ea typeface="+mn-ea"/>
                <a:cs typeface="+mn-cs"/>
              </a:rPr>
              <a:t> </a:t>
            </a:r>
          </a:p>
          <a:p>
            <a:pPr hangingPunct="0"/>
            <a:r>
              <a:rPr lang="en-GB" sz="1200" kern="1200" dirty="0" smtClean="0">
                <a:solidFill>
                  <a:schemeClr val="tx1"/>
                </a:solidFill>
                <a:effectLst/>
                <a:latin typeface="+mn-lt"/>
                <a:ea typeface="+mn-ea"/>
                <a:cs typeface="+mn-cs"/>
              </a:rPr>
              <a:t> </a:t>
            </a:r>
          </a:p>
          <a:p>
            <a:pPr hangingPunct="0"/>
            <a:r>
              <a:rPr lang="en-GB" sz="1200" kern="1200" dirty="0" smtClean="0">
                <a:solidFill>
                  <a:schemeClr val="tx1"/>
                </a:solidFill>
                <a:effectLst/>
                <a:latin typeface="+mn-lt"/>
                <a:ea typeface="+mn-ea"/>
                <a:cs typeface="+mn-cs"/>
              </a:rPr>
              <a:t>The component fail rate is calculated by taking by the number of tests that failed for one or more defects within a specific component category and then dividing this by the number of failed tests then multiplying by 100.</a:t>
            </a:r>
          </a:p>
          <a:p>
            <a:pPr hangingPunct="0"/>
            <a:r>
              <a:rPr lang="en-GB" sz="1200" kern="1200" dirty="0" smtClean="0">
                <a:solidFill>
                  <a:schemeClr val="tx1"/>
                </a:solidFill>
                <a:effectLst/>
                <a:latin typeface="+mn-lt"/>
                <a:ea typeface="+mn-ea"/>
                <a:cs typeface="+mn-cs"/>
              </a:rPr>
              <a:t>e.g.  6 out of a total of 30 failed tests failed for at least one lighting defect</a:t>
            </a:r>
          </a:p>
          <a:p>
            <a:pPr hangingPunct="0"/>
            <a:r>
              <a:rPr lang="en-GB" sz="1200" kern="1200" dirty="0" smtClean="0">
                <a:solidFill>
                  <a:schemeClr val="tx1"/>
                </a:solidFill>
                <a:effectLst/>
                <a:latin typeface="+mn-lt"/>
                <a:ea typeface="+mn-ea"/>
                <a:cs typeface="+mn-cs"/>
              </a:rPr>
              <a:t>6 / 30 x100 = 20%</a:t>
            </a:r>
          </a:p>
          <a:p>
            <a:pPr hangingPunct="0"/>
            <a:r>
              <a:rPr lang="en-GB" sz="1200" kern="1200" dirty="0" smtClean="0">
                <a:solidFill>
                  <a:schemeClr val="tx1"/>
                </a:solidFill>
                <a:effectLst/>
                <a:latin typeface="+mn-lt"/>
                <a:ea typeface="+mn-ea"/>
                <a:cs typeface="+mn-cs"/>
              </a:rPr>
              <a:t> </a:t>
            </a:r>
          </a:p>
          <a:p>
            <a:pPr hangingPunct="0"/>
            <a:r>
              <a:rPr lang="en-GB" sz="1200" kern="1200" dirty="0" smtClean="0">
                <a:solidFill>
                  <a:schemeClr val="tx1"/>
                </a:solidFill>
                <a:effectLst/>
                <a:latin typeface="+mn-lt"/>
                <a:ea typeface="+mn-ea"/>
                <a:cs typeface="+mn-cs"/>
              </a:rPr>
              <a:t> </a:t>
            </a:r>
          </a:p>
          <a:p>
            <a:pPr hangingPunct="0"/>
            <a:r>
              <a:rPr lang="en-GB" sz="1200" kern="1200" dirty="0" smtClean="0">
                <a:solidFill>
                  <a:schemeClr val="tx1"/>
                </a:solidFill>
                <a:effectLst/>
                <a:latin typeface="+mn-lt"/>
                <a:ea typeface="+mn-ea"/>
                <a:cs typeface="+mn-cs"/>
              </a:rPr>
              <a:t>A CSV file can be downloaded from the site overview screen (separate CSV available for each test group – this is still in development).</a:t>
            </a:r>
          </a:p>
          <a:p>
            <a:pPr hangingPunct="0"/>
            <a:r>
              <a:rPr lang="en-GB" sz="1200" kern="1200" dirty="0" smtClean="0">
                <a:solidFill>
                  <a:schemeClr val="tx1"/>
                </a:solidFill>
                <a:effectLst/>
                <a:latin typeface="+mn-lt"/>
                <a:ea typeface="+mn-ea"/>
                <a:cs typeface="+mn-cs"/>
              </a:rPr>
              <a:t>The CSV contains both the site overview figures and the component breakdown details for all testers as well as the site and national average figures (work to display site averages is still in development).</a:t>
            </a:r>
          </a:p>
          <a:p>
            <a:pPr hangingPunct="0"/>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964D15B1-CC67-4E3F-BC6A-9285C8C9880B}" type="slidenum">
              <a:rPr lang="en-GB" smtClean="0"/>
              <a:t>3</a:t>
            </a:fld>
            <a:endParaRPr lang="en-GB"/>
          </a:p>
        </p:txBody>
      </p:sp>
    </p:spTree>
    <p:extLst>
      <p:ext uri="{BB962C8B-B14F-4D97-AF65-F5344CB8AC3E}">
        <p14:creationId xmlns:p14="http://schemas.microsoft.com/office/powerpoint/2010/main" val="22499531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Scroll down.</a:t>
            </a:r>
            <a:r>
              <a:rPr lang="en-GB" sz="1200" kern="1200" baseline="0" dirty="0" smtClean="0">
                <a:solidFill>
                  <a:schemeClr val="tx1"/>
                </a:solidFill>
                <a:effectLst/>
                <a:latin typeface="+mn-lt"/>
                <a:ea typeface="+mn-ea"/>
                <a:cs typeface="+mn-cs"/>
              </a:rPr>
              <a:t> Then</a:t>
            </a:r>
            <a:r>
              <a:rPr lang="en-GB" sz="1200" kern="1200" dirty="0" smtClean="0">
                <a:solidFill>
                  <a:schemeClr val="tx1"/>
                </a:solidFill>
                <a:effectLst/>
                <a:latin typeface="+mn-lt"/>
                <a:ea typeface="+mn-ea"/>
                <a:cs typeface="+mn-cs"/>
              </a:rPr>
              <a:t> Select Download test logs as a </a:t>
            </a:r>
            <a:r>
              <a:rPr lang="en-GB" sz="1200" kern="1200" dirty="0" smtClean="0">
                <a:solidFill>
                  <a:schemeClr val="tx1"/>
                </a:solidFill>
                <a:effectLst/>
                <a:latin typeface="+mn-lt"/>
                <a:ea typeface="+mn-ea"/>
                <a:cs typeface="+mn-cs"/>
                <a:hlinkClick r:id="rId3"/>
              </a:rPr>
              <a:t>CSV (Spreadsheet)</a:t>
            </a:r>
            <a:r>
              <a:rPr lang="en-GB" sz="1200" kern="1200" dirty="0" smtClean="0">
                <a:solidFill>
                  <a:schemeClr val="tx1"/>
                </a:solidFill>
                <a:effectLst/>
                <a:latin typeface="+mn-lt"/>
                <a:ea typeface="+mn-ea"/>
                <a:cs typeface="+mn-cs"/>
              </a:rPr>
              <a:t> file.</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98C3C3D9-1993-48A1-9B3D-58ACFB556A7C}" type="slidenum">
              <a:rPr lang="en-GB" smtClean="0"/>
              <a:t>30</a:t>
            </a:fld>
            <a:endParaRPr lang="en-GB"/>
          </a:p>
        </p:txBody>
      </p:sp>
    </p:spTree>
    <p:extLst>
      <p:ext uri="{BB962C8B-B14F-4D97-AF65-F5344CB8AC3E}">
        <p14:creationId xmlns:p14="http://schemas.microsoft.com/office/powerpoint/2010/main" val="27457559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GB" sz="1200" b="1" u="sng" kern="1200" dirty="0" smtClean="0">
                <a:solidFill>
                  <a:schemeClr val="tx1"/>
                </a:solidFill>
                <a:effectLst/>
                <a:latin typeface="+mn-lt"/>
                <a:ea typeface="+mn-ea"/>
                <a:cs typeface="+mn-cs"/>
              </a:rPr>
              <a:t>Understanding test logs (CSV)</a:t>
            </a:r>
            <a:endParaRPr lang="en-GB" sz="1200" kern="1200" dirty="0" smtClean="0">
              <a:solidFill>
                <a:schemeClr val="tx1"/>
              </a:solidFill>
              <a:effectLst/>
              <a:latin typeface="+mn-lt"/>
              <a:ea typeface="+mn-ea"/>
              <a:cs typeface="+mn-cs"/>
            </a:endParaRPr>
          </a:p>
          <a:p>
            <a:pPr hangingPunct="0"/>
            <a:r>
              <a:rPr lang="en-GB" sz="1200" b="1" u="none" strike="noStrike"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hangingPunct="0"/>
            <a:r>
              <a:rPr lang="en-GB" sz="1200" b="1" u="none" strike="noStrike"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hangingPunct="0"/>
            <a:r>
              <a:rPr lang="en-GB" sz="1200" kern="1200" dirty="0" smtClean="0">
                <a:solidFill>
                  <a:schemeClr val="tx1"/>
                </a:solidFill>
                <a:effectLst/>
                <a:latin typeface="+mn-lt"/>
                <a:ea typeface="+mn-ea"/>
                <a:cs typeface="+mn-cs"/>
              </a:rPr>
              <a:t>When viewing test logs on screen the user can view logs for the current day, last week (Monday to Sunday – this is the default view), last month or for a custom date period (maximum 31 days).</a:t>
            </a:r>
          </a:p>
          <a:p>
            <a:pPr hangingPunct="0"/>
            <a:r>
              <a:rPr lang="en-GB" sz="1200" b="1" u="none" strike="noStrike"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hangingPunct="0"/>
            <a:r>
              <a:rPr lang="en-GB" sz="1200" kern="1200" dirty="0" smtClean="0">
                <a:solidFill>
                  <a:schemeClr val="tx1"/>
                </a:solidFill>
                <a:effectLst/>
                <a:latin typeface="+mn-lt"/>
                <a:ea typeface="+mn-ea"/>
                <a:cs typeface="+mn-cs"/>
              </a:rPr>
              <a:t>The on screen display of site test logs gives basic information</a:t>
            </a:r>
          </a:p>
          <a:p>
            <a:pPr hangingPunct="0"/>
            <a:r>
              <a:rPr lang="en-GB" sz="1200" kern="1200" dirty="0" smtClean="0">
                <a:solidFill>
                  <a:schemeClr val="tx1"/>
                </a:solidFill>
                <a:effectLst/>
                <a:latin typeface="+mn-lt"/>
                <a:ea typeface="+mn-ea"/>
                <a:cs typeface="+mn-cs"/>
              </a:rPr>
              <a:t> </a:t>
            </a:r>
          </a:p>
          <a:p>
            <a:pPr lvl="0" hangingPunct="0"/>
            <a:r>
              <a:rPr lang="en-GB" sz="1200" kern="1200" dirty="0" smtClean="0">
                <a:solidFill>
                  <a:schemeClr val="tx1"/>
                </a:solidFill>
                <a:effectLst/>
                <a:latin typeface="+mn-lt"/>
                <a:ea typeface="+mn-ea"/>
                <a:cs typeface="+mn-cs"/>
              </a:rPr>
              <a:t>Date / time of test</a:t>
            </a:r>
          </a:p>
          <a:p>
            <a:pPr lvl="0" hangingPunct="0"/>
            <a:r>
              <a:rPr lang="en-GB" sz="1200" kern="1200" dirty="0" err="1" smtClean="0">
                <a:solidFill>
                  <a:schemeClr val="tx1"/>
                </a:solidFill>
                <a:effectLst/>
                <a:latin typeface="+mn-lt"/>
                <a:ea typeface="+mn-ea"/>
                <a:cs typeface="+mn-cs"/>
              </a:rPr>
              <a:t>VRM</a:t>
            </a:r>
            <a:endParaRPr lang="en-GB" sz="1200" kern="1200" dirty="0" smtClean="0">
              <a:solidFill>
                <a:schemeClr val="tx1"/>
              </a:solidFill>
              <a:effectLst/>
              <a:latin typeface="+mn-lt"/>
              <a:ea typeface="+mn-ea"/>
              <a:cs typeface="+mn-cs"/>
            </a:endParaRPr>
          </a:p>
          <a:p>
            <a:pPr lvl="0" hangingPunct="0"/>
            <a:r>
              <a:rPr lang="en-GB" sz="1200" kern="1200" dirty="0" smtClean="0">
                <a:solidFill>
                  <a:schemeClr val="tx1"/>
                </a:solidFill>
                <a:effectLst/>
                <a:latin typeface="+mn-lt"/>
                <a:ea typeface="+mn-ea"/>
                <a:cs typeface="+mn-cs"/>
              </a:rPr>
              <a:t>Vehicle make and model</a:t>
            </a:r>
          </a:p>
          <a:p>
            <a:pPr lvl="0" hangingPunct="0"/>
            <a:r>
              <a:rPr lang="en-GB" sz="1200" kern="1200" dirty="0" smtClean="0">
                <a:solidFill>
                  <a:schemeClr val="tx1"/>
                </a:solidFill>
                <a:effectLst/>
                <a:latin typeface="+mn-lt"/>
                <a:ea typeface="+mn-ea"/>
                <a:cs typeface="+mn-cs"/>
              </a:rPr>
              <a:t>User / site ID</a:t>
            </a:r>
          </a:p>
          <a:p>
            <a:pPr lvl="0" hangingPunct="0"/>
            <a:r>
              <a:rPr lang="en-GB" sz="1200" kern="1200" dirty="0" smtClean="0">
                <a:solidFill>
                  <a:schemeClr val="tx1"/>
                </a:solidFill>
                <a:effectLst/>
                <a:latin typeface="+mn-lt"/>
                <a:ea typeface="+mn-ea"/>
                <a:cs typeface="+mn-cs"/>
              </a:rPr>
              <a:t>Test status / type</a:t>
            </a:r>
          </a:p>
          <a:p>
            <a:pPr hangingPunct="0"/>
            <a:r>
              <a:rPr lang="en-GB" sz="1200" kern="1200" dirty="0" smtClean="0">
                <a:solidFill>
                  <a:schemeClr val="tx1"/>
                </a:solidFill>
                <a:effectLst/>
                <a:latin typeface="+mn-lt"/>
                <a:ea typeface="+mn-ea"/>
                <a:cs typeface="+mn-cs"/>
              </a:rPr>
              <a:t> </a:t>
            </a:r>
          </a:p>
          <a:p>
            <a:pPr hangingPunct="0"/>
            <a:r>
              <a:rPr lang="en-GB" sz="1200" kern="1200" dirty="0" smtClean="0">
                <a:solidFill>
                  <a:schemeClr val="tx1"/>
                </a:solidFill>
                <a:effectLst/>
                <a:latin typeface="+mn-lt"/>
                <a:ea typeface="+mn-ea"/>
                <a:cs typeface="+mn-cs"/>
              </a:rPr>
              <a:t>Users can also download a CSV file that includes the following further information</a:t>
            </a:r>
          </a:p>
          <a:p>
            <a:pPr hangingPunct="0"/>
            <a:r>
              <a:rPr lang="en-GB" sz="1200" kern="1200" dirty="0" smtClean="0">
                <a:solidFill>
                  <a:schemeClr val="tx1"/>
                </a:solidFill>
                <a:effectLst/>
                <a:latin typeface="+mn-lt"/>
                <a:ea typeface="+mn-ea"/>
                <a:cs typeface="+mn-cs"/>
              </a:rPr>
              <a:t> </a:t>
            </a:r>
          </a:p>
          <a:p>
            <a:pPr lvl="0" hangingPunct="0"/>
            <a:r>
              <a:rPr lang="en-GB" sz="1200" kern="1200" dirty="0" smtClean="0">
                <a:solidFill>
                  <a:schemeClr val="tx1"/>
                </a:solidFill>
                <a:effectLst/>
                <a:latin typeface="+mn-lt"/>
                <a:ea typeface="+mn-ea"/>
                <a:cs typeface="+mn-cs"/>
              </a:rPr>
              <a:t>IP address </a:t>
            </a:r>
          </a:p>
          <a:p>
            <a:pPr lvl="0" hangingPunct="0"/>
            <a:r>
              <a:rPr lang="en-GB" sz="1200" kern="1200" dirty="0" smtClean="0">
                <a:solidFill>
                  <a:schemeClr val="tx1"/>
                </a:solidFill>
                <a:effectLst/>
                <a:latin typeface="+mn-lt"/>
                <a:ea typeface="+mn-ea"/>
                <a:cs typeface="+mn-cs"/>
              </a:rPr>
              <a:t>Test number</a:t>
            </a:r>
          </a:p>
          <a:p>
            <a:pPr lvl="0" hangingPunct="0"/>
            <a:r>
              <a:rPr lang="en-GB" sz="1200" kern="1200" dirty="0" smtClean="0">
                <a:solidFill>
                  <a:schemeClr val="tx1"/>
                </a:solidFill>
                <a:effectLst/>
                <a:latin typeface="+mn-lt"/>
                <a:ea typeface="+mn-ea"/>
                <a:cs typeface="+mn-cs"/>
              </a:rPr>
              <a:t>VIN</a:t>
            </a:r>
          </a:p>
          <a:p>
            <a:pPr lvl="0" hangingPunct="0"/>
            <a:r>
              <a:rPr lang="en-GB" sz="1200" kern="1200" dirty="0" smtClean="0">
                <a:solidFill>
                  <a:schemeClr val="tx1"/>
                </a:solidFill>
                <a:effectLst/>
                <a:latin typeface="+mn-lt"/>
                <a:ea typeface="+mn-ea"/>
                <a:cs typeface="+mn-cs"/>
              </a:rPr>
              <a:t>Test class</a:t>
            </a:r>
          </a:p>
          <a:p>
            <a:pPr lvl="0" hangingPunct="0"/>
            <a:r>
              <a:rPr lang="en-GB" sz="1200" kern="1200" dirty="0" smtClean="0">
                <a:solidFill>
                  <a:schemeClr val="tx1"/>
                </a:solidFill>
                <a:effectLst/>
                <a:latin typeface="+mn-lt"/>
                <a:ea typeface="+mn-ea"/>
                <a:cs typeface="+mn-cs"/>
              </a:rPr>
              <a:t>Test duration</a:t>
            </a:r>
          </a:p>
          <a:p>
            <a:pPr lvl="0" hangingPunct="0"/>
            <a:r>
              <a:rPr lang="en-GB" sz="1200" kern="1200" dirty="0" smtClean="0">
                <a:solidFill>
                  <a:schemeClr val="tx1"/>
                </a:solidFill>
                <a:effectLst/>
                <a:latin typeface="+mn-lt"/>
                <a:ea typeface="+mn-ea"/>
                <a:cs typeface="+mn-cs"/>
              </a:rPr>
              <a:t>Contingency code</a:t>
            </a:r>
          </a:p>
          <a:p>
            <a:pPr lvl="0" hangingPunct="0"/>
            <a:r>
              <a:rPr lang="en-GB" sz="1200" kern="1200" dirty="0" smtClean="0">
                <a:solidFill>
                  <a:schemeClr val="tx1"/>
                </a:solidFill>
                <a:effectLst/>
                <a:latin typeface="+mn-lt"/>
                <a:ea typeface="+mn-ea"/>
                <a:cs typeface="+mn-cs"/>
              </a:rPr>
              <a:t>Contingency test reason</a:t>
            </a:r>
          </a:p>
          <a:p>
            <a:pPr lvl="0" hangingPunct="0"/>
            <a:r>
              <a:rPr lang="en-GB" sz="1200" kern="1200" dirty="0" smtClean="0">
                <a:solidFill>
                  <a:schemeClr val="tx1"/>
                </a:solidFill>
                <a:effectLst/>
                <a:latin typeface="+mn-lt"/>
                <a:ea typeface="+mn-ea"/>
                <a:cs typeface="+mn-cs"/>
              </a:rPr>
              <a:t>Date / time of recording contingency test</a:t>
            </a:r>
          </a:p>
          <a:p>
            <a:pPr lvl="0" hangingPunct="0"/>
            <a:r>
              <a:rPr lang="en-GB" sz="1200" kern="1200" dirty="0" smtClean="0">
                <a:solidFill>
                  <a:schemeClr val="tx1"/>
                </a:solidFill>
                <a:effectLst/>
                <a:latin typeface="+mn-lt"/>
                <a:ea typeface="+mn-ea"/>
                <a:cs typeface="+mn-cs"/>
              </a:rPr>
              <a:t>User ID of tester who recorded contingency test</a:t>
            </a:r>
          </a:p>
          <a:p>
            <a:pPr lvl="0" hangingPunct="0"/>
            <a:endParaRPr lang="en-GB" sz="1200" kern="1200" dirty="0" smtClean="0">
              <a:solidFill>
                <a:schemeClr val="tx1"/>
              </a:solidFill>
              <a:effectLst/>
              <a:latin typeface="+mn-lt"/>
              <a:ea typeface="+mn-ea"/>
              <a:cs typeface="+mn-cs"/>
            </a:endParaRPr>
          </a:p>
          <a:p>
            <a:pPr hangingPunct="0"/>
            <a:r>
              <a:rPr lang="en-GB" sz="1200" kern="1200" dirty="0" smtClean="0">
                <a:solidFill>
                  <a:schemeClr val="tx1"/>
                </a:solidFill>
                <a:effectLst/>
                <a:latin typeface="+mn-lt"/>
                <a:ea typeface="+mn-ea"/>
                <a:cs typeface="+mn-cs"/>
              </a:rPr>
              <a:t> </a:t>
            </a:r>
          </a:p>
          <a:p>
            <a:pPr hangingPunct="0"/>
            <a:r>
              <a:rPr lang="en-GB" sz="1200" kern="1200" dirty="0" smtClean="0">
                <a:solidFill>
                  <a:schemeClr val="tx1"/>
                </a:solidFill>
                <a:effectLst/>
                <a:latin typeface="+mn-lt"/>
                <a:ea typeface="+mn-ea"/>
                <a:cs typeface="+mn-cs"/>
              </a:rPr>
              <a:t> </a:t>
            </a:r>
          </a:p>
          <a:p>
            <a:pPr hangingPunct="0"/>
            <a:r>
              <a:rPr lang="en-GB" sz="1200" kern="1200" dirty="0" smtClean="0">
                <a:solidFill>
                  <a:schemeClr val="tx1"/>
                </a:solidFill>
                <a:effectLst/>
                <a:latin typeface="+mn-lt"/>
                <a:ea typeface="+mn-ea"/>
                <a:cs typeface="+mn-cs"/>
              </a:rPr>
              <a:t> </a:t>
            </a:r>
          </a:p>
          <a:p>
            <a:pPr hangingPunct="0"/>
            <a:r>
              <a:rPr lang="en-GB" sz="1200" b="1" kern="1200" dirty="0" smtClean="0">
                <a:solidFill>
                  <a:schemeClr val="tx1"/>
                </a:solidFill>
                <a:effectLst/>
                <a:latin typeface="+mn-lt"/>
                <a:ea typeface="+mn-ea"/>
                <a:cs typeface="+mn-cs"/>
              </a:rPr>
              <a:t>When viewing the CSV users should consider the following points</a:t>
            </a:r>
            <a:endParaRPr lang="en-GB" sz="1200" kern="1200" dirty="0" smtClean="0">
              <a:solidFill>
                <a:schemeClr val="tx1"/>
              </a:solidFill>
              <a:effectLst/>
              <a:latin typeface="+mn-lt"/>
              <a:ea typeface="+mn-ea"/>
              <a:cs typeface="+mn-cs"/>
            </a:endParaRPr>
          </a:p>
          <a:p>
            <a:pPr hangingPunct="0"/>
            <a:r>
              <a:rPr lang="en-GB" sz="1200" kern="1200" dirty="0" smtClean="0">
                <a:solidFill>
                  <a:schemeClr val="tx1"/>
                </a:solidFill>
                <a:effectLst/>
                <a:latin typeface="+mn-lt"/>
                <a:ea typeface="+mn-ea"/>
                <a:cs typeface="+mn-cs"/>
              </a:rPr>
              <a:t> </a:t>
            </a:r>
          </a:p>
          <a:p>
            <a:pPr lvl="0" hangingPunct="0"/>
            <a:r>
              <a:rPr lang="en-GB" sz="1200" kern="1200" dirty="0" smtClean="0">
                <a:solidFill>
                  <a:schemeClr val="tx1"/>
                </a:solidFill>
                <a:effectLst/>
                <a:latin typeface="+mn-lt"/>
                <a:ea typeface="+mn-ea"/>
                <a:cs typeface="+mn-cs"/>
              </a:rPr>
              <a:t>Date / time of test – are tests carried out within declared test times, if not is there a legitimate reason why.</a:t>
            </a:r>
          </a:p>
          <a:p>
            <a:pPr lvl="0" hangingPunct="0"/>
            <a:endParaRPr lang="en-GB" sz="1200" kern="1200" dirty="0" smtClean="0">
              <a:solidFill>
                <a:schemeClr val="tx1"/>
              </a:solidFill>
              <a:effectLst/>
              <a:latin typeface="+mn-lt"/>
              <a:ea typeface="+mn-ea"/>
              <a:cs typeface="+mn-cs"/>
            </a:endParaRPr>
          </a:p>
          <a:p>
            <a:pPr lvl="0" hangingPunct="0"/>
            <a:r>
              <a:rPr lang="en-GB" sz="1200" kern="1200" dirty="0" smtClean="0">
                <a:solidFill>
                  <a:schemeClr val="tx1"/>
                </a:solidFill>
                <a:effectLst/>
                <a:latin typeface="+mn-lt"/>
                <a:ea typeface="+mn-ea"/>
                <a:cs typeface="+mn-cs"/>
              </a:rPr>
              <a:t>Check appointment recording facility at site . How do you deal with vehicles without a current MOT?</a:t>
            </a:r>
          </a:p>
          <a:p>
            <a:pPr hangingPunct="0"/>
            <a:r>
              <a:rPr lang="en-GB" sz="1200" kern="1200" dirty="0" smtClean="0">
                <a:solidFill>
                  <a:schemeClr val="tx1"/>
                </a:solidFill>
                <a:effectLst/>
                <a:latin typeface="+mn-lt"/>
                <a:ea typeface="+mn-ea"/>
                <a:cs typeface="+mn-cs"/>
              </a:rPr>
              <a:t> </a:t>
            </a:r>
          </a:p>
          <a:p>
            <a:pPr lvl="0" hangingPunct="0"/>
            <a:r>
              <a:rPr lang="en-GB" sz="1200" kern="1200" dirty="0" smtClean="0">
                <a:solidFill>
                  <a:schemeClr val="tx1"/>
                </a:solidFill>
                <a:effectLst/>
                <a:latin typeface="+mn-lt"/>
                <a:ea typeface="+mn-ea"/>
                <a:cs typeface="+mn-cs"/>
              </a:rPr>
              <a:t>Vehicle make and model – check these match test appointment record, if not why?</a:t>
            </a:r>
          </a:p>
          <a:p>
            <a:pPr hangingPunct="0"/>
            <a:r>
              <a:rPr lang="en-GB" sz="1200" kern="1200" dirty="0" smtClean="0">
                <a:solidFill>
                  <a:schemeClr val="tx1"/>
                </a:solidFill>
                <a:effectLst/>
                <a:latin typeface="+mn-lt"/>
                <a:ea typeface="+mn-ea"/>
                <a:cs typeface="+mn-cs"/>
              </a:rPr>
              <a:t> </a:t>
            </a:r>
          </a:p>
          <a:p>
            <a:pPr lvl="0" hangingPunct="0"/>
            <a:r>
              <a:rPr lang="en-GB" sz="1200" kern="1200" dirty="0" smtClean="0">
                <a:solidFill>
                  <a:schemeClr val="tx1"/>
                </a:solidFill>
                <a:effectLst/>
                <a:latin typeface="+mn-lt"/>
                <a:ea typeface="+mn-ea"/>
                <a:cs typeface="+mn-cs"/>
              </a:rPr>
              <a:t>User ID – are the majority of tests carried out by a minority of the testers?  Consider this when planning quality control activities.</a:t>
            </a:r>
          </a:p>
          <a:p>
            <a:pPr hangingPunct="0"/>
            <a:r>
              <a:rPr lang="en-GB" sz="1200" kern="1200" dirty="0" smtClean="0">
                <a:solidFill>
                  <a:schemeClr val="tx1"/>
                </a:solidFill>
                <a:effectLst/>
                <a:latin typeface="+mn-lt"/>
                <a:ea typeface="+mn-ea"/>
                <a:cs typeface="+mn-cs"/>
              </a:rPr>
              <a:t> </a:t>
            </a:r>
          </a:p>
          <a:p>
            <a:pPr lvl="0" hangingPunct="0"/>
            <a:r>
              <a:rPr lang="en-GB" sz="1200" kern="1200" dirty="0" smtClean="0">
                <a:solidFill>
                  <a:schemeClr val="tx1"/>
                </a:solidFill>
                <a:effectLst/>
                <a:latin typeface="+mn-lt"/>
                <a:ea typeface="+mn-ea"/>
                <a:cs typeface="+mn-cs"/>
              </a:rPr>
              <a:t>Test status / type –is there a high number of aborted tests, if so why?</a:t>
            </a:r>
          </a:p>
          <a:p>
            <a:pPr hangingPunct="0"/>
            <a:r>
              <a:rPr lang="en-GB" sz="1200" kern="1200" dirty="0" smtClean="0">
                <a:solidFill>
                  <a:schemeClr val="tx1"/>
                </a:solidFill>
                <a:effectLst/>
                <a:latin typeface="+mn-lt"/>
                <a:ea typeface="+mn-ea"/>
                <a:cs typeface="+mn-cs"/>
              </a:rPr>
              <a:t> </a:t>
            </a:r>
          </a:p>
          <a:p>
            <a:pPr lvl="0" hangingPunct="0"/>
            <a:r>
              <a:rPr lang="en-GB" sz="1200" kern="1200" dirty="0" smtClean="0">
                <a:solidFill>
                  <a:schemeClr val="tx1"/>
                </a:solidFill>
                <a:effectLst/>
                <a:latin typeface="+mn-lt"/>
                <a:ea typeface="+mn-ea"/>
                <a:cs typeface="+mn-cs"/>
              </a:rPr>
              <a:t>IP address – is the IP address the same for all tests on the same date (if the site IP address is not fixed it may change from date to day)</a:t>
            </a:r>
          </a:p>
          <a:p>
            <a:pPr hangingPunct="0"/>
            <a:r>
              <a:rPr lang="en-GB" sz="1200" kern="1200" dirty="0" smtClean="0">
                <a:solidFill>
                  <a:schemeClr val="tx1"/>
                </a:solidFill>
                <a:effectLst/>
                <a:latin typeface="+mn-lt"/>
                <a:ea typeface="+mn-ea"/>
                <a:cs typeface="+mn-cs"/>
              </a:rPr>
              <a:t> </a:t>
            </a:r>
          </a:p>
          <a:p>
            <a:pPr lvl="0" hangingPunct="0"/>
            <a:r>
              <a:rPr lang="en-GB" sz="1200" kern="1200" dirty="0" smtClean="0">
                <a:solidFill>
                  <a:schemeClr val="tx1"/>
                </a:solidFill>
                <a:effectLst/>
                <a:latin typeface="+mn-lt"/>
                <a:ea typeface="+mn-ea"/>
                <a:cs typeface="+mn-cs"/>
              </a:rPr>
              <a:t>Test duration – are there any normal tests that have been completed very quickly (the pass test of a PRS test shows as one second on the test log) or have taken an excessive amount of time.</a:t>
            </a:r>
          </a:p>
          <a:p>
            <a:pPr hangingPunct="0"/>
            <a:r>
              <a:rPr lang="en-GB" sz="1200" kern="1200" dirty="0" smtClean="0">
                <a:solidFill>
                  <a:schemeClr val="tx1"/>
                </a:solidFill>
                <a:effectLst/>
                <a:latin typeface="+mn-lt"/>
                <a:ea typeface="+mn-ea"/>
                <a:cs typeface="+mn-cs"/>
              </a:rPr>
              <a:t> </a:t>
            </a:r>
          </a:p>
          <a:p>
            <a:pPr lvl="0" hangingPunct="0"/>
            <a:r>
              <a:rPr lang="en-GB" sz="1200" kern="1200" dirty="0" smtClean="0">
                <a:solidFill>
                  <a:schemeClr val="tx1"/>
                </a:solidFill>
                <a:effectLst/>
                <a:latin typeface="+mn-lt"/>
                <a:ea typeface="+mn-ea"/>
                <a:cs typeface="+mn-cs"/>
              </a:rPr>
              <a:t>Date / time of recording a contingency test – how long did it take after the contingency period to record the test? A delay in entering test results can prevent users from taxing vehicle online and there vehicle could appear as being out of test during Police enquiries.</a:t>
            </a:r>
          </a:p>
          <a:p>
            <a:pPr hangingPunct="0"/>
            <a:r>
              <a:rPr lang="en-GB" sz="1200" kern="1200" dirty="0" smtClean="0">
                <a:solidFill>
                  <a:schemeClr val="tx1"/>
                </a:solidFill>
                <a:effectLst/>
                <a:latin typeface="+mn-lt"/>
                <a:ea typeface="+mn-ea"/>
                <a:cs typeface="+mn-cs"/>
              </a:rPr>
              <a:t> </a:t>
            </a:r>
          </a:p>
          <a:p>
            <a:pPr lvl="0" hangingPunct="0"/>
            <a:r>
              <a:rPr lang="en-GB" sz="1200" kern="1200" dirty="0" smtClean="0">
                <a:solidFill>
                  <a:schemeClr val="tx1"/>
                </a:solidFill>
                <a:effectLst/>
                <a:latin typeface="+mn-lt"/>
                <a:ea typeface="+mn-ea"/>
                <a:cs typeface="+mn-cs"/>
              </a:rPr>
              <a:t>User ID of tester recording contingency test – if a different tester recorded the contingency test why was this?  Also a quality check should be carried out to ensure tests details were correctly recorded.</a:t>
            </a:r>
          </a:p>
          <a:p>
            <a:pPr hangingPunct="0"/>
            <a:r>
              <a:rPr lang="en-GB" sz="1200" kern="1200" dirty="0" smtClean="0">
                <a:solidFill>
                  <a:schemeClr val="tx1"/>
                </a:solidFill>
                <a:effectLst/>
                <a:latin typeface="+mn-lt"/>
                <a:ea typeface="+mn-ea"/>
                <a:cs typeface="+mn-cs"/>
              </a:rPr>
              <a:t> </a:t>
            </a:r>
          </a:p>
          <a:p>
            <a:pPr hangingPunct="0"/>
            <a:r>
              <a:rPr lang="en-GB" sz="1200" kern="1200" dirty="0" smtClean="0">
                <a:solidFill>
                  <a:schemeClr val="tx1"/>
                </a:solidFill>
                <a:effectLst/>
                <a:latin typeface="+mn-lt"/>
                <a:ea typeface="+mn-ea"/>
                <a:cs typeface="+mn-cs"/>
              </a:rPr>
              <a:t>To assist with the viewing of the information a filter can be placed on spreadsheet (may be dependent on what application is used to view the CSV).</a:t>
            </a:r>
          </a:p>
          <a:p>
            <a:pPr hangingPunct="0"/>
            <a:r>
              <a:rPr lang="en-GB" sz="1200" kern="1200" dirty="0" smtClean="0">
                <a:solidFill>
                  <a:schemeClr val="tx1"/>
                </a:solidFill>
                <a:effectLst/>
                <a:latin typeface="+mn-lt"/>
                <a:ea typeface="+mn-ea"/>
                <a:cs typeface="+mn-cs"/>
              </a:rPr>
              <a:t> </a:t>
            </a:r>
          </a:p>
          <a:p>
            <a:pPr hangingPunct="0"/>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4D15B1-CC67-4E3F-BC6A-9285C8C9880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33875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GB" sz="1200" b="1" u="sng" kern="1200" dirty="0" smtClean="0">
                <a:solidFill>
                  <a:schemeClr val="tx1"/>
                </a:solidFill>
                <a:effectLst/>
                <a:latin typeface="+mn-lt"/>
                <a:ea typeface="+mn-ea"/>
                <a:cs typeface="+mn-cs"/>
              </a:rPr>
              <a:t>Testers Annual Assessment Screen</a:t>
            </a:r>
            <a:endParaRPr lang="en-GB" sz="1200" kern="1200" dirty="0" smtClean="0">
              <a:solidFill>
                <a:schemeClr val="tx1"/>
              </a:solidFill>
              <a:effectLst/>
              <a:latin typeface="+mn-lt"/>
              <a:ea typeface="+mn-ea"/>
              <a:cs typeface="+mn-cs"/>
            </a:endParaRPr>
          </a:p>
          <a:p>
            <a:pPr hangingPunct="0"/>
            <a:r>
              <a:rPr lang="en-GB" sz="1200" b="1" u="none" strike="noStrike"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hangingPunct="0"/>
            <a:r>
              <a:rPr lang="en-GB" sz="1200" kern="1200" dirty="0" smtClean="0">
                <a:solidFill>
                  <a:schemeClr val="tx1"/>
                </a:solidFill>
                <a:effectLst/>
                <a:latin typeface="+mn-lt"/>
                <a:ea typeface="+mn-ea"/>
                <a:cs typeface="+mn-cs"/>
              </a:rPr>
              <a:t>After listening to feedback requesting access to information about annual assessments a new </a:t>
            </a:r>
            <a:r>
              <a:rPr lang="en-GB" sz="1200" i="1" kern="1200" dirty="0" smtClean="0">
                <a:solidFill>
                  <a:schemeClr val="tx1"/>
                </a:solidFill>
                <a:effectLst/>
                <a:latin typeface="+mn-lt"/>
                <a:ea typeface="+mn-ea"/>
                <a:cs typeface="+mn-cs"/>
              </a:rPr>
              <a:t>Testers annual assessments</a:t>
            </a:r>
            <a:r>
              <a:rPr lang="en-GB" sz="1200" kern="1200" dirty="0" smtClean="0">
                <a:solidFill>
                  <a:schemeClr val="tx1"/>
                </a:solidFill>
                <a:effectLst/>
                <a:latin typeface="+mn-lt"/>
                <a:ea typeface="+mn-ea"/>
                <a:cs typeface="+mn-cs"/>
              </a:rPr>
              <a:t> screen has been created. This screen lists the testers at a </a:t>
            </a:r>
            <a:r>
              <a:rPr lang="en-GB" sz="1200" kern="1200" dirty="0" err="1" smtClean="0">
                <a:solidFill>
                  <a:schemeClr val="tx1"/>
                </a:solidFill>
                <a:effectLst/>
                <a:latin typeface="+mn-lt"/>
                <a:ea typeface="+mn-ea"/>
                <a:cs typeface="+mn-cs"/>
              </a:rPr>
              <a:t>VTS</a:t>
            </a:r>
            <a:r>
              <a:rPr lang="en-GB" sz="1200" kern="1200" dirty="0" smtClean="0">
                <a:solidFill>
                  <a:schemeClr val="tx1"/>
                </a:solidFill>
                <a:effectLst/>
                <a:latin typeface="+mn-lt"/>
                <a:ea typeface="+mn-ea"/>
                <a:cs typeface="+mn-cs"/>
              </a:rPr>
              <a:t> along with the date of their last assessment, there is also a link to view full details of the Tester’s annual assessment.</a:t>
            </a:r>
          </a:p>
          <a:p>
            <a:pPr hangingPunct="0"/>
            <a:r>
              <a:rPr lang="en-GB" sz="1200" kern="1200" dirty="0" smtClean="0">
                <a:solidFill>
                  <a:schemeClr val="tx1"/>
                </a:solidFill>
                <a:effectLst/>
                <a:latin typeface="+mn-lt"/>
                <a:ea typeface="+mn-ea"/>
                <a:cs typeface="+mn-cs"/>
              </a:rPr>
              <a:t>The screen is accessed via a </a:t>
            </a:r>
            <a:r>
              <a:rPr lang="en-GB" sz="1200" b="1" u="sng" kern="1200" dirty="0" smtClean="0">
                <a:solidFill>
                  <a:schemeClr val="tx1"/>
                </a:solidFill>
                <a:effectLst/>
                <a:latin typeface="+mn-lt"/>
                <a:ea typeface="+mn-ea"/>
                <a:cs typeface="+mn-cs"/>
              </a:rPr>
              <a:t>Testers a</a:t>
            </a:r>
            <a:r>
              <a:rPr lang="en-GB" sz="1200" b="1" i="1" u="sng" kern="1200" dirty="0" smtClean="0">
                <a:solidFill>
                  <a:schemeClr val="tx1"/>
                </a:solidFill>
                <a:effectLst/>
                <a:latin typeface="+mn-lt"/>
                <a:ea typeface="+mn-ea"/>
                <a:cs typeface="+mn-cs"/>
              </a:rPr>
              <a:t>nnual assessments </a:t>
            </a:r>
            <a:r>
              <a:rPr lang="en-GB" sz="1200" kern="1200" dirty="0" smtClean="0">
                <a:solidFill>
                  <a:schemeClr val="tx1"/>
                </a:solidFill>
                <a:effectLst/>
                <a:latin typeface="+mn-lt"/>
                <a:ea typeface="+mn-ea"/>
                <a:cs typeface="+mn-cs"/>
              </a:rPr>
              <a:t>link on the Vehicle testing station screen.</a:t>
            </a:r>
          </a:p>
          <a:p>
            <a:endParaRPr lang="en-GB" dirty="0" smtClean="0"/>
          </a:p>
          <a:p>
            <a:r>
              <a:rPr lang="en-GB" dirty="0" smtClean="0"/>
              <a:t>Tester</a:t>
            </a:r>
            <a:r>
              <a:rPr lang="en-GB" baseline="0" dirty="0" smtClean="0"/>
              <a:t> can access this page via their profile page but this allows AE &amp; </a:t>
            </a:r>
            <a:r>
              <a:rPr lang="en-GB" baseline="0" dirty="0" err="1" smtClean="0"/>
              <a:t>AEDM</a:t>
            </a:r>
            <a:r>
              <a:rPr lang="en-GB" baseline="0" dirty="0" smtClean="0"/>
              <a:t> to check the results of annual assessments and that the data has been entered correctly (correct Group </a:t>
            </a:r>
            <a:r>
              <a:rPr lang="en-GB" baseline="0" dirty="0" err="1" smtClean="0"/>
              <a:t>etc</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964D15B1-CC67-4E3F-BC6A-9285C8C9880B}" type="slidenum">
              <a:rPr lang="en-GB" smtClean="0"/>
              <a:t>32</a:t>
            </a:fld>
            <a:endParaRPr lang="en-GB"/>
          </a:p>
        </p:txBody>
      </p:sp>
    </p:spTree>
    <p:extLst>
      <p:ext uri="{BB962C8B-B14F-4D97-AF65-F5344CB8AC3E}">
        <p14:creationId xmlns:p14="http://schemas.microsoft.com/office/powerpoint/2010/main" val="14045711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90488" y="744538"/>
            <a:ext cx="6616700" cy="3722687"/>
          </a:xfrm>
          <a:ln/>
        </p:spPr>
      </p:sp>
      <p:sp>
        <p:nvSpPr>
          <p:cNvPr id="4099" name="Notes Placeholder 2"/>
          <p:cNvSpPr>
            <a:spLocks noGrp="1"/>
          </p:cNvSpPr>
          <p:nvPr>
            <p:ph type="body" idx="1"/>
          </p:nvPr>
        </p:nvSpPr>
        <p:spPr>
          <a:noFill/>
        </p:spPr>
        <p:txBody>
          <a:bodyPr/>
          <a:lstStyle/>
          <a:p>
            <a:r>
              <a:rPr lang="en-US" altLang="en-US" dirty="0" smtClean="0"/>
              <a:t>FYI</a:t>
            </a:r>
          </a:p>
          <a:p>
            <a:endParaRPr lang="en-US" altLang="en-US" dirty="0" smtClean="0"/>
          </a:p>
          <a:p>
            <a:r>
              <a:rPr lang="en-US" altLang="en-US" dirty="0" smtClean="0"/>
              <a:t>The EU directive will have a slight impact on the availability of TQI in a 3 month format,</a:t>
            </a:r>
            <a:r>
              <a:rPr lang="en-US" altLang="en-US" baseline="0" dirty="0" smtClean="0"/>
              <a:t> as there will be a difference in the manual sections.</a:t>
            </a:r>
            <a:endParaRPr lang="en-US" altLang="en-US" dirty="0" smtClean="0"/>
          </a:p>
        </p:txBody>
      </p:sp>
      <p:sp>
        <p:nvSpPr>
          <p:cNvPr id="410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B82785-2764-46AA-B7B2-4BD6FE4158AC}"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09090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90488" y="744538"/>
            <a:ext cx="6616700" cy="3722687"/>
          </a:xfrm>
          <a:ln/>
        </p:spPr>
      </p:sp>
      <p:sp>
        <p:nvSpPr>
          <p:cNvPr id="4099" name="Notes Placeholder 2"/>
          <p:cNvSpPr>
            <a:spLocks noGrp="1"/>
          </p:cNvSpPr>
          <p:nvPr>
            <p:ph type="body" idx="1"/>
          </p:nvPr>
        </p:nvSpPr>
        <p:spPr>
          <a:noFill/>
        </p:spPr>
        <p:txBody>
          <a:bodyPr/>
          <a:lstStyle/>
          <a:p>
            <a:endParaRPr lang="en-US" altLang="en-US" smtClean="0"/>
          </a:p>
        </p:txBody>
      </p:sp>
      <p:sp>
        <p:nvSpPr>
          <p:cNvPr id="410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B82785-2764-46AA-B7B2-4BD6FE4158AC}"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259540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90488" y="744538"/>
            <a:ext cx="6616700" cy="3722687"/>
          </a:xfrm>
          <a:ln/>
        </p:spPr>
      </p:sp>
      <p:sp>
        <p:nvSpPr>
          <p:cNvPr id="4099" name="Notes Placeholder 2"/>
          <p:cNvSpPr>
            <a:spLocks noGrp="1"/>
          </p:cNvSpPr>
          <p:nvPr>
            <p:ph type="body" idx="1"/>
          </p:nvPr>
        </p:nvSpPr>
        <p:spPr>
          <a:noFill/>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US" altLang="en-US" b="1" dirty="0" smtClean="0"/>
              <a:t>Can be used if appropriate</a:t>
            </a:r>
          </a:p>
          <a:p>
            <a:pPr hangingPunct="0"/>
            <a:endParaRPr lang="en-GB" sz="1200" b="1" u="sng" kern="1200" dirty="0" smtClean="0">
              <a:solidFill>
                <a:schemeClr val="tx1"/>
              </a:solidFill>
              <a:effectLst/>
              <a:latin typeface="+mn-lt"/>
              <a:ea typeface="+mn-ea"/>
              <a:cs typeface="+mn-cs"/>
            </a:endParaRPr>
          </a:p>
          <a:p>
            <a:pPr hangingPunct="0"/>
            <a:endParaRPr lang="en-GB" sz="1200" b="1" u="sng" kern="1200" dirty="0" smtClean="0">
              <a:solidFill>
                <a:schemeClr val="tx1"/>
              </a:solidFill>
              <a:effectLst/>
              <a:latin typeface="+mn-lt"/>
              <a:ea typeface="+mn-ea"/>
              <a:cs typeface="+mn-cs"/>
            </a:endParaRPr>
          </a:p>
          <a:p>
            <a:pPr hangingPunct="0"/>
            <a:r>
              <a:rPr lang="en-GB" sz="1200" b="1" u="sng" kern="1200" dirty="0" smtClean="0">
                <a:solidFill>
                  <a:schemeClr val="tx1"/>
                </a:solidFill>
                <a:effectLst/>
                <a:latin typeface="+mn-lt"/>
                <a:ea typeface="+mn-ea"/>
                <a:cs typeface="+mn-cs"/>
              </a:rPr>
              <a:t>Understanding test logs (CSV)</a:t>
            </a:r>
            <a:endParaRPr lang="en-GB" sz="1200" kern="1200" dirty="0" smtClean="0">
              <a:solidFill>
                <a:schemeClr val="tx1"/>
              </a:solidFill>
              <a:effectLst/>
              <a:latin typeface="+mn-lt"/>
              <a:ea typeface="+mn-ea"/>
              <a:cs typeface="+mn-cs"/>
            </a:endParaRPr>
          </a:p>
          <a:p>
            <a:pPr hangingPunct="0"/>
            <a:r>
              <a:rPr lang="en-GB" sz="1200" b="1" u="none" strike="noStrike"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hangingPunct="0"/>
            <a:r>
              <a:rPr lang="en-GB" sz="1200" b="1" u="none" strike="noStrike"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hangingPunct="0"/>
            <a:r>
              <a:rPr lang="en-GB" sz="1200" kern="1200" dirty="0" smtClean="0">
                <a:solidFill>
                  <a:schemeClr val="tx1"/>
                </a:solidFill>
                <a:effectLst/>
                <a:latin typeface="+mn-lt"/>
                <a:ea typeface="+mn-ea"/>
                <a:cs typeface="+mn-cs"/>
              </a:rPr>
              <a:t>When viewing test logs on screen the user can view logs for the current day, last week (Monday to Sunday – this is the default view), last month or for a custom date period (maximum 31 days).</a:t>
            </a:r>
          </a:p>
          <a:p>
            <a:pPr hangingPunct="0"/>
            <a:r>
              <a:rPr lang="en-GB" sz="1200" b="1" u="none" strike="noStrike"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hangingPunct="0"/>
            <a:r>
              <a:rPr lang="en-GB" sz="1200" kern="1200" dirty="0" smtClean="0">
                <a:solidFill>
                  <a:schemeClr val="tx1"/>
                </a:solidFill>
                <a:effectLst/>
                <a:latin typeface="+mn-lt"/>
                <a:ea typeface="+mn-ea"/>
                <a:cs typeface="+mn-cs"/>
              </a:rPr>
              <a:t>The on screen display of site test logs gives basic information</a:t>
            </a:r>
          </a:p>
          <a:p>
            <a:pPr hangingPunct="0"/>
            <a:r>
              <a:rPr lang="en-GB" sz="1200" kern="1200" dirty="0" smtClean="0">
                <a:solidFill>
                  <a:schemeClr val="tx1"/>
                </a:solidFill>
                <a:effectLst/>
                <a:latin typeface="+mn-lt"/>
                <a:ea typeface="+mn-ea"/>
                <a:cs typeface="+mn-cs"/>
              </a:rPr>
              <a:t> </a:t>
            </a:r>
          </a:p>
          <a:p>
            <a:pPr lvl="0" hangingPunct="0"/>
            <a:r>
              <a:rPr lang="en-GB" sz="1200" kern="1200" dirty="0" smtClean="0">
                <a:solidFill>
                  <a:schemeClr val="tx1"/>
                </a:solidFill>
                <a:effectLst/>
                <a:latin typeface="+mn-lt"/>
                <a:ea typeface="+mn-ea"/>
                <a:cs typeface="+mn-cs"/>
              </a:rPr>
              <a:t>Date / time of test</a:t>
            </a:r>
          </a:p>
          <a:p>
            <a:pPr lvl="0" hangingPunct="0"/>
            <a:r>
              <a:rPr lang="en-GB" sz="1200" kern="1200" dirty="0" err="1" smtClean="0">
                <a:solidFill>
                  <a:schemeClr val="tx1"/>
                </a:solidFill>
                <a:effectLst/>
                <a:latin typeface="+mn-lt"/>
                <a:ea typeface="+mn-ea"/>
                <a:cs typeface="+mn-cs"/>
              </a:rPr>
              <a:t>VRM</a:t>
            </a:r>
            <a:endParaRPr lang="en-GB" sz="1200" kern="1200" dirty="0" smtClean="0">
              <a:solidFill>
                <a:schemeClr val="tx1"/>
              </a:solidFill>
              <a:effectLst/>
              <a:latin typeface="+mn-lt"/>
              <a:ea typeface="+mn-ea"/>
              <a:cs typeface="+mn-cs"/>
            </a:endParaRPr>
          </a:p>
          <a:p>
            <a:pPr lvl="0" hangingPunct="0"/>
            <a:r>
              <a:rPr lang="en-GB" sz="1200" kern="1200" dirty="0" smtClean="0">
                <a:solidFill>
                  <a:schemeClr val="tx1"/>
                </a:solidFill>
                <a:effectLst/>
                <a:latin typeface="+mn-lt"/>
                <a:ea typeface="+mn-ea"/>
                <a:cs typeface="+mn-cs"/>
              </a:rPr>
              <a:t>Vehicle make and model</a:t>
            </a:r>
          </a:p>
          <a:p>
            <a:pPr lvl="0" hangingPunct="0"/>
            <a:r>
              <a:rPr lang="en-GB" sz="1200" kern="1200" dirty="0" smtClean="0">
                <a:solidFill>
                  <a:schemeClr val="tx1"/>
                </a:solidFill>
                <a:effectLst/>
                <a:latin typeface="+mn-lt"/>
                <a:ea typeface="+mn-ea"/>
                <a:cs typeface="+mn-cs"/>
              </a:rPr>
              <a:t>User / site ID</a:t>
            </a:r>
          </a:p>
          <a:p>
            <a:pPr lvl="0" hangingPunct="0"/>
            <a:r>
              <a:rPr lang="en-GB" sz="1200" kern="1200" dirty="0" smtClean="0">
                <a:solidFill>
                  <a:schemeClr val="tx1"/>
                </a:solidFill>
                <a:effectLst/>
                <a:latin typeface="+mn-lt"/>
                <a:ea typeface="+mn-ea"/>
                <a:cs typeface="+mn-cs"/>
              </a:rPr>
              <a:t>Test status / type</a:t>
            </a:r>
          </a:p>
          <a:p>
            <a:pPr hangingPunct="0"/>
            <a:r>
              <a:rPr lang="en-GB" sz="1200" kern="1200" dirty="0" smtClean="0">
                <a:solidFill>
                  <a:schemeClr val="tx1"/>
                </a:solidFill>
                <a:effectLst/>
                <a:latin typeface="+mn-lt"/>
                <a:ea typeface="+mn-ea"/>
                <a:cs typeface="+mn-cs"/>
              </a:rPr>
              <a:t> </a:t>
            </a:r>
          </a:p>
          <a:p>
            <a:pPr hangingPunct="0"/>
            <a:r>
              <a:rPr lang="en-GB" sz="1200" kern="1200" dirty="0" smtClean="0">
                <a:solidFill>
                  <a:schemeClr val="tx1"/>
                </a:solidFill>
                <a:effectLst/>
                <a:latin typeface="+mn-lt"/>
                <a:ea typeface="+mn-ea"/>
                <a:cs typeface="+mn-cs"/>
              </a:rPr>
              <a:t>Users can also download a CSV file that includes the following further information</a:t>
            </a:r>
          </a:p>
          <a:p>
            <a:pPr hangingPunct="0"/>
            <a:r>
              <a:rPr lang="en-GB" sz="1200" kern="1200" dirty="0" smtClean="0">
                <a:solidFill>
                  <a:schemeClr val="tx1"/>
                </a:solidFill>
                <a:effectLst/>
                <a:latin typeface="+mn-lt"/>
                <a:ea typeface="+mn-ea"/>
                <a:cs typeface="+mn-cs"/>
              </a:rPr>
              <a:t> </a:t>
            </a:r>
          </a:p>
          <a:p>
            <a:pPr lvl="0" hangingPunct="0"/>
            <a:r>
              <a:rPr lang="en-GB" sz="1200" kern="1200" dirty="0" smtClean="0">
                <a:solidFill>
                  <a:schemeClr val="tx1"/>
                </a:solidFill>
                <a:effectLst/>
                <a:latin typeface="+mn-lt"/>
                <a:ea typeface="+mn-ea"/>
                <a:cs typeface="+mn-cs"/>
              </a:rPr>
              <a:t>IP address </a:t>
            </a:r>
          </a:p>
          <a:p>
            <a:pPr lvl="0" hangingPunct="0"/>
            <a:r>
              <a:rPr lang="en-GB" sz="1200" kern="1200" dirty="0" smtClean="0">
                <a:solidFill>
                  <a:schemeClr val="tx1"/>
                </a:solidFill>
                <a:effectLst/>
                <a:latin typeface="+mn-lt"/>
                <a:ea typeface="+mn-ea"/>
                <a:cs typeface="+mn-cs"/>
              </a:rPr>
              <a:t>Test number</a:t>
            </a:r>
          </a:p>
          <a:p>
            <a:pPr lvl="0" hangingPunct="0"/>
            <a:r>
              <a:rPr lang="en-GB" sz="1200" kern="1200" dirty="0" smtClean="0">
                <a:solidFill>
                  <a:schemeClr val="tx1"/>
                </a:solidFill>
                <a:effectLst/>
                <a:latin typeface="+mn-lt"/>
                <a:ea typeface="+mn-ea"/>
                <a:cs typeface="+mn-cs"/>
              </a:rPr>
              <a:t>VIN</a:t>
            </a:r>
          </a:p>
          <a:p>
            <a:pPr lvl="0" hangingPunct="0"/>
            <a:r>
              <a:rPr lang="en-GB" sz="1200" kern="1200" dirty="0" smtClean="0">
                <a:solidFill>
                  <a:schemeClr val="tx1"/>
                </a:solidFill>
                <a:effectLst/>
                <a:latin typeface="+mn-lt"/>
                <a:ea typeface="+mn-ea"/>
                <a:cs typeface="+mn-cs"/>
              </a:rPr>
              <a:t>Test class</a:t>
            </a:r>
          </a:p>
          <a:p>
            <a:pPr lvl="0" hangingPunct="0"/>
            <a:r>
              <a:rPr lang="en-GB" sz="1200" kern="1200" dirty="0" smtClean="0">
                <a:solidFill>
                  <a:schemeClr val="tx1"/>
                </a:solidFill>
                <a:effectLst/>
                <a:latin typeface="+mn-lt"/>
                <a:ea typeface="+mn-ea"/>
                <a:cs typeface="+mn-cs"/>
              </a:rPr>
              <a:t>Test duration</a:t>
            </a:r>
          </a:p>
          <a:p>
            <a:pPr lvl="0" hangingPunct="0"/>
            <a:r>
              <a:rPr lang="en-GB" sz="1200" kern="1200" dirty="0" smtClean="0">
                <a:solidFill>
                  <a:schemeClr val="tx1"/>
                </a:solidFill>
                <a:effectLst/>
                <a:latin typeface="+mn-lt"/>
                <a:ea typeface="+mn-ea"/>
                <a:cs typeface="+mn-cs"/>
              </a:rPr>
              <a:t>Contingency code</a:t>
            </a:r>
          </a:p>
          <a:p>
            <a:pPr lvl="0" hangingPunct="0"/>
            <a:r>
              <a:rPr lang="en-GB" sz="1200" kern="1200" dirty="0" smtClean="0">
                <a:solidFill>
                  <a:schemeClr val="tx1"/>
                </a:solidFill>
                <a:effectLst/>
                <a:latin typeface="+mn-lt"/>
                <a:ea typeface="+mn-ea"/>
                <a:cs typeface="+mn-cs"/>
              </a:rPr>
              <a:t>Contingency test reason</a:t>
            </a:r>
          </a:p>
          <a:p>
            <a:pPr lvl="0" hangingPunct="0"/>
            <a:r>
              <a:rPr lang="en-GB" sz="1200" kern="1200" dirty="0" smtClean="0">
                <a:solidFill>
                  <a:schemeClr val="tx1"/>
                </a:solidFill>
                <a:effectLst/>
                <a:latin typeface="+mn-lt"/>
                <a:ea typeface="+mn-ea"/>
                <a:cs typeface="+mn-cs"/>
              </a:rPr>
              <a:t>Date / time of recording contingency test</a:t>
            </a:r>
          </a:p>
          <a:p>
            <a:pPr lvl="0" hangingPunct="0"/>
            <a:r>
              <a:rPr lang="en-GB" sz="1200" kern="1200" dirty="0" smtClean="0">
                <a:solidFill>
                  <a:schemeClr val="tx1"/>
                </a:solidFill>
                <a:effectLst/>
                <a:latin typeface="+mn-lt"/>
                <a:ea typeface="+mn-ea"/>
                <a:cs typeface="+mn-cs"/>
              </a:rPr>
              <a:t>User ID of tester who recorded contingency test</a:t>
            </a:r>
          </a:p>
          <a:p>
            <a:pPr lvl="0" hangingPunct="0"/>
            <a:endParaRPr lang="en-GB" sz="1200" kern="1200" dirty="0" smtClean="0">
              <a:solidFill>
                <a:schemeClr val="tx1"/>
              </a:solidFill>
              <a:effectLst/>
              <a:latin typeface="+mn-lt"/>
              <a:ea typeface="+mn-ea"/>
              <a:cs typeface="+mn-cs"/>
            </a:endParaRPr>
          </a:p>
          <a:p>
            <a:pPr hangingPunct="0"/>
            <a:r>
              <a:rPr lang="en-GB" sz="1200" kern="1200" dirty="0" smtClean="0">
                <a:solidFill>
                  <a:schemeClr val="tx1"/>
                </a:solidFill>
                <a:effectLst/>
                <a:latin typeface="+mn-lt"/>
                <a:ea typeface="+mn-ea"/>
                <a:cs typeface="+mn-cs"/>
              </a:rPr>
              <a:t> </a:t>
            </a:r>
          </a:p>
          <a:p>
            <a:pPr hangingPunct="0"/>
            <a:r>
              <a:rPr lang="en-GB" sz="1200" kern="1200" dirty="0" smtClean="0">
                <a:solidFill>
                  <a:schemeClr val="tx1"/>
                </a:solidFill>
                <a:effectLst/>
                <a:latin typeface="+mn-lt"/>
                <a:ea typeface="+mn-ea"/>
                <a:cs typeface="+mn-cs"/>
              </a:rPr>
              <a:t> </a:t>
            </a:r>
          </a:p>
          <a:p>
            <a:pPr hangingPunct="0"/>
            <a:r>
              <a:rPr lang="en-GB" sz="1200" kern="1200" dirty="0" smtClean="0">
                <a:solidFill>
                  <a:schemeClr val="tx1"/>
                </a:solidFill>
                <a:effectLst/>
                <a:latin typeface="+mn-lt"/>
                <a:ea typeface="+mn-ea"/>
                <a:cs typeface="+mn-cs"/>
              </a:rPr>
              <a:t> </a:t>
            </a:r>
          </a:p>
          <a:p>
            <a:pPr hangingPunct="0"/>
            <a:r>
              <a:rPr lang="en-GB" sz="1200" b="1" kern="1200" dirty="0" smtClean="0">
                <a:solidFill>
                  <a:schemeClr val="tx1"/>
                </a:solidFill>
                <a:effectLst/>
                <a:latin typeface="+mn-lt"/>
                <a:ea typeface="+mn-ea"/>
                <a:cs typeface="+mn-cs"/>
              </a:rPr>
              <a:t>When viewing the CSV users should consider the following points</a:t>
            </a:r>
            <a:endParaRPr lang="en-GB" sz="1200" kern="1200" dirty="0" smtClean="0">
              <a:solidFill>
                <a:schemeClr val="tx1"/>
              </a:solidFill>
              <a:effectLst/>
              <a:latin typeface="+mn-lt"/>
              <a:ea typeface="+mn-ea"/>
              <a:cs typeface="+mn-cs"/>
            </a:endParaRPr>
          </a:p>
          <a:p>
            <a:pPr hangingPunct="0"/>
            <a:r>
              <a:rPr lang="en-GB" sz="1200" kern="1200" dirty="0" smtClean="0">
                <a:solidFill>
                  <a:schemeClr val="tx1"/>
                </a:solidFill>
                <a:effectLst/>
                <a:latin typeface="+mn-lt"/>
                <a:ea typeface="+mn-ea"/>
                <a:cs typeface="+mn-cs"/>
              </a:rPr>
              <a:t> </a:t>
            </a:r>
          </a:p>
          <a:p>
            <a:pPr lvl="0" hangingPunct="0"/>
            <a:r>
              <a:rPr lang="en-GB" sz="1200" kern="1200" dirty="0" smtClean="0">
                <a:solidFill>
                  <a:schemeClr val="tx1"/>
                </a:solidFill>
                <a:effectLst/>
                <a:latin typeface="+mn-lt"/>
                <a:ea typeface="+mn-ea"/>
                <a:cs typeface="+mn-cs"/>
              </a:rPr>
              <a:t>Date / time of test – are tests carried out within declared test times, if not is there a legitimate reason why.</a:t>
            </a:r>
          </a:p>
          <a:p>
            <a:pPr lvl="0" hangingPunct="0"/>
            <a:r>
              <a:rPr lang="en-GB" sz="1200" kern="1200" dirty="0" err="1" smtClean="0">
                <a:solidFill>
                  <a:schemeClr val="tx1"/>
                </a:solidFill>
                <a:effectLst/>
                <a:latin typeface="+mn-lt"/>
                <a:ea typeface="+mn-ea"/>
                <a:cs typeface="+mn-cs"/>
              </a:rPr>
              <a:t>VRM</a:t>
            </a:r>
            <a:r>
              <a:rPr lang="en-GB" sz="1200" kern="1200" dirty="0" smtClean="0">
                <a:solidFill>
                  <a:schemeClr val="tx1"/>
                </a:solidFill>
                <a:effectLst/>
                <a:latin typeface="+mn-lt"/>
                <a:ea typeface="+mn-ea"/>
                <a:cs typeface="+mn-cs"/>
              </a:rPr>
              <a:t> – do all </a:t>
            </a:r>
            <a:r>
              <a:rPr lang="en-GB" sz="1200" kern="1200" dirty="0" err="1" smtClean="0">
                <a:solidFill>
                  <a:schemeClr val="tx1"/>
                </a:solidFill>
                <a:effectLst/>
                <a:latin typeface="+mn-lt"/>
                <a:ea typeface="+mn-ea"/>
                <a:cs typeface="+mn-cs"/>
              </a:rPr>
              <a:t>VRM’s</a:t>
            </a:r>
            <a:r>
              <a:rPr lang="en-GB" sz="1200" kern="1200" dirty="0" smtClean="0">
                <a:solidFill>
                  <a:schemeClr val="tx1"/>
                </a:solidFill>
                <a:effectLst/>
                <a:latin typeface="+mn-lt"/>
                <a:ea typeface="+mn-ea"/>
                <a:cs typeface="+mn-cs"/>
              </a:rPr>
              <a:t> match the test appointment records, if not why? check appointment recording facility at site . How do they deal with vehicles without a current MOT?</a:t>
            </a:r>
          </a:p>
          <a:p>
            <a:pPr hangingPunct="0"/>
            <a:r>
              <a:rPr lang="en-GB" sz="1200" kern="1200" dirty="0" smtClean="0">
                <a:solidFill>
                  <a:schemeClr val="tx1"/>
                </a:solidFill>
                <a:effectLst/>
                <a:latin typeface="+mn-lt"/>
                <a:ea typeface="+mn-ea"/>
                <a:cs typeface="+mn-cs"/>
              </a:rPr>
              <a:t> </a:t>
            </a:r>
          </a:p>
          <a:p>
            <a:pPr lvl="0" hangingPunct="0"/>
            <a:r>
              <a:rPr lang="en-GB" sz="1200" kern="1200" dirty="0" smtClean="0">
                <a:solidFill>
                  <a:schemeClr val="tx1"/>
                </a:solidFill>
                <a:effectLst/>
                <a:latin typeface="+mn-lt"/>
                <a:ea typeface="+mn-ea"/>
                <a:cs typeface="+mn-cs"/>
              </a:rPr>
              <a:t>Vehicle make and model – check these match test appointment record, if not why?</a:t>
            </a:r>
          </a:p>
          <a:p>
            <a:pPr hangingPunct="0"/>
            <a:r>
              <a:rPr lang="en-GB" sz="1200" kern="1200" dirty="0" smtClean="0">
                <a:solidFill>
                  <a:schemeClr val="tx1"/>
                </a:solidFill>
                <a:effectLst/>
                <a:latin typeface="+mn-lt"/>
                <a:ea typeface="+mn-ea"/>
                <a:cs typeface="+mn-cs"/>
              </a:rPr>
              <a:t> </a:t>
            </a:r>
          </a:p>
          <a:p>
            <a:pPr lvl="0" hangingPunct="0"/>
            <a:r>
              <a:rPr lang="en-GB" sz="1200" kern="1200" dirty="0" smtClean="0">
                <a:solidFill>
                  <a:schemeClr val="tx1"/>
                </a:solidFill>
                <a:effectLst/>
                <a:latin typeface="+mn-lt"/>
                <a:ea typeface="+mn-ea"/>
                <a:cs typeface="+mn-cs"/>
              </a:rPr>
              <a:t>User ID – are the majority of tests carried out by a minority of the testers?  Consider this when planning quality assurance activities.</a:t>
            </a:r>
          </a:p>
          <a:p>
            <a:pPr hangingPunct="0"/>
            <a:r>
              <a:rPr lang="en-GB" sz="1200" kern="1200" dirty="0" smtClean="0">
                <a:solidFill>
                  <a:schemeClr val="tx1"/>
                </a:solidFill>
                <a:effectLst/>
                <a:latin typeface="+mn-lt"/>
                <a:ea typeface="+mn-ea"/>
                <a:cs typeface="+mn-cs"/>
              </a:rPr>
              <a:t> </a:t>
            </a:r>
          </a:p>
          <a:p>
            <a:pPr lvl="0" hangingPunct="0"/>
            <a:r>
              <a:rPr lang="en-GB" sz="1200" kern="1200" dirty="0" smtClean="0">
                <a:solidFill>
                  <a:schemeClr val="tx1"/>
                </a:solidFill>
                <a:effectLst/>
                <a:latin typeface="+mn-lt"/>
                <a:ea typeface="+mn-ea"/>
                <a:cs typeface="+mn-cs"/>
              </a:rPr>
              <a:t>Test status / type –is there a high number of aborted tests, if so why?</a:t>
            </a:r>
          </a:p>
          <a:p>
            <a:pPr hangingPunct="0"/>
            <a:r>
              <a:rPr lang="en-GB" sz="1200" kern="1200" dirty="0" smtClean="0">
                <a:solidFill>
                  <a:schemeClr val="tx1"/>
                </a:solidFill>
                <a:effectLst/>
                <a:latin typeface="+mn-lt"/>
                <a:ea typeface="+mn-ea"/>
                <a:cs typeface="+mn-cs"/>
              </a:rPr>
              <a:t> </a:t>
            </a:r>
          </a:p>
          <a:p>
            <a:pPr lvl="0" hangingPunct="0"/>
            <a:r>
              <a:rPr lang="en-GB" sz="1200" kern="1200" dirty="0" smtClean="0">
                <a:solidFill>
                  <a:schemeClr val="tx1"/>
                </a:solidFill>
                <a:effectLst/>
                <a:latin typeface="+mn-lt"/>
                <a:ea typeface="+mn-ea"/>
                <a:cs typeface="+mn-cs"/>
              </a:rPr>
              <a:t>IP address – is the IP address the same for all tests on the same date (if the site IP address is not fixed it may change from date to day)</a:t>
            </a:r>
          </a:p>
          <a:p>
            <a:pPr hangingPunct="0"/>
            <a:r>
              <a:rPr lang="en-GB" sz="1200" kern="1200" dirty="0" smtClean="0">
                <a:solidFill>
                  <a:schemeClr val="tx1"/>
                </a:solidFill>
                <a:effectLst/>
                <a:latin typeface="+mn-lt"/>
                <a:ea typeface="+mn-ea"/>
                <a:cs typeface="+mn-cs"/>
              </a:rPr>
              <a:t> </a:t>
            </a:r>
          </a:p>
          <a:p>
            <a:pPr lvl="0" hangingPunct="0"/>
            <a:r>
              <a:rPr lang="en-GB" sz="1200" kern="1200" dirty="0" smtClean="0">
                <a:solidFill>
                  <a:schemeClr val="tx1"/>
                </a:solidFill>
                <a:effectLst/>
                <a:latin typeface="+mn-lt"/>
                <a:ea typeface="+mn-ea"/>
                <a:cs typeface="+mn-cs"/>
              </a:rPr>
              <a:t>Test duration – are there any normal tests that have been completed very quickly (the pass test of a PRS test shows as one second on the test log) or have taken an excessive amount of time.</a:t>
            </a:r>
          </a:p>
          <a:p>
            <a:pPr hangingPunct="0"/>
            <a:r>
              <a:rPr lang="en-GB" sz="1200" kern="1200" dirty="0" smtClean="0">
                <a:solidFill>
                  <a:schemeClr val="tx1"/>
                </a:solidFill>
                <a:effectLst/>
                <a:latin typeface="+mn-lt"/>
                <a:ea typeface="+mn-ea"/>
                <a:cs typeface="+mn-cs"/>
              </a:rPr>
              <a:t> </a:t>
            </a:r>
          </a:p>
          <a:p>
            <a:pPr lvl="0" hangingPunct="0"/>
            <a:r>
              <a:rPr lang="en-GB" sz="1200" kern="1200" dirty="0" smtClean="0">
                <a:solidFill>
                  <a:schemeClr val="tx1"/>
                </a:solidFill>
                <a:effectLst/>
                <a:latin typeface="+mn-lt"/>
                <a:ea typeface="+mn-ea"/>
                <a:cs typeface="+mn-cs"/>
              </a:rPr>
              <a:t>Date / time of recording a contingency test – how long did it take after the contingency period to record the test? A delay in entering test results can prevent users from taxing vehicle online and there vehicle could appear as being out of test during Police enquiries.</a:t>
            </a:r>
          </a:p>
          <a:p>
            <a:pPr hangingPunct="0"/>
            <a:r>
              <a:rPr lang="en-GB" sz="1200" kern="1200" dirty="0" smtClean="0">
                <a:solidFill>
                  <a:schemeClr val="tx1"/>
                </a:solidFill>
                <a:effectLst/>
                <a:latin typeface="+mn-lt"/>
                <a:ea typeface="+mn-ea"/>
                <a:cs typeface="+mn-cs"/>
              </a:rPr>
              <a:t> </a:t>
            </a:r>
          </a:p>
          <a:p>
            <a:pPr lvl="0" hangingPunct="0"/>
            <a:r>
              <a:rPr lang="en-GB" sz="1200" kern="1200" dirty="0" smtClean="0">
                <a:solidFill>
                  <a:schemeClr val="tx1"/>
                </a:solidFill>
                <a:effectLst/>
                <a:latin typeface="+mn-lt"/>
                <a:ea typeface="+mn-ea"/>
                <a:cs typeface="+mn-cs"/>
              </a:rPr>
              <a:t>User ID of tester recording contingency test – if a different tester recorded the contingency test why was this?  Also a quality check should be carried out to ensure tests details were correctly recorded.</a:t>
            </a:r>
          </a:p>
          <a:p>
            <a:pPr hangingPunct="0"/>
            <a:r>
              <a:rPr lang="en-GB" sz="1200" kern="1200" dirty="0" smtClean="0">
                <a:solidFill>
                  <a:schemeClr val="tx1"/>
                </a:solidFill>
                <a:effectLst/>
                <a:latin typeface="+mn-lt"/>
                <a:ea typeface="+mn-ea"/>
                <a:cs typeface="+mn-cs"/>
              </a:rPr>
              <a:t> </a:t>
            </a:r>
          </a:p>
          <a:p>
            <a:pPr hangingPunct="0"/>
            <a:r>
              <a:rPr lang="en-GB" sz="1200" kern="1200" dirty="0" smtClean="0">
                <a:solidFill>
                  <a:schemeClr val="tx1"/>
                </a:solidFill>
                <a:effectLst/>
                <a:latin typeface="+mn-lt"/>
                <a:ea typeface="+mn-ea"/>
                <a:cs typeface="+mn-cs"/>
              </a:rPr>
              <a:t>To assist with the viewing of the information a filter can be placed on spreadsheet (may be dependent on what application is used to view the CSV).</a:t>
            </a:r>
          </a:p>
          <a:p>
            <a:pPr hangingPunct="0"/>
            <a:r>
              <a:rPr lang="en-GB" sz="1200" kern="1200" dirty="0" smtClean="0">
                <a:solidFill>
                  <a:schemeClr val="tx1"/>
                </a:solidFill>
                <a:effectLst/>
                <a:latin typeface="+mn-lt"/>
                <a:ea typeface="+mn-ea"/>
                <a:cs typeface="+mn-cs"/>
              </a:rPr>
              <a:t> </a:t>
            </a:r>
          </a:p>
          <a:p>
            <a:pPr hangingPunct="0"/>
            <a:endParaRPr lang="en-GB" sz="1200" kern="1200" dirty="0" smtClean="0">
              <a:solidFill>
                <a:schemeClr val="tx1"/>
              </a:solidFill>
              <a:effectLst/>
              <a:latin typeface="+mn-lt"/>
              <a:ea typeface="+mn-ea"/>
              <a:cs typeface="+mn-cs"/>
            </a:endParaRPr>
          </a:p>
          <a:p>
            <a:pPr hangingPunct="0"/>
            <a:r>
              <a:rPr lang="en-GB" sz="1200" kern="1200" dirty="0" smtClean="0">
                <a:solidFill>
                  <a:schemeClr val="tx1"/>
                </a:solidFill>
                <a:effectLst/>
                <a:latin typeface="+mn-lt"/>
                <a:ea typeface="+mn-ea"/>
                <a:cs typeface="+mn-cs"/>
              </a:rPr>
              <a:t> </a:t>
            </a:r>
          </a:p>
          <a:p>
            <a:pPr hangingPunct="0"/>
            <a:r>
              <a:rPr lang="en-GB" sz="1200" kern="1200" dirty="0" smtClean="0">
                <a:solidFill>
                  <a:schemeClr val="tx1"/>
                </a:solidFill>
                <a:effectLst/>
                <a:latin typeface="+mn-lt"/>
                <a:ea typeface="+mn-ea"/>
                <a:cs typeface="+mn-cs"/>
              </a:rPr>
              <a:t> </a:t>
            </a:r>
          </a:p>
          <a:p>
            <a:pPr hangingPunct="0"/>
            <a:r>
              <a:rPr lang="en-GB" sz="1200" kern="1200" dirty="0" smtClean="0">
                <a:solidFill>
                  <a:schemeClr val="tx1"/>
                </a:solidFill>
                <a:effectLst/>
                <a:latin typeface="+mn-lt"/>
                <a:ea typeface="+mn-ea"/>
                <a:cs typeface="+mn-cs"/>
              </a:rPr>
              <a:t> </a:t>
            </a:r>
          </a:p>
          <a:p>
            <a:endParaRPr lang="en-US" altLang="en-US" dirty="0" smtClean="0"/>
          </a:p>
        </p:txBody>
      </p:sp>
      <p:sp>
        <p:nvSpPr>
          <p:cNvPr id="410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B82785-2764-46AA-B7B2-4BD6FE4158AC}"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82519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kern="1200" dirty="0" smtClean="0">
                <a:solidFill>
                  <a:schemeClr val="tx1"/>
                </a:solidFill>
                <a:effectLst/>
                <a:latin typeface="+mn-lt"/>
                <a:ea typeface="+mn-ea"/>
                <a:cs typeface="+mn-cs"/>
              </a:rPr>
              <a:t>AE Service reports screen (previously named Test Quality Information)</a:t>
            </a:r>
            <a:r>
              <a:rPr lang="en-GB" sz="1200" kern="1200" dirty="0" smtClean="0">
                <a:solidFill>
                  <a:schemeClr val="tx1"/>
                </a:solidFill>
                <a:effectLst/>
                <a:latin typeface="+mn-lt"/>
                <a:ea typeface="+mn-ea"/>
                <a:cs typeface="+mn-cs"/>
              </a:rPr>
              <a:t> </a:t>
            </a:r>
          </a:p>
          <a:p>
            <a:endParaRPr lang="en-GB" dirty="0" smtClean="0"/>
          </a:p>
          <a:p>
            <a:pPr hangingPunct="0"/>
            <a:r>
              <a:rPr lang="en-GB" sz="1200" kern="1200" dirty="0" smtClean="0">
                <a:solidFill>
                  <a:schemeClr val="tx1"/>
                </a:solidFill>
                <a:effectLst/>
                <a:latin typeface="+mn-lt"/>
                <a:ea typeface="+mn-ea"/>
                <a:cs typeface="+mn-cs"/>
              </a:rPr>
              <a:t>The Test quality information link on the Authorised examiner (AE) screen has been replaced with a link to Service reports, this screen displays Vehicle testing stations that are associated to the AE with links to</a:t>
            </a:r>
          </a:p>
          <a:p>
            <a:pPr hangingPunct="0"/>
            <a:r>
              <a:rPr lang="en-GB" sz="1200" kern="1200" dirty="0" smtClean="0">
                <a:solidFill>
                  <a:schemeClr val="tx1"/>
                </a:solidFill>
                <a:effectLst/>
                <a:latin typeface="+mn-lt"/>
                <a:ea typeface="+mn-ea"/>
                <a:cs typeface="+mn-cs"/>
              </a:rPr>
              <a:t> </a:t>
            </a:r>
          </a:p>
          <a:p>
            <a:pPr lvl="0" hangingPunct="0"/>
            <a:r>
              <a:rPr lang="en-GB" sz="1200" kern="1200" dirty="0" smtClean="0">
                <a:solidFill>
                  <a:schemeClr val="tx1"/>
                </a:solidFill>
                <a:effectLst/>
                <a:latin typeface="+mn-lt"/>
                <a:ea typeface="+mn-ea"/>
                <a:cs typeface="+mn-cs"/>
              </a:rPr>
              <a:t>Test logs</a:t>
            </a:r>
          </a:p>
          <a:p>
            <a:pPr lvl="0" hangingPunct="0"/>
            <a:r>
              <a:rPr lang="en-GB" sz="1200" kern="1200" dirty="0" smtClean="0">
                <a:solidFill>
                  <a:schemeClr val="tx1"/>
                </a:solidFill>
                <a:effectLst/>
                <a:latin typeface="+mn-lt"/>
                <a:ea typeface="+mn-ea"/>
                <a:cs typeface="+mn-cs"/>
              </a:rPr>
              <a:t>Test quality information </a:t>
            </a:r>
          </a:p>
          <a:p>
            <a:pPr lvl="0" hangingPunct="0"/>
            <a:r>
              <a:rPr lang="en-GB" sz="1200" kern="1200" dirty="0" smtClean="0">
                <a:solidFill>
                  <a:schemeClr val="tx1"/>
                </a:solidFill>
                <a:effectLst/>
                <a:latin typeface="+mn-lt"/>
                <a:ea typeface="+mn-ea"/>
                <a:cs typeface="+mn-cs"/>
              </a:rPr>
              <a:t>Tester annual assessments</a:t>
            </a:r>
          </a:p>
          <a:p>
            <a:pPr hangingPunct="0"/>
            <a:r>
              <a:rPr lang="en-GB" sz="1200" kern="1200" dirty="0" smtClean="0">
                <a:solidFill>
                  <a:schemeClr val="tx1"/>
                </a:solidFill>
                <a:effectLst/>
                <a:latin typeface="+mn-lt"/>
                <a:ea typeface="+mn-ea"/>
                <a:cs typeface="+mn-cs"/>
              </a:rPr>
              <a:t> </a:t>
            </a:r>
          </a:p>
          <a:p>
            <a:pPr hangingPunct="0"/>
            <a:r>
              <a:rPr lang="en-GB" sz="1200" kern="1200" dirty="0" smtClean="0">
                <a:solidFill>
                  <a:schemeClr val="tx1"/>
                </a:solidFill>
                <a:effectLst/>
                <a:latin typeface="+mn-lt"/>
                <a:ea typeface="+mn-ea"/>
                <a:cs typeface="+mn-cs"/>
              </a:rPr>
              <a:t>along with details of the current and previous Site assessments.</a:t>
            </a:r>
          </a:p>
          <a:p>
            <a:pPr hangingPunct="0"/>
            <a:r>
              <a:rPr lang="en-GB" sz="1200" kern="1200" dirty="0" smtClean="0">
                <a:solidFill>
                  <a:schemeClr val="tx1"/>
                </a:solidFill>
                <a:effectLst/>
                <a:latin typeface="+mn-lt"/>
                <a:ea typeface="+mn-ea"/>
                <a:cs typeface="+mn-cs"/>
              </a:rPr>
              <a:t> </a:t>
            </a:r>
          </a:p>
          <a:p>
            <a:pPr hangingPunct="0"/>
            <a:r>
              <a:rPr lang="en-GB" sz="1200" kern="1200" dirty="0" smtClean="0">
                <a:solidFill>
                  <a:schemeClr val="tx1"/>
                </a:solidFill>
                <a:effectLst/>
                <a:latin typeface="+mn-lt"/>
                <a:ea typeface="+mn-ea"/>
                <a:cs typeface="+mn-cs"/>
              </a:rPr>
              <a:t>This provides AE’s (</a:t>
            </a:r>
            <a:r>
              <a:rPr lang="en-GB" sz="1200" kern="1200" dirty="0" err="1" smtClean="0">
                <a:solidFill>
                  <a:schemeClr val="tx1"/>
                </a:solidFill>
                <a:effectLst/>
                <a:latin typeface="+mn-lt"/>
                <a:ea typeface="+mn-ea"/>
                <a:cs typeface="+mn-cs"/>
              </a:rPr>
              <a:t>AEDM</a:t>
            </a:r>
            <a:r>
              <a:rPr lang="en-GB" sz="1200" kern="1200" dirty="0" smtClean="0">
                <a:solidFill>
                  <a:schemeClr val="tx1"/>
                </a:solidFill>
                <a:effectLst/>
                <a:latin typeface="+mn-lt"/>
                <a:ea typeface="+mn-ea"/>
                <a:cs typeface="+mn-cs"/>
              </a:rPr>
              <a:t>) with access to management information for each of their </a:t>
            </a:r>
            <a:r>
              <a:rPr lang="en-GB" sz="1200" kern="1200" dirty="0" err="1" smtClean="0">
                <a:solidFill>
                  <a:schemeClr val="tx1"/>
                </a:solidFill>
                <a:effectLst/>
                <a:latin typeface="+mn-lt"/>
                <a:ea typeface="+mn-ea"/>
                <a:cs typeface="+mn-cs"/>
              </a:rPr>
              <a:t>VTS’s</a:t>
            </a:r>
            <a:r>
              <a:rPr lang="en-GB" sz="1200" kern="1200" dirty="0" smtClean="0">
                <a:solidFill>
                  <a:schemeClr val="tx1"/>
                </a:solidFill>
                <a:effectLst/>
                <a:latin typeface="+mn-lt"/>
                <a:ea typeface="+mn-ea"/>
                <a:cs typeface="+mn-cs"/>
              </a:rPr>
              <a:t>.  This view</a:t>
            </a:r>
            <a:r>
              <a:rPr lang="en-GB" sz="1200" kern="1200" baseline="0" dirty="0" smtClean="0">
                <a:solidFill>
                  <a:schemeClr val="tx1"/>
                </a:solidFill>
                <a:effectLst/>
                <a:latin typeface="+mn-lt"/>
                <a:ea typeface="+mn-ea"/>
                <a:cs typeface="+mn-cs"/>
              </a:rPr>
              <a:t> would not be available to Site managers or testers</a:t>
            </a:r>
            <a:endParaRPr lang="en-GB" sz="1200" kern="1200" dirty="0" smtClean="0">
              <a:solidFill>
                <a:schemeClr val="tx1"/>
              </a:solidFill>
              <a:effectLst/>
              <a:latin typeface="+mn-lt"/>
              <a:ea typeface="+mn-ea"/>
              <a:cs typeface="+mn-cs"/>
            </a:endParaRPr>
          </a:p>
          <a:p>
            <a:pPr hangingPunct="0"/>
            <a:endParaRPr lang="en-GB" sz="1200" kern="1200" dirty="0" smtClean="0">
              <a:solidFill>
                <a:schemeClr val="tx1"/>
              </a:solidFill>
              <a:effectLst/>
              <a:latin typeface="+mn-lt"/>
              <a:ea typeface="+mn-ea"/>
              <a:cs typeface="+mn-cs"/>
            </a:endParaRPr>
          </a:p>
          <a:p>
            <a:pPr hangingPunct="0"/>
            <a:r>
              <a:rPr lang="en-GB" sz="1200" kern="1200" dirty="0" smtClean="0">
                <a:solidFill>
                  <a:schemeClr val="tx1"/>
                </a:solidFill>
                <a:effectLst/>
                <a:latin typeface="+mn-lt"/>
                <a:ea typeface="+mn-ea"/>
                <a:cs typeface="+mn-cs"/>
              </a:rPr>
              <a:t>The following screen give information on how to access and use this information</a:t>
            </a:r>
          </a:p>
          <a:p>
            <a:pPr hangingPunct="0"/>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964D15B1-CC67-4E3F-BC6A-9285C8C9880B}" type="slidenum">
              <a:rPr lang="en-GB" smtClean="0"/>
              <a:t>4</a:t>
            </a:fld>
            <a:endParaRPr lang="en-GB"/>
          </a:p>
        </p:txBody>
      </p:sp>
    </p:spTree>
    <p:extLst>
      <p:ext uri="{BB962C8B-B14F-4D97-AF65-F5344CB8AC3E}">
        <p14:creationId xmlns:p14="http://schemas.microsoft.com/office/powerpoint/2010/main" val="4147400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GB" sz="1200" kern="1200" dirty="0" smtClean="0">
                <a:solidFill>
                  <a:schemeClr val="tx1"/>
                </a:solidFill>
                <a:effectLst/>
                <a:latin typeface="+mn-lt"/>
                <a:ea typeface="+mn-ea"/>
                <a:cs typeface="+mn-cs"/>
              </a:rPr>
              <a:t>The AE would be able to access individual test site and from</a:t>
            </a:r>
            <a:r>
              <a:rPr lang="en-GB" sz="1200" kern="1200" baseline="0" dirty="0" smtClean="0">
                <a:solidFill>
                  <a:schemeClr val="tx1"/>
                </a:solidFill>
                <a:effectLst/>
                <a:latin typeface="+mn-lt"/>
                <a:ea typeface="+mn-ea"/>
                <a:cs typeface="+mn-cs"/>
              </a:rPr>
              <a:t> there access </a:t>
            </a:r>
            <a:r>
              <a:rPr lang="en-GB" sz="1200" kern="1200" dirty="0" smtClean="0">
                <a:solidFill>
                  <a:schemeClr val="tx1"/>
                </a:solidFill>
                <a:effectLst/>
                <a:latin typeface="+mn-lt"/>
                <a:ea typeface="+mn-ea"/>
                <a:cs typeface="+mn-cs"/>
              </a:rPr>
              <a:t>Test Logs, Test Quality information and Testers annual assessments. AEs can also access other VTSs</a:t>
            </a:r>
            <a:r>
              <a:rPr lang="en-GB" sz="1200" kern="1200" baseline="0" dirty="0" smtClean="0">
                <a:solidFill>
                  <a:schemeClr val="tx1"/>
                </a:solidFill>
                <a:effectLst/>
                <a:latin typeface="+mn-lt"/>
                <a:ea typeface="+mn-ea"/>
                <a:cs typeface="+mn-cs"/>
              </a:rPr>
              <a:t> that he is AE for</a:t>
            </a:r>
            <a:r>
              <a:rPr lang="en-GB" sz="1200" kern="1200" dirty="0" smtClean="0">
                <a:solidFill>
                  <a:schemeClr val="tx1"/>
                </a:solidFill>
                <a:effectLst/>
                <a:latin typeface="+mn-lt"/>
                <a:ea typeface="+mn-ea"/>
                <a:cs typeface="+mn-cs"/>
              </a:rPr>
              <a:t>. Similar levels of access would be available to those with the role of AED.</a:t>
            </a:r>
          </a:p>
          <a:p>
            <a:pPr hangingPunct="0"/>
            <a:endParaRPr lang="en-GB" sz="1200" kern="1200" dirty="0" smtClean="0">
              <a:solidFill>
                <a:schemeClr val="tx1"/>
              </a:solidFill>
              <a:effectLst/>
              <a:latin typeface="+mn-lt"/>
              <a:ea typeface="+mn-ea"/>
              <a:cs typeface="+mn-cs"/>
            </a:endParaRPr>
          </a:p>
          <a:p>
            <a:pPr hangingPunct="0"/>
            <a:r>
              <a:rPr lang="en-GB" sz="1200" kern="1200" dirty="0" smtClean="0">
                <a:solidFill>
                  <a:schemeClr val="tx1"/>
                </a:solidFill>
                <a:effectLst/>
                <a:latin typeface="+mn-lt"/>
                <a:ea typeface="+mn-ea"/>
                <a:cs typeface="+mn-cs"/>
              </a:rPr>
              <a:t>Testers would not be able to access this page.</a:t>
            </a:r>
          </a:p>
          <a:p>
            <a:pPr hangingPunct="0"/>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964D15B1-CC67-4E3F-BC6A-9285C8C9880B}" type="slidenum">
              <a:rPr lang="en-GB" smtClean="0"/>
              <a:t>5</a:t>
            </a:fld>
            <a:endParaRPr lang="en-GB"/>
          </a:p>
        </p:txBody>
      </p:sp>
    </p:spTree>
    <p:extLst>
      <p:ext uri="{BB962C8B-B14F-4D97-AF65-F5344CB8AC3E}">
        <p14:creationId xmlns:p14="http://schemas.microsoft.com/office/powerpoint/2010/main" val="3861603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GB" sz="1200" kern="1200" dirty="0" smtClean="0">
                <a:solidFill>
                  <a:schemeClr val="tx1"/>
                </a:solidFill>
                <a:effectLst/>
                <a:latin typeface="+mn-lt"/>
                <a:ea typeface="+mn-ea"/>
                <a:cs typeface="+mn-cs"/>
              </a:rPr>
              <a:t> </a:t>
            </a:r>
          </a:p>
          <a:p>
            <a:pPr hangingPunct="0"/>
            <a:r>
              <a:rPr lang="en-GB" sz="1200" b="1" u="sng" kern="1200" dirty="0" smtClean="0">
                <a:solidFill>
                  <a:schemeClr val="tx1"/>
                </a:solidFill>
                <a:effectLst/>
                <a:latin typeface="+mn-lt"/>
                <a:ea typeface="+mn-ea"/>
                <a:cs typeface="+mn-cs"/>
              </a:rPr>
              <a:t>Site assessments</a:t>
            </a:r>
            <a:endParaRPr lang="en-GB" sz="1200" kern="1200" dirty="0" smtClean="0">
              <a:solidFill>
                <a:schemeClr val="tx1"/>
              </a:solidFill>
              <a:effectLst/>
              <a:latin typeface="+mn-lt"/>
              <a:ea typeface="+mn-ea"/>
              <a:cs typeface="+mn-cs"/>
            </a:endParaRPr>
          </a:p>
          <a:p>
            <a:pPr hangingPunct="0"/>
            <a:r>
              <a:rPr lang="en-GB" sz="1200" b="1" u="none" strike="noStrike"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hangingPunct="0"/>
            <a:r>
              <a:rPr lang="en-GB" sz="1200" kern="1200" dirty="0" smtClean="0">
                <a:solidFill>
                  <a:schemeClr val="tx1"/>
                </a:solidFill>
                <a:effectLst/>
                <a:latin typeface="+mn-lt"/>
                <a:ea typeface="+mn-ea"/>
                <a:cs typeface="+mn-cs"/>
              </a:rPr>
              <a:t>The Vehicle testing station screen now shows more information about Site assessments</a:t>
            </a:r>
          </a:p>
          <a:p>
            <a:pPr hangingPunct="0"/>
            <a:r>
              <a:rPr lang="en-GB" sz="1200" kern="1200" dirty="0" smtClean="0">
                <a:solidFill>
                  <a:schemeClr val="tx1"/>
                </a:solidFill>
                <a:effectLst/>
                <a:latin typeface="+mn-lt"/>
                <a:ea typeface="+mn-ea"/>
                <a:cs typeface="+mn-cs"/>
              </a:rPr>
              <a:t> </a:t>
            </a:r>
          </a:p>
          <a:p>
            <a:pPr lvl="0" hangingPunct="0"/>
            <a:r>
              <a:rPr lang="en-GB" sz="1200" kern="1200" dirty="0" smtClean="0">
                <a:solidFill>
                  <a:schemeClr val="tx1"/>
                </a:solidFill>
                <a:effectLst/>
                <a:latin typeface="+mn-lt"/>
                <a:ea typeface="+mn-ea"/>
                <a:cs typeface="+mn-cs"/>
              </a:rPr>
              <a:t> The information box at the top right of the screen now includes the date of the last site assessment.</a:t>
            </a:r>
          </a:p>
          <a:p>
            <a:pPr lvl="0" hangingPunct="0"/>
            <a:r>
              <a:rPr lang="en-GB" sz="1200" kern="1200" dirty="0" smtClean="0">
                <a:solidFill>
                  <a:schemeClr val="tx1"/>
                </a:solidFill>
                <a:effectLst/>
                <a:latin typeface="+mn-lt"/>
                <a:ea typeface="+mn-ea"/>
                <a:cs typeface="+mn-cs"/>
              </a:rPr>
              <a:t>A new section has been added to the screen showing details of the current and the previous assessments </a:t>
            </a:r>
          </a:p>
          <a:p>
            <a:pPr hangingPunct="0"/>
            <a:r>
              <a:rPr lang="en-GB" sz="1200" kern="1200" dirty="0" smtClean="0">
                <a:solidFill>
                  <a:schemeClr val="tx1"/>
                </a:solidFill>
                <a:effectLst/>
                <a:latin typeface="+mn-lt"/>
                <a:ea typeface="+mn-ea"/>
                <a:cs typeface="+mn-cs"/>
              </a:rPr>
              <a:t> </a:t>
            </a:r>
          </a:p>
          <a:p>
            <a:pPr hangingPunct="0"/>
            <a:r>
              <a:rPr lang="en-GB" sz="1200" kern="1200" dirty="0" smtClean="0">
                <a:solidFill>
                  <a:schemeClr val="tx1"/>
                </a:solidFill>
                <a:effectLst/>
                <a:latin typeface="+mn-lt"/>
                <a:ea typeface="+mn-ea"/>
                <a:cs typeface="+mn-cs"/>
              </a:rPr>
              <a:t>This will assist AE’s and Site managers  as they will see the difference between the assessment results and will be able to plan their quality management processes accordingly.</a:t>
            </a:r>
          </a:p>
          <a:p>
            <a:endParaRPr lang="en-GB" dirty="0"/>
          </a:p>
        </p:txBody>
      </p:sp>
      <p:sp>
        <p:nvSpPr>
          <p:cNvPr id="4" name="Slide Number Placeholder 3"/>
          <p:cNvSpPr>
            <a:spLocks noGrp="1"/>
          </p:cNvSpPr>
          <p:nvPr>
            <p:ph type="sldNum" sz="quarter" idx="10"/>
          </p:nvPr>
        </p:nvSpPr>
        <p:spPr/>
        <p:txBody>
          <a:bodyPr/>
          <a:lstStyle/>
          <a:p>
            <a:fld id="{964D15B1-CC67-4E3F-BC6A-9285C8C9880B}" type="slidenum">
              <a:rPr lang="en-GB" smtClean="0"/>
              <a:t>6</a:t>
            </a:fld>
            <a:endParaRPr lang="en-GB"/>
          </a:p>
        </p:txBody>
      </p:sp>
    </p:spTree>
    <p:extLst>
      <p:ext uri="{BB962C8B-B14F-4D97-AF65-F5344CB8AC3E}">
        <p14:creationId xmlns:p14="http://schemas.microsoft.com/office/powerpoint/2010/main" val="326171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90488" y="744538"/>
            <a:ext cx="6616700" cy="3722687"/>
          </a:xfrm>
          <a:ln/>
        </p:spPr>
      </p:sp>
      <p:sp>
        <p:nvSpPr>
          <p:cNvPr id="4099" name="Notes Placeholder 2"/>
          <p:cNvSpPr>
            <a:spLocks noGrp="1"/>
          </p:cNvSpPr>
          <p:nvPr>
            <p:ph type="body" idx="1"/>
          </p:nvPr>
        </p:nvSpPr>
        <p:spPr>
          <a:noFill/>
        </p:spPr>
        <p:txBody>
          <a:bodyPr/>
          <a:lstStyle/>
          <a:p>
            <a:endParaRPr lang="en-US" altLang="en-US" dirty="0" smtClean="0"/>
          </a:p>
        </p:txBody>
      </p:sp>
      <p:sp>
        <p:nvSpPr>
          <p:cNvPr id="410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B82785-2764-46AA-B7B2-4BD6FE4158AC}"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24745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90488" y="744538"/>
            <a:ext cx="6616700" cy="3722687"/>
          </a:xfrm>
          <a:ln/>
        </p:spPr>
      </p:sp>
      <p:sp>
        <p:nvSpPr>
          <p:cNvPr id="409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Select test quality information/service reports</a:t>
            </a:r>
          </a:p>
          <a:p>
            <a:pPr hangingPunct="0"/>
            <a:endParaRPr lang="en-GB" sz="1200" kern="1200" dirty="0" smtClean="0">
              <a:solidFill>
                <a:schemeClr val="tx1"/>
              </a:solidFill>
              <a:effectLst/>
              <a:latin typeface="+mn-lt"/>
              <a:ea typeface="+mn-ea"/>
              <a:cs typeface="+mn-cs"/>
            </a:endParaRPr>
          </a:p>
          <a:p>
            <a:pPr hangingPunct="0"/>
            <a:r>
              <a:rPr lang="en-GB" sz="1200" kern="1200" dirty="0" smtClean="0">
                <a:solidFill>
                  <a:schemeClr val="tx1"/>
                </a:solidFill>
                <a:effectLst/>
                <a:latin typeface="+mn-lt"/>
                <a:ea typeface="+mn-ea"/>
                <a:cs typeface="+mn-cs"/>
              </a:rPr>
              <a:t>Testers would only be able to view the </a:t>
            </a:r>
            <a:r>
              <a:rPr lang="en-GB" sz="1200" kern="1200" dirty="0" err="1" smtClean="0">
                <a:solidFill>
                  <a:schemeClr val="tx1"/>
                </a:solidFill>
                <a:effectLst/>
                <a:latin typeface="+mn-lt"/>
                <a:ea typeface="+mn-ea"/>
                <a:cs typeface="+mn-cs"/>
              </a:rPr>
              <a:t>TQI</a:t>
            </a:r>
            <a:r>
              <a:rPr lang="en-GB" sz="1200" kern="1200" dirty="0" smtClean="0">
                <a:solidFill>
                  <a:schemeClr val="tx1"/>
                </a:solidFill>
                <a:effectLst/>
                <a:latin typeface="+mn-lt"/>
                <a:ea typeface="+mn-ea"/>
                <a:cs typeface="+mn-cs"/>
              </a:rPr>
              <a:t> at the site or sites</a:t>
            </a:r>
            <a:r>
              <a:rPr lang="en-GB" sz="1200" kern="1200" baseline="0" dirty="0" smtClean="0">
                <a:solidFill>
                  <a:schemeClr val="tx1"/>
                </a:solidFill>
                <a:effectLst/>
                <a:latin typeface="+mn-lt"/>
                <a:ea typeface="+mn-ea"/>
                <a:cs typeface="+mn-cs"/>
              </a:rPr>
              <a:t> where they are active testers.</a:t>
            </a:r>
            <a:endParaRPr lang="en-GB" sz="1200" kern="1200" dirty="0" smtClean="0">
              <a:solidFill>
                <a:schemeClr val="tx1"/>
              </a:solidFill>
              <a:effectLst/>
              <a:latin typeface="+mn-lt"/>
              <a:ea typeface="+mn-ea"/>
              <a:cs typeface="+mn-cs"/>
            </a:endParaRPr>
          </a:p>
          <a:p>
            <a:endParaRPr lang="en-US" altLang="en-US" dirty="0" smtClean="0"/>
          </a:p>
        </p:txBody>
      </p:sp>
      <p:sp>
        <p:nvSpPr>
          <p:cNvPr id="410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B82785-2764-46AA-B7B2-4BD6FE4158AC}"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06906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90488" y="744538"/>
            <a:ext cx="6616700" cy="3722687"/>
          </a:xfrm>
          <a:ln/>
        </p:spPr>
      </p:sp>
      <p:sp>
        <p:nvSpPr>
          <p:cNvPr id="4099" name="Notes Placeholder 2"/>
          <p:cNvSpPr>
            <a:spLocks noGrp="1"/>
          </p:cNvSpPr>
          <p:nvPr>
            <p:ph type="body" idx="1"/>
          </p:nvPr>
        </p:nvSpPr>
        <p:spPr>
          <a:noFill/>
        </p:spPr>
        <p:txBody>
          <a:bodyPr/>
          <a:lstStyle/>
          <a:p>
            <a:r>
              <a:rPr lang="en-GB" dirty="0" smtClean="0"/>
              <a:t>You can view the test quality information over the previous month or previous 3 months for each tester as you consider appropriate.</a:t>
            </a:r>
          </a:p>
          <a:p>
            <a:endParaRPr lang="en-GB" dirty="0" smtClean="0"/>
          </a:p>
          <a:p>
            <a:r>
              <a:rPr lang="en-GB" dirty="0" smtClean="0"/>
              <a:t>It defaults to the Last Month view</a:t>
            </a:r>
          </a:p>
          <a:p>
            <a:endParaRPr lang="en-GB" dirty="0" smtClean="0"/>
          </a:p>
          <a:p>
            <a:r>
              <a:rPr lang="en-GB" dirty="0" smtClean="0"/>
              <a:t>In this</a:t>
            </a:r>
            <a:r>
              <a:rPr lang="en-GB" baseline="0" dirty="0" smtClean="0"/>
              <a:t> example I will look at Sylvie Humberto</a:t>
            </a:r>
            <a:endParaRPr lang="en-GB" dirty="0" smtClean="0"/>
          </a:p>
          <a:p>
            <a:endParaRPr lang="en-US" altLang="en-US" dirty="0" smtClean="0"/>
          </a:p>
        </p:txBody>
      </p:sp>
      <p:sp>
        <p:nvSpPr>
          <p:cNvPr id="410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B82785-2764-46AA-B7B2-4BD6FE4158AC}"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65745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19183EE-5FC4-4974-BD9B-59C41C339D17}" type="datetimeFigureOut">
              <a:rPr lang="en-GB" smtClean="0"/>
              <a:t>05/12/2017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DECFA9-9C86-4E84-AA0E-F2A8E6A2C4F2}" type="slidenum">
              <a:rPr lang="en-GB" smtClean="0"/>
              <a:t>‹#›</a:t>
            </a:fld>
            <a:endParaRPr lang="en-GB"/>
          </a:p>
        </p:txBody>
      </p:sp>
    </p:spTree>
    <p:extLst>
      <p:ext uri="{BB962C8B-B14F-4D97-AF65-F5344CB8AC3E}">
        <p14:creationId xmlns:p14="http://schemas.microsoft.com/office/powerpoint/2010/main" val="2085484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9183EE-5FC4-4974-BD9B-59C41C339D17}" type="datetimeFigureOut">
              <a:rPr lang="en-GB" smtClean="0"/>
              <a:t>05/12/2017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DECFA9-9C86-4E84-AA0E-F2A8E6A2C4F2}" type="slidenum">
              <a:rPr lang="en-GB" smtClean="0"/>
              <a:t>‹#›</a:t>
            </a:fld>
            <a:endParaRPr lang="en-GB"/>
          </a:p>
        </p:txBody>
      </p:sp>
    </p:spTree>
    <p:extLst>
      <p:ext uri="{BB962C8B-B14F-4D97-AF65-F5344CB8AC3E}">
        <p14:creationId xmlns:p14="http://schemas.microsoft.com/office/powerpoint/2010/main" val="3876699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9183EE-5FC4-4974-BD9B-59C41C339D17}" type="datetimeFigureOut">
              <a:rPr lang="en-GB" smtClean="0"/>
              <a:t>05/12/2017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DECFA9-9C86-4E84-AA0E-F2A8E6A2C4F2}" type="slidenum">
              <a:rPr lang="en-GB" smtClean="0"/>
              <a:t>‹#›</a:t>
            </a:fld>
            <a:endParaRPr lang="en-GB"/>
          </a:p>
        </p:txBody>
      </p:sp>
    </p:spTree>
    <p:extLst>
      <p:ext uri="{BB962C8B-B14F-4D97-AF65-F5344CB8AC3E}">
        <p14:creationId xmlns:p14="http://schemas.microsoft.com/office/powerpoint/2010/main" val="310193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9183EE-5FC4-4974-BD9B-59C41C339D17}" type="datetimeFigureOut">
              <a:rPr lang="en-GB" smtClean="0"/>
              <a:t>05/12/2017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DECFA9-9C86-4E84-AA0E-F2A8E6A2C4F2}" type="slidenum">
              <a:rPr lang="en-GB" smtClean="0"/>
              <a:t>‹#›</a:t>
            </a:fld>
            <a:endParaRPr lang="en-GB"/>
          </a:p>
        </p:txBody>
      </p:sp>
    </p:spTree>
    <p:extLst>
      <p:ext uri="{BB962C8B-B14F-4D97-AF65-F5344CB8AC3E}">
        <p14:creationId xmlns:p14="http://schemas.microsoft.com/office/powerpoint/2010/main" val="1799624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19183EE-5FC4-4974-BD9B-59C41C339D17}" type="datetimeFigureOut">
              <a:rPr lang="en-GB" smtClean="0"/>
              <a:t>05/12/2017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DECFA9-9C86-4E84-AA0E-F2A8E6A2C4F2}" type="slidenum">
              <a:rPr lang="en-GB" smtClean="0"/>
              <a:t>‹#›</a:t>
            </a:fld>
            <a:endParaRPr lang="en-GB"/>
          </a:p>
        </p:txBody>
      </p:sp>
    </p:spTree>
    <p:extLst>
      <p:ext uri="{BB962C8B-B14F-4D97-AF65-F5344CB8AC3E}">
        <p14:creationId xmlns:p14="http://schemas.microsoft.com/office/powerpoint/2010/main" val="2533512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19183EE-5FC4-4974-BD9B-59C41C339D17}" type="datetimeFigureOut">
              <a:rPr lang="en-GB" smtClean="0"/>
              <a:t>05/12/2017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DECFA9-9C86-4E84-AA0E-F2A8E6A2C4F2}" type="slidenum">
              <a:rPr lang="en-GB" smtClean="0"/>
              <a:t>‹#›</a:t>
            </a:fld>
            <a:endParaRPr lang="en-GB"/>
          </a:p>
        </p:txBody>
      </p:sp>
    </p:spTree>
    <p:extLst>
      <p:ext uri="{BB962C8B-B14F-4D97-AF65-F5344CB8AC3E}">
        <p14:creationId xmlns:p14="http://schemas.microsoft.com/office/powerpoint/2010/main" val="388513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19183EE-5FC4-4974-BD9B-59C41C339D17}" type="datetimeFigureOut">
              <a:rPr lang="en-GB" smtClean="0"/>
              <a:t>05/12/2017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DECFA9-9C86-4E84-AA0E-F2A8E6A2C4F2}" type="slidenum">
              <a:rPr lang="en-GB" smtClean="0"/>
              <a:t>‹#›</a:t>
            </a:fld>
            <a:endParaRPr lang="en-GB"/>
          </a:p>
        </p:txBody>
      </p:sp>
    </p:spTree>
    <p:extLst>
      <p:ext uri="{BB962C8B-B14F-4D97-AF65-F5344CB8AC3E}">
        <p14:creationId xmlns:p14="http://schemas.microsoft.com/office/powerpoint/2010/main" val="1354988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19183EE-5FC4-4974-BD9B-59C41C339D17}" type="datetimeFigureOut">
              <a:rPr lang="en-GB" smtClean="0"/>
              <a:t>05/12/2017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DECFA9-9C86-4E84-AA0E-F2A8E6A2C4F2}" type="slidenum">
              <a:rPr lang="en-GB" smtClean="0"/>
              <a:t>‹#›</a:t>
            </a:fld>
            <a:endParaRPr lang="en-GB"/>
          </a:p>
        </p:txBody>
      </p:sp>
    </p:spTree>
    <p:extLst>
      <p:ext uri="{BB962C8B-B14F-4D97-AF65-F5344CB8AC3E}">
        <p14:creationId xmlns:p14="http://schemas.microsoft.com/office/powerpoint/2010/main" val="3060384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9183EE-5FC4-4974-BD9B-59C41C339D17}" type="datetimeFigureOut">
              <a:rPr lang="en-GB" smtClean="0"/>
              <a:t>05/12/2017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5DECFA9-9C86-4E84-AA0E-F2A8E6A2C4F2}" type="slidenum">
              <a:rPr lang="en-GB" smtClean="0"/>
              <a:t>‹#›</a:t>
            </a:fld>
            <a:endParaRPr lang="en-GB"/>
          </a:p>
        </p:txBody>
      </p:sp>
    </p:spTree>
    <p:extLst>
      <p:ext uri="{BB962C8B-B14F-4D97-AF65-F5344CB8AC3E}">
        <p14:creationId xmlns:p14="http://schemas.microsoft.com/office/powerpoint/2010/main" val="1542155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19183EE-5FC4-4974-BD9B-59C41C339D17}" type="datetimeFigureOut">
              <a:rPr lang="en-GB" smtClean="0"/>
              <a:t>05/12/2017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DECFA9-9C86-4E84-AA0E-F2A8E6A2C4F2}" type="slidenum">
              <a:rPr lang="en-GB" smtClean="0"/>
              <a:t>‹#›</a:t>
            </a:fld>
            <a:endParaRPr lang="en-GB"/>
          </a:p>
        </p:txBody>
      </p:sp>
    </p:spTree>
    <p:extLst>
      <p:ext uri="{BB962C8B-B14F-4D97-AF65-F5344CB8AC3E}">
        <p14:creationId xmlns:p14="http://schemas.microsoft.com/office/powerpoint/2010/main" val="12401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19183EE-5FC4-4974-BD9B-59C41C339D17}" type="datetimeFigureOut">
              <a:rPr lang="en-GB" smtClean="0"/>
              <a:t>05/12/2017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DECFA9-9C86-4E84-AA0E-F2A8E6A2C4F2}" type="slidenum">
              <a:rPr lang="en-GB" smtClean="0"/>
              <a:t>‹#›</a:t>
            </a:fld>
            <a:endParaRPr lang="en-GB"/>
          </a:p>
        </p:txBody>
      </p:sp>
    </p:spTree>
    <p:extLst>
      <p:ext uri="{BB962C8B-B14F-4D97-AF65-F5344CB8AC3E}">
        <p14:creationId xmlns:p14="http://schemas.microsoft.com/office/powerpoint/2010/main" val="3067296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9183EE-5FC4-4974-BD9B-59C41C339D17}" type="datetimeFigureOut">
              <a:rPr lang="en-GB" smtClean="0"/>
              <a:t>05/12/2017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DECFA9-9C86-4E84-AA0E-F2A8E6A2C4F2}" type="slidenum">
              <a:rPr lang="en-GB" smtClean="0"/>
              <a:t>‹#›</a:t>
            </a:fld>
            <a:endParaRPr lang="en-GB"/>
          </a:p>
        </p:txBody>
      </p:sp>
    </p:spTree>
    <p:extLst>
      <p:ext uri="{BB962C8B-B14F-4D97-AF65-F5344CB8AC3E}">
        <p14:creationId xmlns:p14="http://schemas.microsoft.com/office/powerpoint/2010/main" val="3488913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6.w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5.wmf"/><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4800" y="1981200"/>
            <a:ext cx="9144000" cy="3670300"/>
          </a:xfrm>
        </p:spPr>
        <p:txBody>
          <a:bodyPr>
            <a:normAutofit fontScale="90000"/>
          </a:bodyPr>
          <a:lstStyle/>
          <a:p>
            <a:r>
              <a:rPr lang="en-GB" sz="10700" b="1" dirty="0" smtClean="0">
                <a:solidFill>
                  <a:srgbClr val="002060"/>
                </a:solidFill>
              </a:rPr>
              <a:t/>
            </a:r>
            <a:br>
              <a:rPr lang="en-GB" sz="10700" b="1" dirty="0" smtClean="0">
                <a:solidFill>
                  <a:srgbClr val="002060"/>
                </a:solidFill>
              </a:rPr>
            </a:br>
            <a:r>
              <a:rPr lang="en-GB" sz="10700" b="1" dirty="0">
                <a:solidFill>
                  <a:srgbClr val="002060"/>
                </a:solidFill>
              </a:rPr>
              <a:t/>
            </a:r>
            <a:br>
              <a:rPr lang="en-GB" sz="10700" b="1" dirty="0">
                <a:solidFill>
                  <a:srgbClr val="002060"/>
                </a:solidFill>
              </a:rPr>
            </a:br>
            <a:r>
              <a:rPr lang="en-GB" sz="10700" b="1" dirty="0" smtClean="0">
                <a:solidFill>
                  <a:srgbClr val="002060"/>
                </a:solidFill>
              </a:rPr>
              <a:t>Using the</a:t>
            </a:r>
            <a:br>
              <a:rPr lang="en-GB" sz="10700" b="1" dirty="0" smtClean="0">
                <a:solidFill>
                  <a:srgbClr val="002060"/>
                </a:solidFill>
              </a:rPr>
            </a:br>
            <a:r>
              <a:rPr lang="en-GB" sz="10700" b="1" dirty="0" smtClean="0">
                <a:solidFill>
                  <a:srgbClr val="002060"/>
                </a:solidFill>
              </a:rPr>
              <a:t> </a:t>
            </a:r>
            <a:r>
              <a:rPr lang="en-GB" sz="10700" b="1" dirty="0">
                <a:solidFill>
                  <a:srgbClr val="002060"/>
                </a:solidFill>
              </a:rPr>
              <a:t>MOT Testing Service</a:t>
            </a:r>
            <a:r>
              <a:rPr lang="en-GB" sz="6600" dirty="0">
                <a:solidFill>
                  <a:srgbClr val="002060"/>
                </a:solidFill>
              </a:rPr>
              <a:t/>
            </a:r>
            <a:br>
              <a:rPr lang="en-GB" sz="6600" dirty="0">
                <a:solidFill>
                  <a:srgbClr val="002060"/>
                </a:solidFill>
              </a:rPr>
            </a:br>
            <a:endParaRPr lang="en-GB" sz="6600" dirty="0">
              <a:solidFill>
                <a:srgbClr val="002060"/>
              </a:solidFill>
            </a:endParaRPr>
          </a:p>
        </p:txBody>
      </p:sp>
    </p:spTree>
    <p:extLst>
      <p:ext uri="{BB962C8B-B14F-4D97-AF65-F5344CB8AC3E}">
        <p14:creationId xmlns:p14="http://schemas.microsoft.com/office/powerpoint/2010/main" val="2615886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200">
                <a:solidFill>
                  <a:srgbClr val="FFFFFF"/>
                </a:solidFill>
              </a:rPr>
              <a:t>Safety  Standards  Service</a:t>
            </a:r>
          </a:p>
        </p:txBody>
      </p:sp>
      <p:pic>
        <p:nvPicPr>
          <p:cNvPr id="4" name="Content Placeholder 3"/>
          <p:cNvPicPr>
            <a:picLocks noGrp="1"/>
          </p:cNvPicPr>
          <p:nvPr>
            <p:ph idx="1"/>
          </p:nvPr>
        </p:nvPicPr>
        <p:blipFill>
          <a:blip r:embed="rId3"/>
          <a:stretch>
            <a:fillRect/>
          </a:stretch>
        </p:blipFill>
        <p:spPr>
          <a:xfrm>
            <a:off x="3929561" y="317500"/>
            <a:ext cx="4193178" cy="5859463"/>
          </a:xfrm>
          <a:prstGeom prst="rect">
            <a:avLst/>
          </a:prstGeom>
        </p:spPr>
      </p:pic>
      <p:sp>
        <p:nvSpPr>
          <p:cNvPr id="3" name="Down Arrow 2"/>
          <p:cNvSpPr/>
          <p:nvPr/>
        </p:nvSpPr>
        <p:spPr>
          <a:xfrm flipH="1">
            <a:off x="6172200" y="3160643"/>
            <a:ext cx="178904" cy="36218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Down Arrow 5"/>
          <p:cNvSpPr/>
          <p:nvPr/>
        </p:nvSpPr>
        <p:spPr>
          <a:xfrm flipH="1">
            <a:off x="6859234" y="3160642"/>
            <a:ext cx="178904" cy="36218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own Arrow 6"/>
          <p:cNvSpPr/>
          <p:nvPr/>
        </p:nvSpPr>
        <p:spPr>
          <a:xfrm flipH="1">
            <a:off x="7726018" y="3160641"/>
            <a:ext cx="178904" cy="36218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8684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200">
                <a:solidFill>
                  <a:srgbClr val="FFFFFF"/>
                </a:solidFill>
              </a:rPr>
              <a:t>Safety  Standards  Service</a:t>
            </a:r>
          </a:p>
        </p:txBody>
      </p:sp>
      <p:pic>
        <p:nvPicPr>
          <p:cNvPr id="4" name="Content Placeholder 3"/>
          <p:cNvPicPr>
            <a:picLocks noGrp="1"/>
          </p:cNvPicPr>
          <p:nvPr>
            <p:ph idx="1"/>
          </p:nvPr>
        </p:nvPicPr>
        <p:blipFill>
          <a:blip r:embed="rId3"/>
          <a:stretch>
            <a:fillRect/>
          </a:stretch>
        </p:blipFill>
        <p:spPr>
          <a:xfrm>
            <a:off x="3847945" y="317500"/>
            <a:ext cx="4356409" cy="5859463"/>
          </a:xfrm>
          <a:prstGeom prst="rect">
            <a:avLst/>
          </a:prstGeom>
        </p:spPr>
      </p:pic>
      <p:sp>
        <p:nvSpPr>
          <p:cNvPr id="5" name="Oval 4"/>
          <p:cNvSpPr/>
          <p:nvPr/>
        </p:nvSpPr>
        <p:spPr>
          <a:xfrm>
            <a:off x="4870175" y="2087217"/>
            <a:ext cx="218660" cy="18884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5595730" y="2087217"/>
            <a:ext cx="745435" cy="20872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9182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200">
                <a:solidFill>
                  <a:srgbClr val="FFFFFF"/>
                </a:solidFill>
              </a:rPr>
              <a:t>Safety  Standards  Service</a:t>
            </a:r>
          </a:p>
        </p:txBody>
      </p:sp>
      <p:pic>
        <p:nvPicPr>
          <p:cNvPr id="4" name="Content Placeholder 3"/>
          <p:cNvPicPr>
            <a:picLocks noGrp="1"/>
          </p:cNvPicPr>
          <p:nvPr>
            <p:ph idx="1"/>
          </p:nvPr>
        </p:nvPicPr>
        <p:blipFill>
          <a:blip r:embed="rId3"/>
          <a:stretch>
            <a:fillRect/>
          </a:stretch>
        </p:blipFill>
        <p:spPr>
          <a:xfrm>
            <a:off x="3410829" y="317500"/>
            <a:ext cx="5230642" cy="5859463"/>
          </a:xfrm>
          <a:prstGeom prst="rect">
            <a:avLst/>
          </a:prstGeom>
        </p:spPr>
      </p:pic>
      <p:sp>
        <p:nvSpPr>
          <p:cNvPr id="3" name="Oval 2"/>
          <p:cNvSpPr/>
          <p:nvPr/>
        </p:nvSpPr>
        <p:spPr>
          <a:xfrm>
            <a:off x="4691744" y="2786743"/>
            <a:ext cx="261256"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3755571" y="5484586"/>
            <a:ext cx="1524000" cy="27395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358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200">
                <a:solidFill>
                  <a:srgbClr val="FFFFFF"/>
                </a:solidFill>
              </a:rPr>
              <a:t>Safety  Standards  Service</a:t>
            </a:r>
          </a:p>
        </p:txBody>
      </p:sp>
      <p:pic>
        <p:nvPicPr>
          <p:cNvPr id="3" name="Content Placeholder 2"/>
          <p:cNvPicPr>
            <a:picLocks noGrp="1" noChangeAspect="1"/>
          </p:cNvPicPr>
          <p:nvPr>
            <p:ph idx="1"/>
          </p:nvPr>
        </p:nvPicPr>
        <p:blipFill>
          <a:blip r:embed="rId3"/>
          <a:stretch>
            <a:fillRect/>
          </a:stretch>
        </p:blipFill>
        <p:spPr>
          <a:xfrm>
            <a:off x="3581400" y="358397"/>
            <a:ext cx="4608975" cy="4645555"/>
          </a:xfrm>
          <a:prstGeom prst="rect">
            <a:avLst/>
          </a:prstGeom>
        </p:spPr>
      </p:pic>
    </p:spTree>
    <p:extLst>
      <p:ext uri="{BB962C8B-B14F-4D97-AF65-F5344CB8AC3E}">
        <p14:creationId xmlns:p14="http://schemas.microsoft.com/office/powerpoint/2010/main" val="1989757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200">
                <a:solidFill>
                  <a:srgbClr val="FFFFFF"/>
                </a:solidFill>
              </a:rPr>
              <a:t>Safety  Standards  Service</a:t>
            </a:r>
          </a:p>
        </p:txBody>
      </p:sp>
      <p:pic>
        <p:nvPicPr>
          <p:cNvPr id="3" name="Content Placeholder 2"/>
          <p:cNvPicPr>
            <a:picLocks noGrp="1" noChangeAspect="1"/>
          </p:cNvPicPr>
          <p:nvPr>
            <p:ph idx="1"/>
          </p:nvPr>
        </p:nvPicPr>
        <p:blipFill>
          <a:blip r:embed="rId3"/>
          <a:stretch>
            <a:fillRect/>
          </a:stretch>
        </p:blipFill>
        <p:spPr>
          <a:xfrm>
            <a:off x="3953812" y="317500"/>
            <a:ext cx="4144676" cy="5859463"/>
          </a:xfrm>
          <a:prstGeom prst="rect">
            <a:avLst/>
          </a:prstGeom>
        </p:spPr>
      </p:pic>
      <p:sp>
        <p:nvSpPr>
          <p:cNvPr id="4" name="Title 1"/>
          <p:cNvSpPr>
            <a:spLocks noGrp="1"/>
          </p:cNvSpPr>
          <p:nvPr>
            <p:ph type="title"/>
          </p:nvPr>
        </p:nvSpPr>
        <p:spPr>
          <a:xfrm>
            <a:off x="838200" y="365125"/>
            <a:ext cx="10515600" cy="1325563"/>
          </a:xfrm>
        </p:spPr>
        <p:txBody>
          <a:bodyPr/>
          <a:lstStyle/>
          <a:p>
            <a:r>
              <a:rPr lang="en-GB" dirty="0" err="1" smtClean="0">
                <a:solidFill>
                  <a:srgbClr val="002060"/>
                </a:solidFill>
              </a:rPr>
              <a:t>TQI</a:t>
            </a:r>
            <a:endParaRPr lang="en-GB" dirty="0">
              <a:solidFill>
                <a:srgbClr val="002060"/>
              </a:solidFill>
            </a:endParaRPr>
          </a:p>
        </p:txBody>
      </p:sp>
      <p:sp>
        <p:nvSpPr>
          <p:cNvPr id="2" name="Oval 1"/>
          <p:cNvSpPr/>
          <p:nvPr/>
        </p:nvSpPr>
        <p:spPr>
          <a:xfrm>
            <a:off x="7262446" y="3259014"/>
            <a:ext cx="263769" cy="12895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431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200">
                <a:solidFill>
                  <a:srgbClr val="FFFFFF"/>
                </a:solidFill>
              </a:rPr>
              <a:t>Safety  Standards  Service</a:t>
            </a:r>
          </a:p>
        </p:txBody>
      </p:sp>
      <p:pic>
        <p:nvPicPr>
          <p:cNvPr id="3" name="Content Placeholder 2"/>
          <p:cNvPicPr>
            <a:picLocks noGrp="1" noChangeAspect="1"/>
          </p:cNvPicPr>
          <p:nvPr>
            <p:ph idx="1"/>
          </p:nvPr>
        </p:nvPicPr>
        <p:blipFill>
          <a:blip r:embed="rId3"/>
          <a:stretch>
            <a:fillRect/>
          </a:stretch>
        </p:blipFill>
        <p:spPr>
          <a:xfrm>
            <a:off x="3601421" y="317500"/>
            <a:ext cx="4849457" cy="5859463"/>
          </a:xfrm>
          <a:prstGeom prst="rect">
            <a:avLst/>
          </a:prstGeom>
        </p:spPr>
      </p:pic>
      <p:sp>
        <p:nvSpPr>
          <p:cNvPr id="5" name="Title 1"/>
          <p:cNvSpPr>
            <a:spLocks noGrp="1"/>
          </p:cNvSpPr>
          <p:nvPr>
            <p:ph type="title"/>
          </p:nvPr>
        </p:nvSpPr>
        <p:spPr>
          <a:xfrm>
            <a:off x="838200" y="365125"/>
            <a:ext cx="10515600" cy="1325563"/>
          </a:xfrm>
        </p:spPr>
        <p:txBody>
          <a:bodyPr/>
          <a:lstStyle/>
          <a:p>
            <a:r>
              <a:rPr lang="en-GB" dirty="0" err="1" smtClean="0">
                <a:solidFill>
                  <a:srgbClr val="002060"/>
                </a:solidFill>
              </a:rPr>
              <a:t>TQI</a:t>
            </a:r>
            <a:endParaRPr lang="en-GB" dirty="0">
              <a:solidFill>
                <a:srgbClr val="002060"/>
              </a:solidFill>
            </a:endParaRPr>
          </a:p>
        </p:txBody>
      </p:sp>
    </p:spTree>
    <p:extLst>
      <p:ext uri="{BB962C8B-B14F-4D97-AF65-F5344CB8AC3E}">
        <p14:creationId xmlns:p14="http://schemas.microsoft.com/office/powerpoint/2010/main" val="8008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200">
                <a:solidFill>
                  <a:srgbClr val="FFFFFF"/>
                </a:solidFill>
              </a:rPr>
              <a:t>Safety  Standards  Service</a:t>
            </a:r>
          </a:p>
        </p:txBody>
      </p:sp>
      <p:pic>
        <p:nvPicPr>
          <p:cNvPr id="3" name="Content Placeholder 2"/>
          <p:cNvPicPr>
            <a:picLocks noGrp="1" noChangeAspect="1"/>
          </p:cNvPicPr>
          <p:nvPr>
            <p:ph idx="1"/>
          </p:nvPr>
        </p:nvPicPr>
        <p:blipFill>
          <a:blip r:embed="rId3"/>
          <a:stretch>
            <a:fillRect/>
          </a:stretch>
        </p:blipFill>
        <p:spPr>
          <a:xfrm>
            <a:off x="3940763" y="317500"/>
            <a:ext cx="4170773" cy="5859463"/>
          </a:xfrm>
          <a:prstGeom prst="rect">
            <a:avLst/>
          </a:prstGeom>
        </p:spPr>
      </p:pic>
      <p:sp>
        <p:nvSpPr>
          <p:cNvPr id="4" name="Title 1"/>
          <p:cNvSpPr>
            <a:spLocks noGrp="1"/>
          </p:cNvSpPr>
          <p:nvPr>
            <p:ph type="title"/>
          </p:nvPr>
        </p:nvSpPr>
        <p:spPr>
          <a:xfrm>
            <a:off x="838200" y="365125"/>
            <a:ext cx="10515600" cy="1325563"/>
          </a:xfrm>
        </p:spPr>
        <p:txBody>
          <a:bodyPr/>
          <a:lstStyle/>
          <a:p>
            <a:r>
              <a:rPr lang="en-GB" dirty="0" err="1" smtClean="0">
                <a:solidFill>
                  <a:srgbClr val="002060"/>
                </a:solidFill>
              </a:rPr>
              <a:t>TQI</a:t>
            </a:r>
            <a:endParaRPr lang="en-GB" dirty="0">
              <a:solidFill>
                <a:srgbClr val="002060"/>
              </a:solidFill>
            </a:endParaRPr>
          </a:p>
        </p:txBody>
      </p:sp>
      <p:sp>
        <p:nvSpPr>
          <p:cNvPr id="2" name="Oval 1"/>
          <p:cNvSpPr/>
          <p:nvPr/>
        </p:nvSpPr>
        <p:spPr>
          <a:xfrm>
            <a:off x="7256586" y="3059724"/>
            <a:ext cx="304800" cy="10550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4577862" y="3962400"/>
            <a:ext cx="1776046" cy="19929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1071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Safety  Standards  Service</a:t>
            </a:r>
          </a:p>
        </p:txBody>
      </p:sp>
      <p:sp>
        <p:nvSpPr>
          <p:cNvPr id="5" name="Title 1"/>
          <p:cNvSpPr>
            <a:spLocks noGrp="1"/>
          </p:cNvSpPr>
          <p:nvPr>
            <p:ph type="title"/>
          </p:nvPr>
        </p:nvSpPr>
        <p:spPr>
          <a:xfrm>
            <a:off x="838200" y="365125"/>
            <a:ext cx="10515600" cy="1325563"/>
          </a:xfrm>
        </p:spPr>
        <p:txBody>
          <a:bodyPr/>
          <a:lstStyle/>
          <a:p>
            <a:r>
              <a:rPr lang="en-GB" dirty="0" err="1" smtClean="0">
                <a:solidFill>
                  <a:srgbClr val="002060"/>
                </a:solidFill>
              </a:rPr>
              <a:t>TQI</a:t>
            </a:r>
            <a:endParaRPr lang="en-GB" dirty="0">
              <a:solidFill>
                <a:srgbClr val="002060"/>
              </a:solidFill>
            </a:endParaRPr>
          </a:p>
        </p:txBody>
      </p:sp>
      <p:pic>
        <p:nvPicPr>
          <p:cNvPr id="4" name="Content Placeholder 3"/>
          <p:cNvPicPr>
            <a:picLocks noGrp="1" noChangeAspect="1"/>
          </p:cNvPicPr>
          <p:nvPr>
            <p:ph idx="1"/>
          </p:nvPr>
        </p:nvPicPr>
        <p:blipFill>
          <a:blip r:embed="rId3"/>
          <a:stretch>
            <a:fillRect/>
          </a:stretch>
        </p:blipFill>
        <p:spPr>
          <a:xfrm>
            <a:off x="3713925" y="365125"/>
            <a:ext cx="4764149" cy="5811838"/>
          </a:xfrm>
          <a:prstGeom prst="rect">
            <a:avLst/>
          </a:prstGeom>
        </p:spPr>
      </p:pic>
    </p:spTree>
    <p:extLst>
      <p:ext uri="{BB962C8B-B14F-4D97-AF65-F5344CB8AC3E}">
        <p14:creationId xmlns:p14="http://schemas.microsoft.com/office/powerpoint/2010/main" val="373528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200">
                <a:solidFill>
                  <a:srgbClr val="FFFFFF"/>
                </a:solidFill>
              </a:rPr>
              <a:t>Safety  Standards  Service</a:t>
            </a:r>
          </a:p>
        </p:txBody>
      </p:sp>
      <p:sp>
        <p:nvSpPr>
          <p:cNvPr id="3" name="Content Placeholder 2"/>
          <p:cNvSpPr>
            <a:spLocks noGrp="1"/>
          </p:cNvSpPr>
          <p:nvPr>
            <p:ph idx="1"/>
          </p:nvPr>
        </p:nvSpPr>
        <p:spPr>
          <a:xfrm>
            <a:off x="838200" y="1192371"/>
            <a:ext cx="10515600" cy="4351338"/>
          </a:xfrm>
        </p:spPr>
        <p:txBody>
          <a:bodyPr/>
          <a:lstStyle/>
          <a:p>
            <a:endParaRPr lang="en-GB" dirty="0" smtClean="0"/>
          </a:p>
          <a:p>
            <a:endParaRPr lang="en-GB" dirty="0"/>
          </a:p>
          <a:p>
            <a:pPr marL="0" indent="0">
              <a:buNone/>
            </a:pPr>
            <a:endParaRPr lang="en-GB" dirty="0"/>
          </a:p>
        </p:txBody>
      </p:sp>
      <p:sp>
        <p:nvSpPr>
          <p:cNvPr id="6" name="Title 1"/>
          <p:cNvSpPr>
            <a:spLocks noGrp="1"/>
          </p:cNvSpPr>
          <p:nvPr>
            <p:ph type="title"/>
          </p:nvPr>
        </p:nvSpPr>
        <p:spPr>
          <a:xfrm>
            <a:off x="838200" y="365125"/>
            <a:ext cx="10515600" cy="1325563"/>
          </a:xfrm>
        </p:spPr>
        <p:txBody>
          <a:bodyPr/>
          <a:lstStyle/>
          <a:p>
            <a:r>
              <a:rPr lang="en-GB" dirty="0" err="1" smtClean="0">
                <a:solidFill>
                  <a:srgbClr val="002060"/>
                </a:solidFill>
              </a:rPr>
              <a:t>TQI</a:t>
            </a:r>
            <a:endParaRPr lang="en-GB" dirty="0">
              <a:solidFill>
                <a:srgbClr val="002060"/>
              </a:solidFill>
            </a:endParaRPr>
          </a:p>
        </p:txBody>
      </p:sp>
      <p:sp>
        <p:nvSpPr>
          <p:cNvPr id="5" name="Rectangle 4"/>
          <p:cNvSpPr/>
          <p:nvPr/>
        </p:nvSpPr>
        <p:spPr>
          <a:xfrm>
            <a:off x="3048000" y="2782595"/>
            <a:ext cx="6096000" cy="1882567"/>
          </a:xfrm>
          <a:prstGeom prst="rect">
            <a:avLst/>
          </a:prstGeom>
        </p:spPr>
        <p:txBody>
          <a:bodyPr>
            <a:spAutoFit/>
          </a:bodyPr>
          <a:lstStyle/>
          <a:p>
            <a:pPr lvl="0" algn="ctr">
              <a:lnSpc>
                <a:spcPct val="90000"/>
              </a:lnSpc>
              <a:spcBef>
                <a:spcPts val="1000"/>
              </a:spcBef>
            </a:pPr>
            <a:r>
              <a:rPr lang="en-US" altLang="en-US" sz="6000" dirty="0" smtClean="0">
                <a:solidFill>
                  <a:srgbClr val="002060"/>
                </a:solidFill>
              </a:rPr>
              <a:t>CSV</a:t>
            </a:r>
            <a:endParaRPr lang="en-US" altLang="en-US" sz="6000" dirty="0">
              <a:solidFill>
                <a:srgbClr val="002060"/>
              </a:solidFill>
            </a:endParaRPr>
          </a:p>
          <a:p>
            <a:pPr lvl="0" algn="ctr">
              <a:lnSpc>
                <a:spcPct val="90000"/>
              </a:lnSpc>
              <a:spcBef>
                <a:spcPts val="1000"/>
              </a:spcBef>
            </a:pPr>
            <a:r>
              <a:rPr lang="en-US" altLang="en-US" sz="6000" dirty="0" smtClean="0">
                <a:solidFill>
                  <a:srgbClr val="002060"/>
                </a:solidFill>
              </a:rPr>
              <a:t>Files 1 month</a:t>
            </a:r>
            <a:endParaRPr lang="en-US" altLang="en-US" sz="6000" dirty="0">
              <a:solidFill>
                <a:srgbClr val="002060"/>
              </a:solidFill>
            </a:endParaRPr>
          </a:p>
        </p:txBody>
      </p:sp>
      <p:graphicFrame>
        <p:nvGraphicFramePr>
          <p:cNvPr id="2" name="Object 1">
            <a:hlinkClick r:id="" action="ppaction://ole?verb=1"/>
          </p:cNvPr>
          <p:cNvGraphicFramePr>
            <a:graphicFrameLocks noChangeAspect="1"/>
          </p:cNvGraphicFramePr>
          <p:nvPr>
            <p:extLst>
              <p:ext uri="{D42A27DB-BD31-4B8C-83A1-F6EECF244321}">
                <p14:modId xmlns:p14="http://schemas.microsoft.com/office/powerpoint/2010/main" val="597571053"/>
              </p:ext>
            </p:extLst>
          </p:nvPr>
        </p:nvGraphicFramePr>
        <p:xfrm>
          <a:off x="8503885" y="2517935"/>
          <a:ext cx="2933957" cy="2541746"/>
        </p:xfrm>
        <a:graphic>
          <a:graphicData uri="http://schemas.openxmlformats.org/presentationml/2006/ole">
            <mc:AlternateContent xmlns:mc="http://schemas.openxmlformats.org/markup-compatibility/2006">
              <mc:Choice xmlns:v="urn:schemas-microsoft-com:vml" Requires="v">
                <p:oleObj spid="_x0000_s3075" name="Macro-Enabled Worksheet" showAsIcon="1" r:id="rId4" imgW="914400" imgH="792360" progId="Excel.SheetMacroEnabled.12">
                  <p:embed/>
                </p:oleObj>
              </mc:Choice>
              <mc:Fallback>
                <p:oleObj name="Macro-Enabled Worksheet" showAsIcon="1" r:id="rId4" imgW="914400" imgH="792360" progId="Excel.SheetMacroEnabled.12">
                  <p:embed/>
                  <p:pic>
                    <p:nvPicPr>
                      <p:cNvPr id="0" name=""/>
                      <p:cNvPicPr/>
                      <p:nvPr/>
                    </p:nvPicPr>
                    <p:blipFill>
                      <a:blip r:embed="rId5"/>
                      <a:stretch>
                        <a:fillRect/>
                      </a:stretch>
                    </p:blipFill>
                    <p:spPr>
                      <a:xfrm>
                        <a:off x="8503885" y="2517935"/>
                        <a:ext cx="2933957" cy="2541746"/>
                      </a:xfrm>
                      <a:prstGeom prst="rect">
                        <a:avLst/>
                      </a:prstGeom>
                    </p:spPr>
                  </p:pic>
                </p:oleObj>
              </mc:Fallback>
            </mc:AlternateContent>
          </a:graphicData>
        </a:graphic>
      </p:graphicFrame>
      <p:sp>
        <p:nvSpPr>
          <p:cNvPr id="7" name="TextBox 6"/>
          <p:cNvSpPr txBox="1"/>
          <p:nvPr/>
        </p:nvSpPr>
        <p:spPr>
          <a:xfrm>
            <a:off x="9144000" y="4929822"/>
            <a:ext cx="1857881" cy="523220"/>
          </a:xfrm>
          <a:prstGeom prst="rect">
            <a:avLst/>
          </a:prstGeom>
          <a:noFill/>
        </p:spPr>
        <p:txBody>
          <a:bodyPr wrap="none" rtlCol="0">
            <a:spAutoFit/>
          </a:bodyPr>
          <a:lstStyle/>
          <a:p>
            <a:r>
              <a:rPr lang="en-GB" sz="2800" dirty="0" smtClean="0">
                <a:solidFill>
                  <a:srgbClr val="0000CC"/>
                </a:solidFill>
              </a:rPr>
              <a:t>Click Above</a:t>
            </a:r>
            <a:endParaRPr lang="en-GB" sz="2800" dirty="0">
              <a:solidFill>
                <a:srgbClr val="0000CC"/>
              </a:solidFill>
            </a:endParaRPr>
          </a:p>
        </p:txBody>
      </p:sp>
    </p:spTree>
    <p:extLst>
      <p:ext uri="{BB962C8B-B14F-4D97-AF65-F5344CB8AC3E}">
        <p14:creationId xmlns:p14="http://schemas.microsoft.com/office/powerpoint/2010/main" val="7890203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200">
                <a:solidFill>
                  <a:srgbClr val="FFFFFF"/>
                </a:solidFill>
              </a:rPr>
              <a:t>Safety  Standards  Service</a:t>
            </a:r>
          </a:p>
        </p:txBody>
      </p:sp>
      <p:sp>
        <p:nvSpPr>
          <p:cNvPr id="3" name="Content Placeholder 2"/>
          <p:cNvSpPr>
            <a:spLocks noGrp="1"/>
          </p:cNvSpPr>
          <p:nvPr>
            <p:ph idx="1"/>
          </p:nvPr>
        </p:nvSpPr>
        <p:spPr/>
        <p:txBody>
          <a:bodyPr/>
          <a:lstStyle/>
          <a:p>
            <a:pPr marL="0" lvl="0" indent="0" algn="ctr">
              <a:buNone/>
            </a:pPr>
            <a:endParaRPr lang="en-US" altLang="en-US" sz="6000" dirty="0" smtClean="0">
              <a:solidFill>
                <a:srgbClr val="002060"/>
              </a:solidFill>
            </a:endParaRPr>
          </a:p>
          <a:p>
            <a:pPr marL="0" lvl="0" indent="0" algn="ctr">
              <a:buNone/>
            </a:pPr>
            <a:r>
              <a:rPr lang="en-US" altLang="en-US" sz="6000" dirty="0" smtClean="0">
                <a:solidFill>
                  <a:srgbClr val="002060"/>
                </a:solidFill>
              </a:rPr>
              <a:t>CSV</a:t>
            </a:r>
            <a:endParaRPr lang="en-US" altLang="en-US" sz="6000" dirty="0">
              <a:solidFill>
                <a:srgbClr val="002060"/>
              </a:solidFill>
            </a:endParaRPr>
          </a:p>
          <a:p>
            <a:pPr marL="0" lvl="0" indent="0" algn="ctr">
              <a:buNone/>
            </a:pPr>
            <a:r>
              <a:rPr lang="en-US" altLang="en-US" sz="6000" dirty="0" smtClean="0">
                <a:solidFill>
                  <a:srgbClr val="002060"/>
                </a:solidFill>
              </a:rPr>
              <a:t>Files 3 months</a:t>
            </a:r>
            <a:endParaRPr lang="en-US" altLang="en-US" sz="6000" dirty="0">
              <a:solidFill>
                <a:srgbClr val="002060"/>
              </a:solidFill>
            </a:endParaRPr>
          </a:p>
          <a:p>
            <a:endParaRPr lang="en-GB" dirty="0"/>
          </a:p>
        </p:txBody>
      </p:sp>
      <p:sp>
        <p:nvSpPr>
          <p:cNvPr id="6" name="Title 1"/>
          <p:cNvSpPr>
            <a:spLocks noGrp="1"/>
          </p:cNvSpPr>
          <p:nvPr>
            <p:ph type="title"/>
          </p:nvPr>
        </p:nvSpPr>
        <p:spPr>
          <a:xfrm>
            <a:off x="838200" y="365125"/>
            <a:ext cx="10515600" cy="1325563"/>
          </a:xfrm>
        </p:spPr>
        <p:txBody>
          <a:bodyPr/>
          <a:lstStyle/>
          <a:p>
            <a:r>
              <a:rPr lang="en-GB" dirty="0" err="1" smtClean="0">
                <a:solidFill>
                  <a:srgbClr val="002060"/>
                </a:solidFill>
              </a:rPr>
              <a:t>TQI</a:t>
            </a:r>
            <a:endParaRPr lang="en-GB" dirty="0">
              <a:solidFill>
                <a:srgbClr val="002060"/>
              </a:solidFill>
            </a:endParaRPr>
          </a:p>
        </p:txBody>
      </p:sp>
      <p:sp>
        <p:nvSpPr>
          <p:cNvPr id="5" name="TextBox 4"/>
          <p:cNvSpPr txBox="1"/>
          <p:nvPr/>
        </p:nvSpPr>
        <p:spPr>
          <a:xfrm>
            <a:off x="9127198" y="4982399"/>
            <a:ext cx="1857881" cy="523220"/>
          </a:xfrm>
          <a:prstGeom prst="rect">
            <a:avLst/>
          </a:prstGeom>
          <a:noFill/>
        </p:spPr>
        <p:txBody>
          <a:bodyPr wrap="none" rtlCol="0">
            <a:spAutoFit/>
          </a:bodyPr>
          <a:lstStyle/>
          <a:p>
            <a:r>
              <a:rPr lang="en-GB" sz="2800" dirty="0" smtClean="0">
                <a:solidFill>
                  <a:srgbClr val="0000CC"/>
                </a:solidFill>
              </a:rPr>
              <a:t>Click Above</a:t>
            </a:r>
            <a:endParaRPr lang="en-GB" sz="2800" dirty="0">
              <a:solidFill>
                <a:srgbClr val="0000CC"/>
              </a:solidFill>
            </a:endParaRPr>
          </a:p>
        </p:txBody>
      </p:sp>
      <p:graphicFrame>
        <p:nvGraphicFramePr>
          <p:cNvPr id="2" name="Object 1">
            <a:hlinkClick r:id="" action="ppaction://ole?verb=1"/>
          </p:cNvPr>
          <p:cNvGraphicFramePr>
            <a:graphicFrameLocks noChangeAspect="1"/>
          </p:cNvGraphicFramePr>
          <p:nvPr>
            <p:extLst>
              <p:ext uri="{D42A27DB-BD31-4B8C-83A1-F6EECF244321}">
                <p14:modId xmlns:p14="http://schemas.microsoft.com/office/powerpoint/2010/main" val="155924471"/>
              </p:ext>
            </p:extLst>
          </p:nvPr>
        </p:nvGraphicFramePr>
        <p:xfrm>
          <a:off x="8737190" y="2519680"/>
          <a:ext cx="2616610" cy="2266822"/>
        </p:xfrm>
        <a:graphic>
          <a:graphicData uri="http://schemas.openxmlformats.org/presentationml/2006/ole">
            <mc:AlternateContent xmlns:mc="http://schemas.openxmlformats.org/markup-compatibility/2006">
              <mc:Choice xmlns:v="urn:schemas-microsoft-com:vml" Requires="v">
                <p:oleObj spid="_x0000_s4099" name="Macro-Enabled Worksheet" showAsIcon="1" r:id="rId4" imgW="914400" imgH="792360" progId="Excel.SheetMacroEnabled.12">
                  <p:embed/>
                </p:oleObj>
              </mc:Choice>
              <mc:Fallback>
                <p:oleObj name="Macro-Enabled Worksheet" showAsIcon="1" r:id="rId4" imgW="914400" imgH="792360" progId="Excel.SheetMacroEnabled.12">
                  <p:embed/>
                  <p:pic>
                    <p:nvPicPr>
                      <p:cNvPr id="0" name=""/>
                      <p:cNvPicPr/>
                      <p:nvPr/>
                    </p:nvPicPr>
                    <p:blipFill>
                      <a:blip r:embed="rId5"/>
                      <a:stretch>
                        <a:fillRect/>
                      </a:stretch>
                    </p:blipFill>
                    <p:spPr>
                      <a:xfrm>
                        <a:off x="8737190" y="2519680"/>
                        <a:ext cx="2616610" cy="2266822"/>
                      </a:xfrm>
                      <a:prstGeom prst="rect">
                        <a:avLst/>
                      </a:prstGeom>
                    </p:spPr>
                  </p:pic>
                </p:oleObj>
              </mc:Fallback>
            </mc:AlternateContent>
          </a:graphicData>
        </a:graphic>
      </p:graphicFrame>
    </p:spTree>
    <p:extLst>
      <p:ext uri="{BB962C8B-B14F-4D97-AF65-F5344CB8AC3E}">
        <p14:creationId xmlns:p14="http://schemas.microsoft.com/office/powerpoint/2010/main" val="3090764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rgbClr val="002060"/>
                </a:solidFill>
              </a:rPr>
              <a:t>TQI</a:t>
            </a:r>
            <a:endParaRPr lang="en-GB" dirty="0">
              <a:solidFill>
                <a:srgbClr val="002060"/>
              </a:solidFill>
            </a:endParaRPr>
          </a:p>
        </p:txBody>
      </p:sp>
      <p:sp>
        <p:nvSpPr>
          <p:cNvPr id="3" name="Content Placeholder 2"/>
          <p:cNvSpPr>
            <a:spLocks noGrp="1"/>
          </p:cNvSpPr>
          <p:nvPr>
            <p:ph idx="1"/>
          </p:nvPr>
        </p:nvSpPr>
        <p:spPr/>
        <p:txBody>
          <a:bodyPr/>
          <a:lstStyle/>
          <a:p>
            <a:pPr hangingPunct="0"/>
            <a:r>
              <a:rPr lang="en-GB" dirty="0">
                <a:solidFill>
                  <a:srgbClr val="002060"/>
                </a:solidFill>
              </a:rPr>
              <a:t>Test Q</a:t>
            </a:r>
            <a:r>
              <a:rPr lang="en-GB" dirty="0" smtClean="0">
                <a:solidFill>
                  <a:srgbClr val="002060"/>
                </a:solidFill>
              </a:rPr>
              <a:t>uality Information </a:t>
            </a:r>
            <a:r>
              <a:rPr lang="en-GB" dirty="0">
                <a:solidFill>
                  <a:srgbClr val="002060"/>
                </a:solidFill>
              </a:rPr>
              <a:t>is provided to assist in the quality management process at a </a:t>
            </a:r>
            <a:r>
              <a:rPr lang="en-GB" dirty="0" err="1">
                <a:solidFill>
                  <a:srgbClr val="002060"/>
                </a:solidFill>
              </a:rPr>
              <a:t>VTS</a:t>
            </a:r>
            <a:r>
              <a:rPr lang="en-GB" dirty="0">
                <a:solidFill>
                  <a:srgbClr val="002060"/>
                </a:solidFill>
              </a:rPr>
              <a:t>.</a:t>
            </a:r>
          </a:p>
          <a:p>
            <a:pPr hangingPunct="0"/>
            <a:r>
              <a:rPr lang="en-GB" dirty="0">
                <a:solidFill>
                  <a:srgbClr val="002060"/>
                </a:solidFill>
              </a:rPr>
              <a:t>It is intended to be a starting point when monitoring the standard of testing.</a:t>
            </a:r>
          </a:p>
          <a:p>
            <a:pPr hangingPunct="0"/>
            <a:r>
              <a:rPr lang="en-GB" dirty="0" smtClean="0">
                <a:solidFill>
                  <a:srgbClr val="002060"/>
                </a:solidFill>
              </a:rPr>
              <a:t>As a tester if </a:t>
            </a:r>
            <a:r>
              <a:rPr lang="en-GB" dirty="0">
                <a:solidFill>
                  <a:srgbClr val="002060"/>
                </a:solidFill>
              </a:rPr>
              <a:t>your </a:t>
            </a:r>
            <a:r>
              <a:rPr lang="en-GB" dirty="0" smtClean="0">
                <a:solidFill>
                  <a:srgbClr val="002060"/>
                </a:solidFill>
              </a:rPr>
              <a:t>rates </a:t>
            </a:r>
            <a:r>
              <a:rPr lang="en-GB" dirty="0">
                <a:solidFill>
                  <a:srgbClr val="002060"/>
                </a:solidFill>
              </a:rPr>
              <a:t>are </a:t>
            </a:r>
            <a:r>
              <a:rPr lang="en-GB" dirty="0" smtClean="0">
                <a:solidFill>
                  <a:srgbClr val="002060"/>
                </a:solidFill>
              </a:rPr>
              <a:t>different to </a:t>
            </a:r>
            <a:r>
              <a:rPr lang="en-GB" dirty="0">
                <a:solidFill>
                  <a:srgbClr val="002060"/>
                </a:solidFill>
              </a:rPr>
              <a:t>the site or national average it doesn’t </a:t>
            </a:r>
            <a:r>
              <a:rPr lang="en-GB" dirty="0" smtClean="0">
                <a:solidFill>
                  <a:srgbClr val="002060"/>
                </a:solidFill>
              </a:rPr>
              <a:t>necessarily mean </a:t>
            </a:r>
            <a:r>
              <a:rPr lang="en-GB" dirty="0">
                <a:solidFill>
                  <a:srgbClr val="002060"/>
                </a:solidFill>
              </a:rPr>
              <a:t>that anything is wrong with the standard of </a:t>
            </a:r>
            <a:r>
              <a:rPr lang="en-GB" dirty="0" smtClean="0">
                <a:solidFill>
                  <a:srgbClr val="002060"/>
                </a:solidFill>
              </a:rPr>
              <a:t>your testing but you may wish to reaffirm this by reviewing the appropriate sections of the relevant testers manual.</a:t>
            </a:r>
            <a:endParaRPr lang="en-GB" dirty="0">
              <a:solidFill>
                <a:srgbClr val="002060"/>
              </a:solidFill>
            </a:endParaRPr>
          </a:p>
          <a:p>
            <a:endParaRPr lang="en-GB" dirty="0"/>
          </a:p>
        </p:txBody>
      </p:sp>
    </p:spTree>
    <p:extLst>
      <p:ext uri="{BB962C8B-B14F-4D97-AF65-F5344CB8AC3E}">
        <p14:creationId xmlns:p14="http://schemas.microsoft.com/office/powerpoint/2010/main" val="101034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Safety  Standards  Service</a:t>
            </a:r>
          </a:p>
        </p:txBody>
      </p:sp>
      <p:sp>
        <p:nvSpPr>
          <p:cNvPr id="2" name="Content Placeholder 1"/>
          <p:cNvSpPr>
            <a:spLocks noGrp="1"/>
          </p:cNvSpPr>
          <p:nvPr>
            <p:ph idx="1"/>
          </p:nvPr>
        </p:nvSpPr>
        <p:spPr>
          <a:xfrm>
            <a:off x="698500" y="317500"/>
            <a:ext cx="10655300" cy="5859463"/>
          </a:xfrm>
        </p:spPr>
        <p:txBody>
          <a:bodyPr>
            <a:normAutofit/>
          </a:bodyPr>
          <a:lstStyle/>
          <a:p>
            <a:pPr marL="0" indent="0" algn="ctr">
              <a:buNone/>
            </a:pPr>
            <a:endParaRPr lang="en-GB" sz="9600" dirty="0" smtClean="0">
              <a:solidFill>
                <a:srgbClr val="002060"/>
              </a:solidFill>
            </a:endParaRPr>
          </a:p>
          <a:p>
            <a:pPr marL="0" indent="0" algn="ctr">
              <a:buNone/>
            </a:pPr>
            <a:r>
              <a:rPr lang="en-GB" sz="9600" dirty="0" smtClean="0">
                <a:solidFill>
                  <a:srgbClr val="002060"/>
                </a:solidFill>
              </a:rPr>
              <a:t>Test Logs</a:t>
            </a:r>
            <a:endParaRPr lang="en-GB" sz="9600" dirty="0">
              <a:solidFill>
                <a:srgbClr val="002060"/>
              </a:solidFill>
            </a:endParaRPr>
          </a:p>
        </p:txBody>
      </p:sp>
    </p:spTree>
    <p:extLst>
      <p:ext uri="{BB962C8B-B14F-4D97-AF65-F5344CB8AC3E}">
        <p14:creationId xmlns:p14="http://schemas.microsoft.com/office/powerpoint/2010/main" val="3001776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3"/>
          <a:stretch>
            <a:fillRect/>
          </a:stretch>
        </p:blipFill>
        <p:spPr>
          <a:xfrm>
            <a:off x="3607922" y="541895"/>
            <a:ext cx="4944602" cy="5594690"/>
          </a:xfrm>
          <a:prstGeom prst="rect">
            <a:avLst/>
          </a:prstGeom>
        </p:spPr>
      </p:pic>
      <p:sp>
        <p:nvSpPr>
          <p:cNvPr id="3" name="Oval 2"/>
          <p:cNvSpPr/>
          <p:nvPr/>
        </p:nvSpPr>
        <p:spPr>
          <a:xfrm>
            <a:off x="5658192" y="702734"/>
            <a:ext cx="498231" cy="16086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768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3506039" y="563253"/>
            <a:ext cx="4944602" cy="4462109"/>
          </a:xfrm>
          <a:prstGeom prst="rect">
            <a:avLst/>
          </a:prstGeom>
        </p:spPr>
      </p:pic>
      <p:sp>
        <p:nvSpPr>
          <p:cNvPr id="3" name="Oval 2"/>
          <p:cNvSpPr/>
          <p:nvPr/>
        </p:nvSpPr>
        <p:spPr>
          <a:xfrm>
            <a:off x="6654800" y="2624665"/>
            <a:ext cx="955430" cy="13577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976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3522134" y="557952"/>
            <a:ext cx="4944602" cy="4404511"/>
          </a:xfrm>
          <a:prstGeom prst="rect">
            <a:avLst/>
          </a:prstGeom>
        </p:spPr>
      </p:pic>
      <p:sp>
        <p:nvSpPr>
          <p:cNvPr id="3" name="Oval 2"/>
          <p:cNvSpPr/>
          <p:nvPr/>
        </p:nvSpPr>
        <p:spPr>
          <a:xfrm>
            <a:off x="3894667" y="3191934"/>
            <a:ext cx="1092200" cy="26246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593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r="654" b="4073"/>
          <a:stretch/>
        </p:blipFill>
        <p:spPr bwMode="auto">
          <a:xfrm>
            <a:off x="3533139" y="546200"/>
            <a:ext cx="4944602" cy="58269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993065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3681664" y="446331"/>
            <a:ext cx="4869189" cy="5917746"/>
          </a:xfrm>
          <a:prstGeom prst="rect">
            <a:avLst/>
          </a:prstGeom>
        </p:spPr>
      </p:pic>
    </p:spTree>
    <p:extLst>
      <p:ext uri="{BB962C8B-B14F-4D97-AF65-F5344CB8AC3E}">
        <p14:creationId xmlns:p14="http://schemas.microsoft.com/office/powerpoint/2010/main" val="35858817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r="654" b="4073"/>
          <a:stretch/>
        </p:blipFill>
        <p:spPr bwMode="auto">
          <a:xfrm>
            <a:off x="3724119" y="649335"/>
            <a:ext cx="4945713" cy="4937054"/>
          </a:xfrm>
          <a:prstGeom prst="rect">
            <a:avLst/>
          </a:prstGeom>
          <a:ln>
            <a:noFill/>
          </a:ln>
          <a:extLst>
            <a:ext uri="{53640926-AAD7-44D8-BBD7-CCE9431645EC}">
              <a14:shadowObscured xmlns:a14="http://schemas.microsoft.com/office/drawing/2010/main"/>
            </a:ext>
          </a:extLst>
        </p:spPr>
      </p:pic>
      <p:sp>
        <p:nvSpPr>
          <p:cNvPr id="3" name="Oval 2"/>
          <p:cNvSpPr/>
          <p:nvPr/>
        </p:nvSpPr>
        <p:spPr>
          <a:xfrm>
            <a:off x="6979802" y="2466267"/>
            <a:ext cx="457514" cy="17922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810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3714525" y="641582"/>
            <a:ext cx="4945713" cy="5795845"/>
          </a:xfrm>
          <a:prstGeom prst="rect">
            <a:avLst/>
          </a:prstGeom>
        </p:spPr>
      </p:pic>
      <p:sp>
        <p:nvSpPr>
          <p:cNvPr id="3" name="Rounded Rectangle 2"/>
          <p:cNvSpPr/>
          <p:nvPr/>
        </p:nvSpPr>
        <p:spPr>
          <a:xfrm>
            <a:off x="4071356" y="2791803"/>
            <a:ext cx="1479176" cy="248058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060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3812064" y="852682"/>
            <a:ext cx="4944602" cy="8137290"/>
          </a:xfrm>
          <a:prstGeom prst="rect">
            <a:avLst/>
          </a:prstGeom>
        </p:spPr>
      </p:pic>
    </p:spTree>
    <p:extLst>
      <p:ext uri="{BB962C8B-B14F-4D97-AF65-F5344CB8AC3E}">
        <p14:creationId xmlns:p14="http://schemas.microsoft.com/office/powerpoint/2010/main" val="41343043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3787990" y="865497"/>
            <a:ext cx="4944602" cy="7945600"/>
          </a:xfrm>
          <a:prstGeom prst="rect">
            <a:avLst/>
          </a:prstGeom>
        </p:spPr>
      </p:pic>
    </p:spTree>
    <p:extLst>
      <p:ext uri="{BB962C8B-B14F-4D97-AF65-F5344CB8AC3E}">
        <p14:creationId xmlns:p14="http://schemas.microsoft.com/office/powerpoint/2010/main" val="287359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solidFill>
                  <a:srgbClr val="002060"/>
                </a:solidFill>
              </a:rPr>
              <a:t>TQI</a:t>
            </a:r>
            <a:endParaRPr lang="en-GB" dirty="0">
              <a:solidFill>
                <a:srgbClr val="002060"/>
              </a:solidFill>
            </a:endParaRPr>
          </a:p>
        </p:txBody>
      </p:sp>
      <p:sp>
        <p:nvSpPr>
          <p:cNvPr id="3" name="Content Placeholder 2"/>
          <p:cNvSpPr>
            <a:spLocks noGrp="1"/>
          </p:cNvSpPr>
          <p:nvPr>
            <p:ph idx="1"/>
          </p:nvPr>
        </p:nvSpPr>
        <p:spPr/>
        <p:txBody>
          <a:bodyPr>
            <a:normAutofit lnSpcReduction="10000"/>
          </a:bodyPr>
          <a:lstStyle/>
          <a:p>
            <a:pPr hangingPunct="0"/>
            <a:r>
              <a:rPr lang="en-GB" dirty="0">
                <a:solidFill>
                  <a:srgbClr val="002060"/>
                </a:solidFill>
              </a:rPr>
              <a:t>Dependant on a user’s specific roles </a:t>
            </a:r>
            <a:r>
              <a:rPr lang="en-GB" dirty="0" err="1">
                <a:solidFill>
                  <a:srgbClr val="002060"/>
                </a:solidFill>
              </a:rPr>
              <a:t>TQI</a:t>
            </a:r>
            <a:r>
              <a:rPr lang="en-GB" dirty="0">
                <a:solidFill>
                  <a:srgbClr val="002060"/>
                </a:solidFill>
              </a:rPr>
              <a:t> can be accessed via the AE service reports screen or the </a:t>
            </a:r>
            <a:r>
              <a:rPr lang="en-GB" dirty="0" err="1">
                <a:solidFill>
                  <a:srgbClr val="002060"/>
                </a:solidFill>
              </a:rPr>
              <a:t>VTS</a:t>
            </a:r>
            <a:r>
              <a:rPr lang="en-GB" dirty="0">
                <a:solidFill>
                  <a:srgbClr val="002060"/>
                </a:solidFill>
              </a:rPr>
              <a:t> details screen.</a:t>
            </a:r>
          </a:p>
          <a:p>
            <a:pPr hangingPunct="0"/>
            <a:r>
              <a:rPr lang="en-GB" dirty="0" err="1" smtClean="0">
                <a:solidFill>
                  <a:srgbClr val="002060"/>
                </a:solidFill>
              </a:rPr>
              <a:t>TQI</a:t>
            </a:r>
            <a:r>
              <a:rPr lang="en-GB" dirty="0" smtClean="0">
                <a:solidFill>
                  <a:srgbClr val="002060"/>
                </a:solidFill>
              </a:rPr>
              <a:t> </a:t>
            </a:r>
            <a:r>
              <a:rPr lang="en-GB" dirty="0">
                <a:solidFill>
                  <a:srgbClr val="002060"/>
                </a:solidFill>
              </a:rPr>
              <a:t>is displayed by test Groups  </a:t>
            </a:r>
          </a:p>
          <a:p>
            <a:pPr hangingPunct="0"/>
            <a:r>
              <a:rPr lang="en-GB" dirty="0">
                <a:solidFill>
                  <a:srgbClr val="002060"/>
                </a:solidFill>
              </a:rPr>
              <a:t>Group A covers classes 1 &amp; 2</a:t>
            </a:r>
          </a:p>
          <a:p>
            <a:pPr hangingPunct="0"/>
            <a:r>
              <a:rPr lang="en-GB" dirty="0">
                <a:solidFill>
                  <a:srgbClr val="002060"/>
                </a:solidFill>
              </a:rPr>
              <a:t>Group B covers classes 3 4 5 &amp; 7</a:t>
            </a:r>
          </a:p>
          <a:p>
            <a:pPr hangingPunct="0"/>
            <a:r>
              <a:rPr lang="en-GB" dirty="0" smtClean="0">
                <a:solidFill>
                  <a:srgbClr val="002060"/>
                </a:solidFill>
              </a:rPr>
              <a:t>The </a:t>
            </a:r>
            <a:r>
              <a:rPr lang="en-GB" dirty="0">
                <a:solidFill>
                  <a:srgbClr val="002060"/>
                </a:solidFill>
              </a:rPr>
              <a:t>group(s) displayed is dependent on what class(</a:t>
            </a:r>
            <a:r>
              <a:rPr lang="en-GB" dirty="0" err="1">
                <a:solidFill>
                  <a:srgbClr val="002060"/>
                </a:solidFill>
              </a:rPr>
              <a:t>es</a:t>
            </a:r>
            <a:r>
              <a:rPr lang="en-GB" dirty="0">
                <a:solidFill>
                  <a:srgbClr val="002060"/>
                </a:solidFill>
              </a:rPr>
              <a:t>) the </a:t>
            </a:r>
            <a:r>
              <a:rPr lang="en-GB" dirty="0" err="1">
                <a:solidFill>
                  <a:srgbClr val="002060"/>
                </a:solidFill>
              </a:rPr>
              <a:t>VTS</a:t>
            </a:r>
            <a:r>
              <a:rPr lang="en-GB" dirty="0">
                <a:solidFill>
                  <a:srgbClr val="002060"/>
                </a:solidFill>
              </a:rPr>
              <a:t> is authorised to test.</a:t>
            </a:r>
          </a:p>
          <a:p>
            <a:pPr hangingPunct="0"/>
            <a:r>
              <a:rPr lang="en-GB" dirty="0" smtClean="0">
                <a:solidFill>
                  <a:srgbClr val="002060"/>
                </a:solidFill>
              </a:rPr>
              <a:t>The </a:t>
            </a:r>
            <a:r>
              <a:rPr lang="en-GB" dirty="0">
                <a:solidFill>
                  <a:srgbClr val="002060"/>
                </a:solidFill>
              </a:rPr>
              <a:t>initial view of </a:t>
            </a:r>
            <a:r>
              <a:rPr lang="en-GB" dirty="0" err="1">
                <a:solidFill>
                  <a:srgbClr val="002060"/>
                </a:solidFill>
              </a:rPr>
              <a:t>TQI</a:t>
            </a:r>
            <a:r>
              <a:rPr lang="en-GB" dirty="0">
                <a:solidFill>
                  <a:srgbClr val="002060"/>
                </a:solidFill>
              </a:rPr>
              <a:t> at a site level displays headline figures for the last completed month, the user has the option select to view the last 3 completed months of information.</a:t>
            </a:r>
          </a:p>
          <a:p>
            <a:pPr marL="0" indent="0" hangingPunct="0">
              <a:buNone/>
            </a:pPr>
            <a:endParaRPr lang="en-GB" dirty="0"/>
          </a:p>
          <a:p>
            <a:endParaRPr lang="en-GB" dirty="0"/>
          </a:p>
        </p:txBody>
      </p:sp>
    </p:spTree>
    <p:extLst>
      <p:ext uri="{BB962C8B-B14F-4D97-AF65-F5344CB8AC3E}">
        <p14:creationId xmlns:p14="http://schemas.microsoft.com/office/powerpoint/2010/main" val="28358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3772587" y="-709863"/>
            <a:ext cx="4972310" cy="7405338"/>
          </a:xfrm>
          <a:prstGeom prst="rect">
            <a:avLst/>
          </a:prstGeom>
        </p:spPr>
      </p:pic>
      <p:sp>
        <p:nvSpPr>
          <p:cNvPr id="3" name="Oval 2"/>
          <p:cNvSpPr/>
          <p:nvPr/>
        </p:nvSpPr>
        <p:spPr>
          <a:xfrm>
            <a:off x="6327274" y="6186905"/>
            <a:ext cx="882315" cy="26937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853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Test Log Spreadsheets</a:t>
            </a:r>
            <a:endParaRPr lang="en-GB" dirty="0">
              <a:solidFill>
                <a:srgbClr val="002060"/>
              </a:solidFill>
            </a:endParaRPr>
          </a:p>
        </p:txBody>
      </p:sp>
      <p:sp>
        <p:nvSpPr>
          <p:cNvPr id="3" name="Content Placeholder 2"/>
          <p:cNvSpPr>
            <a:spLocks noGrp="1"/>
          </p:cNvSpPr>
          <p:nvPr>
            <p:ph idx="1"/>
          </p:nvPr>
        </p:nvSpPr>
        <p:spPr/>
        <p:txBody>
          <a:bodyPr>
            <a:normAutofit/>
          </a:bodyPr>
          <a:lstStyle/>
          <a:p>
            <a:pPr marL="0" indent="0">
              <a:buNone/>
            </a:pPr>
            <a:r>
              <a:rPr lang="en-GB" sz="9600" dirty="0" smtClean="0">
                <a:solidFill>
                  <a:srgbClr val="0070C0"/>
                </a:solidFill>
              </a:rPr>
              <a:t>    </a:t>
            </a:r>
          </a:p>
          <a:p>
            <a:pPr marL="0" indent="0">
              <a:buNone/>
            </a:pPr>
            <a:r>
              <a:rPr lang="en-GB" sz="9600" dirty="0">
                <a:solidFill>
                  <a:srgbClr val="002060"/>
                </a:solidFill>
              </a:rPr>
              <a:t> </a:t>
            </a:r>
            <a:r>
              <a:rPr lang="en-GB" sz="9600" dirty="0" smtClean="0">
                <a:solidFill>
                  <a:srgbClr val="002060"/>
                </a:solidFill>
              </a:rPr>
              <a:t>              CSV</a:t>
            </a:r>
            <a:endParaRPr lang="en-GB" sz="9600" dirty="0">
              <a:solidFill>
                <a:srgbClr val="002060"/>
              </a:solidFill>
            </a:endParaRPr>
          </a:p>
        </p:txBody>
      </p:sp>
      <p:graphicFrame>
        <p:nvGraphicFramePr>
          <p:cNvPr id="6" name="Object 5">
            <a:hlinkClick r:id="" action="ppaction://ole?verb=1"/>
          </p:cNvPr>
          <p:cNvGraphicFramePr>
            <a:graphicFrameLocks noChangeAspect="1"/>
          </p:cNvGraphicFramePr>
          <p:nvPr>
            <p:extLst>
              <p:ext uri="{D42A27DB-BD31-4B8C-83A1-F6EECF244321}">
                <p14:modId xmlns:p14="http://schemas.microsoft.com/office/powerpoint/2010/main" val="4272913820"/>
              </p:ext>
            </p:extLst>
          </p:nvPr>
        </p:nvGraphicFramePr>
        <p:xfrm>
          <a:off x="7487920" y="2315051"/>
          <a:ext cx="3200400" cy="2772571"/>
        </p:xfrm>
        <a:graphic>
          <a:graphicData uri="http://schemas.openxmlformats.org/presentationml/2006/ole">
            <mc:AlternateContent xmlns:mc="http://schemas.openxmlformats.org/markup-compatibility/2006">
              <mc:Choice xmlns:v="urn:schemas-microsoft-com:vml" Requires="v">
                <p:oleObj spid="_x0000_s2053" name="Macro-Enabled Worksheet" showAsIcon="1" r:id="rId4" imgW="914400" imgH="792360" progId="Excel.SheetMacroEnabled.12">
                  <p:embed/>
                </p:oleObj>
              </mc:Choice>
              <mc:Fallback>
                <p:oleObj name="Macro-Enabled Worksheet" showAsIcon="1" r:id="rId4" imgW="914400" imgH="792360" progId="Excel.SheetMacroEnabled.12">
                  <p:embed/>
                  <p:pic>
                    <p:nvPicPr>
                      <p:cNvPr id="0" name=""/>
                      <p:cNvPicPr/>
                      <p:nvPr/>
                    </p:nvPicPr>
                    <p:blipFill>
                      <a:blip r:embed="rId5"/>
                      <a:stretch>
                        <a:fillRect/>
                      </a:stretch>
                    </p:blipFill>
                    <p:spPr>
                      <a:xfrm>
                        <a:off x="7487920" y="2315051"/>
                        <a:ext cx="3200400" cy="2772571"/>
                      </a:xfrm>
                      <a:prstGeom prst="rect">
                        <a:avLst/>
                      </a:prstGeom>
                    </p:spPr>
                  </p:pic>
                </p:oleObj>
              </mc:Fallback>
            </mc:AlternateContent>
          </a:graphicData>
        </a:graphic>
      </p:graphicFrame>
      <p:sp>
        <p:nvSpPr>
          <p:cNvPr id="7" name="TextBox 6"/>
          <p:cNvSpPr txBox="1"/>
          <p:nvPr/>
        </p:nvSpPr>
        <p:spPr>
          <a:xfrm>
            <a:off x="8234239" y="4847462"/>
            <a:ext cx="1857881" cy="523220"/>
          </a:xfrm>
          <a:prstGeom prst="rect">
            <a:avLst/>
          </a:prstGeom>
          <a:noFill/>
        </p:spPr>
        <p:txBody>
          <a:bodyPr wrap="none" rtlCol="0">
            <a:spAutoFit/>
          </a:bodyPr>
          <a:lstStyle/>
          <a:p>
            <a:r>
              <a:rPr lang="en-GB" sz="2800" dirty="0" smtClean="0">
                <a:solidFill>
                  <a:srgbClr val="0000CC"/>
                </a:solidFill>
              </a:rPr>
              <a:t>Click Above</a:t>
            </a:r>
            <a:endParaRPr lang="en-GB" sz="2800" dirty="0">
              <a:solidFill>
                <a:srgbClr val="0000CC"/>
              </a:solidFill>
            </a:endParaRPr>
          </a:p>
        </p:txBody>
      </p:sp>
    </p:spTree>
    <p:extLst>
      <p:ext uri="{BB962C8B-B14F-4D97-AF65-F5344CB8AC3E}">
        <p14:creationId xmlns:p14="http://schemas.microsoft.com/office/powerpoint/2010/main" val="38768383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0070C0"/>
                </a:solidFill>
              </a:rPr>
              <a:t/>
            </a:r>
            <a:br>
              <a:rPr lang="en-GB" b="1" dirty="0" smtClean="0">
                <a:solidFill>
                  <a:srgbClr val="0070C0"/>
                </a:solidFill>
              </a:rPr>
            </a:br>
            <a:r>
              <a:rPr lang="en-GB" b="1" dirty="0" smtClean="0">
                <a:solidFill>
                  <a:srgbClr val="002060"/>
                </a:solidFill>
              </a:rPr>
              <a:t>Annual Assessment</a:t>
            </a:r>
            <a:r>
              <a:rPr lang="en-GB" dirty="0"/>
              <a:t/>
            </a:r>
            <a:br>
              <a:rPr lang="en-GB" dirty="0"/>
            </a:br>
            <a:endParaRPr lang="en-GB" dirty="0"/>
          </a:p>
        </p:txBody>
      </p:sp>
      <p:pic>
        <p:nvPicPr>
          <p:cNvPr id="4" name="Content Placeholder 3" descr="C:\Users\camerag\Documents\Bristol\MOT Modernisation\TQI\Link to Testers annual assessments.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16954" y="1441740"/>
            <a:ext cx="7038245" cy="4277875"/>
          </a:xfrm>
          <a:prstGeom prst="rect">
            <a:avLst/>
          </a:prstGeom>
          <a:noFill/>
          <a:ln>
            <a:noFill/>
          </a:ln>
        </p:spPr>
      </p:pic>
      <p:pic>
        <p:nvPicPr>
          <p:cNvPr id="5" name="Picture 4" descr="C:\Users\camerag\Documents\Bristol\MOT Modernisation\TQI\Annual assessments screen.png"/>
          <p:cNvPicPr/>
          <p:nvPr/>
        </p:nvPicPr>
        <p:blipFill>
          <a:blip r:embed="rId4">
            <a:extLst>
              <a:ext uri="{28A0092B-C50C-407E-A947-70E740481C1C}">
                <a14:useLocalDpi xmlns:a14="http://schemas.microsoft.com/office/drawing/2010/main" val="0"/>
              </a:ext>
            </a:extLst>
          </a:blip>
          <a:srcRect/>
          <a:stretch>
            <a:fillRect/>
          </a:stretch>
        </p:blipFill>
        <p:spPr bwMode="auto">
          <a:xfrm>
            <a:off x="2816953" y="1441740"/>
            <a:ext cx="7038245" cy="6391564"/>
          </a:xfrm>
          <a:prstGeom prst="rect">
            <a:avLst/>
          </a:prstGeom>
          <a:noFill/>
          <a:ln>
            <a:noFill/>
          </a:ln>
        </p:spPr>
      </p:pic>
      <p:pic>
        <p:nvPicPr>
          <p:cNvPr id="6" name="Picture 5" descr="C:\Users\camerag\Documents\Bristol\MOT Modernisation\TQI\Assessment certs screen.png"/>
          <p:cNvPicPr/>
          <p:nvPr/>
        </p:nvPicPr>
        <p:blipFill>
          <a:blip r:embed="rId5">
            <a:extLst>
              <a:ext uri="{28A0092B-C50C-407E-A947-70E740481C1C}">
                <a14:useLocalDpi xmlns:a14="http://schemas.microsoft.com/office/drawing/2010/main" val="0"/>
              </a:ext>
            </a:extLst>
          </a:blip>
          <a:srcRect/>
          <a:stretch>
            <a:fillRect/>
          </a:stretch>
        </p:blipFill>
        <p:spPr bwMode="auto">
          <a:xfrm>
            <a:off x="2502914" y="0"/>
            <a:ext cx="7352284" cy="6858000"/>
          </a:xfrm>
          <a:prstGeom prst="rect">
            <a:avLst/>
          </a:prstGeom>
          <a:noFill/>
          <a:ln>
            <a:noFill/>
          </a:ln>
        </p:spPr>
      </p:pic>
      <p:sp>
        <p:nvSpPr>
          <p:cNvPr id="3" name="Rectangle 2"/>
          <p:cNvSpPr/>
          <p:nvPr/>
        </p:nvSpPr>
        <p:spPr>
          <a:xfrm>
            <a:off x="7839075" y="4276725"/>
            <a:ext cx="942975" cy="180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7848600" y="5572125"/>
            <a:ext cx="923925" cy="14749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5210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200">
                <a:solidFill>
                  <a:srgbClr val="FFFFFF"/>
                </a:solidFill>
              </a:rPr>
              <a:t>Safety  Standards  Service</a:t>
            </a:r>
          </a:p>
        </p:txBody>
      </p:sp>
      <p:sp>
        <p:nvSpPr>
          <p:cNvPr id="3075" name="Rectangle 2"/>
          <p:cNvSpPr>
            <a:spLocks noGrp="1" noChangeArrowheads="1"/>
          </p:cNvSpPr>
          <p:nvPr>
            <p:ph type="title"/>
          </p:nvPr>
        </p:nvSpPr>
        <p:spPr/>
        <p:txBody>
          <a:bodyPr/>
          <a:lstStyle/>
          <a:p>
            <a:pPr eaLnBrk="1" hangingPunct="1"/>
            <a:r>
              <a:rPr lang="en-GB" altLang="en-US" dirty="0" smtClean="0">
                <a:solidFill>
                  <a:srgbClr val="002060"/>
                </a:solidFill>
              </a:rPr>
              <a:t>EU Directive</a:t>
            </a:r>
          </a:p>
        </p:txBody>
      </p:sp>
      <p:sp>
        <p:nvSpPr>
          <p:cNvPr id="2" name="Content Placeholder 1"/>
          <p:cNvSpPr>
            <a:spLocks noGrp="1"/>
          </p:cNvSpPr>
          <p:nvPr>
            <p:ph idx="1"/>
          </p:nvPr>
        </p:nvSpPr>
        <p:spPr/>
        <p:txBody>
          <a:bodyPr>
            <a:noAutofit/>
          </a:bodyPr>
          <a:lstStyle/>
          <a:p>
            <a:r>
              <a:rPr lang="en-GB" sz="3600" dirty="0" smtClean="0">
                <a:solidFill>
                  <a:srgbClr val="002060"/>
                </a:solidFill>
              </a:rPr>
              <a:t>The EU directive come into force on the 20</a:t>
            </a:r>
            <a:r>
              <a:rPr lang="en-GB" sz="3600" baseline="30000" dirty="0" smtClean="0">
                <a:solidFill>
                  <a:srgbClr val="002060"/>
                </a:solidFill>
              </a:rPr>
              <a:t>th</a:t>
            </a:r>
            <a:r>
              <a:rPr lang="en-GB" sz="3600" dirty="0" smtClean="0">
                <a:solidFill>
                  <a:srgbClr val="002060"/>
                </a:solidFill>
              </a:rPr>
              <a:t> May 2018</a:t>
            </a:r>
          </a:p>
          <a:p>
            <a:r>
              <a:rPr lang="en-GB" sz="3600" dirty="0" smtClean="0">
                <a:solidFill>
                  <a:srgbClr val="002060"/>
                </a:solidFill>
              </a:rPr>
              <a:t>To allow the transition of test standards the will be a slight interruption to the Total Quality Information available</a:t>
            </a:r>
          </a:p>
          <a:p>
            <a:r>
              <a:rPr lang="en-GB" sz="3600" dirty="0" smtClean="0">
                <a:solidFill>
                  <a:srgbClr val="002060"/>
                </a:solidFill>
              </a:rPr>
              <a:t>The </a:t>
            </a:r>
            <a:r>
              <a:rPr lang="en-GB" sz="3600" dirty="0" err="1" smtClean="0">
                <a:solidFill>
                  <a:srgbClr val="002060"/>
                </a:solidFill>
              </a:rPr>
              <a:t>TQI</a:t>
            </a:r>
            <a:r>
              <a:rPr lang="en-GB" sz="3600" dirty="0" smtClean="0">
                <a:solidFill>
                  <a:srgbClr val="002060"/>
                </a:solidFill>
              </a:rPr>
              <a:t> will only allow a view of 1 month for May June &amp; July</a:t>
            </a:r>
          </a:p>
          <a:p>
            <a:r>
              <a:rPr lang="en-GB" sz="3600" dirty="0" smtClean="0">
                <a:solidFill>
                  <a:srgbClr val="002060"/>
                </a:solidFill>
              </a:rPr>
              <a:t>From the end of August the full service will be resumed allowing 1 month and 3 month views </a:t>
            </a:r>
            <a:endParaRPr lang="en-GB" sz="3600" dirty="0">
              <a:solidFill>
                <a:srgbClr val="002060"/>
              </a:solidFill>
            </a:endParaRPr>
          </a:p>
        </p:txBody>
      </p:sp>
    </p:spTree>
    <p:extLst>
      <p:ext uri="{BB962C8B-B14F-4D97-AF65-F5344CB8AC3E}">
        <p14:creationId xmlns:p14="http://schemas.microsoft.com/office/powerpoint/2010/main" val="396650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200">
                <a:solidFill>
                  <a:srgbClr val="FFFFFF"/>
                </a:solidFill>
              </a:rPr>
              <a:t>Safety  Standards  Service</a:t>
            </a:r>
          </a:p>
        </p:txBody>
      </p:sp>
      <p:sp>
        <p:nvSpPr>
          <p:cNvPr id="3075" name="Rectangle 2"/>
          <p:cNvSpPr>
            <a:spLocks noGrp="1" noChangeArrowheads="1"/>
          </p:cNvSpPr>
          <p:nvPr>
            <p:ph type="title"/>
          </p:nvPr>
        </p:nvSpPr>
        <p:spPr/>
        <p:txBody>
          <a:bodyPr/>
          <a:lstStyle/>
          <a:p>
            <a:pPr eaLnBrk="1" hangingPunct="1"/>
            <a:r>
              <a:rPr lang="en-GB" altLang="en-US" dirty="0" smtClean="0">
                <a:solidFill>
                  <a:srgbClr val="002060"/>
                </a:solidFill>
              </a:rPr>
              <a:t>Any Questions</a:t>
            </a:r>
          </a:p>
        </p:txBody>
      </p:sp>
      <p:pic>
        <p:nvPicPr>
          <p:cNvPr id="5" name="Content Placeholder 6" descr="questions.jpg"/>
          <p:cNvPicPr>
            <a:picLocks noGrp="1" noChangeAspect="1"/>
          </p:cNvPicPr>
          <p:nvPr>
            <p:ph idx="1"/>
          </p:nvPr>
        </p:nvPicPr>
        <p:blipFill>
          <a:blip r:embed="rId3" cstate="print"/>
          <a:srcRect/>
          <a:stretch>
            <a:fillRect/>
          </a:stretch>
        </p:blipFill>
        <p:spPr>
          <a:xfrm>
            <a:off x="1440279" y="1600200"/>
            <a:ext cx="9311442" cy="4525963"/>
          </a:xfrm>
        </p:spPr>
      </p:pic>
    </p:spTree>
    <p:extLst>
      <p:ext uri="{BB962C8B-B14F-4D97-AF65-F5344CB8AC3E}">
        <p14:creationId xmlns:p14="http://schemas.microsoft.com/office/powerpoint/2010/main" val="24563445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200">
                <a:solidFill>
                  <a:srgbClr val="FFFFFF"/>
                </a:solidFill>
              </a:rPr>
              <a:t>Safety  Standards  Service</a:t>
            </a:r>
          </a:p>
        </p:txBody>
      </p:sp>
      <p:sp>
        <p:nvSpPr>
          <p:cNvPr id="3075" name="Rectangle 2"/>
          <p:cNvSpPr>
            <a:spLocks noGrp="1" noChangeArrowheads="1"/>
          </p:cNvSpPr>
          <p:nvPr>
            <p:ph type="title"/>
          </p:nvPr>
        </p:nvSpPr>
        <p:spPr/>
        <p:txBody>
          <a:bodyPr/>
          <a:lstStyle/>
          <a:p>
            <a:pPr eaLnBrk="1" hangingPunct="1"/>
            <a:r>
              <a:rPr lang="en-GB" altLang="en-US" dirty="0"/>
              <a:t>Test Quality Information</a:t>
            </a:r>
            <a:endParaRPr lang="en-GB" altLang="en-US" dirty="0" smtClean="0"/>
          </a:p>
        </p:txBody>
      </p:sp>
      <p:sp>
        <p:nvSpPr>
          <p:cNvPr id="3076" name="Content Placeholder 1"/>
          <p:cNvSpPr>
            <a:spLocks noGrp="1"/>
          </p:cNvSpPr>
          <p:nvPr>
            <p:ph idx="1"/>
          </p:nvPr>
        </p:nvSpPr>
        <p:spPr/>
        <p:txBody>
          <a:bodyPr/>
          <a:lstStyle/>
          <a:p>
            <a:pPr marL="0" indent="0" algn="ctr">
              <a:buNone/>
            </a:pPr>
            <a:endParaRPr lang="en-US" altLang="en-US" sz="2000" dirty="0" smtClean="0">
              <a:solidFill>
                <a:srgbClr val="002060"/>
              </a:solidFill>
            </a:endParaRPr>
          </a:p>
          <a:p>
            <a:pPr marL="0" indent="0" algn="ctr">
              <a:buNone/>
            </a:pPr>
            <a:endParaRPr lang="en-US" altLang="en-US" sz="6000" dirty="0">
              <a:solidFill>
                <a:srgbClr val="002060"/>
              </a:solidFill>
            </a:endParaRPr>
          </a:p>
        </p:txBody>
      </p:sp>
      <p:pic>
        <p:nvPicPr>
          <p:cNvPr id="2" name="Picture 1"/>
          <p:cNvPicPr>
            <a:picLocks noChangeAspect="1"/>
          </p:cNvPicPr>
          <p:nvPr/>
        </p:nvPicPr>
        <p:blipFill>
          <a:blip r:embed="rId3"/>
          <a:stretch>
            <a:fillRect/>
          </a:stretch>
        </p:blipFill>
        <p:spPr>
          <a:xfrm>
            <a:off x="3425005" y="1627188"/>
            <a:ext cx="6234322" cy="4205576"/>
          </a:xfrm>
          <a:prstGeom prst="rect">
            <a:avLst/>
          </a:prstGeom>
        </p:spPr>
      </p:pic>
      <p:cxnSp>
        <p:nvCxnSpPr>
          <p:cNvPr id="6" name="Straight Arrow Connector 5"/>
          <p:cNvCxnSpPr/>
          <p:nvPr/>
        </p:nvCxnSpPr>
        <p:spPr>
          <a:xfrm>
            <a:off x="1870364" y="2996046"/>
            <a:ext cx="1582350" cy="2227118"/>
          </a:xfrm>
          <a:prstGeom prst="straightConnector1">
            <a:avLst/>
          </a:prstGeom>
          <a:ln>
            <a:solidFill>
              <a:srgbClr val="FF0000"/>
            </a:solidFill>
            <a:tailEnd type="triangle"/>
          </a:ln>
        </p:spPr>
        <p:style>
          <a:lnRef idx="3">
            <a:schemeClr val="accent4"/>
          </a:lnRef>
          <a:fillRef idx="0">
            <a:schemeClr val="accent4"/>
          </a:fillRef>
          <a:effectRef idx="2">
            <a:schemeClr val="accent4"/>
          </a:effectRef>
          <a:fontRef idx="minor">
            <a:schemeClr val="tx1"/>
          </a:fontRef>
        </p:style>
      </p:cxnSp>
      <p:sp>
        <p:nvSpPr>
          <p:cNvPr id="8" name="TextBox 7"/>
          <p:cNvSpPr txBox="1"/>
          <p:nvPr/>
        </p:nvSpPr>
        <p:spPr>
          <a:xfrm>
            <a:off x="657028" y="2782668"/>
            <a:ext cx="2521528" cy="369332"/>
          </a:xfrm>
          <a:prstGeom prst="rect">
            <a:avLst/>
          </a:prstGeom>
          <a:noFill/>
        </p:spPr>
        <p:txBody>
          <a:bodyPr wrap="square" rtlCol="0">
            <a:spAutoFit/>
          </a:bodyPr>
          <a:lstStyle/>
          <a:p>
            <a:r>
              <a:rPr lang="en-GB" dirty="0" smtClean="0">
                <a:solidFill>
                  <a:srgbClr val="FF0000"/>
                </a:solidFill>
              </a:rPr>
              <a:t>Click here</a:t>
            </a:r>
            <a:endParaRPr lang="en-GB" dirty="0">
              <a:solidFill>
                <a:srgbClr val="FF0000"/>
              </a:solidFill>
            </a:endParaRPr>
          </a:p>
        </p:txBody>
      </p:sp>
      <p:cxnSp>
        <p:nvCxnSpPr>
          <p:cNvPr id="12" name="Straight Arrow Connector 11"/>
          <p:cNvCxnSpPr/>
          <p:nvPr/>
        </p:nvCxnSpPr>
        <p:spPr>
          <a:xfrm>
            <a:off x="2708967" y="4747430"/>
            <a:ext cx="2167833" cy="47573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09600" y="3863182"/>
            <a:ext cx="2051939" cy="923330"/>
          </a:xfrm>
          <a:prstGeom prst="rect">
            <a:avLst/>
          </a:prstGeom>
          <a:noFill/>
        </p:spPr>
        <p:txBody>
          <a:bodyPr wrap="square" rtlCol="0">
            <a:spAutoFit/>
          </a:bodyPr>
          <a:lstStyle/>
          <a:p>
            <a:r>
              <a:rPr lang="en-GB" dirty="0" smtClean="0">
                <a:solidFill>
                  <a:srgbClr val="FF0000"/>
                </a:solidFill>
              </a:rPr>
              <a:t>Then double click here to get cell spaces formatted</a:t>
            </a:r>
            <a:endParaRPr lang="en-GB" dirty="0">
              <a:solidFill>
                <a:srgbClr val="FF0000"/>
              </a:solidFill>
            </a:endParaRPr>
          </a:p>
        </p:txBody>
      </p:sp>
    </p:spTree>
    <p:extLst>
      <p:ext uri="{BB962C8B-B14F-4D97-AF65-F5344CB8AC3E}">
        <p14:creationId xmlns:p14="http://schemas.microsoft.com/office/powerpoint/2010/main" val="385513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
            </a:r>
            <a:br>
              <a:rPr lang="en-GB" b="1" dirty="0" smtClean="0"/>
            </a:br>
            <a:r>
              <a:rPr lang="en-GB" b="1" dirty="0" smtClean="0">
                <a:solidFill>
                  <a:srgbClr val="002060"/>
                </a:solidFill>
              </a:rPr>
              <a:t>AE </a:t>
            </a:r>
            <a:r>
              <a:rPr lang="en-GB" b="1" dirty="0">
                <a:solidFill>
                  <a:srgbClr val="002060"/>
                </a:solidFill>
              </a:rPr>
              <a:t>Service reports </a:t>
            </a:r>
            <a:r>
              <a:rPr lang="en-GB" b="1" dirty="0" smtClean="0">
                <a:solidFill>
                  <a:srgbClr val="002060"/>
                </a:solidFill>
              </a:rPr>
              <a:t>screen</a:t>
            </a:r>
            <a:r>
              <a:rPr lang="en-GB" dirty="0"/>
              <a:t/>
            </a:r>
            <a:br>
              <a:rPr lang="en-GB" dirty="0"/>
            </a:br>
            <a:endParaRPr lang="en-GB" dirty="0"/>
          </a:p>
        </p:txBody>
      </p:sp>
      <p:pic>
        <p:nvPicPr>
          <p:cNvPr id="4" name="Content Placeholder 3" descr="C:\Users\camerag\Documents\Bristol\MOT Modernisation\TQI\Service reports link.pn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514507" y="1825625"/>
            <a:ext cx="5162986" cy="4351338"/>
          </a:xfrm>
          <a:prstGeom prst="rect">
            <a:avLst/>
          </a:prstGeom>
          <a:noFill/>
          <a:ln>
            <a:noFill/>
          </a:ln>
        </p:spPr>
      </p:pic>
      <p:pic>
        <p:nvPicPr>
          <p:cNvPr id="5" name="Picture 4" descr="C:\Users\camerag\Documents\Bristol\MOT Modernisation\TQI\Service reports screen.png"/>
          <p:cNvPicPr/>
          <p:nvPr/>
        </p:nvPicPr>
        <p:blipFill>
          <a:blip r:embed="rId4">
            <a:extLst>
              <a:ext uri="{28A0092B-C50C-407E-A947-70E740481C1C}">
                <a14:useLocalDpi xmlns:a14="http://schemas.microsoft.com/office/drawing/2010/main" val="0"/>
              </a:ext>
            </a:extLst>
          </a:blip>
          <a:srcRect/>
          <a:stretch>
            <a:fillRect/>
          </a:stretch>
        </p:blipFill>
        <p:spPr bwMode="auto">
          <a:xfrm>
            <a:off x="3035617" y="1807527"/>
            <a:ext cx="6120765" cy="3242945"/>
          </a:xfrm>
          <a:prstGeom prst="rect">
            <a:avLst/>
          </a:prstGeom>
          <a:noFill/>
          <a:ln>
            <a:noFill/>
          </a:ln>
        </p:spPr>
      </p:pic>
      <p:sp>
        <p:nvSpPr>
          <p:cNvPr id="6" name="Rectangle 5"/>
          <p:cNvSpPr/>
          <p:nvPr/>
        </p:nvSpPr>
        <p:spPr>
          <a:xfrm>
            <a:off x="7040880" y="4993640"/>
            <a:ext cx="1366520" cy="111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811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solidFill>
                <a:srgbClr val="002060"/>
              </a:solidFill>
            </a:endParaRPr>
          </a:p>
        </p:txBody>
      </p:sp>
      <p:pic>
        <p:nvPicPr>
          <p:cNvPr id="4" name="Content Placeholder 3"/>
          <p:cNvPicPr>
            <a:picLocks noGrp="1"/>
          </p:cNvPicPr>
          <p:nvPr>
            <p:ph idx="1"/>
          </p:nvPr>
        </p:nvPicPr>
        <p:blipFill>
          <a:blip r:embed="rId3"/>
          <a:stretch>
            <a:fillRect/>
          </a:stretch>
        </p:blipFill>
        <p:spPr>
          <a:xfrm>
            <a:off x="3408528" y="701964"/>
            <a:ext cx="6234235" cy="5474999"/>
          </a:xfrm>
          <a:prstGeom prst="rect">
            <a:avLst/>
          </a:prstGeom>
        </p:spPr>
      </p:pic>
    </p:spTree>
    <p:extLst>
      <p:ext uri="{BB962C8B-B14F-4D97-AF65-F5344CB8AC3E}">
        <p14:creationId xmlns:p14="http://schemas.microsoft.com/office/powerpoint/2010/main" val="161682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0070C0"/>
                </a:solidFill>
              </a:rPr>
              <a:t/>
            </a:r>
            <a:br>
              <a:rPr lang="en-GB" b="1" dirty="0" smtClean="0">
                <a:solidFill>
                  <a:srgbClr val="0070C0"/>
                </a:solidFill>
              </a:rPr>
            </a:br>
            <a:r>
              <a:rPr lang="en-GB" b="1" dirty="0" smtClean="0">
                <a:solidFill>
                  <a:srgbClr val="002060"/>
                </a:solidFill>
              </a:rPr>
              <a:t>Site </a:t>
            </a:r>
            <a:r>
              <a:rPr lang="en-GB" b="1" dirty="0">
                <a:solidFill>
                  <a:srgbClr val="002060"/>
                </a:solidFill>
              </a:rPr>
              <a:t>assessments</a:t>
            </a:r>
            <a:r>
              <a:rPr lang="en-GB" dirty="0"/>
              <a:t/>
            </a:r>
            <a:br>
              <a:rPr lang="en-GB" dirty="0"/>
            </a:br>
            <a:endParaRPr lang="en-GB" dirty="0"/>
          </a:p>
        </p:txBody>
      </p:sp>
      <p:pic>
        <p:nvPicPr>
          <p:cNvPr id="4" name="Content Placeholder 3" descr="C:\Users\camerag\Documents\Bristol\MOT Modernisation\TQI\Site assessment changes.pn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054765" y="1283856"/>
            <a:ext cx="4276436" cy="4893108"/>
          </a:xfrm>
          <a:prstGeom prst="rect">
            <a:avLst/>
          </a:prstGeom>
          <a:noFill/>
          <a:ln>
            <a:noFill/>
          </a:ln>
        </p:spPr>
      </p:pic>
    </p:spTree>
    <p:extLst>
      <p:ext uri="{BB962C8B-B14F-4D97-AF65-F5344CB8AC3E}">
        <p14:creationId xmlns:p14="http://schemas.microsoft.com/office/powerpoint/2010/main" val="2155577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Safety  Standards  Service</a:t>
            </a:r>
          </a:p>
        </p:txBody>
      </p:sp>
      <p:sp>
        <p:nvSpPr>
          <p:cNvPr id="2" name="Content Placeholder 1"/>
          <p:cNvSpPr>
            <a:spLocks noGrp="1"/>
          </p:cNvSpPr>
          <p:nvPr>
            <p:ph idx="1"/>
          </p:nvPr>
        </p:nvSpPr>
        <p:spPr>
          <a:xfrm>
            <a:off x="698500" y="317500"/>
            <a:ext cx="10655300" cy="5859463"/>
          </a:xfrm>
        </p:spPr>
        <p:txBody>
          <a:bodyPr/>
          <a:lstStyle/>
          <a:p>
            <a:pPr marL="0" indent="0">
              <a:buNone/>
            </a:pPr>
            <a:endParaRPr lang="en-GB" dirty="0" smtClean="0"/>
          </a:p>
          <a:p>
            <a:pPr marL="0" indent="0">
              <a:buNone/>
            </a:pPr>
            <a:endParaRPr lang="en-GB" dirty="0"/>
          </a:p>
          <a:p>
            <a:pPr marL="0" indent="0">
              <a:buNone/>
            </a:pPr>
            <a:endParaRPr lang="en-GB" dirty="0" smtClean="0"/>
          </a:p>
          <a:p>
            <a:pPr marL="0" indent="0" algn="ctr">
              <a:buNone/>
            </a:pPr>
            <a:r>
              <a:rPr lang="en-GB" sz="9600" dirty="0" err="1" smtClean="0">
                <a:solidFill>
                  <a:srgbClr val="002060"/>
                </a:solidFill>
              </a:rPr>
              <a:t>TQI</a:t>
            </a:r>
            <a:endParaRPr lang="en-GB" sz="9600" dirty="0">
              <a:solidFill>
                <a:srgbClr val="002060"/>
              </a:solidFill>
            </a:endParaRPr>
          </a:p>
        </p:txBody>
      </p:sp>
    </p:spTree>
    <p:extLst>
      <p:ext uri="{BB962C8B-B14F-4D97-AF65-F5344CB8AC3E}">
        <p14:creationId xmlns:p14="http://schemas.microsoft.com/office/powerpoint/2010/main" val="2010505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200">
                <a:solidFill>
                  <a:srgbClr val="FFFFFF"/>
                </a:solidFill>
              </a:rPr>
              <a:t>Safety  Standards  Service</a:t>
            </a:r>
          </a:p>
        </p:txBody>
      </p:sp>
      <p:pic>
        <p:nvPicPr>
          <p:cNvPr id="4" name="Content Placeholder 3"/>
          <p:cNvPicPr>
            <a:picLocks noGrp="1"/>
          </p:cNvPicPr>
          <p:nvPr>
            <p:ph idx="1"/>
          </p:nvPr>
        </p:nvPicPr>
        <p:blipFill>
          <a:blip r:embed="rId3"/>
          <a:stretch>
            <a:fillRect/>
          </a:stretch>
        </p:blipFill>
        <p:spPr>
          <a:xfrm>
            <a:off x="4019711" y="317500"/>
            <a:ext cx="4012877" cy="5859463"/>
          </a:xfrm>
          <a:prstGeom prst="rect">
            <a:avLst/>
          </a:prstGeom>
        </p:spPr>
      </p:pic>
      <p:sp>
        <p:nvSpPr>
          <p:cNvPr id="3" name="Oval 2"/>
          <p:cNvSpPr/>
          <p:nvPr/>
        </p:nvSpPr>
        <p:spPr>
          <a:xfrm>
            <a:off x="6645729" y="2000249"/>
            <a:ext cx="808265" cy="20410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4934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200">
                <a:solidFill>
                  <a:srgbClr val="FFFFFF"/>
                </a:solidFill>
              </a:rPr>
              <a:t>Safety  Standards  Service</a:t>
            </a:r>
          </a:p>
        </p:txBody>
      </p:sp>
      <p:pic>
        <p:nvPicPr>
          <p:cNvPr id="3" name="Content Placeholder 2"/>
          <p:cNvPicPr>
            <a:picLocks noGrp="1" noChangeAspect="1"/>
          </p:cNvPicPr>
          <p:nvPr>
            <p:ph idx="1"/>
          </p:nvPr>
        </p:nvPicPr>
        <p:blipFill>
          <a:blip r:embed="rId3"/>
          <a:stretch>
            <a:fillRect/>
          </a:stretch>
        </p:blipFill>
        <p:spPr>
          <a:xfrm>
            <a:off x="3893112" y="282590"/>
            <a:ext cx="4608975" cy="5602710"/>
          </a:xfrm>
          <a:prstGeom prst="rect">
            <a:avLst/>
          </a:prstGeom>
        </p:spPr>
      </p:pic>
      <p:sp>
        <p:nvSpPr>
          <p:cNvPr id="4" name="Oval 3"/>
          <p:cNvSpPr/>
          <p:nvPr/>
        </p:nvSpPr>
        <p:spPr>
          <a:xfrm>
            <a:off x="4224129" y="2643808"/>
            <a:ext cx="228601" cy="22860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7911548" y="4581940"/>
            <a:ext cx="357809" cy="1987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1546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2767</TotalTime>
  <Words>1668</Words>
  <Application>Microsoft Office PowerPoint</Application>
  <PresentationFormat>Widescreen</PresentationFormat>
  <Paragraphs>349</Paragraphs>
  <Slides>35</Slides>
  <Notes>35</Notes>
  <HiddenSlides>1</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0" baseType="lpstr">
      <vt:lpstr>Arial</vt:lpstr>
      <vt:lpstr>Calibri</vt:lpstr>
      <vt:lpstr>Calibri Light</vt:lpstr>
      <vt:lpstr>Office Theme</vt:lpstr>
      <vt:lpstr>Microsoft Excel Macro-Enabled Worksheet</vt:lpstr>
      <vt:lpstr>  Using the  MOT Testing Service </vt:lpstr>
      <vt:lpstr>TQI</vt:lpstr>
      <vt:lpstr>TQI</vt:lpstr>
      <vt:lpstr> AE Service reports screen </vt:lpstr>
      <vt:lpstr>PowerPoint Presentation</vt:lpstr>
      <vt:lpstr> Site assessments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TQI</vt:lpstr>
      <vt:lpstr>TQI</vt:lpstr>
      <vt:lpstr>TQI</vt:lpstr>
      <vt:lpstr>TQI</vt:lpstr>
      <vt:lpstr>TQI</vt:lpstr>
      <vt:lpstr>TQI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 Log Spreadsheets</vt:lpstr>
      <vt:lpstr> Annual Assessment </vt:lpstr>
      <vt:lpstr>EU Directive</vt:lpstr>
      <vt:lpstr>Any Questions</vt:lpstr>
      <vt:lpstr>Test Quality Information</vt:lpstr>
    </vt:vector>
  </TitlesOfParts>
  <Company>Driver and Vehicle Standards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Kenneth</dc:creator>
  <cp:lastModifiedBy>Martin, Graham</cp:lastModifiedBy>
  <cp:revision>124</cp:revision>
  <dcterms:created xsi:type="dcterms:W3CDTF">2017-08-30T15:35:55Z</dcterms:created>
  <dcterms:modified xsi:type="dcterms:W3CDTF">2017-12-05T17:21:44Z</dcterms:modified>
</cp:coreProperties>
</file>