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1"/>
  </p:notesMasterIdLst>
  <p:handoutMasterIdLst>
    <p:handoutMasterId r:id="rId52"/>
  </p:handoutMasterIdLst>
  <p:sldIdLst>
    <p:sldId id="461" r:id="rId5"/>
    <p:sldId id="414" r:id="rId6"/>
    <p:sldId id="415" r:id="rId7"/>
    <p:sldId id="409" r:id="rId8"/>
    <p:sldId id="459" r:id="rId9"/>
    <p:sldId id="472" r:id="rId10"/>
    <p:sldId id="417" r:id="rId11"/>
    <p:sldId id="436" r:id="rId12"/>
    <p:sldId id="440" r:id="rId13"/>
    <p:sldId id="392" r:id="rId14"/>
    <p:sldId id="466" r:id="rId15"/>
    <p:sldId id="454" r:id="rId16"/>
    <p:sldId id="289" r:id="rId17"/>
    <p:sldId id="467" r:id="rId18"/>
    <p:sldId id="468" r:id="rId19"/>
    <p:sldId id="469" r:id="rId20"/>
    <p:sldId id="470" r:id="rId21"/>
    <p:sldId id="471" r:id="rId22"/>
    <p:sldId id="418" r:id="rId23"/>
    <p:sldId id="441" r:id="rId24"/>
    <p:sldId id="363" r:id="rId25"/>
    <p:sldId id="443" r:id="rId26"/>
    <p:sldId id="462" r:id="rId27"/>
    <p:sldId id="463" r:id="rId28"/>
    <p:sldId id="464" r:id="rId29"/>
    <p:sldId id="465" r:id="rId30"/>
    <p:sldId id="444" r:id="rId31"/>
    <p:sldId id="368" r:id="rId32"/>
    <p:sldId id="445" r:id="rId33"/>
    <p:sldId id="446" r:id="rId34"/>
    <p:sldId id="390" r:id="rId35"/>
    <p:sldId id="408" r:id="rId36"/>
    <p:sldId id="406" r:id="rId37"/>
    <p:sldId id="388" r:id="rId38"/>
    <p:sldId id="432" r:id="rId39"/>
    <p:sldId id="460" r:id="rId40"/>
    <p:sldId id="412" r:id="rId41"/>
    <p:sldId id="384" r:id="rId42"/>
    <p:sldId id="385" r:id="rId43"/>
    <p:sldId id="383" r:id="rId44"/>
    <p:sldId id="433" r:id="rId45"/>
    <p:sldId id="455" r:id="rId46"/>
    <p:sldId id="447" r:id="rId47"/>
    <p:sldId id="378" r:id="rId48"/>
    <p:sldId id="450" r:id="rId49"/>
    <p:sldId id="449" r:id="rId50"/>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id="{7CCCBBE0-990C-4DB4-A17E-58EC3D1C2678}">
          <p14:sldIdLst>
            <p14:sldId id="461"/>
            <p14:sldId id="414"/>
            <p14:sldId id="415"/>
            <p14:sldId id="409"/>
            <p14:sldId id="459"/>
            <p14:sldId id="472"/>
            <p14:sldId id="417"/>
            <p14:sldId id="436"/>
            <p14:sldId id="440"/>
            <p14:sldId id="392"/>
            <p14:sldId id="466"/>
            <p14:sldId id="454"/>
            <p14:sldId id="289"/>
            <p14:sldId id="467"/>
            <p14:sldId id="468"/>
            <p14:sldId id="469"/>
            <p14:sldId id="470"/>
            <p14:sldId id="471"/>
            <p14:sldId id="418"/>
            <p14:sldId id="441"/>
            <p14:sldId id="363"/>
            <p14:sldId id="443"/>
            <p14:sldId id="462"/>
            <p14:sldId id="463"/>
            <p14:sldId id="464"/>
            <p14:sldId id="465"/>
            <p14:sldId id="444"/>
            <p14:sldId id="368"/>
            <p14:sldId id="445"/>
            <p14:sldId id="446"/>
            <p14:sldId id="390"/>
            <p14:sldId id="408"/>
            <p14:sldId id="406"/>
            <p14:sldId id="388"/>
            <p14:sldId id="432"/>
            <p14:sldId id="460"/>
            <p14:sldId id="412"/>
            <p14:sldId id="384"/>
            <p14:sldId id="385"/>
            <p14:sldId id="383"/>
            <p14:sldId id="433"/>
            <p14:sldId id="455"/>
            <p14:sldId id="447"/>
            <p14:sldId id="378"/>
            <p14:sldId id="450"/>
            <p14:sldId id="449"/>
          </p14:sldIdLst>
        </p14:section>
        <p14:section name="Title slide options" id="{C5DD7B85-30F4-4FCC-9664-818E76CECAF5}">
          <p14:sldIdLst/>
        </p14:section>
        <p14:section name="Divider slides" id="{C59AAFB3-9FB2-475D-AC32-C2CAE72BF062}">
          <p14:sldIdLst/>
        </p14:section>
        <p14:section name="Content slides" id="{6ECDF55F-215A-4AAC-8FD8-DCE46250572E}">
          <p14:sldIdLst/>
        </p14:section>
        <p14:section name="Video slides" id="{A77ADC5B-F06E-4BB2-BE6E-F003E9B1A573}">
          <p14:sldIdLst/>
        </p14:section>
        <p14:section name="End slide" id="{28EB43E3-64C1-41EB-B07D-BFABDB93AFCE}">
          <p14:sldIdLst/>
        </p14:section>
      </p14:sectionLst>
    </p:ext>
    <p:ext uri="{EFAFB233-063F-42B5-8137-9DF3F51BA10A}">
      <p15:sldGuideLst xmlns:p15="http://schemas.microsoft.com/office/powerpoint/2012/main">
        <p15:guide id="16" pos="3840">
          <p15:clr>
            <a:srgbClr val="A4A3A4"/>
          </p15:clr>
        </p15:guide>
        <p15:guide id="17"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098"/>
    <a:srgbClr val="CE0058"/>
    <a:srgbClr val="0099FF"/>
    <a:srgbClr val="FFD100"/>
    <a:srgbClr val="F9423A"/>
    <a:srgbClr val="FCE300"/>
    <a:srgbClr val="8A1538"/>
    <a:srgbClr val="5F2167"/>
    <a:srgbClr val="D0DF00"/>
    <a:srgbClr val="97D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1562" autoAdjust="0"/>
  </p:normalViewPr>
  <p:slideViewPr>
    <p:cSldViewPr snapToGrid="0" snapToObjects="1">
      <p:cViewPr varScale="1">
        <p:scale>
          <a:sx n="64" d="100"/>
          <a:sy n="64" d="100"/>
        </p:scale>
        <p:origin x="972" y="78"/>
      </p:cViewPr>
      <p:guideLst>
        <p:guide pos="3840"/>
        <p:guide orient="horz" pos="2160"/>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59E30-CC1A-455E-9316-6F3537FA8431}" type="doc">
      <dgm:prSet loTypeId="urn:microsoft.com/office/officeart/2005/8/layout/hProcess9" loCatId="process" qsTypeId="urn:microsoft.com/office/officeart/2005/8/quickstyle/simple1" qsCatId="simple" csTypeId="urn:microsoft.com/office/officeart/2005/8/colors/accent2_2" csCatId="accent2" phldr="1"/>
      <dgm:spPr/>
    </dgm:pt>
    <dgm:pt modelId="{7143C7A5-4268-411B-ADCC-1720C4E393F5}">
      <dgm:prSet phldrT="[Text]" custT="1"/>
      <dgm:spPr/>
      <dgm:t>
        <a:bodyPr/>
        <a:lstStyle/>
        <a:p>
          <a:r>
            <a:rPr lang="en-GB" sz="1600" dirty="0"/>
            <a:t>Reservation Booking  – </a:t>
          </a:r>
        </a:p>
        <a:p>
          <a:r>
            <a:rPr lang="en-GB" sz="1600" dirty="0"/>
            <a:t>Select Month</a:t>
          </a:r>
        </a:p>
        <a:p>
          <a:r>
            <a:rPr lang="en-GB" sz="1600" dirty="0"/>
            <a:t>90 days prior to EPA</a:t>
          </a:r>
        </a:p>
        <a:p>
          <a:r>
            <a:rPr lang="en-GB" sz="1600" dirty="0"/>
            <a:t>EPA Fee Charged  </a:t>
          </a:r>
        </a:p>
      </dgm:t>
    </dgm:pt>
    <dgm:pt modelId="{466B2D6E-8115-4C29-98B5-F9A019BC7E97}" type="parTrans" cxnId="{158CB028-2300-4497-9A6C-834F65BCCDCE}">
      <dgm:prSet/>
      <dgm:spPr/>
      <dgm:t>
        <a:bodyPr/>
        <a:lstStyle/>
        <a:p>
          <a:endParaRPr lang="en-GB" sz="1200"/>
        </a:p>
      </dgm:t>
    </dgm:pt>
    <dgm:pt modelId="{F3FC8296-091A-4620-9509-795538A380B8}" type="sibTrans" cxnId="{158CB028-2300-4497-9A6C-834F65BCCDCE}">
      <dgm:prSet/>
      <dgm:spPr/>
      <dgm:t>
        <a:bodyPr/>
        <a:lstStyle/>
        <a:p>
          <a:endParaRPr lang="en-GB" sz="1200"/>
        </a:p>
      </dgm:t>
    </dgm:pt>
    <dgm:pt modelId="{CDEB9A16-6655-489C-99A6-F7774B160882}">
      <dgm:prSet phldrT="[Text]" custT="1"/>
      <dgm:spPr/>
      <dgm:t>
        <a:bodyPr/>
        <a:lstStyle/>
        <a:p>
          <a:r>
            <a:rPr lang="en-GB" sz="1600" dirty="0"/>
            <a:t>Date for EPA agreed with provider or employer</a:t>
          </a:r>
        </a:p>
      </dgm:t>
    </dgm:pt>
    <dgm:pt modelId="{A897CC05-5F08-4948-A01D-C85BB80E44A4}" type="parTrans" cxnId="{791B914B-B843-4A39-BEDA-338C15A40B3D}">
      <dgm:prSet/>
      <dgm:spPr/>
      <dgm:t>
        <a:bodyPr/>
        <a:lstStyle/>
        <a:p>
          <a:endParaRPr lang="en-GB" sz="1200"/>
        </a:p>
      </dgm:t>
    </dgm:pt>
    <dgm:pt modelId="{3B7EA384-A00E-4465-9E01-09EDBACBCF3E}" type="sibTrans" cxnId="{791B914B-B843-4A39-BEDA-338C15A40B3D}">
      <dgm:prSet/>
      <dgm:spPr/>
      <dgm:t>
        <a:bodyPr/>
        <a:lstStyle/>
        <a:p>
          <a:endParaRPr lang="en-GB" sz="1200"/>
        </a:p>
      </dgm:t>
    </dgm:pt>
    <dgm:pt modelId="{D229EADD-C7C3-4A4B-9D6E-E02A0063A092}">
      <dgm:prSet custT="1"/>
      <dgm:spPr/>
      <dgm:t>
        <a:bodyPr/>
        <a:lstStyle/>
        <a:p>
          <a:r>
            <a:rPr lang="en-GB" sz="1600" dirty="0"/>
            <a:t>EPA - </a:t>
          </a:r>
          <a:r>
            <a:rPr lang="en-GB" sz="1600" dirty="0" smtClean="0"/>
            <a:t>ESFA </a:t>
          </a:r>
          <a:r>
            <a:rPr lang="en-GB" sz="1600" dirty="0"/>
            <a:t>Data capture form issued to provider or employer</a:t>
          </a:r>
        </a:p>
      </dgm:t>
    </dgm:pt>
    <dgm:pt modelId="{3830B28A-8F18-43F2-8BB7-9D13FEB15117}" type="parTrans" cxnId="{BFDABA2C-4DDC-4D1C-89E1-CBCDE0BC9986}">
      <dgm:prSet/>
      <dgm:spPr/>
      <dgm:t>
        <a:bodyPr/>
        <a:lstStyle/>
        <a:p>
          <a:endParaRPr lang="en-GB" sz="1200"/>
        </a:p>
      </dgm:t>
    </dgm:pt>
    <dgm:pt modelId="{441D03FA-C064-4D44-971E-D91D18D9BA03}" type="sibTrans" cxnId="{BFDABA2C-4DDC-4D1C-89E1-CBCDE0BC9986}">
      <dgm:prSet/>
      <dgm:spPr/>
      <dgm:t>
        <a:bodyPr/>
        <a:lstStyle/>
        <a:p>
          <a:endParaRPr lang="en-GB" sz="1200"/>
        </a:p>
      </dgm:t>
    </dgm:pt>
    <dgm:pt modelId="{009FEDE7-4B3E-4D02-B688-FD7745E4CAB0}">
      <dgm:prSet custT="1"/>
      <dgm:spPr/>
      <dgm:t>
        <a:bodyPr/>
        <a:lstStyle/>
        <a:p>
          <a:r>
            <a:rPr lang="en-GB" sz="1600" dirty="0"/>
            <a:t>Provider or employer submits </a:t>
          </a:r>
          <a:r>
            <a:rPr lang="en-GB" sz="1600" dirty="0" smtClean="0"/>
            <a:t>EPA-ESFA </a:t>
          </a:r>
          <a:r>
            <a:rPr lang="en-GB" sz="1600" dirty="0"/>
            <a:t>Data and Gateway declarations to City &amp; Guilds</a:t>
          </a:r>
        </a:p>
      </dgm:t>
    </dgm:pt>
    <dgm:pt modelId="{12193474-9BB1-410B-97CC-5E71C3BD87FD}" type="parTrans" cxnId="{91631767-8516-49FA-A9DC-CED0FC73FBF3}">
      <dgm:prSet/>
      <dgm:spPr/>
      <dgm:t>
        <a:bodyPr/>
        <a:lstStyle/>
        <a:p>
          <a:endParaRPr lang="en-GB" sz="1200"/>
        </a:p>
      </dgm:t>
    </dgm:pt>
    <dgm:pt modelId="{832F1D61-A015-448C-B59F-C2315BD53CDB}" type="sibTrans" cxnId="{91631767-8516-49FA-A9DC-CED0FC73FBF3}">
      <dgm:prSet/>
      <dgm:spPr/>
      <dgm:t>
        <a:bodyPr/>
        <a:lstStyle/>
        <a:p>
          <a:endParaRPr lang="en-GB" sz="1200"/>
        </a:p>
      </dgm:t>
    </dgm:pt>
    <dgm:pt modelId="{BDA911E1-7016-4C11-851D-784795795CCB}">
      <dgm:prSet custT="1"/>
      <dgm:spPr/>
      <dgm:t>
        <a:bodyPr/>
        <a:lstStyle/>
        <a:p>
          <a:r>
            <a:rPr lang="en-GB" sz="1600" dirty="0"/>
            <a:t>Register learner</a:t>
          </a:r>
        </a:p>
        <a:p>
          <a:r>
            <a:rPr lang="en-GB" sz="1600" dirty="0" smtClean="0"/>
            <a:t>On-programme </a:t>
          </a:r>
          <a:r>
            <a:rPr lang="en-GB" sz="1600" dirty="0"/>
            <a:t>&amp; EPA</a:t>
          </a:r>
        </a:p>
      </dgm:t>
    </dgm:pt>
    <dgm:pt modelId="{0CBEB65A-8EA5-47BB-9740-5839AE790734}" type="parTrans" cxnId="{C35147C1-DE99-46AE-8A89-E89D3E90EDF4}">
      <dgm:prSet/>
      <dgm:spPr/>
      <dgm:t>
        <a:bodyPr/>
        <a:lstStyle/>
        <a:p>
          <a:endParaRPr lang="en-GB"/>
        </a:p>
      </dgm:t>
    </dgm:pt>
    <dgm:pt modelId="{3DF67234-0E9F-47E2-876C-EFA26C7A37A9}" type="sibTrans" cxnId="{C35147C1-DE99-46AE-8A89-E89D3E90EDF4}">
      <dgm:prSet/>
      <dgm:spPr/>
      <dgm:t>
        <a:bodyPr/>
        <a:lstStyle/>
        <a:p>
          <a:endParaRPr lang="en-GB"/>
        </a:p>
      </dgm:t>
    </dgm:pt>
    <dgm:pt modelId="{7F23E60E-8387-43C7-AD89-8B2944908A87}" type="pres">
      <dgm:prSet presAssocID="{1F659E30-CC1A-455E-9316-6F3537FA8431}" presName="CompostProcess" presStyleCnt="0">
        <dgm:presLayoutVars>
          <dgm:dir/>
          <dgm:resizeHandles val="exact"/>
        </dgm:presLayoutVars>
      </dgm:prSet>
      <dgm:spPr/>
    </dgm:pt>
    <dgm:pt modelId="{B4909262-BA8F-42D1-9AFF-E92704B8BD31}" type="pres">
      <dgm:prSet presAssocID="{1F659E30-CC1A-455E-9316-6F3537FA8431}" presName="arrow" presStyleLbl="bgShp" presStyleIdx="0" presStyleCnt="1" custLinFactNeighborX="-10493" custLinFactNeighborY="8391"/>
      <dgm:spPr/>
    </dgm:pt>
    <dgm:pt modelId="{0835F3B3-C95E-4058-B926-FF6227AF8C32}" type="pres">
      <dgm:prSet presAssocID="{1F659E30-CC1A-455E-9316-6F3537FA8431}" presName="linearProcess" presStyleCnt="0"/>
      <dgm:spPr/>
    </dgm:pt>
    <dgm:pt modelId="{6256FE6F-82A7-436E-BB23-40EECA1B8991}" type="pres">
      <dgm:prSet presAssocID="{BDA911E1-7016-4C11-851D-784795795CCB}" presName="textNode" presStyleLbl="node1" presStyleIdx="0" presStyleCnt="5">
        <dgm:presLayoutVars>
          <dgm:bulletEnabled val="1"/>
        </dgm:presLayoutVars>
      </dgm:prSet>
      <dgm:spPr/>
      <dgm:t>
        <a:bodyPr/>
        <a:lstStyle/>
        <a:p>
          <a:endParaRPr lang="en-GB"/>
        </a:p>
      </dgm:t>
    </dgm:pt>
    <dgm:pt modelId="{07CCF538-86F5-43C4-A573-A9746FCAED76}" type="pres">
      <dgm:prSet presAssocID="{3DF67234-0E9F-47E2-876C-EFA26C7A37A9}" presName="sibTrans" presStyleCnt="0"/>
      <dgm:spPr/>
    </dgm:pt>
    <dgm:pt modelId="{3FB65561-3236-42CE-BC02-DB300167DDBA}" type="pres">
      <dgm:prSet presAssocID="{7143C7A5-4268-411B-ADCC-1720C4E393F5}" presName="textNode" presStyleLbl="node1" presStyleIdx="1" presStyleCnt="5">
        <dgm:presLayoutVars>
          <dgm:bulletEnabled val="1"/>
        </dgm:presLayoutVars>
      </dgm:prSet>
      <dgm:spPr/>
      <dgm:t>
        <a:bodyPr/>
        <a:lstStyle/>
        <a:p>
          <a:endParaRPr lang="en-GB"/>
        </a:p>
      </dgm:t>
    </dgm:pt>
    <dgm:pt modelId="{3487F6C0-6BBA-4C04-AC0A-B032637B456B}" type="pres">
      <dgm:prSet presAssocID="{F3FC8296-091A-4620-9509-795538A380B8}" presName="sibTrans" presStyleCnt="0"/>
      <dgm:spPr/>
    </dgm:pt>
    <dgm:pt modelId="{A501175C-1B24-4349-8348-8DFB513A6980}" type="pres">
      <dgm:prSet presAssocID="{CDEB9A16-6655-489C-99A6-F7774B160882}" presName="textNode" presStyleLbl="node1" presStyleIdx="2" presStyleCnt="5">
        <dgm:presLayoutVars>
          <dgm:bulletEnabled val="1"/>
        </dgm:presLayoutVars>
      </dgm:prSet>
      <dgm:spPr/>
      <dgm:t>
        <a:bodyPr/>
        <a:lstStyle/>
        <a:p>
          <a:endParaRPr lang="en-GB"/>
        </a:p>
      </dgm:t>
    </dgm:pt>
    <dgm:pt modelId="{506D8358-07F2-466B-ADA2-304CAE4E8071}" type="pres">
      <dgm:prSet presAssocID="{3B7EA384-A00E-4465-9E01-09EDBACBCF3E}" presName="sibTrans" presStyleCnt="0"/>
      <dgm:spPr/>
    </dgm:pt>
    <dgm:pt modelId="{1B8710E2-3898-4909-93D3-AE3A0DB3D930}" type="pres">
      <dgm:prSet presAssocID="{D229EADD-C7C3-4A4B-9D6E-E02A0063A092}" presName="textNode" presStyleLbl="node1" presStyleIdx="3" presStyleCnt="5">
        <dgm:presLayoutVars>
          <dgm:bulletEnabled val="1"/>
        </dgm:presLayoutVars>
      </dgm:prSet>
      <dgm:spPr/>
      <dgm:t>
        <a:bodyPr/>
        <a:lstStyle/>
        <a:p>
          <a:endParaRPr lang="en-GB"/>
        </a:p>
      </dgm:t>
    </dgm:pt>
    <dgm:pt modelId="{458EDC3F-E1C1-4331-9CD7-16C5A0460E0F}" type="pres">
      <dgm:prSet presAssocID="{441D03FA-C064-4D44-971E-D91D18D9BA03}" presName="sibTrans" presStyleCnt="0"/>
      <dgm:spPr/>
    </dgm:pt>
    <dgm:pt modelId="{929F16B8-083A-4E21-B619-3B401F90B81E}" type="pres">
      <dgm:prSet presAssocID="{009FEDE7-4B3E-4D02-B688-FD7745E4CAB0}" presName="textNode" presStyleLbl="node1" presStyleIdx="4" presStyleCnt="5">
        <dgm:presLayoutVars>
          <dgm:bulletEnabled val="1"/>
        </dgm:presLayoutVars>
      </dgm:prSet>
      <dgm:spPr/>
      <dgm:t>
        <a:bodyPr/>
        <a:lstStyle/>
        <a:p>
          <a:endParaRPr lang="en-GB"/>
        </a:p>
      </dgm:t>
    </dgm:pt>
  </dgm:ptLst>
  <dgm:cxnLst>
    <dgm:cxn modelId="{791B914B-B843-4A39-BEDA-338C15A40B3D}" srcId="{1F659E30-CC1A-455E-9316-6F3537FA8431}" destId="{CDEB9A16-6655-489C-99A6-F7774B160882}" srcOrd="2" destOrd="0" parTransId="{A897CC05-5F08-4948-A01D-C85BB80E44A4}" sibTransId="{3B7EA384-A00E-4465-9E01-09EDBACBCF3E}"/>
    <dgm:cxn modelId="{BFDABA2C-4DDC-4D1C-89E1-CBCDE0BC9986}" srcId="{1F659E30-CC1A-455E-9316-6F3537FA8431}" destId="{D229EADD-C7C3-4A4B-9D6E-E02A0063A092}" srcOrd="3" destOrd="0" parTransId="{3830B28A-8F18-43F2-8BB7-9D13FEB15117}" sibTransId="{441D03FA-C064-4D44-971E-D91D18D9BA03}"/>
    <dgm:cxn modelId="{FC972046-BF04-4E81-8A7F-79333955F0CC}" type="presOf" srcId="{D229EADD-C7C3-4A4B-9D6E-E02A0063A092}" destId="{1B8710E2-3898-4909-93D3-AE3A0DB3D930}" srcOrd="0" destOrd="0" presId="urn:microsoft.com/office/officeart/2005/8/layout/hProcess9"/>
    <dgm:cxn modelId="{D4BD3B00-EE12-48AF-B85A-B4CF7FA3F425}" type="presOf" srcId="{1F659E30-CC1A-455E-9316-6F3537FA8431}" destId="{7F23E60E-8387-43C7-AD89-8B2944908A87}" srcOrd="0" destOrd="0" presId="urn:microsoft.com/office/officeart/2005/8/layout/hProcess9"/>
    <dgm:cxn modelId="{C35147C1-DE99-46AE-8A89-E89D3E90EDF4}" srcId="{1F659E30-CC1A-455E-9316-6F3537FA8431}" destId="{BDA911E1-7016-4C11-851D-784795795CCB}" srcOrd="0" destOrd="0" parTransId="{0CBEB65A-8EA5-47BB-9740-5839AE790734}" sibTransId="{3DF67234-0E9F-47E2-876C-EFA26C7A37A9}"/>
    <dgm:cxn modelId="{91631767-8516-49FA-A9DC-CED0FC73FBF3}" srcId="{1F659E30-CC1A-455E-9316-6F3537FA8431}" destId="{009FEDE7-4B3E-4D02-B688-FD7745E4CAB0}" srcOrd="4" destOrd="0" parTransId="{12193474-9BB1-410B-97CC-5E71C3BD87FD}" sibTransId="{832F1D61-A015-448C-B59F-C2315BD53CDB}"/>
    <dgm:cxn modelId="{22F7B18B-C02E-4442-8E79-251F3DDB9911}" type="presOf" srcId="{CDEB9A16-6655-489C-99A6-F7774B160882}" destId="{A501175C-1B24-4349-8348-8DFB513A6980}" srcOrd="0" destOrd="0" presId="urn:microsoft.com/office/officeart/2005/8/layout/hProcess9"/>
    <dgm:cxn modelId="{B4D10351-A2E8-46D7-A332-1767BB5F507E}" type="presOf" srcId="{009FEDE7-4B3E-4D02-B688-FD7745E4CAB0}" destId="{929F16B8-083A-4E21-B619-3B401F90B81E}" srcOrd="0" destOrd="0" presId="urn:microsoft.com/office/officeart/2005/8/layout/hProcess9"/>
    <dgm:cxn modelId="{158CB028-2300-4497-9A6C-834F65BCCDCE}" srcId="{1F659E30-CC1A-455E-9316-6F3537FA8431}" destId="{7143C7A5-4268-411B-ADCC-1720C4E393F5}" srcOrd="1" destOrd="0" parTransId="{466B2D6E-8115-4C29-98B5-F9A019BC7E97}" sibTransId="{F3FC8296-091A-4620-9509-795538A380B8}"/>
    <dgm:cxn modelId="{748857FB-6CFF-4B75-B279-B6FAD61CC288}" type="presOf" srcId="{BDA911E1-7016-4C11-851D-784795795CCB}" destId="{6256FE6F-82A7-436E-BB23-40EECA1B8991}" srcOrd="0" destOrd="0" presId="urn:microsoft.com/office/officeart/2005/8/layout/hProcess9"/>
    <dgm:cxn modelId="{7A7AD531-4E77-41A7-91A2-94ECBB110C93}" type="presOf" srcId="{7143C7A5-4268-411B-ADCC-1720C4E393F5}" destId="{3FB65561-3236-42CE-BC02-DB300167DDBA}" srcOrd="0" destOrd="0" presId="urn:microsoft.com/office/officeart/2005/8/layout/hProcess9"/>
    <dgm:cxn modelId="{314022ED-B645-438D-9325-5C161F33D3ED}" type="presParOf" srcId="{7F23E60E-8387-43C7-AD89-8B2944908A87}" destId="{B4909262-BA8F-42D1-9AFF-E92704B8BD31}" srcOrd="0" destOrd="0" presId="urn:microsoft.com/office/officeart/2005/8/layout/hProcess9"/>
    <dgm:cxn modelId="{BC52BA5F-986B-427A-A1FF-B09FEB14A66C}" type="presParOf" srcId="{7F23E60E-8387-43C7-AD89-8B2944908A87}" destId="{0835F3B3-C95E-4058-B926-FF6227AF8C32}" srcOrd="1" destOrd="0" presId="urn:microsoft.com/office/officeart/2005/8/layout/hProcess9"/>
    <dgm:cxn modelId="{462ACF3B-7D76-4F8E-8D05-CF1DCDD229C1}" type="presParOf" srcId="{0835F3B3-C95E-4058-B926-FF6227AF8C32}" destId="{6256FE6F-82A7-436E-BB23-40EECA1B8991}" srcOrd="0" destOrd="0" presId="urn:microsoft.com/office/officeart/2005/8/layout/hProcess9"/>
    <dgm:cxn modelId="{9FB00CB9-D7AA-49A6-ADD0-9C042905AF60}" type="presParOf" srcId="{0835F3B3-C95E-4058-B926-FF6227AF8C32}" destId="{07CCF538-86F5-43C4-A573-A9746FCAED76}" srcOrd="1" destOrd="0" presId="urn:microsoft.com/office/officeart/2005/8/layout/hProcess9"/>
    <dgm:cxn modelId="{A19F5D92-F7C6-4CC1-80F4-8839A2FC62BC}" type="presParOf" srcId="{0835F3B3-C95E-4058-B926-FF6227AF8C32}" destId="{3FB65561-3236-42CE-BC02-DB300167DDBA}" srcOrd="2" destOrd="0" presId="urn:microsoft.com/office/officeart/2005/8/layout/hProcess9"/>
    <dgm:cxn modelId="{3D9D3C9D-2AAD-4D5E-A0CF-28D5D73409DB}" type="presParOf" srcId="{0835F3B3-C95E-4058-B926-FF6227AF8C32}" destId="{3487F6C0-6BBA-4C04-AC0A-B032637B456B}" srcOrd="3" destOrd="0" presId="urn:microsoft.com/office/officeart/2005/8/layout/hProcess9"/>
    <dgm:cxn modelId="{F084A3DA-B15F-432B-88DB-EDAADD280352}" type="presParOf" srcId="{0835F3B3-C95E-4058-B926-FF6227AF8C32}" destId="{A501175C-1B24-4349-8348-8DFB513A6980}" srcOrd="4" destOrd="0" presId="urn:microsoft.com/office/officeart/2005/8/layout/hProcess9"/>
    <dgm:cxn modelId="{33D58839-EA11-4110-9ACA-B18B0E0A82EE}" type="presParOf" srcId="{0835F3B3-C95E-4058-B926-FF6227AF8C32}" destId="{506D8358-07F2-466B-ADA2-304CAE4E8071}" srcOrd="5" destOrd="0" presId="urn:microsoft.com/office/officeart/2005/8/layout/hProcess9"/>
    <dgm:cxn modelId="{90B1D927-B537-4E6B-87BC-3C66E795D7DC}" type="presParOf" srcId="{0835F3B3-C95E-4058-B926-FF6227AF8C32}" destId="{1B8710E2-3898-4909-93D3-AE3A0DB3D930}" srcOrd="6" destOrd="0" presId="urn:microsoft.com/office/officeart/2005/8/layout/hProcess9"/>
    <dgm:cxn modelId="{D82190B2-280E-486F-B11A-BEBC35219D59}" type="presParOf" srcId="{0835F3B3-C95E-4058-B926-FF6227AF8C32}" destId="{458EDC3F-E1C1-4331-9CD7-16C5A0460E0F}" srcOrd="7" destOrd="0" presId="urn:microsoft.com/office/officeart/2005/8/layout/hProcess9"/>
    <dgm:cxn modelId="{856D9DA3-AE86-4E3C-9698-83D20BB5ADDB}" type="presParOf" srcId="{0835F3B3-C95E-4058-B926-FF6227AF8C32}" destId="{929F16B8-083A-4E21-B619-3B401F90B81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659E30-CC1A-455E-9316-6F3537FA8431}" type="doc">
      <dgm:prSet loTypeId="urn:microsoft.com/office/officeart/2005/8/layout/hProcess9" loCatId="process" qsTypeId="urn:microsoft.com/office/officeart/2005/8/quickstyle/simple1" qsCatId="simple" csTypeId="urn:microsoft.com/office/officeart/2005/8/colors/accent2_2" csCatId="accent2" phldr="1"/>
      <dgm:spPr/>
    </dgm:pt>
    <dgm:pt modelId="{7143C7A5-4268-411B-ADCC-1720C4E393F5}">
      <dgm:prSet phldrT="[Text]" custT="1"/>
      <dgm:spPr/>
      <dgm:t>
        <a:bodyPr/>
        <a:lstStyle/>
        <a:p>
          <a:r>
            <a:rPr lang="en-GB" sz="1600" dirty="0"/>
            <a:t>Provider or employer receive </a:t>
          </a:r>
          <a:r>
            <a:rPr lang="en-GB" sz="1600" dirty="0" smtClean="0"/>
            <a:t>City &amp; Guilds </a:t>
          </a:r>
          <a:r>
            <a:rPr lang="en-GB" sz="1600" dirty="0"/>
            <a:t>EPA Certificate</a:t>
          </a:r>
        </a:p>
      </dgm:t>
    </dgm:pt>
    <dgm:pt modelId="{466B2D6E-8115-4C29-98B5-F9A019BC7E97}" type="parTrans" cxnId="{158CB028-2300-4497-9A6C-834F65BCCDCE}">
      <dgm:prSet/>
      <dgm:spPr/>
      <dgm:t>
        <a:bodyPr/>
        <a:lstStyle/>
        <a:p>
          <a:endParaRPr lang="en-GB" sz="1200"/>
        </a:p>
      </dgm:t>
    </dgm:pt>
    <dgm:pt modelId="{F3FC8296-091A-4620-9509-795538A380B8}" type="sibTrans" cxnId="{158CB028-2300-4497-9A6C-834F65BCCDCE}">
      <dgm:prSet/>
      <dgm:spPr/>
      <dgm:t>
        <a:bodyPr/>
        <a:lstStyle/>
        <a:p>
          <a:endParaRPr lang="en-GB" sz="1200"/>
        </a:p>
      </dgm:t>
    </dgm:pt>
    <dgm:pt modelId="{CDEB9A16-6655-489C-99A6-F7774B160882}">
      <dgm:prSet phldrT="[Text]" custT="1"/>
      <dgm:spPr/>
      <dgm:t>
        <a:bodyPr/>
        <a:lstStyle/>
        <a:p>
          <a:r>
            <a:rPr lang="en-GB" sz="1600" dirty="0" smtClean="0"/>
            <a:t>EPA-ESFA data </a:t>
          </a:r>
          <a:r>
            <a:rPr lang="en-GB" sz="1600" dirty="0"/>
            <a:t>form uploaded</a:t>
          </a:r>
        </a:p>
      </dgm:t>
    </dgm:pt>
    <dgm:pt modelId="{A897CC05-5F08-4948-A01D-C85BB80E44A4}" type="parTrans" cxnId="{791B914B-B843-4A39-BEDA-338C15A40B3D}">
      <dgm:prSet/>
      <dgm:spPr/>
      <dgm:t>
        <a:bodyPr/>
        <a:lstStyle/>
        <a:p>
          <a:endParaRPr lang="en-GB" sz="1200"/>
        </a:p>
      </dgm:t>
    </dgm:pt>
    <dgm:pt modelId="{3B7EA384-A00E-4465-9E01-09EDBACBCF3E}" type="sibTrans" cxnId="{791B914B-B843-4A39-BEDA-338C15A40B3D}">
      <dgm:prSet/>
      <dgm:spPr/>
      <dgm:t>
        <a:bodyPr/>
        <a:lstStyle/>
        <a:p>
          <a:endParaRPr lang="en-GB" sz="1200"/>
        </a:p>
      </dgm:t>
    </dgm:pt>
    <dgm:pt modelId="{033A76FF-2BCC-4386-8594-8F63E57EA3D8}">
      <dgm:prSet phldrT="[Text]" custT="1"/>
      <dgm:spPr/>
      <dgm:t>
        <a:bodyPr/>
        <a:lstStyle/>
        <a:p>
          <a:r>
            <a:rPr lang="en-GB" sz="1600" dirty="0" smtClean="0"/>
            <a:t>ESFA </a:t>
          </a:r>
          <a:r>
            <a:rPr lang="en-GB" sz="1600" dirty="0"/>
            <a:t>issue certificate of </a:t>
          </a:r>
          <a:r>
            <a:rPr lang="en-GB" sz="1600" dirty="0" smtClean="0"/>
            <a:t>apprenticeship </a:t>
          </a:r>
          <a:r>
            <a:rPr lang="en-GB" sz="1600" dirty="0"/>
            <a:t>standard achievement to employer</a:t>
          </a:r>
        </a:p>
      </dgm:t>
    </dgm:pt>
    <dgm:pt modelId="{367ABC8D-D84A-4DD8-BB7A-8CB6D968540E}" type="parTrans" cxnId="{2DA2403A-44F6-4594-8D92-FFD8600665A3}">
      <dgm:prSet/>
      <dgm:spPr/>
      <dgm:t>
        <a:bodyPr/>
        <a:lstStyle/>
        <a:p>
          <a:endParaRPr lang="en-GB" sz="1200"/>
        </a:p>
      </dgm:t>
    </dgm:pt>
    <dgm:pt modelId="{8B5CC260-AF6A-4657-BE7C-CE77685B5F4D}" type="sibTrans" cxnId="{2DA2403A-44F6-4594-8D92-FFD8600665A3}">
      <dgm:prSet/>
      <dgm:spPr/>
      <dgm:t>
        <a:bodyPr/>
        <a:lstStyle/>
        <a:p>
          <a:endParaRPr lang="en-GB" sz="1200"/>
        </a:p>
      </dgm:t>
    </dgm:pt>
    <dgm:pt modelId="{7AD4AD96-F4F5-48FB-8A60-B21D3D205F60}">
      <dgm:prSet custT="1"/>
      <dgm:spPr/>
      <dgm:t>
        <a:bodyPr/>
        <a:lstStyle/>
        <a:p>
          <a:r>
            <a:rPr lang="en-GB" sz="1600" dirty="0"/>
            <a:t>Grades agreed </a:t>
          </a:r>
        </a:p>
      </dgm:t>
    </dgm:pt>
    <dgm:pt modelId="{14BCF726-22DB-421F-A510-46AB6845DD45}" type="parTrans" cxnId="{7DBC6A9C-ED1E-44FB-AE9B-F2FD4E40842C}">
      <dgm:prSet/>
      <dgm:spPr/>
      <dgm:t>
        <a:bodyPr/>
        <a:lstStyle/>
        <a:p>
          <a:endParaRPr lang="en-GB"/>
        </a:p>
      </dgm:t>
    </dgm:pt>
    <dgm:pt modelId="{A7D97D22-D8A4-48F1-9E05-559B1EDB1162}" type="sibTrans" cxnId="{7DBC6A9C-ED1E-44FB-AE9B-F2FD4E40842C}">
      <dgm:prSet/>
      <dgm:spPr/>
      <dgm:t>
        <a:bodyPr/>
        <a:lstStyle/>
        <a:p>
          <a:endParaRPr lang="en-GB"/>
        </a:p>
      </dgm:t>
    </dgm:pt>
    <dgm:pt modelId="{7F23E60E-8387-43C7-AD89-8B2944908A87}" type="pres">
      <dgm:prSet presAssocID="{1F659E30-CC1A-455E-9316-6F3537FA8431}" presName="CompostProcess" presStyleCnt="0">
        <dgm:presLayoutVars>
          <dgm:dir/>
          <dgm:resizeHandles val="exact"/>
        </dgm:presLayoutVars>
      </dgm:prSet>
      <dgm:spPr/>
    </dgm:pt>
    <dgm:pt modelId="{B4909262-BA8F-42D1-9AFF-E92704B8BD31}" type="pres">
      <dgm:prSet presAssocID="{1F659E30-CC1A-455E-9316-6F3537FA8431}" presName="arrow" presStyleLbl="bgShp" presStyleIdx="0" presStyleCnt="1" custLinFactNeighborX="-11984" custLinFactNeighborY="6829"/>
      <dgm:spPr/>
    </dgm:pt>
    <dgm:pt modelId="{0835F3B3-C95E-4058-B926-FF6227AF8C32}" type="pres">
      <dgm:prSet presAssocID="{1F659E30-CC1A-455E-9316-6F3537FA8431}" presName="linearProcess" presStyleCnt="0"/>
      <dgm:spPr/>
    </dgm:pt>
    <dgm:pt modelId="{7D6CF829-3902-44B1-AE10-9F0543542C9B}" type="pres">
      <dgm:prSet presAssocID="{7AD4AD96-F4F5-48FB-8A60-B21D3D205F60}" presName="textNode" presStyleLbl="node1" presStyleIdx="0" presStyleCnt="4">
        <dgm:presLayoutVars>
          <dgm:bulletEnabled val="1"/>
        </dgm:presLayoutVars>
      </dgm:prSet>
      <dgm:spPr/>
      <dgm:t>
        <a:bodyPr/>
        <a:lstStyle/>
        <a:p>
          <a:endParaRPr lang="en-GB"/>
        </a:p>
      </dgm:t>
    </dgm:pt>
    <dgm:pt modelId="{5C40D90F-E00D-451C-B159-DE1F4C73F0C1}" type="pres">
      <dgm:prSet presAssocID="{A7D97D22-D8A4-48F1-9E05-559B1EDB1162}" presName="sibTrans" presStyleCnt="0"/>
      <dgm:spPr/>
    </dgm:pt>
    <dgm:pt modelId="{3FB65561-3236-42CE-BC02-DB300167DDBA}" type="pres">
      <dgm:prSet presAssocID="{7143C7A5-4268-411B-ADCC-1720C4E393F5}" presName="textNode" presStyleLbl="node1" presStyleIdx="1" presStyleCnt="4">
        <dgm:presLayoutVars>
          <dgm:bulletEnabled val="1"/>
        </dgm:presLayoutVars>
      </dgm:prSet>
      <dgm:spPr/>
      <dgm:t>
        <a:bodyPr/>
        <a:lstStyle/>
        <a:p>
          <a:endParaRPr lang="en-GB"/>
        </a:p>
      </dgm:t>
    </dgm:pt>
    <dgm:pt modelId="{3487F6C0-6BBA-4C04-AC0A-B032637B456B}" type="pres">
      <dgm:prSet presAssocID="{F3FC8296-091A-4620-9509-795538A380B8}" presName="sibTrans" presStyleCnt="0"/>
      <dgm:spPr/>
    </dgm:pt>
    <dgm:pt modelId="{A501175C-1B24-4349-8348-8DFB513A6980}" type="pres">
      <dgm:prSet presAssocID="{CDEB9A16-6655-489C-99A6-F7774B160882}" presName="textNode" presStyleLbl="node1" presStyleIdx="2" presStyleCnt="4">
        <dgm:presLayoutVars>
          <dgm:bulletEnabled val="1"/>
        </dgm:presLayoutVars>
      </dgm:prSet>
      <dgm:spPr/>
      <dgm:t>
        <a:bodyPr/>
        <a:lstStyle/>
        <a:p>
          <a:endParaRPr lang="en-GB"/>
        </a:p>
      </dgm:t>
    </dgm:pt>
    <dgm:pt modelId="{506D8358-07F2-466B-ADA2-304CAE4E8071}" type="pres">
      <dgm:prSet presAssocID="{3B7EA384-A00E-4465-9E01-09EDBACBCF3E}" presName="sibTrans" presStyleCnt="0"/>
      <dgm:spPr/>
    </dgm:pt>
    <dgm:pt modelId="{0F4791ED-2CB3-4FAD-ABA5-1A539A97BB3D}" type="pres">
      <dgm:prSet presAssocID="{033A76FF-2BCC-4386-8594-8F63E57EA3D8}" presName="textNode" presStyleLbl="node1" presStyleIdx="3" presStyleCnt="4">
        <dgm:presLayoutVars>
          <dgm:bulletEnabled val="1"/>
        </dgm:presLayoutVars>
      </dgm:prSet>
      <dgm:spPr/>
      <dgm:t>
        <a:bodyPr/>
        <a:lstStyle/>
        <a:p>
          <a:endParaRPr lang="en-GB"/>
        </a:p>
      </dgm:t>
    </dgm:pt>
  </dgm:ptLst>
  <dgm:cxnLst>
    <dgm:cxn modelId="{791B914B-B843-4A39-BEDA-338C15A40B3D}" srcId="{1F659E30-CC1A-455E-9316-6F3537FA8431}" destId="{CDEB9A16-6655-489C-99A6-F7774B160882}" srcOrd="2" destOrd="0" parTransId="{A897CC05-5F08-4948-A01D-C85BB80E44A4}" sibTransId="{3B7EA384-A00E-4465-9E01-09EDBACBCF3E}"/>
    <dgm:cxn modelId="{2DA2403A-44F6-4594-8D92-FFD8600665A3}" srcId="{1F659E30-CC1A-455E-9316-6F3537FA8431}" destId="{033A76FF-2BCC-4386-8594-8F63E57EA3D8}" srcOrd="3" destOrd="0" parTransId="{367ABC8D-D84A-4DD8-BB7A-8CB6D968540E}" sibTransId="{8B5CC260-AF6A-4657-BE7C-CE77685B5F4D}"/>
    <dgm:cxn modelId="{93BD20C8-8B3F-42C3-81CB-5B76B3F175FA}" type="presOf" srcId="{7AD4AD96-F4F5-48FB-8A60-B21D3D205F60}" destId="{7D6CF829-3902-44B1-AE10-9F0543542C9B}" srcOrd="0" destOrd="0" presId="urn:microsoft.com/office/officeart/2005/8/layout/hProcess9"/>
    <dgm:cxn modelId="{2FD0058D-EFE6-4B45-A1C7-AE0213727254}" type="presOf" srcId="{1F659E30-CC1A-455E-9316-6F3537FA8431}" destId="{7F23E60E-8387-43C7-AD89-8B2944908A87}" srcOrd="0" destOrd="0" presId="urn:microsoft.com/office/officeart/2005/8/layout/hProcess9"/>
    <dgm:cxn modelId="{AE2C8DF4-3E29-47AF-91BF-B7F26658940D}" type="presOf" srcId="{7143C7A5-4268-411B-ADCC-1720C4E393F5}" destId="{3FB65561-3236-42CE-BC02-DB300167DDBA}" srcOrd="0" destOrd="0" presId="urn:microsoft.com/office/officeart/2005/8/layout/hProcess9"/>
    <dgm:cxn modelId="{158CB028-2300-4497-9A6C-834F65BCCDCE}" srcId="{1F659E30-CC1A-455E-9316-6F3537FA8431}" destId="{7143C7A5-4268-411B-ADCC-1720C4E393F5}" srcOrd="1" destOrd="0" parTransId="{466B2D6E-8115-4C29-98B5-F9A019BC7E97}" sibTransId="{F3FC8296-091A-4620-9509-795538A380B8}"/>
    <dgm:cxn modelId="{A0CBA18C-B1A7-4237-9D3A-961BF723EF5C}" type="presOf" srcId="{033A76FF-2BCC-4386-8594-8F63E57EA3D8}" destId="{0F4791ED-2CB3-4FAD-ABA5-1A539A97BB3D}" srcOrd="0" destOrd="0" presId="urn:microsoft.com/office/officeart/2005/8/layout/hProcess9"/>
    <dgm:cxn modelId="{9CF99CD7-5186-4A56-AE3B-C84977E95D78}" type="presOf" srcId="{CDEB9A16-6655-489C-99A6-F7774B160882}" destId="{A501175C-1B24-4349-8348-8DFB513A6980}" srcOrd="0" destOrd="0" presId="urn:microsoft.com/office/officeart/2005/8/layout/hProcess9"/>
    <dgm:cxn modelId="{7DBC6A9C-ED1E-44FB-AE9B-F2FD4E40842C}" srcId="{1F659E30-CC1A-455E-9316-6F3537FA8431}" destId="{7AD4AD96-F4F5-48FB-8A60-B21D3D205F60}" srcOrd="0" destOrd="0" parTransId="{14BCF726-22DB-421F-A510-46AB6845DD45}" sibTransId="{A7D97D22-D8A4-48F1-9E05-559B1EDB1162}"/>
    <dgm:cxn modelId="{E42F4779-6BA2-4E93-94ED-D723E61B59CD}" type="presParOf" srcId="{7F23E60E-8387-43C7-AD89-8B2944908A87}" destId="{B4909262-BA8F-42D1-9AFF-E92704B8BD31}" srcOrd="0" destOrd="0" presId="urn:microsoft.com/office/officeart/2005/8/layout/hProcess9"/>
    <dgm:cxn modelId="{DD6B0123-C6A7-4EB9-B4CA-79B75733350B}" type="presParOf" srcId="{7F23E60E-8387-43C7-AD89-8B2944908A87}" destId="{0835F3B3-C95E-4058-B926-FF6227AF8C32}" srcOrd="1" destOrd="0" presId="urn:microsoft.com/office/officeart/2005/8/layout/hProcess9"/>
    <dgm:cxn modelId="{FA121F11-4342-4E56-8461-659767AFBAB3}" type="presParOf" srcId="{0835F3B3-C95E-4058-B926-FF6227AF8C32}" destId="{7D6CF829-3902-44B1-AE10-9F0543542C9B}" srcOrd="0" destOrd="0" presId="urn:microsoft.com/office/officeart/2005/8/layout/hProcess9"/>
    <dgm:cxn modelId="{B5B31FD7-4BE6-427E-9A9E-0B2E95CF57DA}" type="presParOf" srcId="{0835F3B3-C95E-4058-B926-FF6227AF8C32}" destId="{5C40D90F-E00D-451C-B159-DE1F4C73F0C1}" srcOrd="1" destOrd="0" presId="urn:microsoft.com/office/officeart/2005/8/layout/hProcess9"/>
    <dgm:cxn modelId="{9A47C0AE-9E0B-4D1E-875B-A00541CF0A9F}" type="presParOf" srcId="{0835F3B3-C95E-4058-B926-FF6227AF8C32}" destId="{3FB65561-3236-42CE-BC02-DB300167DDBA}" srcOrd="2" destOrd="0" presId="urn:microsoft.com/office/officeart/2005/8/layout/hProcess9"/>
    <dgm:cxn modelId="{E1F26681-A053-4418-9069-4BFFD9C33F6E}" type="presParOf" srcId="{0835F3B3-C95E-4058-B926-FF6227AF8C32}" destId="{3487F6C0-6BBA-4C04-AC0A-B032637B456B}" srcOrd="3" destOrd="0" presId="urn:microsoft.com/office/officeart/2005/8/layout/hProcess9"/>
    <dgm:cxn modelId="{44650EC5-B794-4765-8BA7-8FA94DB474FB}" type="presParOf" srcId="{0835F3B3-C95E-4058-B926-FF6227AF8C32}" destId="{A501175C-1B24-4349-8348-8DFB513A6980}" srcOrd="4" destOrd="0" presId="urn:microsoft.com/office/officeart/2005/8/layout/hProcess9"/>
    <dgm:cxn modelId="{459C9C3B-7D8C-4465-8006-C831DB88C2F1}" type="presParOf" srcId="{0835F3B3-C95E-4058-B926-FF6227AF8C32}" destId="{506D8358-07F2-466B-ADA2-304CAE4E8071}" srcOrd="5" destOrd="0" presId="urn:microsoft.com/office/officeart/2005/8/layout/hProcess9"/>
    <dgm:cxn modelId="{10BE1798-766C-4C63-8416-809994743F89}" type="presParOf" srcId="{0835F3B3-C95E-4058-B926-FF6227AF8C32}" destId="{0F4791ED-2CB3-4FAD-ABA5-1A539A97BB3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09262-BA8F-42D1-9AFF-E92704B8BD31}">
      <dsp:nvSpPr>
        <dsp:cNvPr id="0" name=""/>
        <dsp:cNvSpPr/>
      </dsp:nvSpPr>
      <dsp:spPr>
        <a:xfrm>
          <a:off x="0" y="0"/>
          <a:ext cx="8318488" cy="477542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6FE6F-82A7-436E-BB23-40EECA1B8991}">
      <dsp:nvSpPr>
        <dsp:cNvPr id="0" name=""/>
        <dsp:cNvSpPr/>
      </dsp:nvSpPr>
      <dsp:spPr>
        <a:xfrm>
          <a:off x="2867" y="1432628"/>
          <a:ext cx="1726009" cy="19101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Register learner</a:t>
          </a:r>
        </a:p>
        <a:p>
          <a:pPr lvl="0" algn="ctr" defTabSz="711200">
            <a:lnSpc>
              <a:spcPct val="90000"/>
            </a:lnSpc>
            <a:spcBef>
              <a:spcPct val="0"/>
            </a:spcBef>
            <a:spcAft>
              <a:spcPct val="35000"/>
            </a:spcAft>
          </a:pPr>
          <a:r>
            <a:rPr lang="en-GB" sz="1600" kern="1200" dirty="0" smtClean="0"/>
            <a:t>On-programme </a:t>
          </a:r>
          <a:r>
            <a:rPr lang="en-GB" sz="1600" kern="1200" dirty="0"/>
            <a:t>&amp; EPA</a:t>
          </a:r>
        </a:p>
      </dsp:txBody>
      <dsp:txXfrm>
        <a:off x="87124" y="1516885"/>
        <a:ext cx="1557495" cy="1741657"/>
      </dsp:txXfrm>
    </dsp:sp>
    <dsp:sp modelId="{3FB65561-3236-42CE-BC02-DB300167DDBA}">
      <dsp:nvSpPr>
        <dsp:cNvPr id="0" name=""/>
        <dsp:cNvSpPr/>
      </dsp:nvSpPr>
      <dsp:spPr>
        <a:xfrm>
          <a:off x="2016545" y="1432628"/>
          <a:ext cx="1726009" cy="19101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Reservation Booking  – </a:t>
          </a:r>
        </a:p>
        <a:p>
          <a:pPr lvl="0" algn="ctr" defTabSz="711200">
            <a:lnSpc>
              <a:spcPct val="90000"/>
            </a:lnSpc>
            <a:spcBef>
              <a:spcPct val="0"/>
            </a:spcBef>
            <a:spcAft>
              <a:spcPct val="35000"/>
            </a:spcAft>
          </a:pPr>
          <a:r>
            <a:rPr lang="en-GB" sz="1600" kern="1200" dirty="0"/>
            <a:t>Select Month</a:t>
          </a:r>
        </a:p>
        <a:p>
          <a:pPr lvl="0" algn="ctr" defTabSz="711200">
            <a:lnSpc>
              <a:spcPct val="90000"/>
            </a:lnSpc>
            <a:spcBef>
              <a:spcPct val="0"/>
            </a:spcBef>
            <a:spcAft>
              <a:spcPct val="35000"/>
            </a:spcAft>
          </a:pPr>
          <a:r>
            <a:rPr lang="en-GB" sz="1600" kern="1200" dirty="0"/>
            <a:t>90 days prior to EPA</a:t>
          </a:r>
        </a:p>
        <a:p>
          <a:pPr lvl="0" algn="ctr" defTabSz="711200">
            <a:lnSpc>
              <a:spcPct val="90000"/>
            </a:lnSpc>
            <a:spcBef>
              <a:spcPct val="0"/>
            </a:spcBef>
            <a:spcAft>
              <a:spcPct val="35000"/>
            </a:spcAft>
          </a:pPr>
          <a:r>
            <a:rPr lang="en-GB" sz="1600" kern="1200" dirty="0"/>
            <a:t>EPA Fee Charged  </a:t>
          </a:r>
        </a:p>
      </dsp:txBody>
      <dsp:txXfrm>
        <a:off x="2100802" y="1516885"/>
        <a:ext cx="1557495" cy="1741657"/>
      </dsp:txXfrm>
    </dsp:sp>
    <dsp:sp modelId="{A501175C-1B24-4349-8348-8DFB513A6980}">
      <dsp:nvSpPr>
        <dsp:cNvPr id="0" name=""/>
        <dsp:cNvSpPr/>
      </dsp:nvSpPr>
      <dsp:spPr>
        <a:xfrm>
          <a:off x="4030223" y="1432628"/>
          <a:ext cx="1726009" cy="19101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Date for EPA agreed with provider or employer</a:t>
          </a:r>
        </a:p>
      </dsp:txBody>
      <dsp:txXfrm>
        <a:off x="4114480" y="1516885"/>
        <a:ext cx="1557495" cy="1741657"/>
      </dsp:txXfrm>
    </dsp:sp>
    <dsp:sp modelId="{1B8710E2-3898-4909-93D3-AE3A0DB3D930}">
      <dsp:nvSpPr>
        <dsp:cNvPr id="0" name=""/>
        <dsp:cNvSpPr/>
      </dsp:nvSpPr>
      <dsp:spPr>
        <a:xfrm>
          <a:off x="6043901" y="1432628"/>
          <a:ext cx="1726009" cy="19101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EPA - </a:t>
          </a:r>
          <a:r>
            <a:rPr lang="en-GB" sz="1600" kern="1200" dirty="0" smtClean="0"/>
            <a:t>ESFA </a:t>
          </a:r>
          <a:r>
            <a:rPr lang="en-GB" sz="1600" kern="1200" dirty="0"/>
            <a:t>Data capture form issued to provider or employer</a:t>
          </a:r>
        </a:p>
      </dsp:txBody>
      <dsp:txXfrm>
        <a:off x="6128158" y="1516885"/>
        <a:ext cx="1557495" cy="1741657"/>
      </dsp:txXfrm>
    </dsp:sp>
    <dsp:sp modelId="{929F16B8-083A-4E21-B619-3B401F90B81E}">
      <dsp:nvSpPr>
        <dsp:cNvPr id="0" name=""/>
        <dsp:cNvSpPr/>
      </dsp:nvSpPr>
      <dsp:spPr>
        <a:xfrm>
          <a:off x="8057579" y="1432628"/>
          <a:ext cx="1726009" cy="19101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Provider or employer submits </a:t>
          </a:r>
          <a:r>
            <a:rPr lang="en-GB" sz="1600" kern="1200" dirty="0" smtClean="0"/>
            <a:t>EPA-ESFA </a:t>
          </a:r>
          <a:r>
            <a:rPr lang="en-GB" sz="1600" kern="1200" dirty="0"/>
            <a:t>Data and Gateway declarations to City &amp; Guilds</a:t>
          </a:r>
        </a:p>
      </dsp:txBody>
      <dsp:txXfrm>
        <a:off x="8141836" y="1516885"/>
        <a:ext cx="1557495" cy="1741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09262-BA8F-42D1-9AFF-E92704B8BD31}">
      <dsp:nvSpPr>
        <dsp:cNvPr id="0" name=""/>
        <dsp:cNvSpPr/>
      </dsp:nvSpPr>
      <dsp:spPr>
        <a:xfrm>
          <a:off x="0" y="0"/>
          <a:ext cx="7722313" cy="477653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6CF829-3902-44B1-AE10-9F0543542C9B}">
      <dsp:nvSpPr>
        <dsp:cNvPr id="0" name=""/>
        <dsp:cNvSpPr/>
      </dsp:nvSpPr>
      <dsp:spPr>
        <a:xfrm>
          <a:off x="3105" y="1432959"/>
          <a:ext cx="2017525" cy="19106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Grades agreed </a:t>
          </a:r>
        </a:p>
      </dsp:txBody>
      <dsp:txXfrm>
        <a:off x="96373" y="1526227"/>
        <a:ext cx="1830989" cy="1724076"/>
      </dsp:txXfrm>
    </dsp:sp>
    <dsp:sp modelId="{3FB65561-3236-42CE-BC02-DB300167DDBA}">
      <dsp:nvSpPr>
        <dsp:cNvPr id="0" name=""/>
        <dsp:cNvSpPr/>
      </dsp:nvSpPr>
      <dsp:spPr>
        <a:xfrm>
          <a:off x="2356884" y="1432959"/>
          <a:ext cx="2017525" cy="19106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Provider or employer receive </a:t>
          </a:r>
          <a:r>
            <a:rPr lang="en-GB" sz="1600" kern="1200" dirty="0" smtClean="0"/>
            <a:t>City &amp; Guilds </a:t>
          </a:r>
          <a:r>
            <a:rPr lang="en-GB" sz="1600" kern="1200" dirty="0"/>
            <a:t>EPA Certificate</a:t>
          </a:r>
        </a:p>
      </dsp:txBody>
      <dsp:txXfrm>
        <a:off x="2450152" y="1526227"/>
        <a:ext cx="1830989" cy="1724076"/>
      </dsp:txXfrm>
    </dsp:sp>
    <dsp:sp modelId="{A501175C-1B24-4349-8348-8DFB513A6980}">
      <dsp:nvSpPr>
        <dsp:cNvPr id="0" name=""/>
        <dsp:cNvSpPr/>
      </dsp:nvSpPr>
      <dsp:spPr>
        <a:xfrm>
          <a:off x="4710664" y="1432959"/>
          <a:ext cx="2017525" cy="19106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EPA-ESFA data </a:t>
          </a:r>
          <a:r>
            <a:rPr lang="en-GB" sz="1600" kern="1200" dirty="0"/>
            <a:t>form uploaded</a:t>
          </a:r>
        </a:p>
      </dsp:txBody>
      <dsp:txXfrm>
        <a:off x="4803932" y="1526227"/>
        <a:ext cx="1830989" cy="1724076"/>
      </dsp:txXfrm>
    </dsp:sp>
    <dsp:sp modelId="{0F4791ED-2CB3-4FAD-ABA5-1A539A97BB3D}">
      <dsp:nvSpPr>
        <dsp:cNvPr id="0" name=""/>
        <dsp:cNvSpPr/>
      </dsp:nvSpPr>
      <dsp:spPr>
        <a:xfrm>
          <a:off x="7064444" y="1432959"/>
          <a:ext cx="2017525" cy="19106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ESFA </a:t>
          </a:r>
          <a:r>
            <a:rPr lang="en-GB" sz="1600" kern="1200" dirty="0"/>
            <a:t>issue certificate of </a:t>
          </a:r>
          <a:r>
            <a:rPr lang="en-GB" sz="1600" kern="1200" dirty="0" smtClean="0"/>
            <a:t>apprenticeship </a:t>
          </a:r>
          <a:r>
            <a:rPr lang="en-GB" sz="1600" kern="1200" dirty="0"/>
            <a:t>standard achievement to employer</a:t>
          </a:r>
        </a:p>
      </dsp:txBody>
      <dsp:txXfrm>
        <a:off x="7157712" y="1526227"/>
        <a:ext cx="1830989" cy="17240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7/19/2017</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7/19/2017</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73A14-1418-8445-A355-C4659B6B9114}" type="slidenum">
              <a:rPr lang="en-US" smtClean="0"/>
              <a:t>1</a:t>
            </a:fld>
            <a:endParaRPr lang="en-US"/>
          </a:p>
        </p:txBody>
      </p:sp>
    </p:spTree>
    <p:extLst>
      <p:ext uri="{BB962C8B-B14F-4D97-AF65-F5344CB8AC3E}">
        <p14:creationId xmlns:p14="http://schemas.microsoft.com/office/powerpoint/2010/main" val="3401337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are the new standards – what is the difference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What does this mean for qualifications – qualifications</a:t>
            </a:r>
            <a:r>
              <a:rPr lang="en-GB" baseline="0" dirty="0"/>
              <a:t> are no longer a mandatory requirement in apprenticeships.  </a:t>
            </a:r>
            <a:endParaRPr lang="en-GB" dirty="0"/>
          </a:p>
          <a:p>
            <a:pPr marL="171450" indent="-171450">
              <a:buFontTx/>
              <a:buChar char="-"/>
            </a:pPr>
            <a:endParaRPr lang="en-GB" dirty="0"/>
          </a:p>
          <a:p>
            <a:r>
              <a:rPr lang="en-GB" sz="1200" b="1" dirty="0">
                <a:solidFill>
                  <a:srgbClr val="000000"/>
                </a:solidFill>
                <a:latin typeface="CongressSans" panose="020B0400020200020204" pitchFamily="34" charset="0"/>
              </a:rPr>
              <a:t>An apprenticeship standard is a minimum of 1 year</a:t>
            </a:r>
          </a:p>
          <a:p>
            <a:r>
              <a:rPr lang="en-GB" sz="1200" dirty="0">
                <a:solidFill>
                  <a:srgbClr val="000000"/>
                </a:solidFill>
                <a:latin typeface="CongressSans" panose="020B0400020200020204" pitchFamily="34" charset="0"/>
              </a:rPr>
              <a:t>Structure to on programme training covering on and off the job elements is required – this could be qualifications or evidence of robust internal training</a:t>
            </a:r>
          </a:p>
          <a:p>
            <a:pPr marL="171450" indent="-171450">
              <a:buFontTx/>
              <a:buChar char="-"/>
            </a:pPr>
            <a:endParaRPr lang="en-GB" dirty="0"/>
          </a:p>
          <a:p>
            <a:r>
              <a:rPr lang="en-GB" sz="1200" b="1" dirty="0">
                <a:solidFill>
                  <a:srgbClr val="000000"/>
                </a:solidFill>
                <a:latin typeface="CongressSans" panose="020B0400020200020204" pitchFamily="34" charset="0"/>
              </a:rPr>
              <a:t>How will you know your apprenticeship programme is robust and fit for purpose?</a:t>
            </a:r>
          </a:p>
          <a:p>
            <a:r>
              <a:rPr lang="en-GB" sz="1200" dirty="0">
                <a:solidFill>
                  <a:srgbClr val="000000"/>
                </a:solidFill>
                <a:latin typeface="CongressSans" panose="020B0400020200020204" pitchFamily="34" charset="0"/>
              </a:rPr>
              <a:t>Many of the new standards don’t require qualifications as part of the on programme learning. Employers will have a much stronger say in what their programme will consist of and how they will monitor the progression of their apprentices</a:t>
            </a:r>
          </a:p>
          <a:p>
            <a:endParaRPr lang="en-GB" sz="1200" b="1" dirty="0">
              <a:solidFill>
                <a:srgbClr val="000000"/>
              </a:solidFill>
              <a:latin typeface="CongressSans" panose="020B0400020200020204" pitchFamily="34" charset="0"/>
            </a:endParaRPr>
          </a:p>
          <a:p>
            <a:endParaRPr lang="en-GB" sz="1200" dirty="0">
              <a:solidFill>
                <a:srgbClr val="000000"/>
              </a:solidFill>
              <a:latin typeface="CongressSans" panose="020B0400020200020204" pitchFamily="34" charset="0"/>
            </a:endParaRPr>
          </a:p>
          <a:p>
            <a:r>
              <a:rPr lang="en-GB" sz="1200" b="1" dirty="0">
                <a:solidFill>
                  <a:srgbClr val="000000"/>
                </a:solidFill>
                <a:latin typeface="CongressSans" panose="020B0400020200020204" pitchFamily="34" charset="0"/>
              </a:rPr>
              <a:t>Job role specific</a:t>
            </a:r>
          </a:p>
          <a:p>
            <a:r>
              <a:rPr lang="en-GB" sz="1200" dirty="0">
                <a:solidFill>
                  <a:srgbClr val="000000"/>
                </a:solidFill>
                <a:latin typeface="CongressSans" panose="020B0400020200020204" pitchFamily="34" charset="0"/>
              </a:rPr>
              <a:t>Not only does the training need to meet the needs of the job role but include all aspects of the apprenticeship – behaviours, skills, knowledge, maths &amp; English</a:t>
            </a:r>
          </a:p>
          <a:p>
            <a:endParaRPr lang="en-GB" sz="1200" dirty="0">
              <a:solidFill>
                <a:srgbClr val="000000"/>
              </a:solidFill>
              <a:latin typeface="CongressSans" panose="020B0400020200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on programme element will need to be evidenced to meet Ofsted and SFA requirements</a:t>
            </a:r>
          </a:p>
          <a:p>
            <a:endParaRPr lang="en-GB" sz="1200" dirty="0">
              <a:solidFill>
                <a:srgbClr val="000000"/>
              </a:solidFill>
              <a:latin typeface="CongressSans" panose="020B0400020200020204" pitchFamily="34" charset="0"/>
            </a:endParaRPr>
          </a:p>
          <a:p>
            <a:pPr marL="171450" indent="-171450">
              <a:buFontTx/>
              <a:buChar char="-"/>
            </a:pPr>
            <a:endParaRPr lang="en-GB" dirty="0"/>
          </a:p>
          <a:p>
            <a:endParaRPr lang="en-US" dirty="0"/>
          </a:p>
        </p:txBody>
      </p:sp>
      <p:sp>
        <p:nvSpPr>
          <p:cNvPr id="4" name="Slide Number Placeholder 3"/>
          <p:cNvSpPr>
            <a:spLocks noGrp="1"/>
          </p:cNvSpPr>
          <p:nvPr>
            <p:ph type="sldNum" sz="quarter" idx="10"/>
          </p:nvPr>
        </p:nvSpPr>
        <p:spPr/>
        <p:txBody>
          <a:bodyPr/>
          <a:lstStyle/>
          <a:p>
            <a:fld id="{CC573A14-1418-8445-A355-C4659B6B911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1758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71945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1702782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These</a:t>
            </a:r>
            <a:r>
              <a:rPr lang="en-GB" baseline="0" dirty="0" smtClean="0"/>
              <a:t> are the notes from the Customer Service Practitioner standard – you can use it to set your own</a:t>
            </a:r>
            <a:endParaRPr lang="en-GB" dirty="0" smtClean="0"/>
          </a:p>
          <a:p>
            <a:r>
              <a:rPr lang="en-GB" dirty="0" smtClean="0"/>
              <a:t>Employers </a:t>
            </a:r>
            <a:r>
              <a:rPr lang="en-GB" dirty="0"/>
              <a:t>set up working groups and the level 2 standard (Customer Service Practitioner) was developed by the above group of employers. At a later stage the Awarding Organisations were brought in to give assistance with for example the mapping and assessment plans. Awarding Organisations were brought in at an earlier stage with the level 3 but overall the two standards were essentially developed and driven by the employers.  As you can see there is a diverse group of employers and the standards were developed to cover the wide range of industries they are from. Here you have a group of employers covering </a:t>
            </a:r>
            <a:r>
              <a:rPr lang="en-GB" dirty="0" err="1"/>
              <a:t>eg</a:t>
            </a:r>
            <a:r>
              <a:rPr lang="en-GB" dirty="0"/>
              <a:t> retail, property and call centres and the standard was written to ensure the framework could be delivered in these areas.. The standards and assessment plan can be obtained from the website noted and other standards can be obtained from www.gov.uk</a:t>
            </a:r>
          </a:p>
        </p:txBody>
      </p:sp>
      <p:sp>
        <p:nvSpPr>
          <p:cNvPr id="4" name="Slide Number Placeholder 3"/>
          <p:cNvSpPr>
            <a:spLocks noGrp="1"/>
          </p:cNvSpPr>
          <p:nvPr>
            <p:ph type="sldNum" sz="quarter" idx="10"/>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145810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The maintenance of an on-programme record is important to support the apprentice, on-programme assessor and employer in monitoring the progress of learning and development and to determine when the apprentice has achieved full competence in their job role and is ready for independent end assessment.” </a:t>
            </a:r>
          </a:p>
          <a:p>
            <a:endParaRPr lang="en-US" dirty="0"/>
          </a:p>
        </p:txBody>
      </p:sp>
      <p:sp>
        <p:nvSpPr>
          <p:cNvPr id="4" name="Slide Number Placeholder 3"/>
          <p:cNvSpPr>
            <a:spLocks noGrp="1"/>
          </p:cNvSpPr>
          <p:nvPr>
            <p:ph type="sldNum" sz="quarter" idx="10"/>
          </p:nvPr>
        </p:nvSpPr>
        <p:spPr/>
        <p:txBody>
          <a:bodyPr/>
          <a:lstStyle/>
          <a:p>
            <a:fld id="{CC573A14-1418-8445-A355-C4659B6B9114}" type="slidenum">
              <a:rPr lang="en-US" smtClean="0"/>
              <a:t>14</a:t>
            </a:fld>
            <a:endParaRPr lang="en-US" dirty="0"/>
          </a:p>
        </p:txBody>
      </p:sp>
    </p:spTree>
    <p:extLst>
      <p:ext uri="{BB962C8B-B14F-4D97-AF65-F5344CB8AC3E}">
        <p14:creationId xmlns:p14="http://schemas.microsoft.com/office/powerpoint/2010/main" val="2100098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3990" indent="-286150">
              <a:defRPr>
                <a:solidFill>
                  <a:schemeClr val="tx1"/>
                </a:solidFill>
                <a:latin typeface="Arial" charset="0"/>
                <a:ea typeface="Arial" charset="0"/>
                <a:cs typeface="Arial" charset="0"/>
              </a:defRPr>
            </a:lvl2pPr>
            <a:lvl3pPr marL="1144600" indent="-228920">
              <a:defRPr>
                <a:solidFill>
                  <a:schemeClr val="tx1"/>
                </a:solidFill>
                <a:latin typeface="Arial" charset="0"/>
                <a:ea typeface="Arial" charset="0"/>
                <a:cs typeface="Arial" charset="0"/>
              </a:defRPr>
            </a:lvl3pPr>
            <a:lvl4pPr marL="1602440" indent="-228920">
              <a:defRPr>
                <a:solidFill>
                  <a:schemeClr val="tx1"/>
                </a:solidFill>
                <a:latin typeface="Arial" charset="0"/>
                <a:ea typeface="Arial" charset="0"/>
                <a:cs typeface="Arial" charset="0"/>
              </a:defRPr>
            </a:lvl4pPr>
            <a:lvl5pPr marL="2060280" indent="-228920">
              <a:defRPr>
                <a:solidFill>
                  <a:schemeClr val="tx1"/>
                </a:solidFill>
                <a:latin typeface="Arial" charset="0"/>
                <a:ea typeface="Arial" charset="0"/>
                <a:cs typeface="Arial" charset="0"/>
              </a:defRPr>
            </a:lvl5pPr>
            <a:lvl6pPr marL="2518120" indent="-228920" eaLnBrk="0" fontAlgn="base" hangingPunct="0">
              <a:spcBef>
                <a:spcPct val="0"/>
              </a:spcBef>
              <a:spcAft>
                <a:spcPct val="0"/>
              </a:spcAft>
              <a:defRPr>
                <a:solidFill>
                  <a:schemeClr val="tx1"/>
                </a:solidFill>
                <a:latin typeface="Arial" charset="0"/>
                <a:ea typeface="Arial" charset="0"/>
                <a:cs typeface="Arial" charset="0"/>
              </a:defRPr>
            </a:lvl6pPr>
            <a:lvl7pPr marL="2975961" indent="-228920" eaLnBrk="0" fontAlgn="base" hangingPunct="0">
              <a:spcBef>
                <a:spcPct val="0"/>
              </a:spcBef>
              <a:spcAft>
                <a:spcPct val="0"/>
              </a:spcAft>
              <a:defRPr>
                <a:solidFill>
                  <a:schemeClr val="tx1"/>
                </a:solidFill>
                <a:latin typeface="Arial" charset="0"/>
                <a:ea typeface="Arial" charset="0"/>
                <a:cs typeface="Arial" charset="0"/>
              </a:defRPr>
            </a:lvl7pPr>
            <a:lvl8pPr marL="3433801" indent="-228920" eaLnBrk="0" fontAlgn="base" hangingPunct="0">
              <a:spcBef>
                <a:spcPct val="0"/>
              </a:spcBef>
              <a:spcAft>
                <a:spcPct val="0"/>
              </a:spcAft>
              <a:defRPr>
                <a:solidFill>
                  <a:schemeClr val="tx1"/>
                </a:solidFill>
                <a:latin typeface="Arial" charset="0"/>
                <a:ea typeface="Arial" charset="0"/>
                <a:cs typeface="Arial" charset="0"/>
              </a:defRPr>
            </a:lvl8pPr>
            <a:lvl9pPr marL="3891641" indent="-228920" eaLnBrk="0" fontAlgn="base" hangingPunct="0">
              <a:spcBef>
                <a:spcPct val="0"/>
              </a:spcBef>
              <a:spcAft>
                <a:spcPct val="0"/>
              </a:spcAft>
              <a:defRPr>
                <a:solidFill>
                  <a:schemeClr val="tx1"/>
                </a:solidFill>
                <a:latin typeface="Arial" charset="0"/>
                <a:ea typeface="Arial" charset="0"/>
                <a:cs typeface="Arial" charset="0"/>
              </a:defRPr>
            </a:lvl9pPr>
          </a:lstStyle>
          <a:p>
            <a:fld id="{144DC4B8-B434-2648-8F32-FC48D7478C3E}" type="slidenum">
              <a:rPr lang="en-US">
                <a:latin typeface="Calibri" charset="0"/>
              </a:rPr>
              <a:pPr/>
              <a:t>15</a:t>
            </a:fld>
            <a:endParaRPr lang="en-US" dirty="0">
              <a:latin typeface="Calibri" charset="0"/>
            </a:endParaRPr>
          </a:p>
        </p:txBody>
      </p:sp>
    </p:spTree>
    <p:extLst>
      <p:ext uri="{BB962C8B-B14F-4D97-AF65-F5344CB8AC3E}">
        <p14:creationId xmlns:p14="http://schemas.microsoft.com/office/powerpoint/2010/main" val="229365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49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3990" indent="-286150">
              <a:defRPr>
                <a:solidFill>
                  <a:schemeClr val="tx1"/>
                </a:solidFill>
                <a:latin typeface="Arial" charset="0"/>
                <a:ea typeface="Arial" charset="0"/>
                <a:cs typeface="Arial" charset="0"/>
              </a:defRPr>
            </a:lvl2pPr>
            <a:lvl3pPr marL="1144600" indent="-228920">
              <a:defRPr>
                <a:solidFill>
                  <a:schemeClr val="tx1"/>
                </a:solidFill>
                <a:latin typeface="Arial" charset="0"/>
                <a:ea typeface="Arial" charset="0"/>
                <a:cs typeface="Arial" charset="0"/>
              </a:defRPr>
            </a:lvl3pPr>
            <a:lvl4pPr marL="1602440" indent="-228920">
              <a:defRPr>
                <a:solidFill>
                  <a:schemeClr val="tx1"/>
                </a:solidFill>
                <a:latin typeface="Arial" charset="0"/>
                <a:ea typeface="Arial" charset="0"/>
                <a:cs typeface="Arial" charset="0"/>
              </a:defRPr>
            </a:lvl4pPr>
            <a:lvl5pPr marL="2060280" indent="-228920">
              <a:defRPr>
                <a:solidFill>
                  <a:schemeClr val="tx1"/>
                </a:solidFill>
                <a:latin typeface="Arial" charset="0"/>
                <a:ea typeface="Arial" charset="0"/>
                <a:cs typeface="Arial" charset="0"/>
              </a:defRPr>
            </a:lvl5pPr>
            <a:lvl6pPr marL="2518120" indent="-228920" eaLnBrk="0" fontAlgn="base" hangingPunct="0">
              <a:spcBef>
                <a:spcPct val="0"/>
              </a:spcBef>
              <a:spcAft>
                <a:spcPct val="0"/>
              </a:spcAft>
              <a:defRPr>
                <a:solidFill>
                  <a:schemeClr val="tx1"/>
                </a:solidFill>
                <a:latin typeface="Arial" charset="0"/>
                <a:ea typeface="Arial" charset="0"/>
                <a:cs typeface="Arial" charset="0"/>
              </a:defRPr>
            </a:lvl6pPr>
            <a:lvl7pPr marL="2975961" indent="-228920" eaLnBrk="0" fontAlgn="base" hangingPunct="0">
              <a:spcBef>
                <a:spcPct val="0"/>
              </a:spcBef>
              <a:spcAft>
                <a:spcPct val="0"/>
              </a:spcAft>
              <a:defRPr>
                <a:solidFill>
                  <a:schemeClr val="tx1"/>
                </a:solidFill>
                <a:latin typeface="Arial" charset="0"/>
                <a:ea typeface="Arial" charset="0"/>
                <a:cs typeface="Arial" charset="0"/>
              </a:defRPr>
            </a:lvl7pPr>
            <a:lvl8pPr marL="3433801" indent="-228920" eaLnBrk="0" fontAlgn="base" hangingPunct="0">
              <a:spcBef>
                <a:spcPct val="0"/>
              </a:spcBef>
              <a:spcAft>
                <a:spcPct val="0"/>
              </a:spcAft>
              <a:defRPr>
                <a:solidFill>
                  <a:schemeClr val="tx1"/>
                </a:solidFill>
                <a:latin typeface="Arial" charset="0"/>
                <a:ea typeface="Arial" charset="0"/>
                <a:cs typeface="Arial" charset="0"/>
              </a:defRPr>
            </a:lvl8pPr>
            <a:lvl9pPr marL="3891641" indent="-228920" eaLnBrk="0" fontAlgn="base" hangingPunct="0">
              <a:spcBef>
                <a:spcPct val="0"/>
              </a:spcBef>
              <a:spcAft>
                <a:spcPct val="0"/>
              </a:spcAft>
              <a:defRPr>
                <a:solidFill>
                  <a:schemeClr val="tx1"/>
                </a:solidFill>
                <a:latin typeface="Arial" charset="0"/>
                <a:ea typeface="Arial" charset="0"/>
                <a:cs typeface="Arial" charset="0"/>
              </a:defRPr>
            </a:lvl9pPr>
          </a:lstStyle>
          <a:p>
            <a:fld id="{11AFC764-2FA5-4343-8DAE-86BB839F160B}" type="slidenum">
              <a:rPr lang="en-US">
                <a:latin typeface="Calibri" charset="0"/>
              </a:rPr>
              <a:pPr/>
              <a:t>16</a:t>
            </a:fld>
            <a:endParaRPr lang="en-US" dirty="0">
              <a:latin typeface="Calibri" charset="0"/>
            </a:endParaRPr>
          </a:p>
        </p:txBody>
      </p:sp>
    </p:spTree>
    <p:extLst>
      <p:ext uri="{BB962C8B-B14F-4D97-AF65-F5344CB8AC3E}">
        <p14:creationId xmlns:p14="http://schemas.microsoft.com/office/powerpoint/2010/main" val="3242454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73A14-1418-8445-A355-C4659B6B9114}" type="slidenum">
              <a:rPr lang="en-US" smtClean="0"/>
              <a:t>17</a:t>
            </a:fld>
            <a:endParaRPr lang="en-US" dirty="0"/>
          </a:p>
        </p:txBody>
      </p:sp>
    </p:spTree>
    <p:extLst>
      <p:ext uri="{BB962C8B-B14F-4D97-AF65-F5344CB8AC3E}">
        <p14:creationId xmlns:p14="http://schemas.microsoft.com/office/powerpoint/2010/main" val="544892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111034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ARE THE NOTES FROM THE CUSTOMER SERVICE WEBINAR. USE THEM AS A BASIS FOR YOUR OWN SESSION.</a:t>
            </a:r>
          </a:p>
          <a:p>
            <a:endParaRPr lang="en-GB" dirty="0" smtClean="0"/>
          </a:p>
          <a:p>
            <a:r>
              <a:rPr lang="en-GB" dirty="0" smtClean="0"/>
              <a:t>Go </a:t>
            </a:r>
            <a:r>
              <a:rPr lang="en-GB" dirty="0"/>
              <a:t>through this from the Initial Assessment onwards. </a:t>
            </a:r>
            <a:r>
              <a:rPr lang="en-GB" dirty="0" smtClean="0"/>
              <a:t>Use </a:t>
            </a:r>
            <a:r>
              <a:rPr lang="en-GB" dirty="0"/>
              <a:t>the following as a prompt:</a:t>
            </a:r>
          </a:p>
          <a:p>
            <a:r>
              <a:rPr lang="en-GB" sz="1200" b="0" i="0" u="none" strike="noStrike" kern="1200" baseline="0" dirty="0">
                <a:solidFill>
                  <a:schemeClr val="tx1"/>
                </a:solidFill>
                <a:latin typeface="+mn-lt"/>
                <a:ea typeface="+mn-ea"/>
                <a:cs typeface="+mn-cs"/>
              </a:rPr>
              <a:t>The period of learning, development and continuous assessment is managed by the employer, </a:t>
            </a:r>
            <a:r>
              <a:rPr lang="en-GB" sz="1200" b="0" i="0" u="none" strike="noStrike" kern="1200" baseline="0" dirty="0" smtClean="0">
                <a:solidFill>
                  <a:schemeClr val="tx1"/>
                </a:solidFill>
                <a:latin typeface="+mn-lt"/>
                <a:ea typeface="+mn-ea"/>
                <a:cs typeface="+mn-cs"/>
              </a:rPr>
              <a:t>in most </a:t>
            </a:r>
            <a:r>
              <a:rPr lang="en-GB" sz="1200" b="0" i="0" u="none" strike="noStrike" kern="1200" baseline="0" dirty="0">
                <a:solidFill>
                  <a:schemeClr val="tx1"/>
                </a:solidFill>
                <a:latin typeface="+mn-lt"/>
                <a:ea typeface="+mn-ea"/>
                <a:cs typeface="+mn-cs"/>
              </a:rPr>
              <a:t>cases with the support of a training provider. The on-programme pace will be driven by</a:t>
            </a:r>
          </a:p>
          <a:p>
            <a:r>
              <a:rPr lang="en-GB" sz="1200" b="0" i="0" u="none" strike="noStrike" kern="1200" baseline="0" dirty="0">
                <a:solidFill>
                  <a:schemeClr val="tx1"/>
                </a:solidFill>
                <a:latin typeface="+mn-lt"/>
                <a:ea typeface="+mn-ea"/>
                <a:cs typeface="+mn-cs"/>
              </a:rPr>
              <a:t>individuals as well as by the breadth of experience an employer can offer prior to the minimum </a:t>
            </a:r>
            <a:r>
              <a:rPr lang="en-GB" sz="1200" b="0" i="0" u="none" strike="noStrike" kern="1200" baseline="0" dirty="0" smtClean="0">
                <a:solidFill>
                  <a:schemeClr val="tx1"/>
                </a:solidFill>
                <a:latin typeface="+mn-lt"/>
                <a:ea typeface="+mn-ea"/>
                <a:cs typeface="+mn-cs"/>
              </a:rPr>
              <a:t>of 12 </a:t>
            </a:r>
            <a:r>
              <a:rPr lang="en-GB" sz="1200" b="0" i="0" u="none" strike="noStrike" kern="1200" baseline="0" dirty="0">
                <a:solidFill>
                  <a:schemeClr val="tx1"/>
                </a:solidFill>
                <a:latin typeface="+mn-lt"/>
                <a:ea typeface="+mn-ea"/>
                <a:cs typeface="+mn-cs"/>
              </a:rPr>
              <a:t>months after which end-point assessment will take place</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Employers should work closely with any training provider to plan and deliver support and </a:t>
            </a:r>
            <a:r>
              <a:rPr lang="en-GB" sz="1200" b="0" i="0" u="none" strike="noStrike" kern="1200" baseline="0" dirty="0" smtClean="0">
                <a:solidFill>
                  <a:schemeClr val="tx1"/>
                </a:solidFill>
                <a:latin typeface="+mn-lt"/>
                <a:ea typeface="+mn-ea"/>
                <a:cs typeface="+mn-cs"/>
              </a:rPr>
              <a:t>training appropriately</a:t>
            </a:r>
            <a:r>
              <a:rPr lang="en-GB" sz="1200" b="0" i="0" u="none" strike="noStrike" kern="1200" baseline="0" dirty="0">
                <a:solidFill>
                  <a:schemeClr val="tx1"/>
                </a:solidFill>
                <a:latin typeface="+mn-lt"/>
                <a:ea typeface="+mn-ea"/>
                <a:cs typeface="+mn-cs"/>
              </a:rPr>
              <a:t>. This working closely will add value to the employer as it centres on real work</a:t>
            </a:r>
          </a:p>
          <a:p>
            <a:r>
              <a:rPr lang="en-GB" sz="1200" b="0" i="0" u="none" strike="noStrike" kern="1200" baseline="0" dirty="0">
                <a:solidFill>
                  <a:schemeClr val="tx1"/>
                </a:solidFill>
                <a:latin typeface="+mn-lt"/>
                <a:ea typeface="+mn-ea"/>
                <a:cs typeface="+mn-cs"/>
              </a:rPr>
              <a:t>competencies demonstrated in a real work environment</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To drive quality and consistency through on-programme learning employers may wish to </a:t>
            </a:r>
            <a:r>
              <a:rPr lang="en-GB" sz="1200" b="0" i="0" u="none" strike="noStrike" kern="1200" baseline="0" dirty="0" smtClean="0">
                <a:solidFill>
                  <a:schemeClr val="tx1"/>
                </a:solidFill>
                <a:latin typeface="+mn-lt"/>
                <a:ea typeface="+mn-ea"/>
                <a:cs typeface="+mn-cs"/>
              </a:rPr>
              <a:t>consider the following:</a:t>
            </a:r>
          </a:p>
          <a:p>
            <a:r>
              <a:rPr lang="en-GB" sz="1200" b="0" i="0" u="none" strike="noStrike" kern="1200" baseline="0" dirty="0" smtClean="0">
                <a:solidFill>
                  <a:schemeClr val="tx1"/>
                </a:solidFill>
                <a:latin typeface="+mn-lt"/>
                <a:ea typeface="+mn-ea"/>
                <a:cs typeface="+mn-cs"/>
              </a:rPr>
              <a:t>+ Use </a:t>
            </a:r>
            <a:r>
              <a:rPr lang="en-GB" sz="1200" b="0" i="0" u="none" strike="noStrike" kern="1200" baseline="0" dirty="0">
                <a:solidFill>
                  <a:schemeClr val="tx1"/>
                </a:solidFill>
                <a:latin typeface="+mn-lt"/>
                <a:ea typeface="+mn-ea"/>
                <a:cs typeface="+mn-cs"/>
              </a:rPr>
              <a:t>of their normal performance management processes to monitor the progress of </a:t>
            </a:r>
            <a:r>
              <a:rPr lang="en-GB" sz="1200" b="0" i="0" u="none" strike="noStrike" kern="1200" baseline="0" dirty="0" smtClean="0">
                <a:solidFill>
                  <a:schemeClr val="tx1"/>
                </a:solidFill>
                <a:latin typeface="+mn-lt"/>
                <a:ea typeface="+mn-ea"/>
                <a:cs typeface="+mn-cs"/>
              </a:rPr>
              <a:t>the apprentice</a:t>
            </a:r>
            <a:r>
              <a:rPr lang="en-GB" sz="1200" b="0" i="0" u="none" strike="noStrike" kern="1200" baseline="0" dirty="0">
                <a:solidFill>
                  <a:schemeClr val="tx1"/>
                </a:solidFill>
                <a:latin typeface="+mn-lt"/>
                <a:ea typeface="+mn-ea"/>
                <a:cs typeface="+mn-cs"/>
              </a:rPr>
              <a:t>, provide feedback and guide development</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Training </a:t>
            </a:r>
            <a:r>
              <a:rPr lang="en-GB" sz="1200" b="0" i="0" u="none" strike="noStrike" kern="1200" baseline="0" dirty="0">
                <a:solidFill>
                  <a:schemeClr val="tx1"/>
                </a:solidFill>
                <a:latin typeface="+mn-lt"/>
                <a:ea typeface="+mn-ea"/>
                <a:cs typeface="+mn-cs"/>
              </a:rPr>
              <a:t>providers may support ensuring the requirements of the apprenticeship </a:t>
            </a:r>
            <a:r>
              <a:rPr lang="en-GB" sz="1200" b="0" i="0" u="none" strike="noStrike" kern="1200" baseline="0" dirty="0" smtClean="0">
                <a:solidFill>
                  <a:schemeClr val="tx1"/>
                </a:solidFill>
                <a:latin typeface="+mn-lt"/>
                <a:ea typeface="+mn-ea"/>
                <a:cs typeface="+mn-cs"/>
              </a:rPr>
              <a:t>standard are </a:t>
            </a:r>
            <a:r>
              <a:rPr lang="en-GB" sz="1200" b="0" i="0" u="none" strike="noStrike" kern="1200" baseline="0" dirty="0">
                <a:solidFill>
                  <a:schemeClr val="tx1"/>
                </a:solidFill>
                <a:latin typeface="+mn-lt"/>
                <a:ea typeface="+mn-ea"/>
                <a:cs typeface="+mn-cs"/>
              </a:rPr>
              <a:t>reflected in the above processes, and by filling any gaps through their work </a:t>
            </a:r>
            <a:r>
              <a:rPr lang="en-GB" sz="1200" b="0" i="0" u="none" strike="noStrike" kern="1200" baseline="0" dirty="0" smtClean="0">
                <a:solidFill>
                  <a:schemeClr val="tx1"/>
                </a:solidFill>
                <a:latin typeface="+mn-lt"/>
                <a:ea typeface="+mn-ea"/>
                <a:cs typeface="+mn-cs"/>
              </a:rPr>
              <a:t>with apprentices</a:t>
            </a:r>
            <a:r>
              <a:rPr lang="en-GB" sz="1200" b="0" i="0" u="none" strike="noStrike" kern="1200" baseline="0" dirty="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Employers </a:t>
            </a:r>
            <a:r>
              <a:rPr lang="en-GB" sz="1200" b="0" i="0" u="none" strike="noStrike" kern="1200" baseline="0" dirty="0">
                <a:solidFill>
                  <a:schemeClr val="tx1"/>
                </a:solidFill>
                <a:latin typeface="+mn-lt"/>
                <a:ea typeface="+mn-ea"/>
                <a:cs typeface="+mn-cs"/>
              </a:rPr>
              <a:t>and training providers could carry out joint reviews of progress at </a:t>
            </a:r>
            <a:r>
              <a:rPr lang="en-GB" sz="1200" b="0" i="0" u="none" strike="noStrike" kern="1200" baseline="0" dirty="0" smtClean="0">
                <a:solidFill>
                  <a:schemeClr val="tx1"/>
                </a:solidFill>
                <a:latin typeface="+mn-lt"/>
                <a:ea typeface="+mn-ea"/>
                <a:cs typeface="+mn-cs"/>
              </a:rPr>
              <a:t>regular intervals</a:t>
            </a:r>
            <a:r>
              <a:rPr lang="en-GB" sz="1200" b="0" i="0" u="none" strike="noStrike" kern="1200" baseline="0" dirty="0">
                <a:solidFill>
                  <a:schemeClr val="tx1"/>
                </a:solidFill>
                <a:latin typeface="+mn-lt"/>
                <a:ea typeface="+mn-ea"/>
                <a:cs typeface="+mn-cs"/>
              </a:rPr>
              <a:t>, involving apprentices, line managers and others with a direct relationship, e.g</a:t>
            </a:r>
            <a:r>
              <a:rPr lang="en-GB" sz="1200" b="0" i="0" u="none" strike="noStrike" kern="1200" baseline="0" dirty="0" smtClean="0">
                <a:solidFill>
                  <a:schemeClr val="tx1"/>
                </a:solidFill>
                <a:latin typeface="+mn-lt"/>
                <a:ea typeface="+mn-ea"/>
                <a:cs typeface="+mn-cs"/>
              </a:rPr>
              <a:t>. mentors</a:t>
            </a:r>
            <a:r>
              <a:rPr lang="en-GB" sz="1200" b="0" i="0" u="none" strike="noStrike" kern="1200" baseline="0" dirty="0">
                <a:solidFill>
                  <a:schemeClr val="tx1"/>
                </a:solidFill>
                <a:latin typeface="+mn-lt"/>
                <a:ea typeface="+mn-ea"/>
                <a:cs typeface="+mn-cs"/>
              </a:rPr>
              <a:t>, workplace coaches, etc. They should agree how any issues are to be </a:t>
            </a:r>
            <a:r>
              <a:rPr lang="en-GB" sz="1200" b="0" i="0" u="none" strike="noStrike" kern="1200" baseline="0" dirty="0" smtClean="0">
                <a:solidFill>
                  <a:schemeClr val="tx1"/>
                </a:solidFill>
                <a:latin typeface="+mn-lt"/>
                <a:ea typeface="+mn-ea"/>
                <a:cs typeface="+mn-cs"/>
              </a:rPr>
              <a:t>resolved together</a:t>
            </a:r>
            <a:r>
              <a:rPr lang="en-GB" sz="1200" b="0" i="0" u="none" strike="noStrike" kern="1200" baseline="0" dirty="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Apprentices </a:t>
            </a:r>
            <a:r>
              <a:rPr lang="en-GB" sz="1200" b="0" i="0" u="none" strike="noStrike" kern="1200" baseline="0" dirty="0">
                <a:solidFill>
                  <a:schemeClr val="tx1"/>
                </a:solidFill>
                <a:latin typeface="+mn-lt"/>
                <a:ea typeface="+mn-ea"/>
                <a:cs typeface="+mn-cs"/>
              </a:rPr>
              <a:t>may develop and maintain examples of their work throughout </a:t>
            </a:r>
            <a:r>
              <a:rPr lang="en-GB" sz="1200" b="0" i="0" u="none" strike="noStrike" kern="1200" baseline="0" dirty="0" smtClean="0">
                <a:solidFill>
                  <a:schemeClr val="tx1"/>
                </a:solidFill>
                <a:latin typeface="+mn-lt"/>
                <a:ea typeface="+mn-ea"/>
                <a:cs typeface="+mn-cs"/>
              </a:rPr>
              <a:t>their apprenticeship </a:t>
            </a:r>
            <a:r>
              <a:rPr lang="en-GB" sz="1200" b="0" i="0" u="none" strike="noStrike" kern="1200" baseline="0" dirty="0">
                <a:solidFill>
                  <a:schemeClr val="tx1"/>
                </a:solidFill>
                <a:latin typeface="+mn-lt"/>
                <a:ea typeface="+mn-ea"/>
                <a:cs typeface="+mn-cs"/>
              </a:rPr>
              <a:t>that cover the full standard. This could be in the form of a portfolio or </a:t>
            </a:r>
            <a:r>
              <a:rPr lang="en-GB" sz="1200" b="0" i="0" u="none" strike="noStrike" kern="1200" baseline="0" dirty="0" smtClean="0">
                <a:solidFill>
                  <a:schemeClr val="tx1"/>
                </a:solidFill>
                <a:latin typeface="+mn-lt"/>
                <a:ea typeface="+mn-ea"/>
                <a:cs typeface="+mn-cs"/>
              </a:rPr>
              <a:t>other tracking </a:t>
            </a:r>
            <a:r>
              <a:rPr lang="en-GB" sz="1200" b="0" i="0" u="none" strike="noStrike" kern="1200" baseline="0" dirty="0">
                <a:solidFill>
                  <a:schemeClr val="tx1"/>
                </a:solidFill>
                <a:latin typeface="+mn-lt"/>
                <a:ea typeface="+mn-ea"/>
                <a:cs typeface="+mn-cs"/>
              </a:rPr>
              <a:t>method to be reviewed </a:t>
            </a:r>
            <a:r>
              <a:rPr lang="en-GB" sz="1200" b="0" i="0" u="none" strike="noStrike" kern="1200" baseline="0" dirty="0" smtClean="0">
                <a:solidFill>
                  <a:schemeClr val="tx1"/>
                </a:solidFill>
                <a:latin typeface="+mn-lt"/>
                <a:ea typeface="+mn-ea"/>
                <a:cs typeface="+mn-cs"/>
              </a:rPr>
              <a:t>on-programme </a:t>
            </a:r>
            <a:r>
              <a:rPr lang="en-GB" sz="1200" b="0" i="0" u="none" strike="noStrike" kern="1200" baseline="0" dirty="0">
                <a:solidFill>
                  <a:schemeClr val="tx1"/>
                </a:solidFill>
                <a:latin typeface="+mn-lt"/>
                <a:ea typeface="+mn-ea"/>
                <a:cs typeface="+mn-cs"/>
              </a:rPr>
              <a:t>at intervals agreed by the employer </a:t>
            </a:r>
            <a:r>
              <a:rPr lang="en-GB" sz="1200" b="0" i="0" u="none" strike="noStrike" kern="1200" baseline="0" dirty="0" smtClean="0">
                <a:solidFill>
                  <a:schemeClr val="tx1"/>
                </a:solidFill>
                <a:latin typeface="+mn-lt"/>
                <a:ea typeface="+mn-ea"/>
                <a:cs typeface="+mn-cs"/>
              </a:rPr>
              <a:t>and training </a:t>
            </a:r>
            <a:r>
              <a:rPr lang="en-GB" sz="1200" b="0" i="0" u="none" strike="noStrike" kern="1200" baseline="0" dirty="0">
                <a:solidFill>
                  <a:schemeClr val="tx1"/>
                </a:solidFill>
                <a:latin typeface="+mn-lt"/>
                <a:ea typeface="+mn-ea"/>
                <a:cs typeface="+mn-cs"/>
              </a:rPr>
              <a:t>provider, for example at 3, 6 and 9 months</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t>
            </a:r>
            <a:r>
              <a:rPr lang="en-GB" sz="1200" b="0" i="0" u="none" strike="noStrike" kern="1200" baseline="0" dirty="0" smtClean="0">
                <a:solidFill>
                  <a:schemeClr val="tx1"/>
                </a:solidFill>
                <a:latin typeface="+mn-lt"/>
                <a:ea typeface="+mn-ea"/>
                <a:cs typeface="+mn-cs"/>
              </a:rPr>
              <a:t>end-point </a:t>
            </a:r>
            <a:r>
              <a:rPr lang="en-GB" sz="1200" b="0" i="0" u="none" strike="noStrike" kern="1200" baseline="0" dirty="0">
                <a:solidFill>
                  <a:schemeClr val="tx1"/>
                </a:solidFill>
                <a:latin typeface="+mn-lt"/>
                <a:ea typeface="+mn-ea"/>
                <a:cs typeface="+mn-cs"/>
              </a:rPr>
              <a:t>assessment is synoptic and takes place at the end of the apprentice’s learning </a:t>
            </a:r>
            <a:r>
              <a:rPr lang="en-GB" sz="1200" b="0" i="0" u="none" strike="noStrike" kern="1200" baseline="0" dirty="0" smtClean="0">
                <a:solidFill>
                  <a:schemeClr val="tx1"/>
                </a:solidFill>
                <a:latin typeface="+mn-lt"/>
                <a:ea typeface="+mn-ea"/>
                <a:cs typeface="+mn-cs"/>
              </a:rPr>
              <a:t>and development</a:t>
            </a:r>
            <a:r>
              <a:rPr lang="en-GB" sz="1200" b="0" i="0" u="none" strike="noStrike" kern="1200" baseline="0" dirty="0">
                <a:solidFill>
                  <a:schemeClr val="tx1"/>
                </a:solidFill>
                <a:latin typeface="+mn-lt"/>
                <a:ea typeface="+mn-ea"/>
                <a:cs typeface="+mn-cs"/>
              </a:rPr>
              <a:t>, after a minimum of 12 month’s on programme learning</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employer, and, if appropriate in conjunction with the Training Provider, will formally </a:t>
            </a:r>
            <a:r>
              <a:rPr lang="en-GB" sz="1200" b="0" i="0" u="none" strike="noStrike" kern="1200" baseline="0" dirty="0" smtClean="0">
                <a:solidFill>
                  <a:schemeClr val="tx1"/>
                </a:solidFill>
                <a:latin typeface="+mn-lt"/>
                <a:ea typeface="+mn-ea"/>
                <a:cs typeface="+mn-cs"/>
              </a:rPr>
              <a:t>sign-off that </a:t>
            </a:r>
            <a:r>
              <a:rPr lang="en-GB" sz="1200" b="0" i="0" u="none" strike="noStrike" kern="1200" baseline="0" dirty="0">
                <a:solidFill>
                  <a:schemeClr val="tx1"/>
                </a:solidFill>
                <a:latin typeface="+mn-lt"/>
                <a:ea typeface="+mn-ea"/>
                <a:cs typeface="+mn-cs"/>
              </a:rPr>
              <a:t>the apprentice has met the minimum requirements in regards to knowledge, skills and</a:t>
            </a:r>
          </a:p>
          <a:p>
            <a:r>
              <a:rPr lang="en-GB" sz="1200" b="0" i="0" u="none" strike="noStrike" kern="1200" baseline="0" dirty="0">
                <a:solidFill>
                  <a:schemeClr val="tx1"/>
                </a:solidFill>
                <a:latin typeface="+mn-lt"/>
                <a:ea typeface="+mn-ea"/>
                <a:cs typeface="+mn-cs"/>
              </a:rPr>
              <a:t>behaviours within the standard and confirm they are ready to move on to the end assessment</a:t>
            </a:r>
            <a:r>
              <a:rPr lang="en-GB" sz="1200" b="0" i="0" u="none" strike="noStrike" kern="1200" baseline="0" dirty="0" smtClean="0">
                <a:solidFill>
                  <a:schemeClr val="tx1"/>
                </a:solidFill>
                <a:latin typeface="+mn-lt"/>
                <a:ea typeface="+mn-ea"/>
                <a:cs typeface="+mn-cs"/>
              </a:rPr>
              <a: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This will happen during a meeting involving the apprentice, their line manager and the trainer.</a:t>
            </a:r>
          </a:p>
          <a:p>
            <a:endParaRPr lang="en-GB" dirty="0"/>
          </a:p>
          <a:p>
            <a:r>
              <a:rPr lang="en-GB" dirty="0"/>
              <a:t>Explain each of those using the notes from the assessment plan as prompts only.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a:t>
            </a:r>
            <a:r>
              <a:rPr lang="en-GB" sz="1200" b="0" i="0" u="none" strike="noStrike" kern="1200" baseline="0" dirty="0">
                <a:solidFill>
                  <a:schemeClr val="tx1"/>
                </a:solidFill>
                <a:latin typeface="+mn-lt"/>
                <a:ea typeface="+mn-ea"/>
                <a:cs typeface="+mn-cs"/>
              </a:rPr>
              <a:t>apprentice showcase will be reviewed and assessed by the independent end point assessor. The </a:t>
            </a:r>
            <a:r>
              <a:rPr lang="en-GB" sz="1200" b="0" i="0" u="none" strike="noStrike" kern="1200" baseline="0" dirty="0" smtClean="0">
                <a:solidFill>
                  <a:schemeClr val="tx1"/>
                </a:solidFill>
                <a:latin typeface="+mn-lt"/>
                <a:ea typeface="+mn-ea"/>
                <a:cs typeface="+mn-cs"/>
              </a:rPr>
              <a:t>evidence contained </a:t>
            </a:r>
            <a:r>
              <a:rPr lang="en-GB" sz="1200" b="0" i="0" u="none" strike="noStrike" kern="1200" baseline="0" dirty="0">
                <a:solidFill>
                  <a:schemeClr val="tx1"/>
                </a:solidFill>
                <a:latin typeface="+mn-lt"/>
                <a:ea typeface="+mn-ea"/>
                <a:cs typeface="+mn-cs"/>
              </a:rPr>
              <a:t>in the apprentice showcase will be assessed against the following areas of the standard as</a:t>
            </a:r>
          </a:p>
          <a:p>
            <a:r>
              <a:rPr lang="en-GB" sz="1200" b="0" i="0" u="none" strike="noStrike" kern="1200" baseline="0" dirty="0">
                <a:solidFill>
                  <a:schemeClr val="tx1"/>
                </a:solidFill>
                <a:latin typeface="+mn-lt"/>
                <a:ea typeface="+mn-ea"/>
                <a:cs typeface="+mn-cs"/>
              </a:rPr>
              <a:t>highlighted in Appendix A:</a:t>
            </a:r>
          </a:p>
          <a:p>
            <a:r>
              <a:rPr lang="en-GB" sz="1200" b="0" i="0" u="none" strike="noStrike" kern="1200" baseline="0" dirty="0" smtClean="0">
                <a:solidFill>
                  <a:schemeClr val="tx1"/>
                </a:solidFill>
                <a:latin typeface="+mn-lt"/>
                <a:ea typeface="+mn-ea"/>
                <a:cs typeface="+mn-cs"/>
              </a:rPr>
              <a:t>+ Understanding </a:t>
            </a:r>
            <a:r>
              <a:rPr lang="en-GB" sz="1200" b="0" i="0" u="none" strike="noStrike" kern="1200" baseline="0" dirty="0">
                <a:solidFill>
                  <a:schemeClr val="tx1"/>
                </a:solidFill>
                <a:latin typeface="+mn-lt"/>
                <a:ea typeface="+mn-ea"/>
                <a:cs typeface="+mn-cs"/>
              </a:rPr>
              <a:t>the </a:t>
            </a:r>
            <a:r>
              <a:rPr lang="en-GB" sz="1200" b="0" i="0" u="none" strike="noStrike" kern="1200" baseline="0" dirty="0" smtClean="0">
                <a:solidFill>
                  <a:schemeClr val="tx1"/>
                </a:solidFill>
                <a:latin typeface="+mn-lt"/>
                <a:ea typeface="+mn-ea"/>
                <a:cs typeface="+mn-cs"/>
              </a:rPr>
              <a:t>organisation			+ Meeting </a:t>
            </a:r>
            <a:r>
              <a:rPr lang="en-GB" sz="1200" b="0" i="0" u="none" strike="noStrike" kern="1200" baseline="0" dirty="0">
                <a:solidFill>
                  <a:schemeClr val="tx1"/>
                </a:solidFill>
                <a:latin typeface="+mn-lt"/>
                <a:ea typeface="+mn-ea"/>
                <a:cs typeface="+mn-cs"/>
              </a:rPr>
              <a:t>regulations and legislation</a:t>
            </a:r>
          </a:p>
          <a:p>
            <a:r>
              <a:rPr lang="en-GB" sz="1200" b="0" i="0" u="none" strike="noStrike" kern="1200" baseline="0" dirty="0" smtClean="0">
                <a:solidFill>
                  <a:schemeClr val="tx1"/>
                </a:solidFill>
                <a:latin typeface="+mn-lt"/>
                <a:ea typeface="+mn-ea"/>
                <a:cs typeface="+mn-cs"/>
              </a:rPr>
              <a:t>+ Systems </a:t>
            </a:r>
            <a:r>
              <a:rPr lang="en-GB" sz="1200" b="0" i="0" u="none" strike="noStrike" kern="1200" baseline="0" dirty="0">
                <a:solidFill>
                  <a:schemeClr val="tx1"/>
                </a:solidFill>
                <a:latin typeface="+mn-lt"/>
                <a:ea typeface="+mn-ea"/>
                <a:cs typeface="+mn-cs"/>
              </a:rPr>
              <a:t>and </a:t>
            </a:r>
            <a:r>
              <a:rPr lang="en-GB" sz="1200" b="0" i="0" u="none" strike="noStrike" kern="1200" baseline="0" dirty="0" smtClean="0">
                <a:solidFill>
                  <a:schemeClr val="tx1"/>
                </a:solidFill>
                <a:latin typeface="+mn-lt"/>
                <a:ea typeface="+mn-ea"/>
                <a:cs typeface="+mn-cs"/>
              </a:rPr>
              <a:t>resources				+ Product </a:t>
            </a:r>
            <a:r>
              <a:rPr lang="en-GB" sz="1200" b="0" i="0" u="none" strike="noStrike" kern="1200" baseline="0" dirty="0">
                <a:solidFill>
                  <a:schemeClr val="tx1"/>
                </a:solidFill>
                <a:latin typeface="+mn-lt"/>
                <a:ea typeface="+mn-ea"/>
                <a:cs typeface="+mn-cs"/>
              </a:rPr>
              <a:t>and service knowledge</a:t>
            </a:r>
          </a:p>
          <a:p>
            <a:r>
              <a:rPr lang="en-GB" sz="1200" b="0" i="0" u="none" strike="noStrike" kern="1200" baseline="0" dirty="0" smtClean="0">
                <a:solidFill>
                  <a:schemeClr val="tx1"/>
                </a:solidFill>
                <a:latin typeface="+mn-lt"/>
                <a:ea typeface="+mn-ea"/>
                <a:cs typeface="+mn-cs"/>
              </a:rPr>
              <a:t>+ Influencing skills				+ Personal organisation</a:t>
            </a:r>
          </a:p>
          <a:p>
            <a:r>
              <a:rPr lang="en-GB" sz="1200" b="0" i="0" u="none" strike="noStrike" kern="1200" baseline="0" dirty="0" smtClean="0">
                <a:solidFill>
                  <a:schemeClr val="tx1"/>
                </a:solidFill>
                <a:latin typeface="+mn-lt"/>
                <a:ea typeface="+mn-ea"/>
                <a:cs typeface="+mn-cs"/>
              </a:rPr>
              <a:t>+ Dealing </a:t>
            </a:r>
            <a:r>
              <a:rPr lang="en-GB" sz="1200" b="0" i="0" u="none" strike="noStrike" kern="1200" baseline="0" dirty="0">
                <a:solidFill>
                  <a:schemeClr val="tx1"/>
                </a:solidFill>
                <a:latin typeface="+mn-lt"/>
                <a:ea typeface="+mn-ea"/>
                <a:cs typeface="+mn-cs"/>
              </a:rPr>
              <a:t>with customer conflict and </a:t>
            </a:r>
            <a:r>
              <a:rPr lang="en-GB" sz="1200" b="0" i="0" u="none" strike="noStrike" kern="1200" baseline="0" dirty="0" smtClean="0">
                <a:solidFill>
                  <a:schemeClr val="tx1"/>
                </a:solidFill>
                <a:latin typeface="+mn-lt"/>
                <a:ea typeface="+mn-ea"/>
                <a:cs typeface="+mn-cs"/>
              </a:rPr>
              <a:t>challenge		+ Developing self</a:t>
            </a:r>
          </a:p>
          <a:p>
            <a:r>
              <a:rPr lang="en-GB" sz="1200" b="0" i="0" u="none" strike="noStrike" kern="1200" baseline="0" dirty="0" smtClean="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Being open to </a:t>
            </a:r>
            <a:r>
              <a:rPr lang="en-GB" sz="1200" b="0" i="0" u="none" strike="noStrike" kern="1200" baseline="0" dirty="0" smtClean="0">
                <a:solidFill>
                  <a:schemeClr val="tx1"/>
                </a:solidFill>
                <a:latin typeface="+mn-lt"/>
                <a:ea typeface="+mn-ea"/>
                <a:cs typeface="+mn-cs"/>
              </a:rPr>
              <a:t>feedback				+ Team </a:t>
            </a:r>
            <a:r>
              <a:rPr lang="en-GB" sz="1200" b="0" i="0" u="none" strike="noStrike" kern="1200" baseline="0" dirty="0">
                <a:solidFill>
                  <a:schemeClr val="tx1"/>
                </a:solidFill>
                <a:latin typeface="+mn-lt"/>
                <a:ea typeface="+mn-ea"/>
                <a:cs typeface="+mn-cs"/>
              </a:rPr>
              <a:t>working (Appendix A in the assessment plan</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apprentice showcase, as agreed by the </a:t>
            </a:r>
            <a:r>
              <a:rPr lang="en-GB" sz="1200" b="0" i="0" u="none" strike="noStrike" kern="1200" baseline="0" dirty="0" smtClean="0">
                <a:solidFill>
                  <a:schemeClr val="tx1"/>
                </a:solidFill>
                <a:latin typeface="+mn-lt"/>
                <a:ea typeface="+mn-ea"/>
                <a:cs typeface="+mn-cs"/>
              </a:rPr>
              <a:t>employer and </a:t>
            </a:r>
            <a:r>
              <a:rPr lang="en-GB" sz="1200" b="0" i="0" u="none" strike="noStrike" kern="1200" baseline="0" dirty="0">
                <a:solidFill>
                  <a:schemeClr val="tx1"/>
                </a:solidFill>
                <a:latin typeface="+mn-lt"/>
                <a:ea typeface="+mn-ea"/>
                <a:cs typeface="+mn-cs"/>
              </a:rPr>
              <a:t>apprentice with the assessment organisation, can therefore be assessed face to face </a:t>
            </a:r>
            <a:r>
              <a:rPr lang="en-GB" sz="1200" b="0" i="0" u="none" strike="noStrike" kern="1200" baseline="0" dirty="0" smtClean="0">
                <a:solidFill>
                  <a:schemeClr val="tx1"/>
                </a:solidFill>
                <a:latin typeface="+mn-lt"/>
                <a:ea typeface="+mn-ea"/>
                <a:cs typeface="+mn-cs"/>
              </a:rPr>
              <a:t>or remotely</a:t>
            </a:r>
            <a:r>
              <a:rPr lang="en-GB" sz="1200" b="0" i="0" u="none" strike="noStrike" kern="1200" baseline="0" dirty="0">
                <a:solidFill>
                  <a:schemeClr val="tx1"/>
                </a:solidFill>
                <a:latin typeface="+mn-lt"/>
                <a:ea typeface="+mn-ea"/>
                <a:cs typeface="+mn-cs"/>
              </a:rPr>
              <a:t>. It can be showcased by the learner through the delivery of a presentation or by a </a:t>
            </a:r>
            <a:r>
              <a:rPr lang="en-GB" sz="1200" b="0" i="0" u="none" strike="noStrike" kern="1200" baseline="0" dirty="0" smtClean="0">
                <a:solidFill>
                  <a:schemeClr val="tx1"/>
                </a:solidFill>
                <a:latin typeface="+mn-lt"/>
                <a:ea typeface="+mn-ea"/>
                <a:cs typeface="+mn-cs"/>
              </a:rPr>
              <a:t>virtual form </a:t>
            </a:r>
            <a:r>
              <a:rPr lang="en-GB" sz="1200" b="0" i="0" u="none" strike="noStrike" kern="1200" baseline="0" dirty="0">
                <a:solidFill>
                  <a:schemeClr val="tx1"/>
                </a:solidFill>
                <a:latin typeface="+mn-lt"/>
                <a:ea typeface="+mn-ea"/>
                <a:cs typeface="+mn-cs"/>
              </a:rPr>
              <a:t>of assessment such as submission of a report, storyboard, journal </a:t>
            </a:r>
            <a:r>
              <a:rPr lang="en-GB" sz="1200" b="0" i="0" u="none" strike="noStrike" kern="1200" baseline="0" dirty="0" err="1">
                <a:solidFill>
                  <a:schemeClr val="tx1"/>
                </a:solidFill>
                <a:latin typeface="+mn-lt"/>
                <a:ea typeface="+mn-ea"/>
                <a:cs typeface="+mn-cs"/>
              </a:rPr>
              <a:t>etc</a:t>
            </a:r>
            <a:r>
              <a:rPr lang="en-GB" sz="1200" b="0" i="0" u="none" strike="noStrike" kern="1200" baseline="0" dirty="0">
                <a:solidFill>
                  <a:schemeClr val="tx1"/>
                </a:solidFill>
                <a:latin typeface="+mn-lt"/>
                <a:ea typeface="+mn-ea"/>
                <a:cs typeface="+mn-cs"/>
              </a:rPr>
              <a:t> to the </a:t>
            </a:r>
            <a:r>
              <a:rPr lang="en-GB" sz="1200" b="0" i="0" u="none" strike="noStrike" kern="1200" baseline="0" dirty="0" smtClean="0">
                <a:solidFill>
                  <a:schemeClr val="tx1"/>
                </a:solidFill>
                <a:latin typeface="+mn-lt"/>
                <a:ea typeface="+mn-ea"/>
                <a:cs typeface="+mn-cs"/>
              </a:rPr>
              <a:t>assessment organisation.</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apprentice showcase will be assessed against an externally set brief, written by the </a:t>
            </a:r>
            <a:r>
              <a:rPr lang="en-GB" sz="1200" b="0" i="0" u="none" strike="noStrike" kern="1200" baseline="0" dirty="0" smtClean="0">
                <a:solidFill>
                  <a:schemeClr val="tx1"/>
                </a:solidFill>
                <a:latin typeface="+mn-lt"/>
                <a:ea typeface="+mn-ea"/>
                <a:cs typeface="+mn-cs"/>
              </a:rPr>
              <a:t>assessment organisation</a:t>
            </a:r>
            <a:r>
              <a:rPr lang="en-GB" sz="1200" b="0" i="0" u="none" strike="noStrike" kern="1200" baseline="0" dirty="0">
                <a:solidFill>
                  <a:schemeClr val="tx1"/>
                </a:solidFill>
                <a:latin typeface="+mn-lt"/>
                <a:ea typeface="+mn-ea"/>
                <a:cs typeface="+mn-cs"/>
              </a:rPr>
              <a:t>, working with Employers and other stakeholders, as appropriate, to ensure consistency.</a:t>
            </a:r>
          </a:p>
          <a:p>
            <a:r>
              <a:rPr lang="en-GB" sz="1200" b="0" i="0" u="none" strike="noStrike" kern="1200" baseline="0" dirty="0">
                <a:solidFill>
                  <a:schemeClr val="tx1"/>
                </a:solidFill>
                <a:latin typeface="+mn-lt"/>
                <a:ea typeface="+mn-ea"/>
                <a:cs typeface="+mn-cs"/>
              </a:rPr>
              <a:t>It is expected that the externally set brief will include elements such as work-based evidence</a:t>
            </a:r>
            <a:r>
              <a:rPr lang="en-GB" sz="1200" b="0" i="0" u="none" strike="noStrike" kern="1200" baseline="0" dirty="0" smtClean="0">
                <a:solidFill>
                  <a:schemeClr val="tx1"/>
                </a:solidFill>
                <a:latin typeface="+mn-lt"/>
                <a:ea typeface="+mn-ea"/>
                <a:cs typeface="+mn-cs"/>
              </a:rPr>
              <a:t>, including </a:t>
            </a:r>
            <a:r>
              <a:rPr lang="en-GB" sz="1200" b="0" i="0" u="none" strike="noStrike" kern="1200" baseline="0" dirty="0">
                <a:solidFill>
                  <a:schemeClr val="tx1"/>
                </a:solidFill>
                <a:latin typeface="+mn-lt"/>
                <a:ea typeface="+mn-ea"/>
                <a:cs typeface="+mn-cs"/>
              </a:rPr>
              <a:t>customer feedback, recordings, manager statements, and witness statements. It will </a:t>
            </a:r>
            <a:r>
              <a:rPr lang="en-GB" sz="1200" b="0" i="0" u="none" strike="noStrike" kern="1200" baseline="0" dirty="0" smtClean="0">
                <a:solidFill>
                  <a:schemeClr val="tx1"/>
                </a:solidFill>
                <a:latin typeface="+mn-lt"/>
                <a:ea typeface="+mn-ea"/>
                <a:cs typeface="+mn-cs"/>
              </a:rPr>
              <a:t>also include </a:t>
            </a:r>
            <a:r>
              <a:rPr lang="en-GB" sz="1200" b="0" i="0" u="none" strike="noStrike" kern="1200" baseline="0" dirty="0">
                <a:solidFill>
                  <a:schemeClr val="tx1"/>
                </a:solidFill>
                <a:latin typeface="+mn-lt"/>
                <a:ea typeface="+mn-ea"/>
                <a:cs typeface="+mn-cs"/>
              </a:rPr>
              <a:t>evidence from others, such as mid-and-end of year performance reviews, and feedback. It </a:t>
            </a:r>
            <a:r>
              <a:rPr lang="en-GB" sz="1200" b="0" i="0" u="none" strike="noStrike" kern="1200" baseline="0" dirty="0" smtClean="0">
                <a:solidFill>
                  <a:schemeClr val="tx1"/>
                </a:solidFill>
                <a:latin typeface="+mn-lt"/>
                <a:ea typeface="+mn-ea"/>
                <a:cs typeface="+mn-cs"/>
              </a:rPr>
              <a:t>is important </a:t>
            </a:r>
            <a:r>
              <a:rPr lang="en-GB" sz="1200" b="0" i="0" u="none" strike="noStrike" kern="1200" baseline="0" dirty="0">
                <a:solidFill>
                  <a:schemeClr val="tx1"/>
                </a:solidFill>
                <a:latin typeface="+mn-lt"/>
                <a:ea typeface="+mn-ea"/>
                <a:cs typeface="+mn-cs"/>
              </a:rPr>
              <a:t>to acknowledge that the employer and training provider will work together </a:t>
            </a:r>
            <a:r>
              <a:rPr lang="en-GB" sz="1200" b="0" i="0" u="none" strike="noStrike" kern="1200" baseline="0" dirty="0" smtClean="0">
                <a:solidFill>
                  <a:schemeClr val="tx1"/>
                </a:solidFill>
                <a:latin typeface="+mn-lt"/>
                <a:ea typeface="+mn-ea"/>
                <a:cs typeface="+mn-cs"/>
              </a:rPr>
              <a:t>throughout the </a:t>
            </a:r>
            <a:r>
              <a:rPr lang="en-GB" sz="1200" b="0" i="0" u="none" strike="noStrike" kern="1200" baseline="0" dirty="0">
                <a:solidFill>
                  <a:schemeClr val="tx1"/>
                </a:solidFill>
                <a:latin typeface="+mn-lt"/>
                <a:ea typeface="+mn-ea"/>
                <a:cs typeface="+mn-cs"/>
              </a:rPr>
              <a:t>on-programme learning, ensuring all learning is consistently applied throughout </a:t>
            </a:r>
            <a:r>
              <a:rPr lang="en-GB" sz="1200" b="0" i="0" u="none" strike="noStrike" kern="1200" baseline="0" dirty="0" smtClean="0">
                <a:solidFill>
                  <a:schemeClr val="tx1"/>
                </a:solidFill>
                <a:latin typeface="+mn-lt"/>
                <a:ea typeface="+mn-ea"/>
                <a:cs typeface="+mn-cs"/>
              </a:rPr>
              <a:t>the Apprenticeship </a:t>
            </a:r>
            <a:r>
              <a:rPr lang="en-GB" sz="1200" b="0" i="0" u="none" strike="noStrike" kern="1200" baseline="0" dirty="0">
                <a:solidFill>
                  <a:schemeClr val="tx1"/>
                </a:solidFill>
                <a:latin typeface="+mn-lt"/>
                <a:ea typeface="+mn-ea"/>
                <a:cs typeface="+mn-cs"/>
              </a:rPr>
              <a:t>and not just at the End Point Assessment or in the Apprentice Showcase. </a:t>
            </a:r>
            <a:r>
              <a:rPr lang="en-GB" sz="1200" b="0" i="0" u="none" strike="noStrike" kern="1200" baseline="0" dirty="0" smtClean="0">
                <a:solidFill>
                  <a:schemeClr val="tx1"/>
                </a:solidFill>
                <a:latin typeface="+mn-lt"/>
                <a:ea typeface="+mn-ea"/>
                <a:cs typeface="+mn-cs"/>
              </a:rPr>
              <a:t>The apprentice </a:t>
            </a:r>
            <a:r>
              <a:rPr lang="en-GB" sz="1200" b="0" i="0" u="none" strike="noStrike" kern="1200" baseline="0" dirty="0">
                <a:solidFill>
                  <a:schemeClr val="tx1"/>
                </a:solidFill>
                <a:latin typeface="+mn-lt"/>
                <a:ea typeface="+mn-ea"/>
                <a:cs typeface="+mn-cs"/>
              </a:rPr>
              <a:t>will then present to the Independent Assessor to provide an opportunity for them </a:t>
            </a:r>
            <a:r>
              <a:rPr lang="en-GB" sz="1200" b="0" i="0" u="none" strike="noStrike" kern="1200" baseline="0" dirty="0" smtClean="0">
                <a:solidFill>
                  <a:schemeClr val="tx1"/>
                </a:solidFill>
                <a:latin typeface="+mn-lt"/>
                <a:ea typeface="+mn-ea"/>
                <a:cs typeface="+mn-cs"/>
              </a:rPr>
              <a:t>to interview </a:t>
            </a:r>
            <a:r>
              <a:rPr lang="en-GB" sz="1200" b="0" i="0" u="none" strike="noStrike" kern="1200" baseline="0" dirty="0">
                <a:solidFill>
                  <a:schemeClr val="tx1"/>
                </a:solidFill>
                <a:latin typeface="+mn-lt"/>
                <a:ea typeface="+mn-ea"/>
                <a:cs typeface="+mn-cs"/>
              </a:rPr>
              <a:t>the apprentice and delve deeper in to the learning and experience. This is to ensure rigor</a:t>
            </a:r>
            <a:r>
              <a:rPr lang="en-GB" sz="1200" b="0" i="0" u="none" strike="noStrike" kern="1200" baseline="0" dirty="0" smtClean="0">
                <a:solidFill>
                  <a:schemeClr val="tx1"/>
                </a:solidFill>
                <a:latin typeface="+mn-lt"/>
                <a:ea typeface="+mn-ea"/>
                <a:cs typeface="+mn-cs"/>
              </a:rPr>
              <a:t>, competence </a:t>
            </a:r>
            <a:r>
              <a:rPr lang="en-GB" sz="1200" b="0" i="0" u="none" strike="noStrike" kern="1200" baseline="0" dirty="0">
                <a:solidFill>
                  <a:schemeClr val="tx1"/>
                </a:solidFill>
                <a:latin typeface="+mn-lt"/>
                <a:ea typeface="+mn-ea"/>
                <a:cs typeface="+mn-cs"/>
              </a:rPr>
              <a:t>and independence</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Practical Observation &amp; Professional Discussion</a:t>
            </a:r>
          </a:p>
          <a:p>
            <a:r>
              <a:rPr lang="en-GB" sz="1200" b="0" i="0" u="none" strike="noStrike" kern="1200" baseline="0" dirty="0">
                <a:solidFill>
                  <a:schemeClr val="tx1"/>
                </a:solidFill>
                <a:latin typeface="+mn-lt"/>
                <a:ea typeface="+mn-ea"/>
                <a:cs typeface="+mn-cs"/>
              </a:rPr>
              <a:t>The practical observation and professional discussion provides the opportunity for </a:t>
            </a:r>
            <a:r>
              <a:rPr lang="en-GB" sz="1200" b="0" i="0" u="none" strike="noStrike" kern="1200" baseline="0" dirty="0" smtClean="0">
                <a:solidFill>
                  <a:schemeClr val="tx1"/>
                </a:solidFill>
                <a:latin typeface="+mn-lt"/>
                <a:ea typeface="+mn-ea"/>
                <a:cs typeface="+mn-cs"/>
              </a:rPr>
              <a:t>substantial synoptic </a:t>
            </a:r>
            <a:r>
              <a:rPr lang="en-GB" sz="1200" b="0" i="0" u="none" strike="noStrike" kern="1200" baseline="0" dirty="0">
                <a:solidFill>
                  <a:schemeClr val="tx1"/>
                </a:solidFill>
                <a:latin typeface="+mn-lt"/>
                <a:ea typeface="+mn-ea"/>
                <a:cs typeface="+mn-cs"/>
              </a:rPr>
              <a:t>assessment across the standard and must include customer interaction</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Practical Observation</a:t>
            </a:r>
          </a:p>
          <a:p>
            <a:r>
              <a:rPr lang="en-GB" sz="1200" b="0" i="0" u="none" strike="noStrike" kern="1200" baseline="0" dirty="0">
                <a:solidFill>
                  <a:schemeClr val="tx1"/>
                </a:solidFill>
                <a:latin typeface="+mn-lt"/>
                <a:ea typeface="+mn-ea"/>
                <a:cs typeface="+mn-cs"/>
              </a:rPr>
              <a:t>The practical observation will be pre-planned and scheduled to when the apprentice will be in </a:t>
            </a:r>
            <a:r>
              <a:rPr lang="en-GB" sz="1200" b="0" i="0" u="none" strike="noStrike" kern="1200" baseline="0" dirty="0" smtClean="0">
                <a:solidFill>
                  <a:schemeClr val="tx1"/>
                </a:solidFill>
                <a:latin typeface="+mn-lt"/>
                <a:ea typeface="+mn-ea"/>
                <a:cs typeface="+mn-cs"/>
              </a:rPr>
              <a:t>their normal </a:t>
            </a:r>
            <a:r>
              <a:rPr lang="en-GB" sz="1200" b="0" i="0" u="none" strike="noStrike" kern="1200" baseline="0" dirty="0">
                <a:solidFill>
                  <a:schemeClr val="tx1"/>
                </a:solidFill>
                <a:latin typeface="+mn-lt"/>
                <a:ea typeface="+mn-ea"/>
                <a:cs typeface="+mn-cs"/>
              </a:rPr>
              <a:t>place of work and will be carried out by the Independent Assessor. The observation </a:t>
            </a:r>
            <a:r>
              <a:rPr lang="en-GB" sz="1200" b="0" i="0" u="none" strike="noStrike" kern="1200" baseline="0" dirty="0" smtClean="0">
                <a:solidFill>
                  <a:schemeClr val="tx1"/>
                </a:solidFill>
                <a:latin typeface="+mn-lt"/>
                <a:ea typeface="+mn-ea"/>
                <a:cs typeface="+mn-cs"/>
              </a:rPr>
              <a:t>should enable </a:t>
            </a:r>
            <a:r>
              <a:rPr lang="en-GB" sz="1200" b="0" i="0" u="none" strike="noStrike" kern="1200" baseline="0" dirty="0">
                <a:solidFill>
                  <a:schemeClr val="tx1"/>
                </a:solidFill>
                <a:latin typeface="+mn-lt"/>
                <a:ea typeface="+mn-ea"/>
                <a:cs typeface="+mn-cs"/>
              </a:rPr>
              <a:t>the apprentice to evidence their skills, knowledge and behaviour from across the standard </a:t>
            </a:r>
            <a:r>
              <a:rPr lang="en-GB" sz="1200" b="0" i="0" u="none" strike="noStrike" kern="1200" baseline="0" dirty="0" smtClean="0">
                <a:solidFill>
                  <a:schemeClr val="tx1"/>
                </a:solidFill>
                <a:latin typeface="+mn-lt"/>
                <a:ea typeface="+mn-ea"/>
                <a:cs typeface="+mn-cs"/>
              </a:rPr>
              <a:t>to demonstrate </a:t>
            </a:r>
            <a:r>
              <a:rPr lang="en-GB" sz="1200" b="0" i="0" u="none" strike="noStrike" kern="1200" baseline="0" dirty="0">
                <a:solidFill>
                  <a:schemeClr val="tx1"/>
                </a:solidFill>
                <a:latin typeface="+mn-lt"/>
                <a:ea typeface="+mn-ea"/>
                <a:cs typeface="+mn-cs"/>
              </a:rPr>
              <a:t>genuine and demanding work objectives. Each situation within the observation will </a:t>
            </a:r>
            <a:r>
              <a:rPr lang="en-GB" sz="1200" b="0" i="0" u="none" strike="noStrike" kern="1200" baseline="0" dirty="0" smtClean="0">
                <a:solidFill>
                  <a:schemeClr val="tx1"/>
                </a:solidFill>
                <a:latin typeface="+mn-lt"/>
                <a:ea typeface="+mn-ea"/>
                <a:cs typeface="+mn-cs"/>
              </a:rPr>
              <a:t>be different</a:t>
            </a:r>
            <a:r>
              <a:rPr lang="en-GB" sz="1200" b="0" i="0" u="none" strike="noStrike" kern="1200" baseline="0" dirty="0">
                <a:solidFill>
                  <a:schemeClr val="tx1"/>
                </a:solidFill>
                <a:latin typeface="+mn-lt"/>
                <a:ea typeface="+mn-ea"/>
                <a:cs typeface="+mn-cs"/>
              </a:rPr>
              <a:t>, and examples are, handling a general enquiry, dealing with a customer complaint or </a:t>
            </a:r>
            <a:r>
              <a:rPr lang="en-GB" sz="1200" b="0" i="0" u="none" strike="noStrike" kern="1200" baseline="0" dirty="0" smtClean="0">
                <a:solidFill>
                  <a:schemeClr val="tx1"/>
                </a:solidFill>
                <a:latin typeface="+mn-lt"/>
                <a:ea typeface="+mn-ea"/>
                <a:cs typeface="+mn-cs"/>
              </a:rPr>
              <a:t>a need </a:t>
            </a:r>
            <a:r>
              <a:rPr lang="en-GB" sz="1200" b="0" i="0" u="none" strike="noStrike" kern="1200" baseline="0" dirty="0">
                <a:solidFill>
                  <a:schemeClr val="tx1"/>
                </a:solidFill>
                <a:latin typeface="+mn-lt"/>
                <a:ea typeface="+mn-ea"/>
                <a:cs typeface="+mn-cs"/>
              </a:rPr>
              <a:t>for further information or detail, but it is mandatory that the observation covers as </a:t>
            </a:r>
            <a:r>
              <a:rPr lang="en-GB" sz="1200" b="0" i="0" u="none" strike="noStrike" kern="1200" baseline="0" dirty="0" smtClean="0">
                <a:solidFill>
                  <a:schemeClr val="tx1"/>
                </a:solidFill>
                <a:latin typeface="+mn-lt"/>
                <a:ea typeface="+mn-ea"/>
                <a:cs typeface="+mn-cs"/>
              </a:rPr>
              <a:t>a minimum</a:t>
            </a:r>
            <a:r>
              <a:rPr lang="en-GB" sz="1200" b="0" i="0" u="none" strike="noStrike" kern="1200" baseline="0" dirty="0">
                <a:solidFill>
                  <a:schemeClr val="tx1"/>
                </a:solidFill>
                <a:latin typeface="+mn-lt"/>
                <a:ea typeface="+mn-ea"/>
                <a:cs typeface="+mn-cs"/>
              </a:rPr>
              <a:t>: presentation, equality, interpersonal skills, communication and personal organisation</a:t>
            </a:r>
            <a:r>
              <a:rPr lang="en-GB" sz="1200" b="0" i="0" u="none" strike="noStrike" kern="1200" baseline="0" dirty="0" smtClean="0">
                <a:solidFill>
                  <a:schemeClr val="tx1"/>
                </a:solidFill>
                <a:latin typeface="+mn-lt"/>
                <a:ea typeface="+mn-ea"/>
                <a:cs typeface="+mn-cs"/>
              </a:rPr>
              <a:t>. Those </a:t>
            </a:r>
            <a:r>
              <a:rPr lang="en-GB" sz="1200" b="0" i="0" u="none" strike="noStrike" kern="1200" baseline="0" dirty="0">
                <a:solidFill>
                  <a:schemeClr val="tx1"/>
                </a:solidFill>
                <a:latin typeface="+mn-lt"/>
                <a:ea typeface="+mn-ea"/>
                <a:cs typeface="+mn-cs"/>
              </a:rPr>
              <a:t>areas of the standard which are not able to be evidenced during the observation will </a:t>
            </a:r>
            <a:r>
              <a:rPr lang="en-GB" sz="1200" b="0" i="0" u="none" strike="noStrike" kern="1200" baseline="0" dirty="0" smtClean="0">
                <a:solidFill>
                  <a:schemeClr val="tx1"/>
                </a:solidFill>
                <a:latin typeface="+mn-lt"/>
                <a:ea typeface="+mn-ea"/>
                <a:cs typeface="+mn-cs"/>
              </a:rPr>
              <a:t>be discussed </a:t>
            </a:r>
            <a:r>
              <a:rPr lang="en-GB" sz="1200" b="0" i="0" u="none" strike="noStrike" kern="1200" baseline="0" dirty="0">
                <a:solidFill>
                  <a:schemeClr val="tx1"/>
                </a:solidFill>
                <a:latin typeface="+mn-lt"/>
                <a:ea typeface="+mn-ea"/>
                <a:cs typeface="+mn-cs"/>
              </a:rPr>
              <a:t>subsequently as part of the professional discussion with the Independent Assessor</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Professional Discussion</a:t>
            </a:r>
          </a:p>
          <a:p>
            <a:r>
              <a:rPr lang="en-GB" sz="1200" b="0" i="0" u="none" strike="noStrike" kern="1200" baseline="0" dirty="0">
                <a:solidFill>
                  <a:schemeClr val="tx1"/>
                </a:solidFill>
                <a:latin typeface="+mn-lt"/>
                <a:ea typeface="+mn-ea"/>
                <a:cs typeface="+mn-cs"/>
              </a:rPr>
              <a:t>The professional discussion will be a structured discussion between the apprentice and </a:t>
            </a:r>
            <a:r>
              <a:rPr lang="en-GB" sz="1200" b="0" i="0" u="none" strike="noStrike" kern="1200" baseline="0" dirty="0" smtClean="0">
                <a:solidFill>
                  <a:schemeClr val="tx1"/>
                </a:solidFill>
                <a:latin typeface="+mn-lt"/>
                <a:ea typeface="+mn-ea"/>
                <a:cs typeface="+mn-cs"/>
              </a:rPr>
              <a:t>the Independent </a:t>
            </a:r>
            <a:r>
              <a:rPr lang="en-GB" sz="1200" b="0" i="0" u="none" strike="noStrike" kern="1200" baseline="0" dirty="0">
                <a:solidFill>
                  <a:schemeClr val="tx1"/>
                </a:solidFill>
                <a:latin typeface="+mn-lt"/>
                <a:ea typeface="+mn-ea"/>
                <a:cs typeface="+mn-cs"/>
              </a:rPr>
              <a:t>Assessor, following the observation, to establish the apprentice’s understanding </a:t>
            </a:r>
            <a:r>
              <a:rPr lang="en-GB" sz="1200" b="0" i="0" u="none" strike="noStrike" kern="1200" baseline="0" dirty="0" smtClean="0">
                <a:solidFill>
                  <a:schemeClr val="tx1"/>
                </a:solidFill>
                <a:latin typeface="+mn-lt"/>
                <a:ea typeface="+mn-ea"/>
                <a:cs typeface="+mn-cs"/>
              </a:rPr>
              <a:t>and application </a:t>
            </a:r>
            <a:r>
              <a:rPr lang="en-GB" sz="1200" b="0" i="0" u="none" strike="noStrike" kern="1200" baseline="0" dirty="0">
                <a:solidFill>
                  <a:schemeClr val="tx1"/>
                </a:solidFill>
                <a:latin typeface="+mn-lt"/>
                <a:ea typeface="+mn-ea"/>
                <a:cs typeface="+mn-cs"/>
              </a:rPr>
              <a:t>of knowledge, skills and behaviours. The professional discussion will need to take </a:t>
            </a:r>
            <a:r>
              <a:rPr lang="en-GB" sz="1200" b="0" i="0" u="none" strike="noStrike" kern="1200" baseline="0" dirty="0" smtClean="0">
                <a:solidFill>
                  <a:schemeClr val="tx1"/>
                </a:solidFill>
                <a:latin typeface="+mn-lt"/>
                <a:ea typeface="+mn-ea"/>
                <a:cs typeface="+mn-cs"/>
              </a:rPr>
              <a:t>place in </a:t>
            </a:r>
            <a:r>
              <a:rPr lang="en-GB" sz="1200" b="0" i="0" u="none" strike="noStrike" kern="1200" baseline="0" dirty="0">
                <a:solidFill>
                  <a:schemeClr val="tx1"/>
                </a:solidFill>
                <a:latin typeface="+mn-lt"/>
                <a:ea typeface="+mn-ea"/>
                <a:cs typeface="+mn-cs"/>
              </a:rPr>
              <a:t>a suitable environment and should last for a maximum of one hour. The discussion will be </a:t>
            </a:r>
            <a:r>
              <a:rPr lang="en-GB" sz="1200" b="0" i="0" u="none" strike="noStrike" kern="1200" baseline="0" dirty="0" smtClean="0">
                <a:solidFill>
                  <a:schemeClr val="tx1"/>
                </a:solidFill>
                <a:latin typeface="+mn-lt"/>
                <a:ea typeface="+mn-ea"/>
                <a:cs typeface="+mn-cs"/>
              </a:rPr>
              <a:t>against set </a:t>
            </a:r>
            <a:r>
              <a:rPr lang="en-GB" sz="1200" b="0" i="0" u="none" strike="noStrike" kern="1200" baseline="0" dirty="0">
                <a:solidFill>
                  <a:schemeClr val="tx1"/>
                </a:solidFill>
                <a:latin typeface="+mn-lt"/>
                <a:ea typeface="+mn-ea"/>
                <a:cs typeface="+mn-cs"/>
              </a:rPr>
              <a:t>criteria in the occupational brief to ensure standardisation and consistency. It will </a:t>
            </a:r>
            <a:r>
              <a:rPr lang="en-GB" sz="1200" b="0" i="0" u="none" strike="noStrike" kern="1200" baseline="0" dirty="0" smtClean="0">
                <a:solidFill>
                  <a:schemeClr val="tx1"/>
                </a:solidFill>
                <a:latin typeface="+mn-lt"/>
                <a:ea typeface="+mn-ea"/>
                <a:cs typeface="+mn-cs"/>
              </a:rPr>
              <a:t>be appropriately </a:t>
            </a:r>
            <a:r>
              <a:rPr lang="en-GB" sz="1200" b="0" i="0" u="none" strike="noStrike" kern="1200" baseline="0" dirty="0">
                <a:solidFill>
                  <a:schemeClr val="tx1"/>
                </a:solidFill>
                <a:latin typeface="+mn-lt"/>
                <a:ea typeface="+mn-ea"/>
                <a:cs typeface="+mn-cs"/>
              </a:rPr>
              <a:t>structured to draw out the best of the apprentice’s energy, enthusiasm, </a:t>
            </a:r>
            <a:r>
              <a:rPr lang="en-GB" sz="1200" b="0" i="0" u="none" strike="noStrike" kern="1200" baseline="0" dirty="0" smtClean="0">
                <a:solidFill>
                  <a:schemeClr val="tx1"/>
                </a:solidFill>
                <a:latin typeface="+mn-lt"/>
                <a:ea typeface="+mn-ea"/>
                <a:cs typeface="+mn-cs"/>
              </a:rPr>
              <a:t>competence and </a:t>
            </a:r>
            <a:r>
              <a:rPr lang="en-GB" sz="1200" b="0" i="0" u="none" strike="noStrike" kern="1200" baseline="0" dirty="0">
                <a:solidFill>
                  <a:schemeClr val="tx1"/>
                </a:solidFill>
                <a:latin typeface="+mn-lt"/>
                <a:ea typeface="+mn-ea"/>
                <a:cs typeface="+mn-cs"/>
              </a:rPr>
              <a:t>excellence. Please see Appendix A at the end of this Assessment plan for the Occupational brief</a:t>
            </a:r>
            <a:r>
              <a:rPr lang="en-GB" sz="1200" b="0" i="0" u="none" strike="noStrike" kern="1200" baseline="0" dirty="0" smtClean="0">
                <a:solidFill>
                  <a:schemeClr val="tx1"/>
                </a:solidFill>
                <a:latin typeface="+mn-lt"/>
                <a:ea typeface="+mn-ea"/>
                <a:cs typeface="+mn-cs"/>
              </a:rPr>
              <a: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purpose of the professional discussion is to:</a:t>
            </a:r>
          </a:p>
          <a:p>
            <a:r>
              <a:rPr lang="en-GB" sz="1200" b="0" i="0" u="none" strike="noStrike" kern="1200" baseline="0" dirty="0" smtClean="0">
                <a:solidFill>
                  <a:schemeClr val="tx1"/>
                </a:solidFill>
                <a:latin typeface="+mn-lt"/>
                <a:ea typeface="+mn-ea"/>
                <a:cs typeface="+mn-cs"/>
              </a:rPr>
              <a:t>+ clarify </a:t>
            </a:r>
            <a:r>
              <a:rPr lang="en-GB" sz="1200" b="0" i="0" u="none" strike="noStrike" kern="1200" baseline="0" dirty="0">
                <a:solidFill>
                  <a:schemeClr val="tx1"/>
                </a:solidFill>
                <a:latin typeface="+mn-lt"/>
                <a:ea typeface="+mn-ea"/>
                <a:cs typeface="+mn-cs"/>
              </a:rPr>
              <a:t>any questions the Independent Assessor has from their assessment of the </a:t>
            </a:r>
            <a:r>
              <a:rPr lang="en-GB" sz="1200" b="0" i="0" u="none" strike="noStrike" kern="1200" baseline="0" dirty="0" smtClean="0">
                <a:solidFill>
                  <a:schemeClr val="tx1"/>
                </a:solidFill>
                <a:latin typeface="+mn-lt"/>
                <a:ea typeface="+mn-ea"/>
                <a:cs typeface="+mn-cs"/>
              </a:rPr>
              <a:t>learner journey </a:t>
            </a:r>
            <a:r>
              <a:rPr lang="en-GB" sz="1200" b="0" i="0" u="none" strike="noStrike" kern="1200" baseline="0" dirty="0">
                <a:solidFill>
                  <a:schemeClr val="tx1"/>
                </a:solidFill>
                <a:latin typeface="+mn-lt"/>
                <a:ea typeface="+mn-ea"/>
                <a:cs typeface="+mn-cs"/>
              </a:rPr>
              <a:t>and practical observation;</a:t>
            </a:r>
          </a:p>
          <a:p>
            <a:r>
              <a:rPr lang="en-GB" sz="1200" b="0" i="0" u="none" strike="noStrike" kern="1200" baseline="0" dirty="0" smtClean="0">
                <a:solidFill>
                  <a:schemeClr val="tx1"/>
                </a:solidFill>
                <a:latin typeface="+mn-lt"/>
                <a:ea typeface="+mn-ea"/>
                <a:cs typeface="+mn-cs"/>
              </a:rPr>
              <a:t>+ confirm </a:t>
            </a:r>
            <a:r>
              <a:rPr lang="en-GB" sz="1200" b="0" i="0" u="none" strike="noStrike" kern="1200" baseline="0" dirty="0">
                <a:solidFill>
                  <a:schemeClr val="tx1"/>
                </a:solidFill>
                <a:latin typeface="+mn-lt"/>
                <a:ea typeface="+mn-ea"/>
                <a:cs typeface="+mn-cs"/>
              </a:rPr>
              <a:t>and validate judgements about the quality of work</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explore </a:t>
            </a:r>
            <a:r>
              <a:rPr lang="en-GB" sz="1200" b="0" i="0" u="none" strike="noStrike" kern="1200" baseline="0" dirty="0">
                <a:solidFill>
                  <a:schemeClr val="tx1"/>
                </a:solidFill>
                <a:latin typeface="+mn-lt"/>
                <a:ea typeface="+mn-ea"/>
                <a:cs typeface="+mn-cs"/>
              </a:rPr>
              <a:t>aspects of the work, including how it was carried out, in more detail</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discuss </a:t>
            </a:r>
            <a:r>
              <a:rPr lang="en-GB" sz="1200" b="0" i="0" u="none" strike="noStrike" kern="1200" baseline="0" dirty="0">
                <a:solidFill>
                  <a:schemeClr val="tx1"/>
                </a:solidFill>
                <a:latin typeface="+mn-lt"/>
                <a:ea typeface="+mn-ea"/>
                <a:cs typeface="+mn-cs"/>
              </a:rPr>
              <a:t>how the apprentice would behave in specific scenarios, should they not </a:t>
            </a:r>
            <a:r>
              <a:rPr lang="en-GB" sz="1200" b="0" i="0" u="none" strike="noStrike" kern="1200" baseline="0" dirty="0" smtClean="0">
                <a:solidFill>
                  <a:schemeClr val="tx1"/>
                </a:solidFill>
                <a:latin typeface="+mn-lt"/>
                <a:ea typeface="+mn-ea"/>
                <a:cs typeface="+mn-cs"/>
              </a:rPr>
              <a:t>have occurred </a:t>
            </a:r>
            <a:r>
              <a:rPr lang="en-GB" sz="1200" b="0" i="0" u="none" strike="noStrike" kern="1200" baseline="0" dirty="0">
                <a:solidFill>
                  <a:schemeClr val="tx1"/>
                </a:solidFill>
                <a:latin typeface="+mn-lt"/>
                <a:ea typeface="+mn-ea"/>
                <a:cs typeface="+mn-cs"/>
              </a:rPr>
              <a:t>within the practical observation</a:t>
            </a:r>
            <a:r>
              <a:rPr lang="en-GB" sz="1200" b="0" i="0" u="none" strike="noStrike" kern="1200" baseline="0" dirty="0" smtClean="0">
                <a:solidFill>
                  <a:schemeClr val="tx1"/>
                </a:solidFill>
                <a:latin typeface="+mn-lt"/>
                <a:ea typeface="+mn-ea"/>
                <a:cs typeface="+mn-cs"/>
              </a:rPr>
              <a:t>; </a:t>
            </a:r>
          </a:p>
          <a:p>
            <a:r>
              <a:rPr lang="en-GB" sz="1200" b="0" i="0" u="none" strike="noStrike" kern="1200" baseline="0" dirty="0" smtClean="0">
                <a:solidFill>
                  <a:schemeClr val="tx1"/>
                </a:solidFill>
                <a:latin typeface="+mn-lt"/>
                <a:ea typeface="+mn-ea"/>
                <a:cs typeface="+mn-cs"/>
              </a:rPr>
              <a:t>+ ask </a:t>
            </a:r>
            <a:r>
              <a:rPr lang="en-GB" sz="1200" b="0" i="0" u="none" strike="noStrike" kern="1200" baseline="0" dirty="0">
                <a:solidFill>
                  <a:schemeClr val="tx1"/>
                </a:solidFill>
                <a:latin typeface="+mn-lt"/>
                <a:ea typeface="+mn-ea"/>
                <a:cs typeface="+mn-cs"/>
              </a:rPr>
              <a:t>questions in relation to personal development and reflection</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provide </a:t>
            </a:r>
            <a:r>
              <a:rPr lang="en-GB" sz="1200" b="0" i="0" u="none" strike="noStrike" kern="1200" baseline="0" dirty="0">
                <a:solidFill>
                  <a:schemeClr val="tx1"/>
                </a:solidFill>
                <a:latin typeface="+mn-lt"/>
                <a:ea typeface="+mn-ea"/>
                <a:cs typeface="+mn-cs"/>
              </a:rPr>
              <a:t>a basis for the Independent Assessor to make a decision about the grade to </a:t>
            </a:r>
            <a:r>
              <a:rPr lang="en-GB" sz="1200" b="0" i="0" u="none" strike="noStrike" kern="1200" baseline="0" dirty="0" smtClean="0">
                <a:solidFill>
                  <a:schemeClr val="tx1"/>
                </a:solidFill>
                <a:latin typeface="+mn-lt"/>
                <a:ea typeface="+mn-ea"/>
                <a:cs typeface="+mn-cs"/>
              </a:rPr>
              <a:t>be awarded.</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Independent Assessor will plan the professional discussion in advance and in conjunction </a:t>
            </a:r>
            <a:r>
              <a:rPr lang="en-GB" sz="1200" b="0" i="0" u="none" strike="noStrike" kern="1200" baseline="0" dirty="0" smtClean="0">
                <a:solidFill>
                  <a:schemeClr val="tx1"/>
                </a:solidFill>
                <a:latin typeface="+mn-lt"/>
                <a:ea typeface="+mn-ea"/>
                <a:cs typeface="+mn-cs"/>
              </a:rPr>
              <a:t>with the </a:t>
            </a:r>
            <a:r>
              <a:rPr lang="en-GB" sz="1200" b="0" i="0" u="none" strike="noStrike" kern="1200" baseline="0" dirty="0">
                <a:solidFill>
                  <a:schemeClr val="tx1"/>
                </a:solidFill>
                <a:latin typeface="+mn-lt"/>
                <a:ea typeface="+mn-ea"/>
                <a:cs typeface="+mn-cs"/>
              </a:rPr>
              <a:t>apprentice and employer. It will follow the occupational brief which will be subject to internal</a:t>
            </a:r>
          </a:p>
          <a:p>
            <a:r>
              <a:rPr lang="en-GB" sz="1200" b="0" i="0" u="none" strike="noStrike" kern="1200" baseline="0" dirty="0">
                <a:solidFill>
                  <a:schemeClr val="tx1"/>
                </a:solidFill>
                <a:latin typeface="+mn-lt"/>
                <a:ea typeface="+mn-ea"/>
                <a:cs typeface="+mn-cs"/>
              </a:rPr>
              <a:t>and external quality assurance</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professional discussion will be graded by the Independent Assessor based on the standard </a:t>
            </a:r>
            <a:r>
              <a:rPr lang="en-GB" sz="1200" b="0" i="0" u="none" strike="noStrike" kern="1200" baseline="0" dirty="0" smtClean="0">
                <a:solidFill>
                  <a:schemeClr val="tx1"/>
                </a:solidFill>
                <a:latin typeface="+mn-lt"/>
                <a:ea typeface="+mn-ea"/>
                <a:cs typeface="+mn-cs"/>
              </a:rPr>
              <a:t>and grading </a:t>
            </a:r>
            <a:r>
              <a:rPr lang="en-GB" sz="1200" b="0" i="0" u="none" strike="noStrike" kern="1200" baseline="0" dirty="0">
                <a:solidFill>
                  <a:schemeClr val="tx1"/>
                </a:solidFill>
                <a:latin typeface="+mn-lt"/>
                <a:ea typeface="+mn-ea"/>
                <a:cs typeface="+mn-cs"/>
              </a:rPr>
              <a:t>criteria. Final judgement and the overall grade for the apprenticeship will be made by the</a:t>
            </a:r>
          </a:p>
          <a:p>
            <a:r>
              <a:rPr lang="en-GB" sz="1200" b="0" i="0" u="none" strike="noStrike" kern="1200" baseline="0" dirty="0">
                <a:solidFill>
                  <a:schemeClr val="tx1"/>
                </a:solidFill>
                <a:latin typeface="+mn-lt"/>
                <a:ea typeface="+mn-ea"/>
                <a:cs typeface="+mn-cs"/>
              </a:rPr>
              <a:t>Independent Assessor following completion of both the practical observation and </a:t>
            </a:r>
            <a:r>
              <a:rPr lang="en-GB" sz="1200" b="0" i="0" u="none" strike="noStrike" kern="1200" baseline="0" dirty="0" smtClean="0">
                <a:solidFill>
                  <a:schemeClr val="tx1"/>
                </a:solidFill>
                <a:latin typeface="+mn-lt"/>
                <a:ea typeface="+mn-ea"/>
                <a:cs typeface="+mn-cs"/>
              </a:rPr>
              <a:t>professional discussion.</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234105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 </a:t>
            </a:r>
            <a:endParaRPr lang="en-GB" dirty="0"/>
          </a:p>
        </p:txBody>
      </p:sp>
      <p:sp>
        <p:nvSpPr>
          <p:cNvPr id="4" name="Slide Number Placeholder 3"/>
          <p:cNvSpPr>
            <a:spLocks noGrp="1"/>
          </p:cNvSpPr>
          <p:nvPr>
            <p:ph type="sldNum" sz="quarter" idx="10"/>
          </p:nvPr>
        </p:nvSpPr>
        <p:spPr/>
        <p:txBody>
          <a:bodyPr/>
          <a:lstStyle/>
          <a:p>
            <a:fld id="{E1C4AA5D-B1C7-4275-B4D2-69D6F2A280AF}" type="slidenum">
              <a:rPr lang="en-GB" smtClean="0"/>
              <a:t>2</a:t>
            </a:fld>
            <a:endParaRPr lang="en-GB" dirty="0"/>
          </a:p>
        </p:txBody>
      </p:sp>
    </p:spTree>
    <p:extLst>
      <p:ext uri="{BB962C8B-B14F-4D97-AF65-F5344CB8AC3E}">
        <p14:creationId xmlns:p14="http://schemas.microsoft.com/office/powerpoint/2010/main" val="2537762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a:t>
            </a:r>
            <a:r>
              <a:rPr lang="en-US" sz="1200" b="0" i="0" u="none" strike="noStrike" kern="1200" baseline="0" dirty="0" err="1" smtClean="0">
                <a:solidFill>
                  <a:schemeClr val="tx1"/>
                </a:solidFill>
                <a:latin typeface="+mn-lt"/>
                <a:ea typeface="+mn-ea"/>
                <a:cs typeface="+mn-cs"/>
              </a:rPr>
              <a:t>commis</a:t>
            </a:r>
            <a:r>
              <a:rPr lang="en-US" sz="1200" b="0" i="0" u="none" strike="noStrike" kern="1200" baseline="0" dirty="0" smtClean="0">
                <a:solidFill>
                  <a:schemeClr val="tx1"/>
                </a:solidFill>
                <a:latin typeface="+mn-lt"/>
                <a:ea typeface="+mn-ea"/>
                <a:cs typeface="+mn-cs"/>
              </a:rPr>
              <a:t> chef is the most common starting position in many kitchens and in principal the most junior culinary role. A </a:t>
            </a:r>
            <a:r>
              <a:rPr lang="en-US" sz="1200" b="0" i="0" u="none" strike="noStrike" kern="1200" baseline="0" dirty="0" err="1" smtClean="0">
                <a:solidFill>
                  <a:schemeClr val="tx1"/>
                </a:solidFill>
                <a:latin typeface="+mn-lt"/>
                <a:ea typeface="+mn-ea"/>
                <a:cs typeface="+mn-cs"/>
              </a:rPr>
              <a:t>commis</a:t>
            </a:r>
            <a:r>
              <a:rPr lang="en-US" sz="1200" b="0" i="0" u="none" strike="noStrike" kern="1200" baseline="0" dirty="0" smtClean="0">
                <a:solidFill>
                  <a:schemeClr val="tx1"/>
                </a:solidFill>
                <a:latin typeface="+mn-lt"/>
                <a:ea typeface="+mn-ea"/>
                <a:cs typeface="+mn-cs"/>
              </a:rPr>
              <a:t> chef prepares food and carries out basic cooking tasks under the</a:t>
            </a:r>
          </a:p>
          <a:p>
            <a:r>
              <a:rPr lang="en-US" sz="1200" b="0" i="0" u="none" strike="noStrike" kern="1200" baseline="0" dirty="0" smtClean="0">
                <a:solidFill>
                  <a:schemeClr val="tx1"/>
                </a:solidFill>
                <a:latin typeface="+mn-lt"/>
                <a:ea typeface="+mn-ea"/>
                <a:cs typeface="+mn-cs"/>
              </a:rPr>
              <a:t>supervision of a more senior chef. The primary objective of the </a:t>
            </a:r>
            <a:r>
              <a:rPr lang="en-US" sz="1200" b="0" i="0" u="none" strike="noStrike" kern="1200" baseline="0" dirty="0" err="1" smtClean="0">
                <a:solidFill>
                  <a:schemeClr val="tx1"/>
                </a:solidFill>
                <a:latin typeface="+mn-lt"/>
                <a:ea typeface="+mn-ea"/>
                <a:cs typeface="+mn-cs"/>
              </a:rPr>
              <a:t>commis</a:t>
            </a:r>
            <a:r>
              <a:rPr lang="en-US" sz="1200" b="0" i="0" u="none" strike="noStrike" kern="1200" baseline="0" dirty="0" smtClean="0">
                <a:solidFill>
                  <a:schemeClr val="tx1"/>
                </a:solidFill>
                <a:latin typeface="+mn-lt"/>
                <a:ea typeface="+mn-ea"/>
                <a:cs typeface="+mn-cs"/>
              </a:rPr>
              <a:t> chef is to learn and understand how to carry out the basic functions in every section of the kitchen.</a:t>
            </a:r>
          </a:p>
          <a:p>
            <a:endParaRPr lang="en-GB" dirty="0"/>
          </a:p>
          <a:p>
            <a:r>
              <a:rPr lang="en-GB" dirty="0"/>
              <a:t>There are </a:t>
            </a:r>
            <a:r>
              <a:rPr lang="en-GB" dirty="0" smtClean="0"/>
              <a:t>21 elements</a:t>
            </a:r>
            <a:r>
              <a:rPr lang="en-GB" baseline="0" dirty="0" smtClean="0"/>
              <a:t> </a:t>
            </a:r>
            <a:r>
              <a:rPr lang="en-GB" dirty="0" smtClean="0"/>
              <a:t>split </a:t>
            </a:r>
            <a:r>
              <a:rPr lang="en-GB" dirty="0"/>
              <a:t>into three sections covering knowledge, skills and behaviours/attitude.</a:t>
            </a:r>
          </a:p>
          <a:p>
            <a:r>
              <a:rPr lang="en-GB" dirty="0"/>
              <a:t>The </a:t>
            </a:r>
            <a:r>
              <a:rPr lang="en-GB" dirty="0" smtClean="0"/>
              <a:t>elements are </a:t>
            </a:r>
            <a:r>
              <a:rPr lang="en-GB" dirty="0"/>
              <a:t>found in the </a:t>
            </a:r>
            <a:r>
              <a:rPr lang="en-GB" dirty="0" smtClean="0"/>
              <a:t>commis chef occupational standard </a:t>
            </a:r>
            <a:r>
              <a:rPr lang="en-GB" dirty="0"/>
              <a:t>which is a stand-alone document outlining each module. However more detail can be found in the assessment plan which outlines the modules, pass and distinction requirements and the method of assessment. </a:t>
            </a:r>
          </a:p>
        </p:txBody>
      </p:sp>
      <p:sp>
        <p:nvSpPr>
          <p:cNvPr id="4" name="Slide Number Placeholder 3"/>
          <p:cNvSpPr>
            <a:spLocks noGrp="1"/>
          </p:cNvSpPr>
          <p:nvPr>
            <p:ph type="sldNum" sz="quarter" idx="10"/>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3803631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129301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33854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ARE THE NOTES FROM THE CUSTOMER SERVICE WEBINAR. USE THEM AS A BASIS FOR YOUR OWN SESSION.</a:t>
            </a:r>
          </a:p>
          <a:p>
            <a:endParaRPr lang="en-GB" dirty="0" smtClean="0"/>
          </a:p>
          <a:p>
            <a:r>
              <a:rPr lang="en-GB" dirty="0" smtClean="0"/>
              <a:t>Go </a:t>
            </a:r>
            <a:r>
              <a:rPr lang="en-GB" dirty="0"/>
              <a:t>through this from the Initial Assessment onwards. </a:t>
            </a:r>
            <a:r>
              <a:rPr lang="en-GB" dirty="0" smtClean="0"/>
              <a:t>Use </a:t>
            </a:r>
            <a:r>
              <a:rPr lang="en-GB" dirty="0"/>
              <a:t>the following as a prompt:</a:t>
            </a:r>
          </a:p>
          <a:p>
            <a:r>
              <a:rPr lang="en-GB" sz="1200" b="0" i="0" u="none" strike="noStrike" kern="1200" baseline="0" dirty="0">
                <a:solidFill>
                  <a:schemeClr val="tx1"/>
                </a:solidFill>
                <a:latin typeface="+mn-lt"/>
                <a:ea typeface="+mn-ea"/>
                <a:cs typeface="+mn-cs"/>
              </a:rPr>
              <a:t>The period of learning, development and continuous assessment is managed by the employer, </a:t>
            </a:r>
            <a:r>
              <a:rPr lang="en-GB" sz="1200" b="0" i="0" u="none" strike="noStrike" kern="1200" baseline="0" dirty="0" smtClean="0">
                <a:solidFill>
                  <a:schemeClr val="tx1"/>
                </a:solidFill>
                <a:latin typeface="+mn-lt"/>
                <a:ea typeface="+mn-ea"/>
                <a:cs typeface="+mn-cs"/>
              </a:rPr>
              <a:t>in most </a:t>
            </a:r>
            <a:r>
              <a:rPr lang="en-GB" sz="1200" b="0" i="0" u="none" strike="noStrike" kern="1200" baseline="0" dirty="0">
                <a:solidFill>
                  <a:schemeClr val="tx1"/>
                </a:solidFill>
                <a:latin typeface="+mn-lt"/>
                <a:ea typeface="+mn-ea"/>
                <a:cs typeface="+mn-cs"/>
              </a:rPr>
              <a:t>cases with the support of a training provider. The on-programme pace will be driven by</a:t>
            </a:r>
          </a:p>
          <a:p>
            <a:r>
              <a:rPr lang="en-GB" sz="1200" b="0" i="0" u="none" strike="noStrike" kern="1200" baseline="0" dirty="0">
                <a:solidFill>
                  <a:schemeClr val="tx1"/>
                </a:solidFill>
                <a:latin typeface="+mn-lt"/>
                <a:ea typeface="+mn-ea"/>
                <a:cs typeface="+mn-cs"/>
              </a:rPr>
              <a:t>individuals as well as by the breadth of experience an employer can offer prior to the minimum </a:t>
            </a:r>
            <a:r>
              <a:rPr lang="en-GB" sz="1200" b="0" i="0" u="none" strike="noStrike" kern="1200" baseline="0" dirty="0" smtClean="0">
                <a:solidFill>
                  <a:schemeClr val="tx1"/>
                </a:solidFill>
                <a:latin typeface="+mn-lt"/>
                <a:ea typeface="+mn-ea"/>
                <a:cs typeface="+mn-cs"/>
              </a:rPr>
              <a:t>of 12 </a:t>
            </a:r>
            <a:r>
              <a:rPr lang="en-GB" sz="1200" b="0" i="0" u="none" strike="noStrike" kern="1200" baseline="0" dirty="0">
                <a:solidFill>
                  <a:schemeClr val="tx1"/>
                </a:solidFill>
                <a:latin typeface="+mn-lt"/>
                <a:ea typeface="+mn-ea"/>
                <a:cs typeface="+mn-cs"/>
              </a:rPr>
              <a:t>months after which end-point assessment will take place</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Employers should work closely with any training provider to plan and deliver support and </a:t>
            </a:r>
            <a:r>
              <a:rPr lang="en-GB" sz="1200" b="0" i="0" u="none" strike="noStrike" kern="1200" baseline="0" dirty="0" smtClean="0">
                <a:solidFill>
                  <a:schemeClr val="tx1"/>
                </a:solidFill>
                <a:latin typeface="+mn-lt"/>
                <a:ea typeface="+mn-ea"/>
                <a:cs typeface="+mn-cs"/>
              </a:rPr>
              <a:t>training appropriately</a:t>
            </a:r>
            <a:r>
              <a:rPr lang="en-GB" sz="1200" b="0" i="0" u="none" strike="noStrike" kern="1200" baseline="0" dirty="0">
                <a:solidFill>
                  <a:schemeClr val="tx1"/>
                </a:solidFill>
                <a:latin typeface="+mn-lt"/>
                <a:ea typeface="+mn-ea"/>
                <a:cs typeface="+mn-cs"/>
              </a:rPr>
              <a:t>. This working closely will add value to the employer as it centres on real work</a:t>
            </a:r>
          </a:p>
          <a:p>
            <a:r>
              <a:rPr lang="en-GB" sz="1200" b="0" i="0" u="none" strike="noStrike" kern="1200" baseline="0" dirty="0">
                <a:solidFill>
                  <a:schemeClr val="tx1"/>
                </a:solidFill>
                <a:latin typeface="+mn-lt"/>
                <a:ea typeface="+mn-ea"/>
                <a:cs typeface="+mn-cs"/>
              </a:rPr>
              <a:t>competencies demonstrated in a real work environment</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To drive quality and consistency through on-programme learning employers may wish to </a:t>
            </a:r>
            <a:r>
              <a:rPr lang="en-GB" sz="1200" b="0" i="0" u="none" strike="noStrike" kern="1200" baseline="0" dirty="0" smtClean="0">
                <a:solidFill>
                  <a:schemeClr val="tx1"/>
                </a:solidFill>
                <a:latin typeface="+mn-lt"/>
                <a:ea typeface="+mn-ea"/>
                <a:cs typeface="+mn-cs"/>
              </a:rPr>
              <a:t>consider the following:</a:t>
            </a:r>
          </a:p>
          <a:p>
            <a:r>
              <a:rPr lang="en-GB" sz="1200" b="0" i="0" u="none" strike="noStrike" kern="1200" baseline="0" dirty="0" smtClean="0">
                <a:solidFill>
                  <a:schemeClr val="tx1"/>
                </a:solidFill>
                <a:latin typeface="+mn-lt"/>
                <a:ea typeface="+mn-ea"/>
                <a:cs typeface="+mn-cs"/>
              </a:rPr>
              <a:t>+ Use </a:t>
            </a:r>
            <a:r>
              <a:rPr lang="en-GB" sz="1200" b="0" i="0" u="none" strike="noStrike" kern="1200" baseline="0" dirty="0">
                <a:solidFill>
                  <a:schemeClr val="tx1"/>
                </a:solidFill>
                <a:latin typeface="+mn-lt"/>
                <a:ea typeface="+mn-ea"/>
                <a:cs typeface="+mn-cs"/>
              </a:rPr>
              <a:t>of their normal performance management processes to monitor the progress of </a:t>
            </a:r>
            <a:r>
              <a:rPr lang="en-GB" sz="1200" b="0" i="0" u="none" strike="noStrike" kern="1200" baseline="0" dirty="0" smtClean="0">
                <a:solidFill>
                  <a:schemeClr val="tx1"/>
                </a:solidFill>
                <a:latin typeface="+mn-lt"/>
                <a:ea typeface="+mn-ea"/>
                <a:cs typeface="+mn-cs"/>
              </a:rPr>
              <a:t>the apprentice</a:t>
            </a:r>
            <a:r>
              <a:rPr lang="en-GB" sz="1200" b="0" i="0" u="none" strike="noStrike" kern="1200" baseline="0" dirty="0">
                <a:solidFill>
                  <a:schemeClr val="tx1"/>
                </a:solidFill>
                <a:latin typeface="+mn-lt"/>
                <a:ea typeface="+mn-ea"/>
                <a:cs typeface="+mn-cs"/>
              </a:rPr>
              <a:t>, provide feedback and guide development</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Training </a:t>
            </a:r>
            <a:r>
              <a:rPr lang="en-GB" sz="1200" b="0" i="0" u="none" strike="noStrike" kern="1200" baseline="0" dirty="0">
                <a:solidFill>
                  <a:schemeClr val="tx1"/>
                </a:solidFill>
                <a:latin typeface="+mn-lt"/>
                <a:ea typeface="+mn-ea"/>
                <a:cs typeface="+mn-cs"/>
              </a:rPr>
              <a:t>providers may support ensuring the requirements of the apprenticeship </a:t>
            </a:r>
            <a:r>
              <a:rPr lang="en-GB" sz="1200" b="0" i="0" u="none" strike="noStrike" kern="1200" baseline="0" dirty="0" smtClean="0">
                <a:solidFill>
                  <a:schemeClr val="tx1"/>
                </a:solidFill>
                <a:latin typeface="+mn-lt"/>
                <a:ea typeface="+mn-ea"/>
                <a:cs typeface="+mn-cs"/>
              </a:rPr>
              <a:t>standard are </a:t>
            </a:r>
            <a:r>
              <a:rPr lang="en-GB" sz="1200" b="0" i="0" u="none" strike="noStrike" kern="1200" baseline="0" dirty="0">
                <a:solidFill>
                  <a:schemeClr val="tx1"/>
                </a:solidFill>
                <a:latin typeface="+mn-lt"/>
                <a:ea typeface="+mn-ea"/>
                <a:cs typeface="+mn-cs"/>
              </a:rPr>
              <a:t>reflected in the above processes, and by filling any gaps through their work </a:t>
            </a:r>
            <a:r>
              <a:rPr lang="en-GB" sz="1200" b="0" i="0" u="none" strike="noStrike" kern="1200" baseline="0" dirty="0" smtClean="0">
                <a:solidFill>
                  <a:schemeClr val="tx1"/>
                </a:solidFill>
                <a:latin typeface="+mn-lt"/>
                <a:ea typeface="+mn-ea"/>
                <a:cs typeface="+mn-cs"/>
              </a:rPr>
              <a:t>with apprentices</a:t>
            </a:r>
            <a:r>
              <a:rPr lang="en-GB" sz="1200" b="0" i="0" u="none" strike="noStrike" kern="1200" baseline="0" dirty="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Employers </a:t>
            </a:r>
            <a:r>
              <a:rPr lang="en-GB" sz="1200" b="0" i="0" u="none" strike="noStrike" kern="1200" baseline="0" dirty="0">
                <a:solidFill>
                  <a:schemeClr val="tx1"/>
                </a:solidFill>
                <a:latin typeface="+mn-lt"/>
                <a:ea typeface="+mn-ea"/>
                <a:cs typeface="+mn-cs"/>
              </a:rPr>
              <a:t>and training providers could carry out joint reviews of progress at </a:t>
            </a:r>
            <a:r>
              <a:rPr lang="en-GB" sz="1200" b="0" i="0" u="none" strike="noStrike" kern="1200" baseline="0" dirty="0" smtClean="0">
                <a:solidFill>
                  <a:schemeClr val="tx1"/>
                </a:solidFill>
                <a:latin typeface="+mn-lt"/>
                <a:ea typeface="+mn-ea"/>
                <a:cs typeface="+mn-cs"/>
              </a:rPr>
              <a:t>regular intervals</a:t>
            </a:r>
            <a:r>
              <a:rPr lang="en-GB" sz="1200" b="0" i="0" u="none" strike="noStrike" kern="1200" baseline="0" dirty="0">
                <a:solidFill>
                  <a:schemeClr val="tx1"/>
                </a:solidFill>
                <a:latin typeface="+mn-lt"/>
                <a:ea typeface="+mn-ea"/>
                <a:cs typeface="+mn-cs"/>
              </a:rPr>
              <a:t>, involving apprentices, line managers and others with a direct relationship, e.g</a:t>
            </a:r>
            <a:r>
              <a:rPr lang="en-GB" sz="1200" b="0" i="0" u="none" strike="noStrike" kern="1200" baseline="0" dirty="0" smtClean="0">
                <a:solidFill>
                  <a:schemeClr val="tx1"/>
                </a:solidFill>
                <a:latin typeface="+mn-lt"/>
                <a:ea typeface="+mn-ea"/>
                <a:cs typeface="+mn-cs"/>
              </a:rPr>
              <a:t>. mentors</a:t>
            </a:r>
            <a:r>
              <a:rPr lang="en-GB" sz="1200" b="0" i="0" u="none" strike="noStrike" kern="1200" baseline="0" dirty="0">
                <a:solidFill>
                  <a:schemeClr val="tx1"/>
                </a:solidFill>
                <a:latin typeface="+mn-lt"/>
                <a:ea typeface="+mn-ea"/>
                <a:cs typeface="+mn-cs"/>
              </a:rPr>
              <a:t>, workplace coaches, etc. They should agree how any issues are to be </a:t>
            </a:r>
            <a:r>
              <a:rPr lang="en-GB" sz="1200" b="0" i="0" u="none" strike="noStrike" kern="1200" baseline="0" dirty="0" smtClean="0">
                <a:solidFill>
                  <a:schemeClr val="tx1"/>
                </a:solidFill>
                <a:latin typeface="+mn-lt"/>
                <a:ea typeface="+mn-ea"/>
                <a:cs typeface="+mn-cs"/>
              </a:rPr>
              <a:t>resolved together</a:t>
            </a:r>
            <a:r>
              <a:rPr lang="en-GB" sz="1200" b="0" i="0" u="none" strike="noStrike" kern="1200" baseline="0" dirty="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Apprentices </a:t>
            </a:r>
            <a:r>
              <a:rPr lang="en-GB" sz="1200" b="0" i="0" u="none" strike="noStrike" kern="1200" baseline="0" dirty="0">
                <a:solidFill>
                  <a:schemeClr val="tx1"/>
                </a:solidFill>
                <a:latin typeface="+mn-lt"/>
                <a:ea typeface="+mn-ea"/>
                <a:cs typeface="+mn-cs"/>
              </a:rPr>
              <a:t>may develop and maintain examples of their work throughout </a:t>
            </a:r>
            <a:r>
              <a:rPr lang="en-GB" sz="1200" b="0" i="0" u="none" strike="noStrike" kern="1200" baseline="0" dirty="0" smtClean="0">
                <a:solidFill>
                  <a:schemeClr val="tx1"/>
                </a:solidFill>
                <a:latin typeface="+mn-lt"/>
                <a:ea typeface="+mn-ea"/>
                <a:cs typeface="+mn-cs"/>
              </a:rPr>
              <a:t>their apprenticeship </a:t>
            </a:r>
            <a:r>
              <a:rPr lang="en-GB" sz="1200" b="0" i="0" u="none" strike="noStrike" kern="1200" baseline="0" dirty="0">
                <a:solidFill>
                  <a:schemeClr val="tx1"/>
                </a:solidFill>
                <a:latin typeface="+mn-lt"/>
                <a:ea typeface="+mn-ea"/>
                <a:cs typeface="+mn-cs"/>
              </a:rPr>
              <a:t>that cover the full standard. This could be in the form of a portfolio or </a:t>
            </a:r>
            <a:r>
              <a:rPr lang="en-GB" sz="1200" b="0" i="0" u="none" strike="noStrike" kern="1200" baseline="0" dirty="0" smtClean="0">
                <a:solidFill>
                  <a:schemeClr val="tx1"/>
                </a:solidFill>
                <a:latin typeface="+mn-lt"/>
                <a:ea typeface="+mn-ea"/>
                <a:cs typeface="+mn-cs"/>
              </a:rPr>
              <a:t>other tracking </a:t>
            </a:r>
            <a:r>
              <a:rPr lang="en-GB" sz="1200" b="0" i="0" u="none" strike="noStrike" kern="1200" baseline="0" dirty="0">
                <a:solidFill>
                  <a:schemeClr val="tx1"/>
                </a:solidFill>
                <a:latin typeface="+mn-lt"/>
                <a:ea typeface="+mn-ea"/>
                <a:cs typeface="+mn-cs"/>
              </a:rPr>
              <a:t>method to be reviewed </a:t>
            </a:r>
            <a:r>
              <a:rPr lang="en-GB" sz="1200" b="0" i="0" u="none" strike="noStrike" kern="1200" baseline="0" dirty="0" smtClean="0">
                <a:solidFill>
                  <a:schemeClr val="tx1"/>
                </a:solidFill>
                <a:latin typeface="+mn-lt"/>
                <a:ea typeface="+mn-ea"/>
                <a:cs typeface="+mn-cs"/>
              </a:rPr>
              <a:t>on-programme </a:t>
            </a:r>
            <a:r>
              <a:rPr lang="en-GB" sz="1200" b="0" i="0" u="none" strike="noStrike" kern="1200" baseline="0" dirty="0">
                <a:solidFill>
                  <a:schemeClr val="tx1"/>
                </a:solidFill>
                <a:latin typeface="+mn-lt"/>
                <a:ea typeface="+mn-ea"/>
                <a:cs typeface="+mn-cs"/>
              </a:rPr>
              <a:t>at intervals agreed by the employer </a:t>
            </a:r>
            <a:r>
              <a:rPr lang="en-GB" sz="1200" b="0" i="0" u="none" strike="noStrike" kern="1200" baseline="0" dirty="0" smtClean="0">
                <a:solidFill>
                  <a:schemeClr val="tx1"/>
                </a:solidFill>
                <a:latin typeface="+mn-lt"/>
                <a:ea typeface="+mn-ea"/>
                <a:cs typeface="+mn-cs"/>
              </a:rPr>
              <a:t>and training </a:t>
            </a:r>
            <a:r>
              <a:rPr lang="en-GB" sz="1200" b="0" i="0" u="none" strike="noStrike" kern="1200" baseline="0" dirty="0">
                <a:solidFill>
                  <a:schemeClr val="tx1"/>
                </a:solidFill>
                <a:latin typeface="+mn-lt"/>
                <a:ea typeface="+mn-ea"/>
                <a:cs typeface="+mn-cs"/>
              </a:rPr>
              <a:t>provider, for example at 3, 6 and 9 months</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t>
            </a:r>
            <a:r>
              <a:rPr lang="en-GB" sz="1200" b="0" i="0" u="none" strike="noStrike" kern="1200" baseline="0" dirty="0" smtClean="0">
                <a:solidFill>
                  <a:schemeClr val="tx1"/>
                </a:solidFill>
                <a:latin typeface="+mn-lt"/>
                <a:ea typeface="+mn-ea"/>
                <a:cs typeface="+mn-cs"/>
              </a:rPr>
              <a:t>end-point </a:t>
            </a:r>
            <a:r>
              <a:rPr lang="en-GB" sz="1200" b="0" i="0" u="none" strike="noStrike" kern="1200" baseline="0" dirty="0">
                <a:solidFill>
                  <a:schemeClr val="tx1"/>
                </a:solidFill>
                <a:latin typeface="+mn-lt"/>
                <a:ea typeface="+mn-ea"/>
                <a:cs typeface="+mn-cs"/>
              </a:rPr>
              <a:t>assessment is synoptic and takes place at the end of the apprentice’s learning </a:t>
            </a:r>
            <a:r>
              <a:rPr lang="en-GB" sz="1200" b="0" i="0" u="none" strike="noStrike" kern="1200" baseline="0" dirty="0" smtClean="0">
                <a:solidFill>
                  <a:schemeClr val="tx1"/>
                </a:solidFill>
                <a:latin typeface="+mn-lt"/>
                <a:ea typeface="+mn-ea"/>
                <a:cs typeface="+mn-cs"/>
              </a:rPr>
              <a:t>and development</a:t>
            </a:r>
            <a:r>
              <a:rPr lang="en-GB" sz="1200" b="0" i="0" u="none" strike="noStrike" kern="1200" baseline="0" dirty="0">
                <a:solidFill>
                  <a:schemeClr val="tx1"/>
                </a:solidFill>
                <a:latin typeface="+mn-lt"/>
                <a:ea typeface="+mn-ea"/>
                <a:cs typeface="+mn-cs"/>
              </a:rPr>
              <a:t>, after a minimum of 12 month’s on programme learning</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employer, and, if appropriate in conjunction with the Training Provider, will formally </a:t>
            </a:r>
            <a:r>
              <a:rPr lang="en-GB" sz="1200" b="0" i="0" u="none" strike="noStrike" kern="1200" baseline="0" dirty="0" smtClean="0">
                <a:solidFill>
                  <a:schemeClr val="tx1"/>
                </a:solidFill>
                <a:latin typeface="+mn-lt"/>
                <a:ea typeface="+mn-ea"/>
                <a:cs typeface="+mn-cs"/>
              </a:rPr>
              <a:t>sign-off that </a:t>
            </a:r>
            <a:r>
              <a:rPr lang="en-GB" sz="1200" b="0" i="0" u="none" strike="noStrike" kern="1200" baseline="0" dirty="0">
                <a:solidFill>
                  <a:schemeClr val="tx1"/>
                </a:solidFill>
                <a:latin typeface="+mn-lt"/>
                <a:ea typeface="+mn-ea"/>
                <a:cs typeface="+mn-cs"/>
              </a:rPr>
              <a:t>the apprentice has met the minimum requirements in regards to knowledge, skills and</a:t>
            </a:r>
          </a:p>
          <a:p>
            <a:r>
              <a:rPr lang="en-GB" sz="1200" b="0" i="0" u="none" strike="noStrike" kern="1200" baseline="0" dirty="0">
                <a:solidFill>
                  <a:schemeClr val="tx1"/>
                </a:solidFill>
                <a:latin typeface="+mn-lt"/>
                <a:ea typeface="+mn-ea"/>
                <a:cs typeface="+mn-cs"/>
              </a:rPr>
              <a:t>behaviours within the standard and confirm they are ready to move on to the end assessment</a:t>
            </a:r>
            <a:r>
              <a:rPr lang="en-GB" sz="1200" b="0" i="0" u="none" strike="noStrike" kern="1200" baseline="0" dirty="0" smtClean="0">
                <a:solidFill>
                  <a:schemeClr val="tx1"/>
                </a:solidFill>
                <a:latin typeface="+mn-lt"/>
                <a:ea typeface="+mn-ea"/>
                <a:cs typeface="+mn-cs"/>
              </a:rPr>
              <a: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This will happen during a meeting involving the apprentice, their line manager and the trainer.</a:t>
            </a:r>
          </a:p>
          <a:p>
            <a:endParaRPr lang="en-GB" dirty="0"/>
          </a:p>
          <a:p>
            <a:r>
              <a:rPr lang="en-GB" dirty="0"/>
              <a:t>Explain each of those using the notes from the assessment plan as prompts only.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a:t>
            </a:r>
            <a:r>
              <a:rPr lang="en-GB" sz="1200" b="0" i="0" u="none" strike="noStrike" kern="1200" baseline="0" dirty="0">
                <a:solidFill>
                  <a:schemeClr val="tx1"/>
                </a:solidFill>
                <a:latin typeface="+mn-lt"/>
                <a:ea typeface="+mn-ea"/>
                <a:cs typeface="+mn-cs"/>
              </a:rPr>
              <a:t>apprentice showcase will be reviewed and assessed by the independent end point assessor. The </a:t>
            </a:r>
            <a:r>
              <a:rPr lang="en-GB" sz="1200" b="0" i="0" u="none" strike="noStrike" kern="1200" baseline="0" dirty="0" smtClean="0">
                <a:solidFill>
                  <a:schemeClr val="tx1"/>
                </a:solidFill>
                <a:latin typeface="+mn-lt"/>
                <a:ea typeface="+mn-ea"/>
                <a:cs typeface="+mn-cs"/>
              </a:rPr>
              <a:t>evidence contained </a:t>
            </a:r>
            <a:r>
              <a:rPr lang="en-GB" sz="1200" b="0" i="0" u="none" strike="noStrike" kern="1200" baseline="0" dirty="0">
                <a:solidFill>
                  <a:schemeClr val="tx1"/>
                </a:solidFill>
                <a:latin typeface="+mn-lt"/>
                <a:ea typeface="+mn-ea"/>
                <a:cs typeface="+mn-cs"/>
              </a:rPr>
              <a:t>in the apprentice showcase will be assessed against the following areas of the standard as</a:t>
            </a:r>
          </a:p>
          <a:p>
            <a:r>
              <a:rPr lang="en-GB" sz="1200" b="0" i="0" u="none" strike="noStrike" kern="1200" baseline="0" dirty="0">
                <a:solidFill>
                  <a:schemeClr val="tx1"/>
                </a:solidFill>
                <a:latin typeface="+mn-lt"/>
                <a:ea typeface="+mn-ea"/>
                <a:cs typeface="+mn-cs"/>
              </a:rPr>
              <a:t>highlighted in Appendix A:</a:t>
            </a:r>
          </a:p>
          <a:p>
            <a:r>
              <a:rPr lang="en-GB" sz="1200" b="0" i="0" u="none" strike="noStrike" kern="1200" baseline="0" dirty="0" smtClean="0">
                <a:solidFill>
                  <a:schemeClr val="tx1"/>
                </a:solidFill>
                <a:latin typeface="+mn-lt"/>
                <a:ea typeface="+mn-ea"/>
                <a:cs typeface="+mn-cs"/>
              </a:rPr>
              <a:t>+ Understanding </a:t>
            </a:r>
            <a:r>
              <a:rPr lang="en-GB" sz="1200" b="0" i="0" u="none" strike="noStrike" kern="1200" baseline="0" dirty="0">
                <a:solidFill>
                  <a:schemeClr val="tx1"/>
                </a:solidFill>
                <a:latin typeface="+mn-lt"/>
                <a:ea typeface="+mn-ea"/>
                <a:cs typeface="+mn-cs"/>
              </a:rPr>
              <a:t>the </a:t>
            </a:r>
            <a:r>
              <a:rPr lang="en-GB" sz="1200" b="0" i="0" u="none" strike="noStrike" kern="1200" baseline="0" dirty="0" smtClean="0">
                <a:solidFill>
                  <a:schemeClr val="tx1"/>
                </a:solidFill>
                <a:latin typeface="+mn-lt"/>
                <a:ea typeface="+mn-ea"/>
                <a:cs typeface="+mn-cs"/>
              </a:rPr>
              <a:t>organisation			+ Meeting </a:t>
            </a:r>
            <a:r>
              <a:rPr lang="en-GB" sz="1200" b="0" i="0" u="none" strike="noStrike" kern="1200" baseline="0" dirty="0">
                <a:solidFill>
                  <a:schemeClr val="tx1"/>
                </a:solidFill>
                <a:latin typeface="+mn-lt"/>
                <a:ea typeface="+mn-ea"/>
                <a:cs typeface="+mn-cs"/>
              </a:rPr>
              <a:t>regulations and legislation</a:t>
            </a:r>
          </a:p>
          <a:p>
            <a:r>
              <a:rPr lang="en-GB" sz="1200" b="0" i="0" u="none" strike="noStrike" kern="1200" baseline="0" dirty="0" smtClean="0">
                <a:solidFill>
                  <a:schemeClr val="tx1"/>
                </a:solidFill>
                <a:latin typeface="+mn-lt"/>
                <a:ea typeface="+mn-ea"/>
                <a:cs typeface="+mn-cs"/>
              </a:rPr>
              <a:t>+ Systems </a:t>
            </a:r>
            <a:r>
              <a:rPr lang="en-GB" sz="1200" b="0" i="0" u="none" strike="noStrike" kern="1200" baseline="0" dirty="0">
                <a:solidFill>
                  <a:schemeClr val="tx1"/>
                </a:solidFill>
                <a:latin typeface="+mn-lt"/>
                <a:ea typeface="+mn-ea"/>
                <a:cs typeface="+mn-cs"/>
              </a:rPr>
              <a:t>and </a:t>
            </a:r>
            <a:r>
              <a:rPr lang="en-GB" sz="1200" b="0" i="0" u="none" strike="noStrike" kern="1200" baseline="0" dirty="0" smtClean="0">
                <a:solidFill>
                  <a:schemeClr val="tx1"/>
                </a:solidFill>
                <a:latin typeface="+mn-lt"/>
                <a:ea typeface="+mn-ea"/>
                <a:cs typeface="+mn-cs"/>
              </a:rPr>
              <a:t>resources				+ Product </a:t>
            </a:r>
            <a:r>
              <a:rPr lang="en-GB" sz="1200" b="0" i="0" u="none" strike="noStrike" kern="1200" baseline="0" dirty="0">
                <a:solidFill>
                  <a:schemeClr val="tx1"/>
                </a:solidFill>
                <a:latin typeface="+mn-lt"/>
                <a:ea typeface="+mn-ea"/>
                <a:cs typeface="+mn-cs"/>
              </a:rPr>
              <a:t>and service knowledge</a:t>
            </a:r>
          </a:p>
          <a:p>
            <a:r>
              <a:rPr lang="en-GB" sz="1200" b="0" i="0" u="none" strike="noStrike" kern="1200" baseline="0" dirty="0" smtClean="0">
                <a:solidFill>
                  <a:schemeClr val="tx1"/>
                </a:solidFill>
                <a:latin typeface="+mn-lt"/>
                <a:ea typeface="+mn-ea"/>
                <a:cs typeface="+mn-cs"/>
              </a:rPr>
              <a:t>+ Influencing skills				+ Personal organisation</a:t>
            </a:r>
          </a:p>
          <a:p>
            <a:r>
              <a:rPr lang="en-GB" sz="1200" b="0" i="0" u="none" strike="noStrike" kern="1200" baseline="0" dirty="0" smtClean="0">
                <a:solidFill>
                  <a:schemeClr val="tx1"/>
                </a:solidFill>
                <a:latin typeface="+mn-lt"/>
                <a:ea typeface="+mn-ea"/>
                <a:cs typeface="+mn-cs"/>
              </a:rPr>
              <a:t>+ Dealing </a:t>
            </a:r>
            <a:r>
              <a:rPr lang="en-GB" sz="1200" b="0" i="0" u="none" strike="noStrike" kern="1200" baseline="0" dirty="0">
                <a:solidFill>
                  <a:schemeClr val="tx1"/>
                </a:solidFill>
                <a:latin typeface="+mn-lt"/>
                <a:ea typeface="+mn-ea"/>
                <a:cs typeface="+mn-cs"/>
              </a:rPr>
              <a:t>with customer conflict and </a:t>
            </a:r>
            <a:r>
              <a:rPr lang="en-GB" sz="1200" b="0" i="0" u="none" strike="noStrike" kern="1200" baseline="0" dirty="0" smtClean="0">
                <a:solidFill>
                  <a:schemeClr val="tx1"/>
                </a:solidFill>
                <a:latin typeface="+mn-lt"/>
                <a:ea typeface="+mn-ea"/>
                <a:cs typeface="+mn-cs"/>
              </a:rPr>
              <a:t>challenge		+ Developing self</a:t>
            </a:r>
          </a:p>
          <a:p>
            <a:r>
              <a:rPr lang="en-GB" sz="1200" b="0" i="0" u="none" strike="noStrike" kern="1200" baseline="0" dirty="0" smtClean="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Being open to </a:t>
            </a:r>
            <a:r>
              <a:rPr lang="en-GB" sz="1200" b="0" i="0" u="none" strike="noStrike" kern="1200" baseline="0" dirty="0" smtClean="0">
                <a:solidFill>
                  <a:schemeClr val="tx1"/>
                </a:solidFill>
                <a:latin typeface="+mn-lt"/>
                <a:ea typeface="+mn-ea"/>
                <a:cs typeface="+mn-cs"/>
              </a:rPr>
              <a:t>feedback				+ Team </a:t>
            </a:r>
            <a:r>
              <a:rPr lang="en-GB" sz="1200" b="0" i="0" u="none" strike="noStrike" kern="1200" baseline="0" dirty="0">
                <a:solidFill>
                  <a:schemeClr val="tx1"/>
                </a:solidFill>
                <a:latin typeface="+mn-lt"/>
                <a:ea typeface="+mn-ea"/>
                <a:cs typeface="+mn-cs"/>
              </a:rPr>
              <a:t>working (Appendix A in the assessment plan</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apprentice showcase, as agreed by the </a:t>
            </a:r>
            <a:r>
              <a:rPr lang="en-GB" sz="1200" b="0" i="0" u="none" strike="noStrike" kern="1200" baseline="0" dirty="0" smtClean="0">
                <a:solidFill>
                  <a:schemeClr val="tx1"/>
                </a:solidFill>
                <a:latin typeface="+mn-lt"/>
                <a:ea typeface="+mn-ea"/>
                <a:cs typeface="+mn-cs"/>
              </a:rPr>
              <a:t>employer and </a:t>
            </a:r>
            <a:r>
              <a:rPr lang="en-GB" sz="1200" b="0" i="0" u="none" strike="noStrike" kern="1200" baseline="0" dirty="0">
                <a:solidFill>
                  <a:schemeClr val="tx1"/>
                </a:solidFill>
                <a:latin typeface="+mn-lt"/>
                <a:ea typeface="+mn-ea"/>
                <a:cs typeface="+mn-cs"/>
              </a:rPr>
              <a:t>apprentice with the assessment organisation, can therefore be assessed face to face </a:t>
            </a:r>
            <a:r>
              <a:rPr lang="en-GB" sz="1200" b="0" i="0" u="none" strike="noStrike" kern="1200" baseline="0" dirty="0" smtClean="0">
                <a:solidFill>
                  <a:schemeClr val="tx1"/>
                </a:solidFill>
                <a:latin typeface="+mn-lt"/>
                <a:ea typeface="+mn-ea"/>
                <a:cs typeface="+mn-cs"/>
              </a:rPr>
              <a:t>or remotely</a:t>
            </a:r>
            <a:r>
              <a:rPr lang="en-GB" sz="1200" b="0" i="0" u="none" strike="noStrike" kern="1200" baseline="0" dirty="0">
                <a:solidFill>
                  <a:schemeClr val="tx1"/>
                </a:solidFill>
                <a:latin typeface="+mn-lt"/>
                <a:ea typeface="+mn-ea"/>
                <a:cs typeface="+mn-cs"/>
              </a:rPr>
              <a:t>. It can be showcased by the learner through the delivery of a presentation or by a </a:t>
            </a:r>
            <a:r>
              <a:rPr lang="en-GB" sz="1200" b="0" i="0" u="none" strike="noStrike" kern="1200" baseline="0" dirty="0" smtClean="0">
                <a:solidFill>
                  <a:schemeClr val="tx1"/>
                </a:solidFill>
                <a:latin typeface="+mn-lt"/>
                <a:ea typeface="+mn-ea"/>
                <a:cs typeface="+mn-cs"/>
              </a:rPr>
              <a:t>virtual form </a:t>
            </a:r>
            <a:r>
              <a:rPr lang="en-GB" sz="1200" b="0" i="0" u="none" strike="noStrike" kern="1200" baseline="0" dirty="0">
                <a:solidFill>
                  <a:schemeClr val="tx1"/>
                </a:solidFill>
                <a:latin typeface="+mn-lt"/>
                <a:ea typeface="+mn-ea"/>
                <a:cs typeface="+mn-cs"/>
              </a:rPr>
              <a:t>of assessment such as submission of a report, storyboard, journal </a:t>
            </a:r>
            <a:r>
              <a:rPr lang="en-GB" sz="1200" b="0" i="0" u="none" strike="noStrike" kern="1200" baseline="0" dirty="0" err="1">
                <a:solidFill>
                  <a:schemeClr val="tx1"/>
                </a:solidFill>
                <a:latin typeface="+mn-lt"/>
                <a:ea typeface="+mn-ea"/>
                <a:cs typeface="+mn-cs"/>
              </a:rPr>
              <a:t>etc</a:t>
            </a:r>
            <a:r>
              <a:rPr lang="en-GB" sz="1200" b="0" i="0" u="none" strike="noStrike" kern="1200" baseline="0" dirty="0">
                <a:solidFill>
                  <a:schemeClr val="tx1"/>
                </a:solidFill>
                <a:latin typeface="+mn-lt"/>
                <a:ea typeface="+mn-ea"/>
                <a:cs typeface="+mn-cs"/>
              </a:rPr>
              <a:t> to the </a:t>
            </a:r>
            <a:r>
              <a:rPr lang="en-GB" sz="1200" b="0" i="0" u="none" strike="noStrike" kern="1200" baseline="0" dirty="0" smtClean="0">
                <a:solidFill>
                  <a:schemeClr val="tx1"/>
                </a:solidFill>
                <a:latin typeface="+mn-lt"/>
                <a:ea typeface="+mn-ea"/>
                <a:cs typeface="+mn-cs"/>
              </a:rPr>
              <a:t>assessment organisation.</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apprentice showcase will be assessed against an externally set brief, written by the </a:t>
            </a:r>
            <a:r>
              <a:rPr lang="en-GB" sz="1200" b="0" i="0" u="none" strike="noStrike" kern="1200" baseline="0" dirty="0" smtClean="0">
                <a:solidFill>
                  <a:schemeClr val="tx1"/>
                </a:solidFill>
                <a:latin typeface="+mn-lt"/>
                <a:ea typeface="+mn-ea"/>
                <a:cs typeface="+mn-cs"/>
              </a:rPr>
              <a:t>assessment organisation</a:t>
            </a:r>
            <a:r>
              <a:rPr lang="en-GB" sz="1200" b="0" i="0" u="none" strike="noStrike" kern="1200" baseline="0" dirty="0">
                <a:solidFill>
                  <a:schemeClr val="tx1"/>
                </a:solidFill>
                <a:latin typeface="+mn-lt"/>
                <a:ea typeface="+mn-ea"/>
                <a:cs typeface="+mn-cs"/>
              </a:rPr>
              <a:t>, working with Employers and other stakeholders, as appropriate, to ensure consistency.</a:t>
            </a:r>
          </a:p>
          <a:p>
            <a:r>
              <a:rPr lang="en-GB" sz="1200" b="0" i="0" u="none" strike="noStrike" kern="1200" baseline="0" dirty="0">
                <a:solidFill>
                  <a:schemeClr val="tx1"/>
                </a:solidFill>
                <a:latin typeface="+mn-lt"/>
                <a:ea typeface="+mn-ea"/>
                <a:cs typeface="+mn-cs"/>
              </a:rPr>
              <a:t>It is expected that the externally set brief will include elements such as work-based evidence</a:t>
            </a:r>
            <a:r>
              <a:rPr lang="en-GB" sz="1200" b="0" i="0" u="none" strike="noStrike" kern="1200" baseline="0" dirty="0" smtClean="0">
                <a:solidFill>
                  <a:schemeClr val="tx1"/>
                </a:solidFill>
                <a:latin typeface="+mn-lt"/>
                <a:ea typeface="+mn-ea"/>
                <a:cs typeface="+mn-cs"/>
              </a:rPr>
              <a:t>, including </a:t>
            </a:r>
            <a:r>
              <a:rPr lang="en-GB" sz="1200" b="0" i="0" u="none" strike="noStrike" kern="1200" baseline="0" dirty="0">
                <a:solidFill>
                  <a:schemeClr val="tx1"/>
                </a:solidFill>
                <a:latin typeface="+mn-lt"/>
                <a:ea typeface="+mn-ea"/>
                <a:cs typeface="+mn-cs"/>
              </a:rPr>
              <a:t>customer feedback, recordings, manager statements, and witness statements. It will </a:t>
            </a:r>
            <a:r>
              <a:rPr lang="en-GB" sz="1200" b="0" i="0" u="none" strike="noStrike" kern="1200" baseline="0" dirty="0" smtClean="0">
                <a:solidFill>
                  <a:schemeClr val="tx1"/>
                </a:solidFill>
                <a:latin typeface="+mn-lt"/>
                <a:ea typeface="+mn-ea"/>
                <a:cs typeface="+mn-cs"/>
              </a:rPr>
              <a:t>also include </a:t>
            </a:r>
            <a:r>
              <a:rPr lang="en-GB" sz="1200" b="0" i="0" u="none" strike="noStrike" kern="1200" baseline="0" dirty="0">
                <a:solidFill>
                  <a:schemeClr val="tx1"/>
                </a:solidFill>
                <a:latin typeface="+mn-lt"/>
                <a:ea typeface="+mn-ea"/>
                <a:cs typeface="+mn-cs"/>
              </a:rPr>
              <a:t>evidence from others, such as mid-and-end of year performance reviews, and feedback. It </a:t>
            </a:r>
            <a:r>
              <a:rPr lang="en-GB" sz="1200" b="0" i="0" u="none" strike="noStrike" kern="1200" baseline="0" dirty="0" smtClean="0">
                <a:solidFill>
                  <a:schemeClr val="tx1"/>
                </a:solidFill>
                <a:latin typeface="+mn-lt"/>
                <a:ea typeface="+mn-ea"/>
                <a:cs typeface="+mn-cs"/>
              </a:rPr>
              <a:t>is important </a:t>
            </a:r>
            <a:r>
              <a:rPr lang="en-GB" sz="1200" b="0" i="0" u="none" strike="noStrike" kern="1200" baseline="0" dirty="0">
                <a:solidFill>
                  <a:schemeClr val="tx1"/>
                </a:solidFill>
                <a:latin typeface="+mn-lt"/>
                <a:ea typeface="+mn-ea"/>
                <a:cs typeface="+mn-cs"/>
              </a:rPr>
              <a:t>to acknowledge that the employer and training provider will work together </a:t>
            </a:r>
            <a:r>
              <a:rPr lang="en-GB" sz="1200" b="0" i="0" u="none" strike="noStrike" kern="1200" baseline="0" dirty="0" smtClean="0">
                <a:solidFill>
                  <a:schemeClr val="tx1"/>
                </a:solidFill>
                <a:latin typeface="+mn-lt"/>
                <a:ea typeface="+mn-ea"/>
                <a:cs typeface="+mn-cs"/>
              </a:rPr>
              <a:t>throughout the </a:t>
            </a:r>
            <a:r>
              <a:rPr lang="en-GB" sz="1200" b="0" i="0" u="none" strike="noStrike" kern="1200" baseline="0" dirty="0">
                <a:solidFill>
                  <a:schemeClr val="tx1"/>
                </a:solidFill>
                <a:latin typeface="+mn-lt"/>
                <a:ea typeface="+mn-ea"/>
                <a:cs typeface="+mn-cs"/>
              </a:rPr>
              <a:t>on-programme learning, ensuring all learning is consistently applied throughout </a:t>
            </a:r>
            <a:r>
              <a:rPr lang="en-GB" sz="1200" b="0" i="0" u="none" strike="noStrike" kern="1200" baseline="0" dirty="0" smtClean="0">
                <a:solidFill>
                  <a:schemeClr val="tx1"/>
                </a:solidFill>
                <a:latin typeface="+mn-lt"/>
                <a:ea typeface="+mn-ea"/>
                <a:cs typeface="+mn-cs"/>
              </a:rPr>
              <a:t>the Apprenticeship </a:t>
            </a:r>
            <a:r>
              <a:rPr lang="en-GB" sz="1200" b="0" i="0" u="none" strike="noStrike" kern="1200" baseline="0" dirty="0">
                <a:solidFill>
                  <a:schemeClr val="tx1"/>
                </a:solidFill>
                <a:latin typeface="+mn-lt"/>
                <a:ea typeface="+mn-ea"/>
                <a:cs typeface="+mn-cs"/>
              </a:rPr>
              <a:t>and not just at the End Point Assessment or in the Apprentice Showcase. </a:t>
            </a:r>
            <a:r>
              <a:rPr lang="en-GB" sz="1200" b="0" i="0" u="none" strike="noStrike" kern="1200" baseline="0" dirty="0" smtClean="0">
                <a:solidFill>
                  <a:schemeClr val="tx1"/>
                </a:solidFill>
                <a:latin typeface="+mn-lt"/>
                <a:ea typeface="+mn-ea"/>
                <a:cs typeface="+mn-cs"/>
              </a:rPr>
              <a:t>The apprentice </a:t>
            </a:r>
            <a:r>
              <a:rPr lang="en-GB" sz="1200" b="0" i="0" u="none" strike="noStrike" kern="1200" baseline="0" dirty="0">
                <a:solidFill>
                  <a:schemeClr val="tx1"/>
                </a:solidFill>
                <a:latin typeface="+mn-lt"/>
                <a:ea typeface="+mn-ea"/>
                <a:cs typeface="+mn-cs"/>
              </a:rPr>
              <a:t>will then present to the Independent Assessor to provide an opportunity for them </a:t>
            </a:r>
            <a:r>
              <a:rPr lang="en-GB" sz="1200" b="0" i="0" u="none" strike="noStrike" kern="1200" baseline="0" dirty="0" smtClean="0">
                <a:solidFill>
                  <a:schemeClr val="tx1"/>
                </a:solidFill>
                <a:latin typeface="+mn-lt"/>
                <a:ea typeface="+mn-ea"/>
                <a:cs typeface="+mn-cs"/>
              </a:rPr>
              <a:t>to interview </a:t>
            </a:r>
            <a:r>
              <a:rPr lang="en-GB" sz="1200" b="0" i="0" u="none" strike="noStrike" kern="1200" baseline="0" dirty="0">
                <a:solidFill>
                  <a:schemeClr val="tx1"/>
                </a:solidFill>
                <a:latin typeface="+mn-lt"/>
                <a:ea typeface="+mn-ea"/>
                <a:cs typeface="+mn-cs"/>
              </a:rPr>
              <a:t>the apprentice and delve deeper in to the learning and experience. This is to ensure rigor</a:t>
            </a:r>
            <a:r>
              <a:rPr lang="en-GB" sz="1200" b="0" i="0" u="none" strike="noStrike" kern="1200" baseline="0" dirty="0" smtClean="0">
                <a:solidFill>
                  <a:schemeClr val="tx1"/>
                </a:solidFill>
                <a:latin typeface="+mn-lt"/>
                <a:ea typeface="+mn-ea"/>
                <a:cs typeface="+mn-cs"/>
              </a:rPr>
              <a:t>, competence </a:t>
            </a:r>
            <a:r>
              <a:rPr lang="en-GB" sz="1200" b="0" i="0" u="none" strike="noStrike" kern="1200" baseline="0" dirty="0">
                <a:solidFill>
                  <a:schemeClr val="tx1"/>
                </a:solidFill>
                <a:latin typeface="+mn-lt"/>
                <a:ea typeface="+mn-ea"/>
                <a:cs typeface="+mn-cs"/>
              </a:rPr>
              <a:t>and independence</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Practical Observation &amp; Professional Discussion</a:t>
            </a:r>
          </a:p>
          <a:p>
            <a:r>
              <a:rPr lang="en-GB" sz="1200" b="0" i="0" u="none" strike="noStrike" kern="1200" baseline="0" dirty="0">
                <a:solidFill>
                  <a:schemeClr val="tx1"/>
                </a:solidFill>
                <a:latin typeface="+mn-lt"/>
                <a:ea typeface="+mn-ea"/>
                <a:cs typeface="+mn-cs"/>
              </a:rPr>
              <a:t>The practical observation and professional discussion provides the opportunity for </a:t>
            </a:r>
            <a:r>
              <a:rPr lang="en-GB" sz="1200" b="0" i="0" u="none" strike="noStrike" kern="1200" baseline="0" dirty="0" smtClean="0">
                <a:solidFill>
                  <a:schemeClr val="tx1"/>
                </a:solidFill>
                <a:latin typeface="+mn-lt"/>
                <a:ea typeface="+mn-ea"/>
                <a:cs typeface="+mn-cs"/>
              </a:rPr>
              <a:t>substantial synoptic </a:t>
            </a:r>
            <a:r>
              <a:rPr lang="en-GB" sz="1200" b="0" i="0" u="none" strike="noStrike" kern="1200" baseline="0" dirty="0">
                <a:solidFill>
                  <a:schemeClr val="tx1"/>
                </a:solidFill>
                <a:latin typeface="+mn-lt"/>
                <a:ea typeface="+mn-ea"/>
                <a:cs typeface="+mn-cs"/>
              </a:rPr>
              <a:t>assessment across the standard and must include customer interaction</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Practical Observation</a:t>
            </a:r>
          </a:p>
          <a:p>
            <a:r>
              <a:rPr lang="en-GB" sz="1200" b="0" i="0" u="none" strike="noStrike" kern="1200" baseline="0" dirty="0">
                <a:solidFill>
                  <a:schemeClr val="tx1"/>
                </a:solidFill>
                <a:latin typeface="+mn-lt"/>
                <a:ea typeface="+mn-ea"/>
                <a:cs typeface="+mn-cs"/>
              </a:rPr>
              <a:t>The practical observation will be pre-planned and scheduled to when the apprentice will be in </a:t>
            </a:r>
            <a:r>
              <a:rPr lang="en-GB" sz="1200" b="0" i="0" u="none" strike="noStrike" kern="1200" baseline="0" dirty="0" smtClean="0">
                <a:solidFill>
                  <a:schemeClr val="tx1"/>
                </a:solidFill>
                <a:latin typeface="+mn-lt"/>
                <a:ea typeface="+mn-ea"/>
                <a:cs typeface="+mn-cs"/>
              </a:rPr>
              <a:t>their normal </a:t>
            </a:r>
            <a:r>
              <a:rPr lang="en-GB" sz="1200" b="0" i="0" u="none" strike="noStrike" kern="1200" baseline="0" dirty="0">
                <a:solidFill>
                  <a:schemeClr val="tx1"/>
                </a:solidFill>
                <a:latin typeface="+mn-lt"/>
                <a:ea typeface="+mn-ea"/>
                <a:cs typeface="+mn-cs"/>
              </a:rPr>
              <a:t>place of work and will be carried out by the Independent Assessor. The observation </a:t>
            </a:r>
            <a:r>
              <a:rPr lang="en-GB" sz="1200" b="0" i="0" u="none" strike="noStrike" kern="1200" baseline="0" dirty="0" smtClean="0">
                <a:solidFill>
                  <a:schemeClr val="tx1"/>
                </a:solidFill>
                <a:latin typeface="+mn-lt"/>
                <a:ea typeface="+mn-ea"/>
                <a:cs typeface="+mn-cs"/>
              </a:rPr>
              <a:t>should enable </a:t>
            </a:r>
            <a:r>
              <a:rPr lang="en-GB" sz="1200" b="0" i="0" u="none" strike="noStrike" kern="1200" baseline="0" dirty="0">
                <a:solidFill>
                  <a:schemeClr val="tx1"/>
                </a:solidFill>
                <a:latin typeface="+mn-lt"/>
                <a:ea typeface="+mn-ea"/>
                <a:cs typeface="+mn-cs"/>
              </a:rPr>
              <a:t>the apprentice to evidence their skills, knowledge and behaviour from across the standard </a:t>
            </a:r>
            <a:r>
              <a:rPr lang="en-GB" sz="1200" b="0" i="0" u="none" strike="noStrike" kern="1200" baseline="0" dirty="0" smtClean="0">
                <a:solidFill>
                  <a:schemeClr val="tx1"/>
                </a:solidFill>
                <a:latin typeface="+mn-lt"/>
                <a:ea typeface="+mn-ea"/>
                <a:cs typeface="+mn-cs"/>
              </a:rPr>
              <a:t>to demonstrate </a:t>
            </a:r>
            <a:r>
              <a:rPr lang="en-GB" sz="1200" b="0" i="0" u="none" strike="noStrike" kern="1200" baseline="0" dirty="0">
                <a:solidFill>
                  <a:schemeClr val="tx1"/>
                </a:solidFill>
                <a:latin typeface="+mn-lt"/>
                <a:ea typeface="+mn-ea"/>
                <a:cs typeface="+mn-cs"/>
              </a:rPr>
              <a:t>genuine and demanding work objectives. Each situation within the observation will </a:t>
            </a:r>
            <a:r>
              <a:rPr lang="en-GB" sz="1200" b="0" i="0" u="none" strike="noStrike" kern="1200" baseline="0" dirty="0" smtClean="0">
                <a:solidFill>
                  <a:schemeClr val="tx1"/>
                </a:solidFill>
                <a:latin typeface="+mn-lt"/>
                <a:ea typeface="+mn-ea"/>
                <a:cs typeface="+mn-cs"/>
              </a:rPr>
              <a:t>be different</a:t>
            </a:r>
            <a:r>
              <a:rPr lang="en-GB" sz="1200" b="0" i="0" u="none" strike="noStrike" kern="1200" baseline="0" dirty="0">
                <a:solidFill>
                  <a:schemeClr val="tx1"/>
                </a:solidFill>
                <a:latin typeface="+mn-lt"/>
                <a:ea typeface="+mn-ea"/>
                <a:cs typeface="+mn-cs"/>
              </a:rPr>
              <a:t>, and examples are, handling a general enquiry, dealing with a customer complaint or </a:t>
            </a:r>
            <a:r>
              <a:rPr lang="en-GB" sz="1200" b="0" i="0" u="none" strike="noStrike" kern="1200" baseline="0" dirty="0" smtClean="0">
                <a:solidFill>
                  <a:schemeClr val="tx1"/>
                </a:solidFill>
                <a:latin typeface="+mn-lt"/>
                <a:ea typeface="+mn-ea"/>
                <a:cs typeface="+mn-cs"/>
              </a:rPr>
              <a:t>a need </a:t>
            </a:r>
            <a:r>
              <a:rPr lang="en-GB" sz="1200" b="0" i="0" u="none" strike="noStrike" kern="1200" baseline="0" dirty="0">
                <a:solidFill>
                  <a:schemeClr val="tx1"/>
                </a:solidFill>
                <a:latin typeface="+mn-lt"/>
                <a:ea typeface="+mn-ea"/>
                <a:cs typeface="+mn-cs"/>
              </a:rPr>
              <a:t>for further information or detail, but it is mandatory that the observation covers as </a:t>
            </a:r>
            <a:r>
              <a:rPr lang="en-GB" sz="1200" b="0" i="0" u="none" strike="noStrike" kern="1200" baseline="0" dirty="0" smtClean="0">
                <a:solidFill>
                  <a:schemeClr val="tx1"/>
                </a:solidFill>
                <a:latin typeface="+mn-lt"/>
                <a:ea typeface="+mn-ea"/>
                <a:cs typeface="+mn-cs"/>
              </a:rPr>
              <a:t>a minimum</a:t>
            </a:r>
            <a:r>
              <a:rPr lang="en-GB" sz="1200" b="0" i="0" u="none" strike="noStrike" kern="1200" baseline="0" dirty="0">
                <a:solidFill>
                  <a:schemeClr val="tx1"/>
                </a:solidFill>
                <a:latin typeface="+mn-lt"/>
                <a:ea typeface="+mn-ea"/>
                <a:cs typeface="+mn-cs"/>
              </a:rPr>
              <a:t>: presentation, equality, interpersonal skills, communication and personal organisation</a:t>
            </a:r>
            <a:r>
              <a:rPr lang="en-GB" sz="1200" b="0" i="0" u="none" strike="noStrike" kern="1200" baseline="0" dirty="0" smtClean="0">
                <a:solidFill>
                  <a:schemeClr val="tx1"/>
                </a:solidFill>
                <a:latin typeface="+mn-lt"/>
                <a:ea typeface="+mn-ea"/>
                <a:cs typeface="+mn-cs"/>
              </a:rPr>
              <a:t>. Those </a:t>
            </a:r>
            <a:r>
              <a:rPr lang="en-GB" sz="1200" b="0" i="0" u="none" strike="noStrike" kern="1200" baseline="0" dirty="0">
                <a:solidFill>
                  <a:schemeClr val="tx1"/>
                </a:solidFill>
                <a:latin typeface="+mn-lt"/>
                <a:ea typeface="+mn-ea"/>
                <a:cs typeface="+mn-cs"/>
              </a:rPr>
              <a:t>areas of the standard which are not able to be evidenced during the observation will </a:t>
            </a:r>
            <a:r>
              <a:rPr lang="en-GB" sz="1200" b="0" i="0" u="none" strike="noStrike" kern="1200" baseline="0" dirty="0" smtClean="0">
                <a:solidFill>
                  <a:schemeClr val="tx1"/>
                </a:solidFill>
                <a:latin typeface="+mn-lt"/>
                <a:ea typeface="+mn-ea"/>
                <a:cs typeface="+mn-cs"/>
              </a:rPr>
              <a:t>be discussed </a:t>
            </a:r>
            <a:r>
              <a:rPr lang="en-GB" sz="1200" b="0" i="0" u="none" strike="noStrike" kern="1200" baseline="0" dirty="0">
                <a:solidFill>
                  <a:schemeClr val="tx1"/>
                </a:solidFill>
                <a:latin typeface="+mn-lt"/>
                <a:ea typeface="+mn-ea"/>
                <a:cs typeface="+mn-cs"/>
              </a:rPr>
              <a:t>subsequently as part of the professional discussion with the Independent Assessor</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Professional Discussion</a:t>
            </a:r>
          </a:p>
          <a:p>
            <a:r>
              <a:rPr lang="en-GB" sz="1200" b="0" i="0" u="none" strike="noStrike" kern="1200" baseline="0" dirty="0">
                <a:solidFill>
                  <a:schemeClr val="tx1"/>
                </a:solidFill>
                <a:latin typeface="+mn-lt"/>
                <a:ea typeface="+mn-ea"/>
                <a:cs typeface="+mn-cs"/>
              </a:rPr>
              <a:t>The professional discussion will be a structured discussion between the apprentice and </a:t>
            </a:r>
            <a:r>
              <a:rPr lang="en-GB" sz="1200" b="0" i="0" u="none" strike="noStrike" kern="1200" baseline="0" dirty="0" smtClean="0">
                <a:solidFill>
                  <a:schemeClr val="tx1"/>
                </a:solidFill>
                <a:latin typeface="+mn-lt"/>
                <a:ea typeface="+mn-ea"/>
                <a:cs typeface="+mn-cs"/>
              </a:rPr>
              <a:t>the Independent </a:t>
            </a:r>
            <a:r>
              <a:rPr lang="en-GB" sz="1200" b="0" i="0" u="none" strike="noStrike" kern="1200" baseline="0" dirty="0">
                <a:solidFill>
                  <a:schemeClr val="tx1"/>
                </a:solidFill>
                <a:latin typeface="+mn-lt"/>
                <a:ea typeface="+mn-ea"/>
                <a:cs typeface="+mn-cs"/>
              </a:rPr>
              <a:t>Assessor, following the observation, to establish the apprentice’s understanding </a:t>
            </a:r>
            <a:r>
              <a:rPr lang="en-GB" sz="1200" b="0" i="0" u="none" strike="noStrike" kern="1200" baseline="0" dirty="0" smtClean="0">
                <a:solidFill>
                  <a:schemeClr val="tx1"/>
                </a:solidFill>
                <a:latin typeface="+mn-lt"/>
                <a:ea typeface="+mn-ea"/>
                <a:cs typeface="+mn-cs"/>
              </a:rPr>
              <a:t>and application </a:t>
            </a:r>
            <a:r>
              <a:rPr lang="en-GB" sz="1200" b="0" i="0" u="none" strike="noStrike" kern="1200" baseline="0" dirty="0">
                <a:solidFill>
                  <a:schemeClr val="tx1"/>
                </a:solidFill>
                <a:latin typeface="+mn-lt"/>
                <a:ea typeface="+mn-ea"/>
                <a:cs typeface="+mn-cs"/>
              </a:rPr>
              <a:t>of knowledge, skills and behaviours. The professional discussion will need to take </a:t>
            </a:r>
            <a:r>
              <a:rPr lang="en-GB" sz="1200" b="0" i="0" u="none" strike="noStrike" kern="1200" baseline="0" dirty="0" smtClean="0">
                <a:solidFill>
                  <a:schemeClr val="tx1"/>
                </a:solidFill>
                <a:latin typeface="+mn-lt"/>
                <a:ea typeface="+mn-ea"/>
                <a:cs typeface="+mn-cs"/>
              </a:rPr>
              <a:t>place in </a:t>
            </a:r>
            <a:r>
              <a:rPr lang="en-GB" sz="1200" b="0" i="0" u="none" strike="noStrike" kern="1200" baseline="0" dirty="0">
                <a:solidFill>
                  <a:schemeClr val="tx1"/>
                </a:solidFill>
                <a:latin typeface="+mn-lt"/>
                <a:ea typeface="+mn-ea"/>
                <a:cs typeface="+mn-cs"/>
              </a:rPr>
              <a:t>a suitable environment and should last for a maximum of one hour. The discussion will be </a:t>
            </a:r>
            <a:r>
              <a:rPr lang="en-GB" sz="1200" b="0" i="0" u="none" strike="noStrike" kern="1200" baseline="0" dirty="0" smtClean="0">
                <a:solidFill>
                  <a:schemeClr val="tx1"/>
                </a:solidFill>
                <a:latin typeface="+mn-lt"/>
                <a:ea typeface="+mn-ea"/>
                <a:cs typeface="+mn-cs"/>
              </a:rPr>
              <a:t>against set </a:t>
            </a:r>
            <a:r>
              <a:rPr lang="en-GB" sz="1200" b="0" i="0" u="none" strike="noStrike" kern="1200" baseline="0" dirty="0">
                <a:solidFill>
                  <a:schemeClr val="tx1"/>
                </a:solidFill>
                <a:latin typeface="+mn-lt"/>
                <a:ea typeface="+mn-ea"/>
                <a:cs typeface="+mn-cs"/>
              </a:rPr>
              <a:t>criteria in the occupational brief to ensure standardisation and consistency. It will </a:t>
            </a:r>
            <a:r>
              <a:rPr lang="en-GB" sz="1200" b="0" i="0" u="none" strike="noStrike" kern="1200" baseline="0" dirty="0" smtClean="0">
                <a:solidFill>
                  <a:schemeClr val="tx1"/>
                </a:solidFill>
                <a:latin typeface="+mn-lt"/>
                <a:ea typeface="+mn-ea"/>
                <a:cs typeface="+mn-cs"/>
              </a:rPr>
              <a:t>be appropriately </a:t>
            </a:r>
            <a:r>
              <a:rPr lang="en-GB" sz="1200" b="0" i="0" u="none" strike="noStrike" kern="1200" baseline="0" dirty="0">
                <a:solidFill>
                  <a:schemeClr val="tx1"/>
                </a:solidFill>
                <a:latin typeface="+mn-lt"/>
                <a:ea typeface="+mn-ea"/>
                <a:cs typeface="+mn-cs"/>
              </a:rPr>
              <a:t>structured to draw out the best of the apprentice’s energy, enthusiasm, </a:t>
            </a:r>
            <a:r>
              <a:rPr lang="en-GB" sz="1200" b="0" i="0" u="none" strike="noStrike" kern="1200" baseline="0" dirty="0" smtClean="0">
                <a:solidFill>
                  <a:schemeClr val="tx1"/>
                </a:solidFill>
                <a:latin typeface="+mn-lt"/>
                <a:ea typeface="+mn-ea"/>
                <a:cs typeface="+mn-cs"/>
              </a:rPr>
              <a:t>competence and </a:t>
            </a:r>
            <a:r>
              <a:rPr lang="en-GB" sz="1200" b="0" i="0" u="none" strike="noStrike" kern="1200" baseline="0" dirty="0">
                <a:solidFill>
                  <a:schemeClr val="tx1"/>
                </a:solidFill>
                <a:latin typeface="+mn-lt"/>
                <a:ea typeface="+mn-ea"/>
                <a:cs typeface="+mn-cs"/>
              </a:rPr>
              <a:t>excellence. Please see Appendix A at the end of this Assessment plan for the Occupational brief</a:t>
            </a:r>
            <a:r>
              <a:rPr lang="en-GB" sz="1200" b="0" i="0" u="none" strike="noStrike" kern="1200" baseline="0" dirty="0" smtClean="0">
                <a:solidFill>
                  <a:schemeClr val="tx1"/>
                </a:solidFill>
                <a:latin typeface="+mn-lt"/>
                <a:ea typeface="+mn-ea"/>
                <a:cs typeface="+mn-cs"/>
              </a:rPr>
              <a: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purpose of the professional discussion is to:</a:t>
            </a:r>
          </a:p>
          <a:p>
            <a:r>
              <a:rPr lang="en-GB" sz="1200" b="0" i="0" u="none" strike="noStrike" kern="1200" baseline="0" dirty="0" smtClean="0">
                <a:solidFill>
                  <a:schemeClr val="tx1"/>
                </a:solidFill>
                <a:latin typeface="+mn-lt"/>
                <a:ea typeface="+mn-ea"/>
                <a:cs typeface="+mn-cs"/>
              </a:rPr>
              <a:t>+ clarify </a:t>
            </a:r>
            <a:r>
              <a:rPr lang="en-GB" sz="1200" b="0" i="0" u="none" strike="noStrike" kern="1200" baseline="0" dirty="0">
                <a:solidFill>
                  <a:schemeClr val="tx1"/>
                </a:solidFill>
                <a:latin typeface="+mn-lt"/>
                <a:ea typeface="+mn-ea"/>
                <a:cs typeface="+mn-cs"/>
              </a:rPr>
              <a:t>any questions the Independent Assessor has from their assessment of the </a:t>
            </a:r>
            <a:r>
              <a:rPr lang="en-GB" sz="1200" b="0" i="0" u="none" strike="noStrike" kern="1200" baseline="0" dirty="0" smtClean="0">
                <a:solidFill>
                  <a:schemeClr val="tx1"/>
                </a:solidFill>
                <a:latin typeface="+mn-lt"/>
                <a:ea typeface="+mn-ea"/>
                <a:cs typeface="+mn-cs"/>
              </a:rPr>
              <a:t>learner journey </a:t>
            </a:r>
            <a:r>
              <a:rPr lang="en-GB" sz="1200" b="0" i="0" u="none" strike="noStrike" kern="1200" baseline="0" dirty="0">
                <a:solidFill>
                  <a:schemeClr val="tx1"/>
                </a:solidFill>
                <a:latin typeface="+mn-lt"/>
                <a:ea typeface="+mn-ea"/>
                <a:cs typeface="+mn-cs"/>
              </a:rPr>
              <a:t>and practical observation;</a:t>
            </a:r>
          </a:p>
          <a:p>
            <a:r>
              <a:rPr lang="en-GB" sz="1200" b="0" i="0" u="none" strike="noStrike" kern="1200" baseline="0" dirty="0" smtClean="0">
                <a:solidFill>
                  <a:schemeClr val="tx1"/>
                </a:solidFill>
                <a:latin typeface="+mn-lt"/>
                <a:ea typeface="+mn-ea"/>
                <a:cs typeface="+mn-cs"/>
              </a:rPr>
              <a:t>+ confirm </a:t>
            </a:r>
            <a:r>
              <a:rPr lang="en-GB" sz="1200" b="0" i="0" u="none" strike="noStrike" kern="1200" baseline="0" dirty="0">
                <a:solidFill>
                  <a:schemeClr val="tx1"/>
                </a:solidFill>
                <a:latin typeface="+mn-lt"/>
                <a:ea typeface="+mn-ea"/>
                <a:cs typeface="+mn-cs"/>
              </a:rPr>
              <a:t>and validate judgements about the quality of work</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explore </a:t>
            </a:r>
            <a:r>
              <a:rPr lang="en-GB" sz="1200" b="0" i="0" u="none" strike="noStrike" kern="1200" baseline="0" dirty="0">
                <a:solidFill>
                  <a:schemeClr val="tx1"/>
                </a:solidFill>
                <a:latin typeface="+mn-lt"/>
                <a:ea typeface="+mn-ea"/>
                <a:cs typeface="+mn-cs"/>
              </a:rPr>
              <a:t>aspects of the work, including how it was carried out, in more detail</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discuss </a:t>
            </a:r>
            <a:r>
              <a:rPr lang="en-GB" sz="1200" b="0" i="0" u="none" strike="noStrike" kern="1200" baseline="0" dirty="0">
                <a:solidFill>
                  <a:schemeClr val="tx1"/>
                </a:solidFill>
                <a:latin typeface="+mn-lt"/>
                <a:ea typeface="+mn-ea"/>
                <a:cs typeface="+mn-cs"/>
              </a:rPr>
              <a:t>how the apprentice would behave in specific scenarios, should they not </a:t>
            </a:r>
            <a:r>
              <a:rPr lang="en-GB" sz="1200" b="0" i="0" u="none" strike="noStrike" kern="1200" baseline="0" dirty="0" smtClean="0">
                <a:solidFill>
                  <a:schemeClr val="tx1"/>
                </a:solidFill>
                <a:latin typeface="+mn-lt"/>
                <a:ea typeface="+mn-ea"/>
                <a:cs typeface="+mn-cs"/>
              </a:rPr>
              <a:t>have occurred </a:t>
            </a:r>
            <a:r>
              <a:rPr lang="en-GB" sz="1200" b="0" i="0" u="none" strike="noStrike" kern="1200" baseline="0" dirty="0">
                <a:solidFill>
                  <a:schemeClr val="tx1"/>
                </a:solidFill>
                <a:latin typeface="+mn-lt"/>
                <a:ea typeface="+mn-ea"/>
                <a:cs typeface="+mn-cs"/>
              </a:rPr>
              <a:t>within the practical observation</a:t>
            </a:r>
            <a:r>
              <a:rPr lang="en-GB" sz="1200" b="0" i="0" u="none" strike="noStrike" kern="1200" baseline="0" dirty="0" smtClean="0">
                <a:solidFill>
                  <a:schemeClr val="tx1"/>
                </a:solidFill>
                <a:latin typeface="+mn-lt"/>
                <a:ea typeface="+mn-ea"/>
                <a:cs typeface="+mn-cs"/>
              </a:rPr>
              <a:t>; </a:t>
            </a:r>
          </a:p>
          <a:p>
            <a:r>
              <a:rPr lang="en-GB" sz="1200" b="0" i="0" u="none" strike="noStrike" kern="1200" baseline="0" dirty="0" smtClean="0">
                <a:solidFill>
                  <a:schemeClr val="tx1"/>
                </a:solidFill>
                <a:latin typeface="+mn-lt"/>
                <a:ea typeface="+mn-ea"/>
                <a:cs typeface="+mn-cs"/>
              </a:rPr>
              <a:t>+ ask </a:t>
            </a:r>
            <a:r>
              <a:rPr lang="en-GB" sz="1200" b="0" i="0" u="none" strike="noStrike" kern="1200" baseline="0" dirty="0">
                <a:solidFill>
                  <a:schemeClr val="tx1"/>
                </a:solidFill>
                <a:latin typeface="+mn-lt"/>
                <a:ea typeface="+mn-ea"/>
                <a:cs typeface="+mn-cs"/>
              </a:rPr>
              <a:t>questions in relation to personal development and reflection</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 provide </a:t>
            </a:r>
            <a:r>
              <a:rPr lang="en-GB" sz="1200" b="0" i="0" u="none" strike="noStrike" kern="1200" baseline="0" dirty="0">
                <a:solidFill>
                  <a:schemeClr val="tx1"/>
                </a:solidFill>
                <a:latin typeface="+mn-lt"/>
                <a:ea typeface="+mn-ea"/>
                <a:cs typeface="+mn-cs"/>
              </a:rPr>
              <a:t>a basis for the Independent Assessor to make a decision about the grade to </a:t>
            </a:r>
            <a:r>
              <a:rPr lang="en-GB" sz="1200" b="0" i="0" u="none" strike="noStrike" kern="1200" baseline="0" dirty="0" smtClean="0">
                <a:solidFill>
                  <a:schemeClr val="tx1"/>
                </a:solidFill>
                <a:latin typeface="+mn-lt"/>
                <a:ea typeface="+mn-ea"/>
                <a:cs typeface="+mn-cs"/>
              </a:rPr>
              <a:t>be awarded.</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Independent Assessor will plan the professional discussion in advance and in conjunction </a:t>
            </a:r>
            <a:r>
              <a:rPr lang="en-GB" sz="1200" b="0" i="0" u="none" strike="noStrike" kern="1200" baseline="0" dirty="0" smtClean="0">
                <a:solidFill>
                  <a:schemeClr val="tx1"/>
                </a:solidFill>
                <a:latin typeface="+mn-lt"/>
                <a:ea typeface="+mn-ea"/>
                <a:cs typeface="+mn-cs"/>
              </a:rPr>
              <a:t>with the </a:t>
            </a:r>
            <a:r>
              <a:rPr lang="en-GB" sz="1200" b="0" i="0" u="none" strike="noStrike" kern="1200" baseline="0" dirty="0">
                <a:solidFill>
                  <a:schemeClr val="tx1"/>
                </a:solidFill>
                <a:latin typeface="+mn-lt"/>
                <a:ea typeface="+mn-ea"/>
                <a:cs typeface="+mn-cs"/>
              </a:rPr>
              <a:t>apprentice and employer. It will follow the occupational brief which will be subject to internal</a:t>
            </a:r>
          </a:p>
          <a:p>
            <a:r>
              <a:rPr lang="en-GB" sz="1200" b="0" i="0" u="none" strike="noStrike" kern="1200" baseline="0" dirty="0">
                <a:solidFill>
                  <a:schemeClr val="tx1"/>
                </a:solidFill>
                <a:latin typeface="+mn-lt"/>
                <a:ea typeface="+mn-ea"/>
                <a:cs typeface="+mn-cs"/>
              </a:rPr>
              <a:t>and external quality assurance</a:t>
            </a:r>
            <a:r>
              <a:rPr lang="en-GB" sz="1200" b="0" i="0" u="none" strike="noStrike" kern="1200" baseline="0" dirty="0" smtClean="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professional discussion will be graded by the Independent Assessor based on the standard </a:t>
            </a:r>
            <a:r>
              <a:rPr lang="en-GB" sz="1200" b="0" i="0" u="none" strike="noStrike" kern="1200" baseline="0" dirty="0" smtClean="0">
                <a:solidFill>
                  <a:schemeClr val="tx1"/>
                </a:solidFill>
                <a:latin typeface="+mn-lt"/>
                <a:ea typeface="+mn-ea"/>
                <a:cs typeface="+mn-cs"/>
              </a:rPr>
              <a:t>and grading </a:t>
            </a:r>
            <a:r>
              <a:rPr lang="en-GB" sz="1200" b="0" i="0" u="none" strike="noStrike" kern="1200" baseline="0" dirty="0">
                <a:solidFill>
                  <a:schemeClr val="tx1"/>
                </a:solidFill>
                <a:latin typeface="+mn-lt"/>
                <a:ea typeface="+mn-ea"/>
                <a:cs typeface="+mn-cs"/>
              </a:rPr>
              <a:t>criteria. Final judgement and the overall grade for the apprenticeship will be made by the</a:t>
            </a:r>
          </a:p>
          <a:p>
            <a:r>
              <a:rPr lang="en-GB" sz="1200" b="0" i="0" u="none" strike="noStrike" kern="1200" baseline="0" dirty="0">
                <a:solidFill>
                  <a:schemeClr val="tx1"/>
                </a:solidFill>
                <a:latin typeface="+mn-lt"/>
                <a:ea typeface="+mn-ea"/>
                <a:cs typeface="+mn-cs"/>
              </a:rPr>
              <a:t>Independent Assessor following completion of both the practical observation and </a:t>
            </a:r>
            <a:r>
              <a:rPr lang="en-GB" sz="1200" b="0" i="0" u="none" strike="noStrike" kern="1200" baseline="0" dirty="0" smtClean="0">
                <a:solidFill>
                  <a:schemeClr val="tx1"/>
                </a:solidFill>
                <a:latin typeface="+mn-lt"/>
                <a:ea typeface="+mn-ea"/>
                <a:cs typeface="+mn-cs"/>
              </a:rPr>
              <a:t>professional discussion.</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1188370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hospitality team member can work in a range of establishments, for example bars, restaurants, cafés, conference </a:t>
            </a:r>
            <a:r>
              <a:rPr lang="en-US" sz="1200" b="0" i="0" u="none" strike="noStrike" kern="1200" baseline="0" dirty="0" err="1" smtClean="0">
                <a:solidFill>
                  <a:schemeClr val="tx1"/>
                </a:solidFill>
                <a:latin typeface="+mn-lt"/>
                <a:ea typeface="+mn-ea"/>
                <a:cs typeface="+mn-cs"/>
              </a:rPr>
              <a:t>centres</a:t>
            </a:r>
            <a:r>
              <a:rPr lang="en-US" sz="1200" b="0" i="0" u="none" strike="noStrike" kern="1200" baseline="0" dirty="0" smtClean="0">
                <a:solidFill>
                  <a:schemeClr val="tx1"/>
                </a:solidFill>
                <a:latin typeface="+mn-lt"/>
                <a:ea typeface="+mn-ea"/>
                <a:cs typeface="+mn-cs"/>
              </a:rPr>
              <a:t>, banqueting venues, hotels or contract caterers. The role is very varied and</a:t>
            </a:r>
          </a:p>
          <a:p>
            <a:r>
              <a:rPr lang="en-US" sz="1200" b="0" i="0" u="none" strike="noStrike" kern="1200" baseline="0" dirty="0" smtClean="0">
                <a:solidFill>
                  <a:schemeClr val="tx1"/>
                </a:solidFill>
                <a:latin typeface="+mn-lt"/>
                <a:ea typeface="+mn-ea"/>
                <a:cs typeface="+mn-cs"/>
              </a:rPr>
              <a:t>although hospitality team members tend to </a:t>
            </a:r>
            <a:r>
              <a:rPr lang="en-US" sz="1200" b="0" i="0" u="none" strike="noStrike" kern="1200" baseline="0" dirty="0" err="1" smtClean="0">
                <a:solidFill>
                  <a:schemeClr val="tx1"/>
                </a:solidFill>
                <a:latin typeface="+mn-lt"/>
                <a:ea typeface="+mn-ea"/>
                <a:cs typeface="+mn-cs"/>
              </a:rPr>
              <a:t>specialise</a:t>
            </a:r>
            <a:r>
              <a:rPr lang="en-US" sz="1200" b="0" i="0" u="none" strike="noStrike" kern="1200" baseline="0" dirty="0" smtClean="0">
                <a:solidFill>
                  <a:schemeClr val="tx1"/>
                </a:solidFill>
                <a:latin typeface="+mn-lt"/>
                <a:ea typeface="+mn-ea"/>
                <a:cs typeface="+mn-cs"/>
              </a:rPr>
              <a:t> in an area, they have to be adaptable and ready to support team members across the business is the most common starting position in many kitchens and in principal the most junior culinary role. </a:t>
            </a:r>
          </a:p>
          <a:p>
            <a:endParaRPr lang="en-US" sz="1200" b="0" i="0" u="none" strike="noStrike" kern="1200" baseline="0" dirty="0" smtClean="0">
              <a:solidFill>
                <a:schemeClr val="tx1"/>
              </a:solidFill>
              <a:latin typeface="+mn-lt"/>
              <a:ea typeface="+mn-ea"/>
              <a:cs typeface="+mn-cs"/>
            </a:endParaRPr>
          </a:p>
          <a:p>
            <a:r>
              <a:rPr lang="en-GB" dirty="0" smtClean="0"/>
              <a:t>There </a:t>
            </a:r>
            <a:r>
              <a:rPr lang="en-GB" dirty="0"/>
              <a:t>are </a:t>
            </a:r>
            <a:r>
              <a:rPr lang="en-GB" dirty="0" smtClean="0"/>
              <a:t>15 elements split </a:t>
            </a:r>
            <a:r>
              <a:rPr lang="en-GB" dirty="0"/>
              <a:t>into three sections covering knowledge, skills and </a:t>
            </a:r>
            <a:r>
              <a:rPr lang="en-GB" dirty="0" smtClean="0"/>
              <a:t>behaviours/attitude before your</a:t>
            </a:r>
            <a:r>
              <a:rPr lang="en-GB" baseline="0" dirty="0" smtClean="0"/>
              <a:t> specialist route</a:t>
            </a:r>
            <a:r>
              <a:rPr lang="en-GB" dirty="0" smtClean="0"/>
              <a:t>.</a:t>
            </a:r>
            <a:endParaRPr lang="en-GB" dirty="0"/>
          </a:p>
          <a:p>
            <a:r>
              <a:rPr lang="en-GB" dirty="0"/>
              <a:t>The </a:t>
            </a:r>
            <a:r>
              <a:rPr lang="en-GB" dirty="0" smtClean="0"/>
              <a:t>elements are </a:t>
            </a:r>
            <a:r>
              <a:rPr lang="en-GB" dirty="0"/>
              <a:t>found in the </a:t>
            </a:r>
            <a:r>
              <a:rPr lang="en-GB" dirty="0" smtClean="0"/>
              <a:t>commis chef occupational standard </a:t>
            </a:r>
            <a:r>
              <a:rPr lang="en-GB" dirty="0"/>
              <a:t>which is a stand-alone document outlining each module. However more detail can be found in the assessment plan which outlines the modules, pass and distinction requirements and the method of assessment. </a:t>
            </a:r>
          </a:p>
        </p:txBody>
      </p:sp>
      <p:sp>
        <p:nvSpPr>
          <p:cNvPr id="4" name="Slide Number Placeholder 3"/>
          <p:cNvSpPr>
            <a:spLocks noGrp="1"/>
          </p:cNvSpPr>
          <p:nvPr>
            <p:ph type="sldNum" sz="quarter" idx="10"/>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2947137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160961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429278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THESE</a:t>
            </a:r>
            <a:r>
              <a:rPr lang="en-GB" baseline="0" dirty="0" smtClean="0"/>
              <a:t> ARE THE NOTES FROM THE CUSTOMER SERVICE WEBINAR. USE THEM AS A BASIS FOR YOUR OWN SESSION.</a:t>
            </a:r>
          </a:p>
          <a:p>
            <a:endParaRPr lang="en-GB" dirty="0" smtClean="0"/>
          </a:p>
          <a:p>
            <a:r>
              <a:rPr lang="en-GB" dirty="0" smtClean="0"/>
              <a:t>Explain </a:t>
            </a:r>
            <a:r>
              <a:rPr lang="en-GB" dirty="0"/>
              <a:t>if they are employers they will either operate alone or with a training providers.</a:t>
            </a:r>
          </a:p>
          <a:p>
            <a:r>
              <a:rPr lang="en-GB" dirty="0" smtClean="0"/>
              <a:t>Remember </a:t>
            </a:r>
            <a:r>
              <a:rPr lang="en-GB" dirty="0"/>
              <a:t>your learners not only need to complete the standards through to an EPA they also may need to do </a:t>
            </a:r>
            <a:r>
              <a:rPr lang="en-GB" dirty="0" smtClean="0"/>
              <a:t>maths </a:t>
            </a:r>
            <a:r>
              <a:rPr lang="en-GB" dirty="0"/>
              <a:t>and English. </a:t>
            </a:r>
          </a:p>
          <a:p>
            <a:r>
              <a:rPr lang="en-GB" dirty="0" smtClean="0"/>
              <a:t>Timelines </a:t>
            </a:r>
            <a:r>
              <a:rPr lang="en-GB" dirty="0"/>
              <a:t>–  What initial assessment will you use, what learning and development, what on and off the job training.</a:t>
            </a:r>
          </a:p>
          <a:p>
            <a:r>
              <a:rPr lang="en-GB" dirty="0"/>
              <a:t>Need to have people ready for the EPA and ensure you meet timelines for booking Gateway/EPA etc. </a:t>
            </a:r>
          </a:p>
          <a:p>
            <a:r>
              <a:rPr lang="en-GB" dirty="0"/>
              <a:t>Staff – You will need to look at different roles for their staff now. You will need to make more use of employers’ staff and you need to be aware your own staff will be acting as support, preparing learners for the EPA and not assessing them. </a:t>
            </a:r>
            <a:endParaRPr lang="en-GB" dirty="0" smtClean="0"/>
          </a:p>
          <a:p>
            <a:r>
              <a:rPr lang="en-GB" dirty="0" smtClean="0"/>
              <a:t>EPA </a:t>
            </a:r>
            <a:r>
              <a:rPr lang="en-GB" dirty="0"/>
              <a:t>- An efficient EPA will be dependent on having learners fully prepared by the time of the booked EPA. </a:t>
            </a:r>
          </a:p>
          <a:p>
            <a:r>
              <a:rPr lang="en-GB" dirty="0"/>
              <a:t>Efficient EPA - You will need to make sure someone is responsible for the </a:t>
            </a:r>
            <a:r>
              <a:rPr lang="en-GB" dirty="0" smtClean="0"/>
              <a:t>organisation of rooms, equipment</a:t>
            </a:r>
            <a:r>
              <a:rPr lang="en-GB" baseline="0" dirty="0" smtClean="0"/>
              <a:t> and commodities as required to meet the assessment needs. </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2496971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4048697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THESE</a:t>
            </a:r>
            <a:r>
              <a:rPr lang="en-GB" baseline="0" dirty="0" smtClean="0"/>
              <a:t> ARE THE NOTES FROM THE CUSTOMER SERVICE WEBINAR. USE THEM AS A BASIS FOR YOUR OWN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Here </a:t>
            </a:r>
            <a:r>
              <a:rPr lang="en-GB" dirty="0"/>
              <a:t>is a list of the various resources and support we can offer. We are working on these at present and the timelines showing when they will be available will be covered in a different slide.  We will have </a:t>
            </a:r>
            <a:r>
              <a:rPr lang="en-GB" dirty="0" err="1" smtClean="0"/>
              <a:t>SmartScreen</a:t>
            </a:r>
            <a:r>
              <a:rPr lang="en-GB" dirty="0" smtClean="0"/>
              <a:t> </a:t>
            </a:r>
            <a:r>
              <a:rPr lang="en-GB" dirty="0"/>
              <a:t>resources as before and learning assistant. There will additionally webinars and CPD events.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present we are developing a </a:t>
            </a:r>
            <a:r>
              <a:rPr lang="en-GB" dirty="0" smtClean="0"/>
              <a:t>Learner</a:t>
            </a:r>
            <a:r>
              <a:rPr lang="en-GB" baseline="0" dirty="0" smtClean="0"/>
              <a:t> Journal </a:t>
            </a:r>
            <a:r>
              <a:rPr lang="en-GB" dirty="0" smtClean="0"/>
              <a:t>and </a:t>
            </a:r>
            <a:r>
              <a:rPr lang="en-GB" dirty="0"/>
              <a:t>EPA assessment packs and more information on these are on future slides. The </a:t>
            </a:r>
            <a:r>
              <a:rPr lang="en-GB" dirty="0" smtClean="0"/>
              <a:t>learner</a:t>
            </a:r>
            <a:r>
              <a:rPr lang="en-GB" baseline="0" dirty="0" smtClean="0"/>
              <a:t> Journal </a:t>
            </a:r>
            <a:r>
              <a:rPr lang="en-GB" dirty="0" smtClean="0"/>
              <a:t> </a:t>
            </a:r>
            <a:r>
              <a:rPr lang="en-GB" dirty="0"/>
              <a:t>will also be signposted to </a:t>
            </a:r>
            <a:r>
              <a:rPr lang="en-GB" dirty="0" smtClean="0"/>
              <a:t>maths </a:t>
            </a:r>
            <a:r>
              <a:rPr lang="en-GB" dirty="0"/>
              <a:t>and </a:t>
            </a:r>
            <a:r>
              <a:rPr lang="en-GB" dirty="0" smtClean="0"/>
              <a:t>English and </a:t>
            </a:r>
            <a:r>
              <a:rPr lang="en-GB" b="1" dirty="0" smtClean="0"/>
              <a:t>(differentiate</a:t>
            </a:r>
            <a:r>
              <a:rPr lang="en-GB" b="1" baseline="0" dirty="0" smtClean="0"/>
              <a:t> between pass and distinction TBC)</a:t>
            </a:r>
            <a:r>
              <a:rPr lang="en-GB" b="1" dirty="0" smtClean="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thing to note is this </a:t>
            </a:r>
            <a:r>
              <a:rPr lang="en-GB" dirty="0" smtClean="0"/>
              <a:t>apprenticeship </a:t>
            </a:r>
            <a:r>
              <a:rPr lang="en-GB" dirty="0"/>
              <a:t>does not include a qualification. However,</a:t>
            </a:r>
            <a:r>
              <a:rPr lang="en-GB" sz="1200" kern="1200" dirty="0">
                <a:solidFill>
                  <a:schemeClr val="tx1"/>
                </a:solidFill>
                <a:effectLst/>
                <a:latin typeface="+mn-lt"/>
                <a:ea typeface="+mn-ea"/>
                <a:cs typeface="+mn-cs"/>
              </a:rPr>
              <a:t> it has been mapped and an example is on the next slide. We will be continuing with the existing qualification for the foreseeable future. However we are developing a new qualification that will 100% cover the standards.  Also support for the functional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227725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3460768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r>
              <a:rPr lang="en-GB" dirty="0" smtClean="0"/>
              <a:t>As </a:t>
            </a:r>
            <a:r>
              <a:rPr lang="en-GB" dirty="0"/>
              <a:t>a result we have mapped the existing standards </a:t>
            </a:r>
            <a:r>
              <a:rPr lang="en-GB" dirty="0" smtClean="0"/>
              <a:t>7132-08 to </a:t>
            </a:r>
            <a:r>
              <a:rPr lang="en-GB" dirty="0"/>
              <a:t>the new </a:t>
            </a:r>
            <a:r>
              <a:rPr lang="en-GB" dirty="0" smtClean="0"/>
              <a:t>Commis Chef</a:t>
            </a:r>
            <a:r>
              <a:rPr lang="en-GB" baseline="0" dirty="0" smtClean="0"/>
              <a:t> </a:t>
            </a:r>
            <a:r>
              <a:rPr lang="en-GB" dirty="0" smtClean="0"/>
              <a:t>Standard. </a:t>
            </a:r>
          </a:p>
          <a:p>
            <a:endParaRPr lang="en-GB" dirty="0" smtClean="0"/>
          </a:p>
          <a:p>
            <a:r>
              <a:rPr lang="en-GB" dirty="0" smtClean="0"/>
              <a:t>The</a:t>
            </a:r>
            <a:r>
              <a:rPr lang="en-GB" baseline="0" dirty="0" smtClean="0"/>
              <a:t> main feedback from employers is not to have a qualification running alongside the occupational standards and focus on preparing a learner to be fully competent and achieve EPA</a:t>
            </a:r>
            <a:endParaRPr lang="en-GB" dirty="0" smtClean="0"/>
          </a:p>
          <a:p>
            <a:endParaRPr lang="en-GB" dirty="0" smtClean="0"/>
          </a:p>
          <a:p>
            <a:r>
              <a:rPr lang="en-GB" dirty="0" smtClean="0"/>
              <a:t>We </a:t>
            </a:r>
            <a:r>
              <a:rPr lang="en-GB" dirty="0"/>
              <a:t>will offer this mapping to centres by the use of a password but here is an example of the mapping. You will see that there are occasions where the existing qualification does not quite map across and these gaps are mainly where the candidate needs to be aware of their own job role and their </a:t>
            </a:r>
            <a:r>
              <a:rPr lang="en-GB" dirty="0" smtClean="0"/>
              <a:t>organisations</a:t>
            </a:r>
            <a:r>
              <a:rPr lang="en-GB" dirty="0"/>
              <a:t>.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149345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460371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636064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3567626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7D6EA2-79D8-4147-836F-3FECAAD8B18E}" type="slidenum">
              <a:rPr lang="en-US" smtClean="0"/>
              <a:t>35</a:t>
            </a:fld>
            <a:endParaRPr lang="en-US" dirty="0"/>
          </a:p>
        </p:txBody>
      </p:sp>
    </p:spTree>
    <p:extLst>
      <p:ext uri="{BB962C8B-B14F-4D97-AF65-F5344CB8AC3E}">
        <p14:creationId xmlns:p14="http://schemas.microsoft.com/office/powerpoint/2010/main" val="474443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1431639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1730169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1975552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2293663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281228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73A14-1418-8445-A355-C4659B6B911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7400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2572118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2716974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43</a:t>
            </a:fld>
            <a:endParaRPr lang="en-US"/>
          </a:p>
        </p:txBody>
      </p:sp>
    </p:spTree>
    <p:extLst>
      <p:ext uri="{BB962C8B-B14F-4D97-AF65-F5344CB8AC3E}">
        <p14:creationId xmlns:p14="http://schemas.microsoft.com/office/powerpoint/2010/main" val="194970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7D6EA2-79D8-4147-836F-3FECAAD8B18E}" type="slidenum">
              <a:rPr lang="en-US" smtClean="0"/>
              <a:t>44</a:t>
            </a:fld>
            <a:endParaRPr lang="en-US" dirty="0"/>
          </a:p>
        </p:txBody>
      </p:sp>
    </p:spTree>
    <p:extLst>
      <p:ext uri="{BB962C8B-B14F-4D97-AF65-F5344CB8AC3E}">
        <p14:creationId xmlns:p14="http://schemas.microsoft.com/office/powerpoint/2010/main" val="2241891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573A14-1418-8445-A355-C4659B6B9114}" type="slidenum">
              <a:rPr lang="en-US" smtClean="0"/>
              <a:t>45</a:t>
            </a:fld>
            <a:endParaRPr lang="en-US"/>
          </a:p>
        </p:txBody>
      </p:sp>
    </p:spTree>
    <p:extLst>
      <p:ext uri="{BB962C8B-B14F-4D97-AF65-F5344CB8AC3E}">
        <p14:creationId xmlns:p14="http://schemas.microsoft.com/office/powerpoint/2010/main" val="3405793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46</a:t>
            </a:fld>
            <a:endParaRPr lang="en-US"/>
          </a:p>
        </p:txBody>
      </p:sp>
    </p:spTree>
    <p:extLst>
      <p:ext uri="{BB962C8B-B14F-4D97-AF65-F5344CB8AC3E}">
        <p14:creationId xmlns:p14="http://schemas.microsoft.com/office/powerpoint/2010/main" val="63490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402706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Providers will receive payments towards the additional cost associated with training 16-18 year old apprentices and those requiring extra support. The amount will be 20% of the full cost of a framework for apprentices:</a:t>
            </a:r>
          </a:p>
          <a:p>
            <a:r>
              <a:rPr lang="en-US" dirty="0" smtClean="0"/>
              <a:t>aged between 16 and 18 years old (or 15 years of age if the apprentice’s 16th birthday </a:t>
            </a:r>
            <a:br>
              <a:rPr lang="en-US" dirty="0" smtClean="0"/>
            </a:br>
            <a:r>
              <a:rPr lang="en-US" dirty="0" smtClean="0"/>
              <a:t>is between the last Friday of June and 31 August). </a:t>
            </a:r>
          </a:p>
          <a:p>
            <a:r>
              <a:rPr lang="en-US" dirty="0" smtClean="0"/>
              <a:t>aged between 19 and 24 years old with either an Education, Health and Care plan </a:t>
            </a:r>
            <a:br>
              <a:rPr lang="en-US" dirty="0" smtClean="0"/>
            </a:br>
            <a:r>
              <a:rPr lang="en-US" dirty="0" smtClean="0"/>
              <a:t>provided by the local authority, or those that have been in the care of the local authority.</a:t>
            </a:r>
          </a:p>
          <a:p>
            <a:r>
              <a:rPr lang="en-US" dirty="0" smtClean="0"/>
              <a:t>undertaking an apprenticeship Framework and recorded on the ILR as having </a:t>
            </a:r>
            <a:br>
              <a:rPr lang="en-US" dirty="0" smtClean="0"/>
            </a:br>
            <a:r>
              <a:rPr lang="en-US" dirty="0" smtClean="0"/>
              <a:t>a postcode listed within the 27% most deprived areas of the country.</a:t>
            </a:r>
            <a:endParaRPr lang="en-GB" dirty="0" smtClean="0"/>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020480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73252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192391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2178520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76062" y="2210839"/>
            <a:ext cx="5400000" cy="4647161"/>
          </a:xfrm>
          <a:prstGeom prst="rect">
            <a:avLst/>
          </a:prstGeom>
        </p:spPr>
      </p:pic>
      <p:sp>
        <p:nvSpPr>
          <p:cNvPr id="8" name="Octagon 7"/>
          <p:cNvSpPr>
            <a:spLocks noChangeAspect="1"/>
          </p:cNvSpPr>
          <p:nvPr userDrawn="1"/>
        </p:nvSpPr>
        <p:spPr>
          <a:xfrm>
            <a:off x="5867796" y="4839400"/>
            <a:ext cx="774000" cy="774000"/>
          </a:xfrm>
          <a:prstGeom prst="octagon">
            <a:avLst/>
          </a:prstGeom>
          <a:solidFill>
            <a:schemeClr val="accent3">
              <a:alpha val="80000"/>
            </a:schemeClr>
          </a:solidFill>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1545482205"/>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2048161"/>
            <a:ext cx="5580063" cy="4297078"/>
          </a:xfrm>
          <a:prstGeom prst="rect">
            <a:avLst/>
          </a:prstGeom>
        </p:spPr>
      </p:pic>
      <p:sp>
        <p:nvSpPr>
          <p:cNvPr id="9" name="Diamond 8"/>
          <p:cNvSpPr>
            <a:spLocks noChangeAspect="1"/>
          </p:cNvSpPr>
          <p:nvPr userDrawn="1"/>
        </p:nvSpPr>
        <p:spPr>
          <a:xfrm>
            <a:off x="10437662" y="2300288"/>
            <a:ext cx="720000" cy="720000"/>
          </a:xfrm>
          <a:prstGeom prst="diamond">
            <a:avLst/>
          </a:prstGeom>
          <a:solidFill>
            <a:schemeClr val="accent1"/>
          </a:solidFill>
          <a:ln>
            <a:noFill/>
          </a:ln>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16742773"/>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74958" y="2445331"/>
            <a:ext cx="4701105" cy="4816706"/>
          </a:xfrm>
          <a:prstGeom prst="rect">
            <a:avLst/>
          </a:prstGeom>
        </p:spPr>
      </p:pic>
      <p:sp>
        <p:nvSpPr>
          <p:cNvPr id="8" name="Rectangle 7"/>
          <p:cNvSpPr>
            <a:spLocks noChangeAspect="1"/>
          </p:cNvSpPr>
          <p:nvPr userDrawn="1"/>
        </p:nvSpPr>
        <p:spPr>
          <a:xfrm>
            <a:off x="6659958" y="2130331"/>
            <a:ext cx="630000" cy="630000"/>
          </a:xfrm>
          <a:prstGeom prst="rect">
            <a:avLst/>
          </a:prstGeom>
          <a:solidFill>
            <a:schemeClr val="accent1"/>
          </a:solidFill>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308095498"/>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2736363"/>
            <a:ext cx="5580063" cy="4121637"/>
          </a:xfrm>
          <a:prstGeom prst="rect">
            <a:avLst/>
          </a:prstGeom>
        </p:spPr>
      </p:pic>
      <p:sp>
        <p:nvSpPr>
          <p:cNvPr id="8" name="Oval 7"/>
          <p:cNvSpPr/>
          <p:nvPr userDrawn="1"/>
        </p:nvSpPr>
        <p:spPr>
          <a:xfrm>
            <a:off x="6338887" y="1935957"/>
            <a:ext cx="757237" cy="757237"/>
          </a:xfrm>
          <a:prstGeom prst="ellipse">
            <a:avLst/>
          </a:prstGeom>
          <a:solidFill>
            <a:schemeClr val="accent3"/>
          </a:solidFill>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1773677540"/>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9" y="1700388"/>
            <a:ext cx="5580063" cy="5585236"/>
          </a:xfrm>
          <a:prstGeom prst="rect">
            <a:avLst/>
          </a:prstGeom>
        </p:spPr>
      </p:pic>
    </p:spTree>
    <p:extLst>
      <p:ext uri="{BB962C8B-B14F-4D97-AF65-F5344CB8AC3E}">
        <p14:creationId xmlns:p14="http://schemas.microsoft.com/office/powerpoint/2010/main" val="492771033"/>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953253" y="2005856"/>
            <a:ext cx="5580063" cy="4700007"/>
          </a:xfrm>
          <a:prstGeom prst="rect">
            <a:avLst/>
          </a:prstGeom>
        </p:spPr>
      </p:pic>
      <p:sp>
        <p:nvSpPr>
          <p:cNvPr id="4" name="Diamond 3"/>
          <p:cNvSpPr>
            <a:spLocks noChangeAspect="1"/>
          </p:cNvSpPr>
          <p:nvPr userDrawn="1"/>
        </p:nvSpPr>
        <p:spPr>
          <a:xfrm>
            <a:off x="6593253" y="3251843"/>
            <a:ext cx="720000" cy="720000"/>
          </a:xfrm>
          <a:prstGeom prst="diamond">
            <a:avLst/>
          </a:prstGeom>
          <a:solidFill>
            <a:schemeClr val="accent2"/>
          </a:solidFill>
          <a:ln>
            <a:noFill/>
          </a:ln>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1100863852"/>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0D728F-2BA6-4F33-B515-376F401E2417}" type="datetime4">
              <a:rPr lang="en-GB" smtClean="0"/>
              <a:t>19 July 2017</a:t>
            </a:fld>
            <a:endParaRPr lang="en-US" dirty="0"/>
          </a:p>
        </p:txBody>
      </p:sp>
      <p:sp>
        <p:nvSpPr>
          <p:cNvPr id="4" name="Footer Placeholder 3"/>
          <p:cNvSpPr>
            <a:spLocks noGrp="1"/>
          </p:cNvSpPr>
          <p:nvPr>
            <p:ph type="ftr" sz="quarter" idx="11"/>
          </p:nvPr>
        </p:nvSpPr>
        <p:spPr/>
        <p:txBody>
          <a:bodyPr/>
          <a:lstStyle/>
          <a:p>
            <a:r>
              <a:rPr lang="en-US"/>
              <a:t>Customer Service Practitioner webinar</a:t>
            </a:r>
            <a:endParaRPr lang="en-US" dirty="0"/>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7" name="Oval 6"/>
          <p:cNvSpPr>
            <a:spLocks noChangeAspect="1"/>
          </p:cNvSpPr>
          <p:nvPr/>
        </p:nvSpPr>
        <p:spPr>
          <a:xfrm flipH="1">
            <a:off x="7705534" y="981075"/>
            <a:ext cx="6480000" cy="6480000"/>
          </a:xfrm>
          <a:prstGeom prst="ellipse">
            <a:avLst/>
          </a:prstGeom>
          <a:solidFill>
            <a:schemeClr val="accent2">
              <a:alpha val="70000"/>
            </a:schemeClr>
          </a:solidFill>
        </p:spPr>
        <p:txBody>
          <a:bodyPr wrap="square" lIns="0" tIns="0" rIns="0" bIns="0" rtlCol="0" anchor="ctr">
            <a:noAutofit/>
          </a:bodyPr>
          <a:lstStyle/>
          <a:p>
            <a:pPr algn="ctr"/>
            <a:endParaRPr lang="en-US" dirty="0">
              <a:solidFill>
                <a:schemeClr val="bg1"/>
              </a:solidFill>
            </a:endParaRPr>
          </a:p>
        </p:txBody>
      </p:sp>
      <p:sp>
        <p:nvSpPr>
          <p:cNvPr id="8" name="Octagon 7"/>
          <p:cNvSpPr>
            <a:spLocks noChangeAspect="1"/>
          </p:cNvSpPr>
          <p:nvPr/>
        </p:nvSpPr>
        <p:spPr>
          <a:xfrm flipH="1">
            <a:off x="4452344" y="981075"/>
            <a:ext cx="990000" cy="990000"/>
          </a:xfrm>
          <a:prstGeom prst="octagon">
            <a:avLst/>
          </a:prstGeom>
          <a:solidFill>
            <a:schemeClr val="accent1">
              <a:alpha val="80000"/>
            </a:schemeClr>
          </a:solidFill>
        </p:spPr>
        <p:txBody>
          <a:bodyPr wrap="square" lIns="0" tIns="0" rIns="0" bIns="0" rtlCol="0" anchor="ctr">
            <a:noAutofit/>
          </a:bodyPr>
          <a:lstStyle/>
          <a:p>
            <a:pPr algn="ctr"/>
            <a:endParaRPr lang="en-US" dirty="0">
              <a:solidFill>
                <a:schemeClr val="bg1"/>
              </a:solidFill>
            </a:endParaRPr>
          </a:p>
        </p:txBody>
      </p:sp>
      <p:sp>
        <p:nvSpPr>
          <p:cNvPr id="9" name="Regular Pentagon 8"/>
          <p:cNvSpPr>
            <a:spLocks noChangeAspect="1"/>
          </p:cNvSpPr>
          <p:nvPr/>
        </p:nvSpPr>
        <p:spPr>
          <a:xfrm flipH="1">
            <a:off x="5442344" y="1524835"/>
            <a:ext cx="3402000" cy="3240000"/>
          </a:xfrm>
          <a:prstGeom prst="pentagon">
            <a:avLst/>
          </a:prstGeom>
          <a:solidFill>
            <a:schemeClr val="bg2">
              <a:alpha val="60000"/>
            </a:schemeClr>
          </a:solidFill>
        </p:spPr>
        <p:txBody>
          <a:bodyPr wrap="square" lIns="0" tIns="0" rIns="0" bIns="0" rtlCol="0" anchor="ctr">
            <a:noAutofit/>
          </a:bodyPr>
          <a:lstStyle/>
          <a:p>
            <a:pPr algn="ctr"/>
            <a:endParaRPr lang="en-US" dirty="0">
              <a:solidFill>
                <a:schemeClr val="bg1"/>
              </a:solidFill>
            </a:endParaRPr>
          </a:p>
        </p:txBody>
      </p:sp>
      <p:cxnSp>
        <p:nvCxnSpPr>
          <p:cNvPr id="10" name="Straight Connector 9"/>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602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p>
        </p:txBody>
      </p:sp>
      <p:sp>
        <p:nvSpPr>
          <p:cNvPr id="3" name="Date Placeholder 2"/>
          <p:cNvSpPr>
            <a:spLocks noGrp="1"/>
          </p:cNvSpPr>
          <p:nvPr>
            <p:ph type="dt" sz="half" idx="10"/>
          </p:nvPr>
        </p:nvSpPr>
        <p:spPr/>
        <p:txBody>
          <a:bodyPr/>
          <a:lstStyle/>
          <a:p>
            <a:fld id="{DF3FE513-25F9-4B46-A32C-C0F8836CE2DA}" type="datetime4">
              <a:rPr lang="en-GB" smtClean="0"/>
              <a:t>19 July 2017</a:t>
            </a:fld>
            <a:endParaRPr lang="en-US" dirty="0"/>
          </a:p>
        </p:txBody>
      </p:sp>
      <p:sp>
        <p:nvSpPr>
          <p:cNvPr id="4" name="Footer Placeholder 3"/>
          <p:cNvSpPr>
            <a:spLocks noGrp="1"/>
          </p:cNvSpPr>
          <p:nvPr>
            <p:ph type="ftr" sz="quarter" idx="11"/>
          </p:nvPr>
        </p:nvSpPr>
        <p:spPr/>
        <p:txBody>
          <a:bodyPr/>
          <a:lstStyle/>
          <a:p>
            <a:r>
              <a:rPr lang="en-US"/>
              <a:t>Customer Service Practitioner webinar</a:t>
            </a:r>
            <a:endParaRPr lang="en-US" dirty="0"/>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11" name="Diamond 10"/>
          <p:cNvSpPr>
            <a:spLocks noChangeAspect="1"/>
          </p:cNvSpPr>
          <p:nvPr/>
        </p:nvSpPr>
        <p:spPr>
          <a:xfrm>
            <a:off x="5559551" y="981074"/>
            <a:ext cx="2879998" cy="2880000"/>
          </a:xfrm>
          <a:prstGeom prst="diamond">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ctagon 11"/>
          <p:cNvSpPr>
            <a:spLocks noChangeAspect="1"/>
          </p:cNvSpPr>
          <p:nvPr/>
        </p:nvSpPr>
        <p:spPr>
          <a:xfrm>
            <a:off x="7518541" y="981074"/>
            <a:ext cx="5876923" cy="5876926"/>
          </a:xfrm>
          <a:prstGeom prst="octagon">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4569552" y="3861074"/>
            <a:ext cx="990000" cy="990000"/>
          </a:xfrm>
          <a:prstGeom prst="ellipse">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081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p>
        </p:txBody>
      </p:sp>
      <p:sp>
        <p:nvSpPr>
          <p:cNvPr id="3" name="Date Placeholder 2"/>
          <p:cNvSpPr>
            <a:spLocks noGrp="1"/>
          </p:cNvSpPr>
          <p:nvPr>
            <p:ph type="dt" sz="half" idx="10"/>
          </p:nvPr>
        </p:nvSpPr>
        <p:spPr/>
        <p:txBody>
          <a:bodyPr/>
          <a:lstStyle/>
          <a:p>
            <a:fld id="{822E3729-196B-494B-8CBC-1A71EF9A69A7}" type="datetime4">
              <a:rPr lang="en-GB" smtClean="0"/>
              <a:t>19 July 2017</a:t>
            </a:fld>
            <a:endParaRPr lang="en-US" dirty="0"/>
          </a:p>
        </p:txBody>
      </p:sp>
      <p:sp>
        <p:nvSpPr>
          <p:cNvPr id="4" name="Footer Placeholder 3"/>
          <p:cNvSpPr>
            <a:spLocks noGrp="1"/>
          </p:cNvSpPr>
          <p:nvPr>
            <p:ph type="ftr" sz="quarter" idx="11"/>
          </p:nvPr>
        </p:nvSpPr>
        <p:spPr/>
        <p:txBody>
          <a:bodyPr/>
          <a:lstStyle/>
          <a:p>
            <a:r>
              <a:rPr lang="en-US"/>
              <a:t>Customer Service Practitioner webinar</a:t>
            </a:r>
            <a:endParaRPr lang="en-US" dirty="0"/>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11" name="Diamond 10"/>
          <p:cNvSpPr>
            <a:spLocks noChangeAspect="1"/>
          </p:cNvSpPr>
          <p:nvPr/>
        </p:nvSpPr>
        <p:spPr>
          <a:xfrm>
            <a:off x="6095999" y="2181846"/>
            <a:ext cx="7199995" cy="7200000"/>
          </a:xfrm>
          <a:prstGeom prst="diamond">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ctagon 8"/>
          <p:cNvSpPr>
            <a:spLocks noChangeAspect="1"/>
          </p:cNvSpPr>
          <p:nvPr userDrawn="1"/>
        </p:nvSpPr>
        <p:spPr>
          <a:xfrm flipH="1">
            <a:off x="6563738" y="2300404"/>
            <a:ext cx="2340000" cy="2340000"/>
          </a:xfrm>
          <a:prstGeom prst="octagon">
            <a:avLst/>
          </a:prstGeom>
          <a:solidFill>
            <a:srgbClr val="F9423A">
              <a:alpha val="60000"/>
            </a:srgbClr>
          </a:solidFill>
        </p:spPr>
        <p:txBody>
          <a:bodyPr wrap="square" lIns="0" tIns="0" rIns="0" bIns="0" rtlCol="0" anchor="ctr">
            <a:noAutofit/>
          </a:bodyPr>
          <a:lstStyle/>
          <a:p>
            <a:pPr algn="ctr"/>
            <a:endParaRPr lang="en-US" dirty="0">
              <a:solidFill>
                <a:schemeClr val="bg1"/>
              </a:solidFill>
            </a:endParaRPr>
          </a:p>
        </p:txBody>
      </p:sp>
      <p:sp>
        <p:nvSpPr>
          <p:cNvPr id="10" name="Regular Pentagon 9"/>
          <p:cNvSpPr>
            <a:spLocks noChangeAspect="1"/>
          </p:cNvSpPr>
          <p:nvPr userDrawn="1"/>
        </p:nvSpPr>
        <p:spPr>
          <a:xfrm rot="10800000" flipH="1">
            <a:off x="10636563" y="981075"/>
            <a:ext cx="1039500" cy="990000"/>
          </a:xfrm>
          <a:prstGeom prst="pentagon">
            <a:avLst/>
          </a:prstGeom>
          <a:solidFill>
            <a:schemeClr val="accent6">
              <a:alpha val="80000"/>
            </a:schemeClr>
          </a:solidFill>
        </p:spPr>
        <p:txBody>
          <a:bodyPr wrap="square" lIns="0" tIns="0" rIns="0" bIns="0" rtlCol="0" anchor="ctr">
            <a:noAutofit/>
          </a:bodyPr>
          <a:lstStyle/>
          <a:p>
            <a:pPr algn="ctr"/>
            <a:endParaRPr lang="en-US" dirty="0">
              <a:solidFill>
                <a:schemeClr val="bg1"/>
              </a:solidFill>
            </a:endParaRPr>
          </a:p>
        </p:txBody>
      </p:sp>
      <p:cxnSp>
        <p:nvCxnSpPr>
          <p:cNvPr id="14"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203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p>
        </p:txBody>
      </p:sp>
      <p:sp>
        <p:nvSpPr>
          <p:cNvPr id="3" name="Date Placeholder 2"/>
          <p:cNvSpPr>
            <a:spLocks noGrp="1"/>
          </p:cNvSpPr>
          <p:nvPr>
            <p:ph type="dt" sz="half" idx="10"/>
          </p:nvPr>
        </p:nvSpPr>
        <p:spPr/>
        <p:txBody>
          <a:bodyPr/>
          <a:lstStyle/>
          <a:p>
            <a:fld id="{1AB7C59D-BF7E-4340-A4C5-7EB8D374216D}" type="datetime4">
              <a:rPr lang="en-GB" smtClean="0"/>
              <a:t>19 July 2017</a:t>
            </a:fld>
            <a:endParaRPr lang="en-US" dirty="0"/>
          </a:p>
        </p:txBody>
      </p:sp>
      <p:sp>
        <p:nvSpPr>
          <p:cNvPr id="4" name="Footer Placeholder 3"/>
          <p:cNvSpPr>
            <a:spLocks noGrp="1"/>
          </p:cNvSpPr>
          <p:nvPr>
            <p:ph type="ftr" sz="quarter" idx="11"/>
          </p:nvPr>
        </p:nvSpPr>
        <p:spPr/>
        <p:txBody>
          <a:bodyPr/>
          <a:lstStyle/>
          <a:p>
            <a:r>
              <a:rPr lang="en-US"/>
              <a:t>Customer Service Practitioner webinar</a:t>
            </a:r>
            <a:endParaRPr lang="en-US" dirty="0"/>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10" name="Regular Pentagon 9"/>
          <p:cNvSpPr>
            <a:spLocks noChangeAspect="1"/>
          </p:cNvSpPr>
          <p:nvPr userDrawn="1"/>
        </p:nvSpPr>
        <p:spPr>
          <a:xfrm flipH="1">
            <a:off x="7558934" y="1389045"/>
            <a:ext cx="5742405" cy="5468956"/>
          </a:xfrm>
          <a:prstGeom prst="pentagon">
            <a:avLst/>
          </a:prstGeom>
          <a:solidFill>
            <a:schemeClr val="accent1">
              <a:alpha val="80000"/>
            </a:schemeClr>
          </a:solidFill>
        </p:spPr>
        <p:txBody>
          <a:bodyPr wrap="square" lIns="0" tIns="0" rIns="0" bIns="0" rtlCol="0" anchor="ctr">
            <a:noAutofit/>
          </a:bodyPr>
          <a:lstStyle/>
          <a:p>
            <a:pPr algn="ctr"/>
            <a:endParaRPr lang="en-US" dirty="0">
              <a:solidFill>
                <a:schemeClr val="bg1"/>
              </a:solidFill>
            </a:endParaRPr>
          </a:p>
        </p:txBody>
      </p:sp>
      <p:sp>
        <p:nvSpPr>
          <p:cNvPr id="12" name="Oval 11"/>
          <p:cNvSpPr>
            <a:spLocks noChangeAspect="1"/>
          </p:cNvSpPr>
          <p:nvPr userDrawn="1"/>
        </p:nvSpPr>
        <p:spPr>
          <a:xfrm>
            <a:off x="6191695" y="2459345"/>
            <a:ext cx="2734478" cy="2734478"/>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a:spLocks noChangeAspect="1"/>
          </p:cNvSpPr>
          <p:nvPr userDrawn="1"/>
        </p:nvSpPr>
        <p:spPr>
          <a:xfrm>
            <a:off x="7558934" y="985325"/>
            <a:ext cx="1074258" cy="1074259"/>
          </a:xfrm>
          <a:prstGeom prst="diamond">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116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B0276-532C-4E47-87A0-4791794721C2}"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48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74970" y="1546369"/>
            <a:ext cx="6606223" cy="5311631"/>
          </a:xfrm>
          <a:prstGeom prst="rect">
            <a:avLst/>
          </a:prstGeom>
        </p:spPr>
      </p:pic>
    </p:spTree>
    <p:extLst>
      <p:ext uri="{BB962C8B-B14F-4D97-AF65-F5344CB8AC3E}">
        <p14:creationId xmlns:p14="http://schemas.microsoft.com/office/powerpoint/2010/main" val="1567012571"/>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01AE8-FC8E-4806-8D7A-C5672DA7282C}"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231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5938" y="2305210"/>
            <a:ext cx="3510000"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F143D-0100-4C59-8BAD-6E5E667FDD31}"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4341000" y="2305210"/>
            <a:ext cx="3510000"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166063" y="2305210"/>
            <a:ext cx="3510000"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4891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C084A08D-D42F-429B-A353-6B175F054B2B}"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574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37" y="981075"/>
            <a:ext cx="11160125" cy="5364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9B0B00-C6D0-43DB-A269-EFB54FE35808}"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12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63561-3870-4169-B436-93051C78B460}"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9" name="Group 8"/>
          <p:cNvGrpSpPr>
            <a:grpSpLocks noChangeAspect="1"/>
          </p:cNvGrpSpPr>
          <p:nvPr userDrawn="1"/>
        </p:nvGrpSpPr>
        <p:grpSpPr>
          <a:xfrm>
            <a:off x="8649823" y="4100036"/>
            <a:ext cx="3290400" cy="2879884"/>
            <a:chOff x="7771254" y="3257999"/>
            <a:chExt cx="4113166" cy="3600001"/>
          </a:xfrm>
        </p:grpSpPr>
        <p:sp>
          <p:nvSpPr>
            <p:cNvPr id="10" name="Regular Pentagon 9"/>
            <p:cNvSpPr>
              <a:spLocks noChangeAspect="1"/>
            </p:cNvSpPr>
            <p:nvPr/>
          </p:nvSpPr>
          <p:spPr>
            <a:xfrm>
              <a:off x="8860420" y="3977999"/>
              <a:ext cx="3024000" cy="2880001"/>
            </a:xfrm>
            <a:prstGeom prst="pentagon">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0372420" y="3257999"/>
              <a:ext cx="1440000" cy="144000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agon 11"/>
            <p:cNvSpPr>
              <a:spLocks noChangeAspect="1"/>
            </p:cNvSpPr>
            <p:nvPr/>
          </p:nvSpPr>
          <p:spPr>
            <a:xfrm rot="1080000">
              <a:off x="7771254" y="5794876"/>
              <a:ext cx="576000" cy="576000"/>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02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A1CF7F-4640-488B-B263-6E3E76DAD301}"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13" name="Group 12"/>
          <p:cNvGrpSpPr>
            <a:grpSpLocks noChangeAspect="1"/>
          </p:cNvGrpSpPr>
          <p:nvPr userDrawn="1"/>
        </p:nvGrpSpPr>
        <p:grpSpPr>
          <a:xfrm>
            <a:off x="9818729" y="981075"/>
            <a:ext cx="3057763" cy="2880000"/>
            <a:chOff x="9301307" y="981075"/>
            <a:chExt cx="3814759" cy="3592985"/>
          </a:xfrm>
        </p:grpSpPr>
        <p:sp>
          <p:nvSpPr>
            <p:cNvPr id="14" name="Diamond 13"/>
            <p:cNvSpPr>
              <a:spLocks noChangeAspect="1"/>
            </p:cNvSpPr>
            <p:nvPr/>
          </p:nvSpPr>
          <p:spPr>
            <a:xfrm>
              <a:off x="9301307" y="981075"/>
              <a:ext cx="1440000" cy="1440000"/>
            </a:xfrm>
            <a:prstGeom prst="diamond">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ctagon 14"/>
            <p:cNvSpPr>
              <a:spLocks noChangeAspect="1"/>
            </p:cNvSpPr>
            <p:nvPr/>
          </p:nvSpPr>
          <p:spPr>
            <a:xfrm>
              <a:off x="10236065" y="992650"/>
              <a:ext cx="2880001" cy="2880000"/>
            </a:xfrm>
            <a:prstGeom prst="octagon">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1226063" y="4124060"/>
              <a:ext cx="450000" cy="45000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5627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E4539-A1E9-4F54-AA7D-23CCACE2F967}"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12" name="Group 11"/>
          <p:cNvGrpSpPr>
            <a:grpSpLocks noChangeAspect="1"/>
          </p:cNvGrpSpPr>
          <p:nvPr userDrawn="1"/>
        </p:nvGrpSpPr>
        <p:grpSpPr>
          <a:xfrm>
            <a:off x="9312000" y="4342099"/>
            <a:ext cx="2880000" cy="2697211"/>
            <a:chOff x="8692588" y="4149059"/>
            <a:chExt cx="3518917" cy="3295577"/>
          </a:xfrm>
        </p:grpSpPr>
        <p:sp>
          <p:nvSpPr>
            <p:cNvPr id="17" name="Regular Pentagon 16"/>
            <p:cNvSpPr>
              <a:spLocks noChangeAspect="1"/>
            </p:cNvSpPr>
            <p:nvPr/>
          </p:nvSpPr>
          <p:spPr>
            <a:xfrm rot="16200000">
              <a:off x="9461998" y="4695128"/>
              <a:ext cx="2816568" cy="2682447"/>
            </a:xfrm>
            <a:prstGeom prst="pentagon">
              <a:avLst/>
            </a:prstGeom>
            <a:solidFill>
              <a:schemeClr val="bg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11402042" y="4149059"/>
              <a:ext cx="479008" cy="479008"/>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ecagon 18"/>
            <p:cNvSpPr>
              <a:spLocks noChangeAspect="1"/>
            </p:cNvSpPr>
            <p:nvPr/>
          </p:nvSpPr>
          <p:spPr>
            <a:xfrm>
              <a:off x="8692588" y="5256027"/>
              <a:ext cx="1341223" cy="1341223"/>
            </a:xfrm>
            <a:prstGeom prst="decagon">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975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51DF73-3C41-42A2-91D0-CBE39D846ED9}"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9176305" y="4713221"/>
            <a:ext cx="3234364" cy="2605205"/>
            <a:chOff x="9176305" y="4713221"/>
            <a:chExt cx="3234364" cy="2605205"/>
          </a:xfrm>
        </p:grpSpPr>
        <p:sp>
          <p:nvSpPr>
            <p:cNvPr id="14" name="Decagon 13"/>
            <p:cNvSpPr>
              <a:spLocks noChangeAspect="1"/>
            </p:cNvSpPr>
            <p:nvPr/>
          </p:nvSpPr>
          <p:spPr>
            <a:xfrm>
              <a:off x="10062906" y="4970662"/>
              <a:ext cx="2347763" cy="2347764"/>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p:cNvSpPr>
              <a:spLocks noChangeAspect="1"/>
            </p:cNvSpPr>
            <p:nvPr/>
          </p:nvSpPr>
          <p:spPr>
            <a:xfrm>
              <a:off x="9176305" y="5529389"/>
              <a:ext cx="1173882" cy="1173882"/>
            </a:xfrm>
            <a:prstGeom prst="octagon">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a:spLocks noChangeAspect="1"/>
            </p:cNvSpPr>
            <p:nvPr/>
          </p:nvSpPr>
          <p:spPr>
            <a:xfrm>
              <a:off x="9821940" y="4713221"/>
              <a:ext cx="528247" cy="52824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18838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5E8714-DA6B-4ED6-AB5F-46A5AFC817D9}"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12" name="Group 11"/>
          <p:cNvGrpSpPr>
            <a:grpSpLocks noChangeAspect="1"/>
          </p:cNvGrpSpPr>
          <p:nvPr userDrawn="1"/>
        </p:nvGrpSpPr>
        <p:grpSpPr>
          <a:xfrm>
            <a:off x="9929852" y="3461350"/>
            <a:ext cx="3600000" cy="2904208"/>
            <a:chOff x="7913141" y="1550950"/>
            <a:chExt cx="6172471" cy="4979483"/>
          </a:xfrm>
        </p:grpSpPr>
        <p:sp>
          <p:nvSpPr>
            <p:cNvPr id="13" name="Oval 12"/>
            <p:cNvSpPr>
              <a:spLocks noChangeAspect="1"/>
            </p:cNvSpPr>
            <p:nvPr/>
          </p:nvSpPr>
          <p:spPr>
            <a:xfrm>
              <a:off x="9508561" y="1953382"/>
              <a:ext cx="4577051" cy="4577051"/>
            </a:xfrm>
            <a:prstGeom prst="ellipse">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a:spLocks noChangeAspect="1"/>
            </p:cNvSpPr>
            <p:nvPr/>
          </p:nvSpPr>
          <p:spPr>
            <a:xfrm>
              <a:off x="7913141" y="4238199"/>
              <a:ext cx="2288525" cy="2288525"/>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a:spLocks noChangeAspect="1"/>
            </p:cNvSpPr>
            <p:nvPr/>
          </p:nvSpPr>
          <p:spPr>
            <a:xfrm>
              <a:off x="9508561" y="1550950"/>
              <a:ext cx="735597" cy="735597"/>
            </a:xfrm>
            <a:prstGeom prst="diamond">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91110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6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3CFE81-729A-40C4-9267-CD1324CD94EB}"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7" name="Group 6"/>
          <p:cNvGrpSpPr>
            <a:grpSpLocks noChangeAspect="1"/>
          </p:cNvGrpSpPr>
          <p:nvPr userDrawn="1"/>
        </p:nvGrpSpPr>
        <p:grpSpPr>
          <a:xfrm flipH="1">
            <a:off x="9274741" y="5151591"/>
            <a:ext cx="3600000" cy="2392081"/>
            <a:chOff x="4428421" y="5110950"/>
            <a:chExt cx="4334301" cy="2880000"/>
          </a:xfrm>
        </p:grpSpPr>
        <p:sp>
          <p:nvSpPr>
            <p:cNvPr id="14" name="Octagon 13"/>
            <p:cNvSpPr>
              <a:spLocks noChangeAspect="1"/>
            </p:cNvSpPr>
            <p:nvPr userDrawn="1"/>
          </p:nvSpPr>
          <p:spPr>
            <a:xfrm>
              <a:off x="6484800" y="5110950"/>
              <a:ext cx="1440000" cy="1440000"/>
            </a:xfrm>
            <a:prstGeom prst="oct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a:spLocks noChangeAspect="1"/>
            </p:cNvSpPr>
            <p:nvPr userDrawn="1"/>
          </p:nvSpPr>
          <p:spPr>
            <a:xfrm>
              <a:off x="4428421" y="5110950"/>
              <a:ext cx="2880000" cy="2880000"/>
            </a:xfrm>
            <a:prstGeom prst="diamond">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p:cNvSpPr>
              <a:spLocks noChangeAspect="1"/>
            </p:cNvSpPr>
            <p:nvPr userDrawn="1"/>
          </p:nvSpPr>
          <p:spPr>
            <a:xfrm>
              <a:off x="8312722" y="6120238"/>
              <a:ext cx="450000" cy="450000"/>
            </a:xfrm>
            <a:prstGeom prst="ellipse">
              <a:avLst/>
            </a:prstGeom>
            <a:solidFill>
              <a:schemeClr val="accent2">
                <a:alpha val="60000"/>
              </a:schemeClr>
            </a:solidFill>
          </p:spPr>
          <p:txBody>
            <a:bodyPr wrap="square" lIns="0" tIns="0" rIns="0" bIns="0" rtlCol="0" anchor="ctr">
              <a:noAutofit/>
            </a:bodyPr>
            <a:lstStyle/>
            <a:p>
              <a:pPr algn="ctr"/>
              <a:endParaRPr lang="en-US" dirty="0">
                <a:solidFill>
                  <a:schemeClr val="bg1"/>
                </a:solidFill>
              </a:endParaRPr>
            </a:p>
          </p:txBody>
        </p:sp>
      </p:grpSp>
    </p:spTree>
    <p:extLst>
      <p:ext uri="{BB962C8B-B14F-4D97-AF65-F5344CB8AC3E}">
        <p14:creationId xmlns:p14="http://schemas.microsoft.com/office/powerpoint/2010/main" val="58711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937" y="2388223"/>
            <a:ext cx="5973126" cy="4469777"/>
          </a:xfrm>
          <a:prstGeom prst="rect">
            <a:avLst/>
          </a:prstGeom>
        </p:spPr>
      </p:pic>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sp>
        <p:nvSpPr>
          <p:cNvPr id="8" name="Oval 7"/>
          <p:cNvSpPr>
            <a:spLocks noChangeAspect="1"/>
          </p:cNvSpPr>
          <p:nvPr userDrawn="1"/>
        </p:nvSpPr>
        <p:spPr>
          <a:xfrm>
            <a:off x="11283000" y="2709000"/>
            <a:ext cx="720000" cy="720000"/>
          </a:xfrm>
          <a:prstGeom prst="ellipse">
            <a:avLst/>
          </a:prstGeom>
          <a:solidFill>
            <a:schemeClr val="accent6">
              <a:alpha val="80000"/>
            </a:schemeClr>
          </a:solidFill>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1720833648"/>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15E16-CE08-473A-8583-6CC24CD9C8A5}"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a:grpSpLocks noChangeAspect="1"/>
          </p:cNvGrpSpPr>
          <p:nvPr userDrawn="1"/>
        </p:nvGrpSpPr>
        <p:grpSpPr>
          <a:xfrm>
            <a:off x="8649823" y="4100036"/>
            <a:ext cx="3290400" cy="2879884"/>
            <a:chOff x="7771254" y="3257999"/>
            <a:chExt cx="4113166" cy="3600001"/>
          </a:xfrm>
        </p:grpSpPr>
        <p:sp>
          <p:nvSpPr>
            <p:cNvPr id="11" name="Regular Pentagon 10"/>
            <p:cNvSpPr>
              <a:spLocks noChangeAspect="1"/>
            </p:cNvSpPr>
            <p:nvPr/>
          </p:nvSpPr>
          <p:spPr>
            <a:xfrm>
              <a:off x="8860420" y="3977999"/>
              <a:ext cx="3024000" cy="2880001"/>
            </a:xfrm>
            <a:prstGeom prst="pentagon">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0372420" y="3257999"/>
              <a:ext cx="1440000" cy="144000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ecagon 12"/>
            <p:cNvSpPr>
              <a:spLocks noChangeAspect="1"/>
            </p:cNvSpPr>
            <p:nvPr/>
          </p:nvSpPr>
          <p:spPr>
            <a:xfrm rot="1080000">
              <a:off x="7771254" y="5794876"/>
              <a:ext cx="576000" cy="576000"/>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8920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882597-52C4-4BAB-9F20-2BE0D56D5776}"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a:grpSpLocks noChangeAspect="1"/>
          </p:cNvGrpSpPr>
          <p:nvPr userDrawn="1"/>
        </p:nvGrpSpPr>
        <p:grpSpPr>
          <a:xfrm>
            <a:off x="9818729" y="981075"/>
            <a:ext cx="3057763" cy="2880000"/>
            <a:chOff x="9301307" y="981075"/>
            <a:chExt cx="3814759" cy="3592985"/>
          </a:xfrm>
        </p:grpSpPr>
        <p:sp>
          <p:nvSpPr>
            <p:cNvPr id="15" name="Diamond 14"/>
            <p:cNvSpPr>
              <a:spLocks noChangeAspect="1"/>
            </p:cNvSpPr>
            <p:nvPr/>
          </p:nvSpPr>
          <p:spPr>
            <a:xfrm>
              <a:off x="9301307" y="981075"/>
              <a:ext cx="1440000" cy="1440000"/>
            </a:xfrm>
            <a:prstGeom prst="diamond">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ctagon 15"/>
            <p:cNvSpPr>
              <a:spLocks noChangeAspect="1"/>
            </p:cNvSpPr>
            <p:nvPr/>
          </p:nvSpPr>
          <p:spPr>
            <a:xfrm>
              <a:off x="10236065" y="992650"/>
              <a:ext cx="2880001" cy="2880000"/>
            </a:xfrm>
            <a:prstGeom prst="octagon">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11226063" y="4124060"/>
              <a:ext cx="450000" cy="45000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780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56E537-1F39-4608-9EC6-8DA5FEC1472F}"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9312000" y="4342099"/>
            <a:ext cx="2880000" cy="2697211"/>
            <a:chOff x="9312000" y="4342099"/>
            <a:chExt cx="2880000" cy="2697211"/>
          </a:xfrm>
        </p:grpSpPr>
        <p:sp>
          <p:nvSpPr>
            <p:cNvPr id="19" name="Regular Pentagon 18"/>
            <p:cNvSpPr>
              <a:spLocks noChangeAspect="1"/>
            </p:cNvSpPr>
            <p:nvPr/>
          </p:nvSpPr>
          <p:spPr>
            <a:xfrm rot="16200000">
              <a:off x="9941711" y="4789020"/>
              <a:ext cx="2305174" cy="2195405"/>
            </a:xfrm>
            <a:prstGeom prst="pentagon">
              <a:avLst/>
            </a:prstGeom>
            <a:solidFill>
              <a:schemeClr val="bg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11529508" y="4342099"/>
              <a:ext cx="392036" cy="392036"/>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ecagon 20"/>
            <p:cNvSpPr>
              <a:spLocks noChangeAspect="1"/>
            </p:cNvSpPr>
            <p:nvPr/>
          </p:nvSpPr>
          <p:spPr>
            <a:xfrm>
              <a:off x="9312000" y="5248079"/>
              <a:ext cx="1097702" cy="1097702"/>
            </a:xfrm>
            <a:prstGeom prst="decagon">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407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F01D0-E349-4538-BCFE-149EFA3DE998}"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9176305" y="4713221"/>
            <a:ext cx="3234364" cy="2605205"/>
            <a:chOff x="9176305" y="4713221"/>
            <a:chExt cx="3234364" cy="2605205"/>
          </a:xfrm>
        </p:grpSpPr>
        <p:sp>
          <p:nvSpPr>
            <p:cNvPr id="14" name="Decagon 13"/>
            <p:cNvSpPr>
              <a:spLocks noChangeAspect="1"/>
            </p:cNvSpPr>
            <p:nvPr/>
          </p:nvSpPr>
          <p:spPr>
            <a:xfrm>
              <a:off x="10062906" y="4970662"/>
              <a:ext cx="2347763" cy="2347764"/>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p:cNvSpPr>
              <a:spLocks noChangeAspect="1"/>
            </p:cNvSpPr>
            <p:nvPr/>
          </p:nvSpPr>
          <p:spPr>
            <a:xfrm>
              <a:off x="9176305" y="5529389"/>
              <a:ext cx="1173882" cy="1173882"/>
            </a:xfrm>
            <a:prstGeom prst="octagon">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a:spLocks noChangeAspect="1"/>
            </p:cNvSpPr>
            <p:nvPr/>
          </p:nvSpPr>
          <p:spPr>
            <a:xfrm>
              <a:off x="9821940" y="4713221"/>
              <a:ext cx="528247" cy="52824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9412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C436E4-91D8-4D53-ADEC-3F9C910EBECA}"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a:grpSpLocks noChangeAspect="1"/>
          </p:cNvGrpSpPr>
          <p:nvPr userDrawn="1"/>
        </p:nvGrpSpPr>
        <p:grpSpPr>
          <a:xfrm>
            <a:off x="9929852" y="3461350"/>
            <a:ext cx="3600000" cy="2904208"/>
            <a:chOff x="7913141" y="1550950"/>
            <a:chExt cx="6172471" cy="4979483"/>
          </a:xfrm>
        </p:grpSpPr>
        <p:sp>
          <p:nvSpPr>
            <p:cNvPr id="18" name="Oval 17"/>
            <p:cNvSpPr>
              <a:spLocks noChangeAspect="1"/>
            </p:cNvSpPr>
            <p:nvPr/>
          </p:nvSpPr>
          <p:spPr>
            <a:xfrm>
              <a:off x="9508561" y="1953382"/>
              <a:ext cx="4577051" cy="4577051"/>
            </a:xfrm>
            <a:prstGeom prst="ellipse">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a:spLocks noChangeAspect="1"/>
            </p:cNvSpPr>
            <p:nvPr/>
          </p:nvSpPr>
          <p:spPr>
            <a:xfrm>
              <a:off x="7913141" y="4238199"/>
              <a:ext cx="2288525" cy="2288525"/>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a:spLocks noChangeAspect="1"/>
            </p:cNvSpPr>
            <p:nvPr/>
          </p:nvSpPr>
          <p:spPr>
            <a:xfrm>
              <a:off x="9508561" y="1550950"/>
              <a:ext cx="735597" cy="735597"/>
            </a:xfrm>
            <a:prstGeom prst="diamond">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861933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6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68C6CA-1E03-467C-8693-20D5CD6A6567}"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a:grpSpLocks noChangeAspect="1"/>
          </p:cNvGrpSpPr>
          <p:nvPr userDrawn="1"/>
        </p:nvGrpSpPr>
        <p:grpSpPr>
          <a:xfrm flipH="1">
            <a:off x="9274741" y="5151591"/>
            <a:ext cx="3600000" cy="2392081"/>
            <a:chOff x="4428421" y="5110950"/>
            <a:chExt cx="4334301" cy="2880000"/>
          </a:xfrm>
        </p:grpSpPr>
        <p:sp>
          <p:nvSpPr>
            <p:cNvPr id="14" name="Octagon 13"/>
            <p:cNvSpPr>
              <a:spLocks noChangeAspect="1"/>
            </p:cNvSpPr>
            <p:nvPr userDrawn="1"/>
          </p:nvSpPr>
          <p:spPr>
            <a:xfrm>
              <a:off x="6484800" y="5110950"/>
              <a:ext cx="1440000" cy="1440000"/>
            </a:xfrm>
            <a:prstGeom prst="oct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a:spLocks noChangeAspect="1"/>
            </p:cNvSpPr>
            <p:nvPr userDrawn="1"/>
          </p:nvSpPr>
          <p:spPr>
            <a:xfrm>
              <a:off x="4428421" y="5110950"/>
              <a:ext cx="2880000" cy="2880000"/>
            </a:xfrm>
            <a:prstGeom prst="diamond">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p:cNvSpPr>
              <a:spLocks noChangeAspect="1"/>
            </p:cNvSpPr>
            <p:nvPr userDrawn="1"/>
          </p:nvSpPr>
          <p:spPr>
            <a:xfrm>
              <a:off x="8312722" y="6120238"/>
              <a:ext cx="450000" cy="450000"/>
            </a:xfrm>
            <a:prstGeom prst="ellipse">
              <a:avLst/>
            </a:prstGeom>
            <a:solidFill>
              <a:schemeClr val="accent2">
                <a:alpha val="60000"/>
              </a:schemeClr>
            </a:solidFill>
          </p:spPr>
          <p:txBody>
            <a:bodyPr wrap="square" lIns="0" tIns="0" rIns="0" bIns="0" rtlCol="0" anchor="ctr">
              <a:noAutofit/>
            </a:bodyPr>
            <a:lstStyle/>
            <a:p>
              <a:pPr algn="ctr"/>
              <a:endParaRPr lang="en-US" dirty="0">
                <a:solidFill>
                  <a:schemeClr val="bg1"/>
                </a:solidFill>
              </a:endParaRPr>
            </a:p>
          </p:txBody>
        </p:sp>
      </p:grpSp>
    </p:spTree>
    <p:extLst>
      <p:ext uri="{BB962C8B-B14F-4D97-AF65-F5344CB8AC3E}">
        <p14:creationId xmlns:p14="http://schemas.microsoft.com/office/powerpoint/2010/main" val="115694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Video">
    <p:spTree>
      <p:nvGrpSpPr>
        <p:cNvPr id="1" name=""/>
        <p:cNvGrpSpPr/>
        <p:nvPr/>
      </p:nvGrpSpPr>
      <p:grpSpPr>
        <a:xfrm>
          <a:off x="0" y="0"/>
          <a:ext cx="0" cy="0"/>
          <a:chOff x="0" y="0"/>
          <a:chExt cx="0" cy="0"/>
        </a:xfrm>
      </p:grpSpPr>
      <p:sp>
        <p:nvSpPr>
          <p:cNvPr id="10" name="Oval 9"/>
          <p:cNvSpPr/>
          <p:nvPr userDrawn="1"/>
        </p:nvSpPr>
        <p:spPr>
          <a:xfrm>
            <a:off x="1275440" y="1640350"/>
            <a:ext cx="6253584" cy="6253584"/>
          </a:xfrm>
          <a:prstGeom prst="ellipse">
            <a:avLst/>
          </a:prstGeom>
          <a:solidFill>
            <a:schemeClr val="accent2">
              <a:alpha val="40000"/>
            </a:schemeClr>
          </a:solidFill>
        </p:spPr>
        <p:txBody>
          <a:bodyPr wrap="square" lIns="0" tIns="0" rIns="0" bIns="0" rtlCol="0" anchor="ctr">
            <a:noAutofit/>
          </a:bodyPr>
          <a:lstStyle/>
          <a:p>
            <a:pPr algn="ctr"/>
            <a:endParaRPr lang="en-US" dirty="0">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3C40905-BF51-4DBF-913A-FCB8C70D07B9}"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Media Placeholder 8"/>
          <p:cNvSpPr>
            <a:spLocks noGrp="1" noChangeAspect="1"/>
          </p:cNvSpPr>
          <p:nvPr>
            <p:ph type="media" sz="quarter" idx="13"/>
          </p:nvPr>
        </p:nvSpPr>
        <p:spPr>
          <a:xfrm>
            <a:off x="2496114" y="2295238"/>
            <a:ext cx="7200000" cy="4050000"/>
          </a:xfrm>
          <a:solidFill>
            <a:schemeClr val="bg1"/>
          </a:solidFill>
        </p:spPr>
        <p:txBody>
          <a:bodyPr/>
          <a:lstStyle/>
          <a:p>
            <a:r>
              <a:rPr lang="en-US"/>
              <a:t>Click icon to add media</a:t>
            </a:r>
          </a:p>
        </p:txBody>
      </p:sp>
      <p:sp>
        <p:nvSpPr>
          <p:cNvPr id="11" name="Octagon 10"/>
          <p:cNvSpPr>
            <a:spLocks noChangeAspect="1"/>
          </p:cNvSpPr>
          <p:nvPr userDrawn="1"/>
        </p:nvSpPr>
        <p:spPr>
          <a:xfrm>
            <a:off x="515939" y="4368800"/>
            <a:ext cx="1976438" cy="1976438"/>
          </a:xfrm>
          <a:prstGeom prst="octagon">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a:spLocks noChangeAspect="1"/>
          </p:cNvSpPr>
          <p:nvPr userDrawn="1"/>
        </p:nvSpPr>
        <p:spPr>
          <a:xfrm>
            <a:off x="10332749" y="1623868"/>
            <a:ext cx="1343314" cy="1343314"/>
          </a:xfrm>
          <a:prstGeom prst="diamond">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61051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Video_Hyperlin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95CE191-3E6B-44B6-A77C-04FCB42D4405}" type="datetime4">
              <a:rPr lang="en-GB" smtClean="0"/>
              <a:t>19 July 2017</a:t>
            </a:fld>
            <a:endParaRPr lang="en-US"/>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1" name="Octagon 10"/>
          <p:cNvSpPr>
            <a:spLocks noChangeAspect="1"/>
          </p:cNvSpPr>
          <p:nvPr userDrawn="1"/>
        </p:nvSpPr>
        <p:spPr>
          <a:xfrm>
            <a:off x="4080416" y="2308830"/>
            <a:ext cx="4036408" cy="4036408"/>
          </a:xfrm>
          <a:prstGeom prst="octagon">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4988263" y="2295239"/>
            <a:ext cx="7203737" cy="4050000"/>
          </a:xfrm>
          <a:prstGeom prst="rect">
            <a:avLst/>
          </a:prstGeom>
        </p:spPr>
        <p:txBody>
          <a:bodyPr wrap="none" lIns="0" tIns="0" rIns="0" bIns="0" rtlCol="0" anchor="ctr">
            <a:noAutofit/>
          </a:bodyPr>
          <a:lstStyle/>
          <a:p>
            <a:pPr algn="ctr"/>
            <a:endParaRPr lang="en-US">
              <a:solidFill>
                <a:srgbClr val="000000"/>
              </a:solidFill>
            </a:endParaRPr>
          </a:p>
        </p:txBody>
      </p:sp>
      <p:sp>
        <p:nvSpPr>
          <p:cNvPr id="13" name="Regular Pentagon 12"/>
          <p:cNvSpPr>
            <a:spLocks noChangeAspect="1"/>
          </p:cNvSpPr>
          <p:nvPr userDrawn="1"/>
        </p:nvSpPr>
        <p:spPr>
          <a:xfrm>
            <a:off x="3040916" y="4365238"/>
            <a:ext cx="2078999" cy="1980000"/>
          </a:xfrm>
          <a:prstGeom prst="pentagon">
            <a:avLst/>
          </a:prstGeom>
          <a:solidFill>
            <a:schemeClr val="bg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ecagon 14"/>
          <p:cNvSpPr>
            <a:spLocks noChangeAspect="1"/>
          </p:cNvSpPr>
          <p:nvPr userDrawn="1"/>
        </p:nvSpPr>
        <p:spPr>
          <a:xfrm>
            <a:off x="8116824" y="2308829"/>
            <a:ext cx="720000" cy="720000"/>
          </a:xfrm>
          <a:prstGeom prst="decagon">
            <a:avLst/>
          </a:prstGeom>
          <a:solidFill>
            <a:schemeClr val="accent5">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151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665-4085-4778-A8B5-87931178D20D}" type="datetime4">
              <a:rPr lang="en-GB" smtClean="0"/>
              <a:t>19 July 2017</a:t>
            </a:fld>
            <a:endParaRPr lang="en-US"/>
          </a:p>
        </p:txBody>
      </p:sp>
      <p:sp>
        <p:nvSpPr>
          <p:cNvPr id="3" name="Footer Placeholder 2"/>
          <p:cNvSpPr>
            <a:spLocks noGrp="1"/>
          </p:cNvSpPr>
          <p:nvPr>
            <p:ph type="ftr" sz="quarter" idx="11"/>
          </p:nvPr>
        </p:nvSpPr>
        <p:spPr/>
        <p:txBody>
          <a:bodyPr/>
          <a:lstStyle/>
          <a:p>
            <a:r>
              <a:rPr lang="en-US"/>
              <a:t>Customer Service Practitioner webinar</a:t>
            </a:r>
          </a:p>
        </p:txBody>
      </p:sp>
      <p:sp>
        <p:nvSpPr>
          <p:cNvPr id="4" name="Slide Number Placeholder 3"/>
          <p:cNvSpPr>
            <a:spLocks noGrp="1"/>
          </p:cNvSpPr>
          <p:nvPr>
            <p:ph type="sldNum" sz="quarter" idx="12"/>
          </p:nvPr>
        </p:nvSpPr>
        <p:spPr/>
        <p:txBody>
          <a:bodyPr/>
          <a:lstStyle/>
          <a:p>
            <a:fld id="{F5758CE8-0485-6247-9D21-74A849DDFC3B}" type="slidenum">
              <a:rPr lang="en-US" smtClean="0"/>
              <a:t>‹#›</a:t>
            </a:fld>
            <a:endParaRPr lang="en-US"/>
          </a:p>
        </p:txBody>
      </p:sp>
    </p:spTree>
    <p:extLst>
      <p:ext uri="{BB962C8B-B14F-4D97-AF65-F5344CB8AC3E}">
        <p14:creationId xmlns:p14="http://schemas.microsoft.com/office/powerpoint/2010/main" val="1715285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hank Yo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7" y="2305210"/>
            <a:ext cx="5580063" cy="4040028"/>
          </a:xfrm>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D41461-6CD3-49A1-8135-37E94757C912}" type="datetime4">
              <a:rPr lang="en-GB" smtClean="0"/>
              <a:t>19 July 2017</a:t>
            </a:fld>
            <a:endParaRPr lang="en-US" dirty="0"/>
          </a:p>
        </p:txBody>
      </p:sp>
      <p:sp>
        <p:nvSpPr>
          <p:cNvPr id="5" name="Footer Placeholder 4"/>
          <p:cNvSpPr>
            <a:spLocks noGrp="1"/>
          </p:cNvSpPr>
          <p:nvPr>
            <p:ph type="ftr" sz="quarter" idx="11"/>
          </p:nvPr>
        </p:nvSpPr>
        <p:spPr/>
        <p:txBody>
          <a:bodyPr/>
          <a:lstStyle/>
          <a:p>
            <a:r>
              <a:rPr lang="en-US"/>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646000" y="1546369"/>
            <a:ext cx="6297712" cy="5311631"/>
            <a:chOff x="5646000" y="1546369"/>
            <a:chExt cx="6297712" cy="5311631"/>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546369"/>
              <a:ext cx="5847712" cy="5311631"/>
            </a:xfrm>
            <a:prstGeom prst="rect">
              <a:avLst/>
            </a:prstGeom>
          </p:spPr>
        </p:pic>
        <p:sp>
          <p:nvSpPr>
            <p:cNvPr id="11" name="Octagon 10"/>
            <p:cNvSpPr>
              <a:spLocks noChangeAspect="1"/>
            </p:cNvSpPr>
            <p:nvPr/>
          </p:nvSpPr>
          <p:spPr>
            <a:xfrm>
              <a:off x="5646000" y="5725215"/>
              <a:ext cx="900000" cy="90000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950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729198" y="2071688"/>
            <a:ext cx="5742291" cy="4786312"/>
          </a:xfrm>
          <a:prstGeom prst="rect">
            <a:avLst/>
          </a:prstGeom>
        </p:spPr>
      </p:pic>
      <p:sp>
        <p:nvSpPr>
          <p:cNvPr id="4" name="Rectangle 3"/>
          <p:cNvSpPr/>
          <p:nvPr userDrawn="1"/>
        </p:nvSpPr>
        <p:spPr>
          <a:xfrm>
            <a:off x="6729198" y="2300288"/>
            <a:ext cx="771741" cy="771741"/>
          </a:xfrm>
          <a:prstGeom prst="rect">
            <a:avLst/>
          </a:prstGeom>
          <a:solidFill>
            <a:schemeClr val="accent5"/>
          </a:solidFill>
        </p:spPr>
        <p:txBody>
          <a:bodyPr wrap="square" lIns="0" tIns="0" rIns="0" bIns="0" rtlCol="0" anchor="ctr">
            <a:noAutofit/>
          </a:bodyPr>
          <a:lstStyle/>
          <a:p>
            <a:pPr algn="ctr"/>
            <a:endParaRPr lang="en-US" dirty="0">
              <a:solidFill>
                <a:schemeClr val="bg1"/>
              </a:solidFill>
            </a:endParaRPr>
          </a:p>
        </p:txBody>
      </p:sp>
    </p:spTree>
    <p:extLst>
      <p:ext uri="{BB962C8B-B14F-4D97-AF65-F5344CB8AC3E}">
        <p14:creationId xmlns:p14="http://schemas.microsoft.com/office/powerpoint/2010/main" val="1677663027"/>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GB">
                <a:solidFill>
                  <a:srgbClr val="000000">
                    <a:tint val="75000"/>
                  </a:srgbClr>
                </a:solidFill>
              </a:rPr>
              <a:t>20 October 2016</a:t>
            </a:r>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a:solidFill>
                  <a:srgbClr val="000000">
                    <a:tint val="75000"/>
                  </a:srgbClr>
                </a:solidFill>
              </a:rPr>
              <a:t>City &amp; Guilds: Aiming high – an employers' guide to excellence in apprenticeships</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solidFill>
                  <a:srgbClr val="000000">
                    <a:tint val="75000"/>
                  </a:srgbClr>
                </a:solidFill>
              </a:rPr>
              <a:pPr/>
              <a:t>‹#›</a:t>
            </a:fld>
            <a:endParaRPr lang="en-US" dirty="0">
              <a:solidFill>
                <a:srgbClr val="000000">
                  <a:tint val="75000"/>
                </a:srgbClr>
              </a:solidFill>
            </a:endParaRPr>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55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Divider">
    <p:spTree>
      <p:nvGrpSpPr>
        <p:cNvPr id="1" name=""/>
        <p:cNvGrpSpPr/>
        <p:nvPr/>
      </p:nvGrpSpPr>
      <p:grpSpPr>
        <a:xfrm>
          <a:off x="0" y="0"/>
          <a:ext cx="0" cy="0"/>
          <a:chOff x="0" y="0"/>
          <a:chExt cx="0" cy="0"/>
        </a:xfrm>
      </p:grpSpPr>
      <p:cxnSp>
        <p:nvCxnSpPr>
          <p:cNvPr id="2" name="Straight Connector 9"/>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lvl1pPr>
              <a:defRPr/>
            </a:lvl1pPr>
          </a:lstStyle>
          <a:p>
            <a:pPr>
              <a:defRPr/>
            </a:pPr>
            <a:r>
              <a:rPr lang="en-GB" dirty="0"/>
              <a:t>May 2017</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GB" dirty="0"/>
              <a:t>City &amp; Guilds: New Apprenticeship Standards</a:t>
            </a:r>
            <a:endParaRPr lang="en-US" dirty="0"/>
          </a:p>
        </p:txBody>
      </p:sp>
      <p:sp>
        <p:nvSpPr>
          <p:cNvPr id="5" name="Slide Number Placeholder 4"/>
          <p:cNvSpPr>
            <a:spLocks noGrp="1"/>
          </p:cNvSpPr>
          <p:nvPr>
            <p:ph type="sldNum" sz="quarter" idx="12"/>
          </p:nvPr>
        </p:nvSpPr>
        <p:spPr/>
        <p:txBody>
          <a:bodyPr/>
          <a:lstStyle>
            <a:lvl1pPr>
              <a:defRPr/>
            </a:lvl1pPr>
          </a:lstStyle>
          <a:p>
            <a:fld id="{47B210E4-11B4-214D-B21E-72BF01A1715F}" type="slidenum">
              <a:rPr lang="en-US"/>
              <a:pPr/>
              <a:t>‹#›</a:t>
            </a:fld>
            <a:endParaRPr lang="en-US" dirty="0"/>
          </a:p>
        </p:txBody>
      </p:sp>
    </p:spTree>
    <p:extLst>
      <p:ext uri="{BB962C8B-B14F-4D97-AF65-F5344CB8AC3E}">
        <p14:creationId xmlns:p14="http://schemas.microsoft.com/office/powerpoint/2010/main" val="3054121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Divider">
    <p:spTree>
      <p:nvGrpSpPr>
        <p:cNvPr id="1" name=""/>
        <p:cNvGrpSpPr/>
        <p:nvPr/>
      </p:nvGrpSpPr>
      <p:grpSpPr>
        <a:xfrm>
          <a:off x="0" y="0"/>
          <a:ext cx="0" cy="0"/>
          <a:chOff x="0" y="0"/>
          <a:chExt cx="0" cy="0"/>
        </a:xfrm>
      </p:grpSpPr>
      <p:cxnSp>
        <p:nvCxnSpPr>
          <p:cNvPr id="2"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lvl1pPr>
              <a:defRPr/>
            </a:lvl1pPr>
          </a:lstStyle>
          <a:p>
            <a:pPr>
              <a:defRPr/>
            </a:pPr>
            <a:r>
              <a:rPr lang="en-GB" dirty="0"/>
              <a:t>May 2017</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GB" dirty="0"/>
              <a:t>City &amp; Guilds: New Apprenticeship Standards</a:t>
            </a:r>
            <a:endParaRPr lang="en-US" dirty="0"/>
          </a:p>
        </p:txBody>
      </p:sp>
      <p:sp>
        <p:nvSpPr>
          <p:cNvPr id="5" name="Slide Number Placeholder 4"/>
          <p:cNvSpPr>
            <a:spLocks noGrp="1"/>
          </p:cNvSpPr>
          <p:nvPr>
            <p:ph type="sldNum" sz="quarter" idx="12"/>
          </p:nvPr>
        </p:nvSpPr>
        <p:spPr/>
        <p:txBody>
          <a:bodyPr/>
          <a:lstStyle>
            <a:lvl1pPr>
              <a:defRPr/>
            </a:lvl1pPr>
          </a:lstStyle>
          <a:p>
            <a:fld id="{4B3A3EDA-99AB-E04A-8703-32F37A29628C}" type="slidenum">
              <a:rPr lang="en-US"/>
              <a:pPr/>
              <a:t>‹#›</a:t>
            </a:fld>
            <a:endParaRPr lang="en-US" dirty="0"/>
          </a:p>
        </p:txBody>
      </p:sp>
    </p:spTree>
    <p:extLst>
      <p:ext uri="{BB962C8B-B14F-4D97-AF65-F5344CB8AC3E}">
        <p14:creationId xmlns:p14="http://schemas.microsoft.com/office/powerpoint/2010/main" val="232342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2246804"/>
            <a:ext cx="6096000" cy="4611195"/>
          </a:xfrm>
          <a:prstGeom prst="rect">
            <a:avLst/>
          </a:prstGeom>
        </p:spPr>
      </p:pic>
      <p:sp>
        <p:nvSpPr>
          <p:cNvPr id="8" name="Oval 7"/>
          <p:cNvSpPr>
            <a:spLocks noChangeAspect="1"/>
          </p:cNvSpPr>
          <p:nvPr userDrawn="1"/>
        </p:nvSpPr>
        <p:spPr>
          <a:xfrm>
            <a:off x="10956062" y="5985238"/>
            <a:ext cx="720000" cy="720000"/>
          </a:xfrm>
          <a:prstGeom prst="ellipse">
            <a:avLst/>
          </a:prstGeom>
          <a:solidFill>
            <a:schemeClr val="accent2">
              <a:alpha val="80000"/>
            </a:schemeClr>
          </a:solidFill>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668266866"/>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6293295"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a:t>
            </a:r>
            <a:r>
              <a:rPr lang="en-US"/>
              <a:t>bold.</a:t>
            </a:r>
            <a:r>
              <a:rPr lang="en-US" dirty="0"/>
              <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2300288"/>
            <a:ext cx="5847712" cy="4672829"/>
          </a:xfrm>
          <a:prstGeom prst="rect">
            <a:avLst/>
          </a:prstGeom>
        </p:spPr>
      </p:pic>
      <p:sp>
        <p:nvSpPr>
          <p:cNvPr id="8" name="Octagon 7"/>
          <p:cNvSpPr>
            <a:spLocks noChangeAspect="1"/>
          </p:cNvSpPr>
          <p:nvPr userDrawn="1"/>
        </p:nvSpPr>
        <p:spPr>
          <a:xfrm>
            <a:off x="6287794" y="5721229"/>
            <a:ext cx="900000" cy="90000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265961"/>
      </p:ext>
    </p:extLst>
  </p:cSld>
  <p:clrMapOvr>
    <a:masterClrMapping/>
  </p:clrMapOvr>
  <p:extLst mod="1">
    <p:ext uri="{DCECCB84-F9BA-43D5-87BE-67443E8EF086}">
      <p15:sldGuideLst xmlns:p15="http://schemas.microsoft.com/office/powerpoint/2012/main">
        <p15:guide id="1" orient="horz" pos="35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grpSp>
        <p:nvGrpSpPr>
          <p:cNvPr id="10" name="Group 9"/>
          <p:cNvGrpSpPr/>
          <p:nvPr userDrawn="1"/>
        </p:nvGrpSpPr>
        <p:grpSpPr>
          <a:xfrm>
            <a:off x="6096000" y="2324743"/>
            <a:ext cx="6602638" cy="4533257"/>
            <a:chOff x="6096000" y="2324743"/>
            <a:chExt cx="6602638" cy="4533257"/>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9010" y="2324743"/>
              <a:ext cx="6219628" cy="4533257"/>
            </a:xfrm>
            <a:prstGeom prst="rect">
              <a:avLst/>
            </a:prstGeom>
          </p:spPr>
        </p:pic>
        <p:sp>
          <p:nvSpPr>
            <p:cNvPr id="8" name="Octagon 7"/>
            <p:cNvSpPr/>
            <p:nvPr userDrawn="1"/>
          </p:nvSpPr>
          <p:spPr>
            <a:xfrm>
              <a:off x="6096000" y="5627534"/>
              <a:ext cx="724749" cy="724749"/>
            </a:xfrm>
            <a:prstGeom prst="octagon">
              <a:avLst/>
            </a:prstGeom>
            <a:solidFill>
              <a:schemeClr val="accent3">
                <a:alpha val="90000"/>
              </a:schemeClr>
            </a:solidFill>
          </p:spPr>
          <p:txBody>
            <a:bodyPr wrap="none" lIns="0" tIns="0" rIns="0" bIns="0" rtlCol="0" anchor="ctr">
              <a:noAutofit/>
            </a:bodyPr>
            <a:lstStyle/>
            <a:p>
              <a:pPr algn="ctr"/>
              <a:endParaRPr lang="en-US">
                <a:solidFill>
                  <a:srgbClr val="000000"/>
                </a:solidFill>
              </a:endParaRPr>
            </a:p>
          </p:txBody>
        </p:sp>
      </p:grpSp>
    </p:spTree>
    <p:extLst>
      <p:ext uri="{BB962C8B-B14F-4D97-AF65-F5344CB8AC3E}">
        <p14:creationId xmlns:p14="http://schemas.microsoft.com/office/powerpoint/2010/main" val="515025478"/>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58075" y="2300288"/>
            <a:ext cx="4733925" cy="4567405"/>
          </a:xfrm>
          <a:prstGeom prst="rect">
            <a:avLst/>
          </a:prstGeom>
        </p:spPr>
      </p:pic>
      <p:sp>
        <p:nvSpPr>
          <p:cNvPr id="4" name="Oval 3"/>
          <p:cNvSpPr>
            <a:spLocks noChangeAspect="1"/>
          </p:cNvSpPr>
          <p:nvPr userDrawn="1"/>
        </p:nvSpPr>
        <p:spPr>
          <a:xfrm>
            <a:off x="6666075" y="3131803"/>
            <a:ext cx="792000" cy="792000"/>
          </a:xfrm>
          <a:prstGeom prst="ellipse">
            <a:avLst/>
          </a:prstGeom>
          <a:solidFill>
            <a:srgbClr val="FFD100"/>
          </a:solidFill>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708994433"/>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1546369"/>
            <a:ext cx="5578093" cy="5442042"/>
          </a:xfrm>
          <a:prstGeom prst="rect">
            <a:avLst/>
          </a:prstGeom>
        </p:spPr>
      </p:pic>
    </p:spTree>
    <p:extLst>
      <p:ext uri="{BB962C8B-B14F-4D97-AF65-F5344CB8AC3E}">
        <p14:creationId xmlns:p14="http://schemas.microsoft.com/office/powerpoint/2010/main" val="223450961"/>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7" y="981075"/>
            <a:ext cx="11160125" cy="1118423"/>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15937" y="2305210"/>
            <a:ext cx="11160125" cy="404002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91646" y="1"/>
            <a:ext cx="2743200" cy="516240"/>
          </a:xfrm>
          <a:prstGeom prst="rect">
            <a:avLst/>
          </a:prstGeom>
        </p:spPr>
        <p:txBody>
          <a:bodyPr vert="horz" lIns="0" tIns="0" rIns="0" bIns="0" rtlCol="0" anchor="ctr"/>
          <a:lstStyle>
            <a:lvl1pPr algn="r">
              <a:defRPr sz="1050">
                <a:solidFill>
                  <a:schemeClr val="tx1">
                    <a:tint val="75000"/>
                  </a:schemeClr>
                </a:solidFill>
              </a:defRPr>
            </a:lvl1pPr>
          </a:lstStyle>
          <a:p>
            <a:fld id="{25296409-64BA-4170-8672-6B8C301372FE}" type="datetime4">
              <a:rPr lang="en-GB" smtClean="0"/>
              <a:t>19 July 2017</a:t>
            </a:fld>
            <a:endParaRPr lang="en-US" dirty="0"/>
          </a:p>
        </p:txBody>
      </p:sp>
      <p:sp>
        <p:nvSpPr>
          <p:cNvPr id="5" name="Footer Placeholder 4"/>
          <p:cNvSpPr>
            <a:spLocks noGrp="1"/>
          </p:cNvSpPr>
          <p:nvPr>
            <p:ph type="ftr" sz="quarter" idx="3"/>
          </p:nvPr>
        </p:nvSpPr>
        <p:spPr>
          <a:xfrm>
            <a:off x="515938" y="0"/>
            <a:ext cx="7637462" cy="516240"/>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Customer Service Practitioner webinar</a:t>
            </a:r>
            <a:endParaRPr lang="en-US" dirty="0"/>
          </a:p>
        </p:txBody>
      </p:sp>
      <p:sp>
        <p:nvSpPr>
          <p:cNvPr id="6" name="Slide Number Placeholder 5"/>
          <p:cNvSpPr>
            <a:spLocks noGrp="1"/>
          </p:cNvSpPr>
          <p:nvPr>
            <p:ph type="sldNum" sz="quarter" idx="4"/>
          </p:nvPr>
        </p:nvSpPr>
        <p:spPr>
          <a:xfrm>
            <a:off x="11134846" y="3477"/>
            <a:ext cx="541216" cy="512763"/>
          </a:xfrm>
          <a:prstGeom prst="rect">
            <a:avLst/>
          </a:prstGeom>
        </p:spPr>
        <p:txBody>
          <a:bodyPr vert="horz" lIns="0" tIns="0" rIns="90000" bIns="0" rtlCol="0" anchor="ctr"/>
          <a:lstStyle>
            <a:lvl1pPr algn="r">
              <a:defRPr sz="1050" b="1">
                <a:solidFill>
                  <a:schemeClr val="tx1">
                    <a:tint val="75000"/>
                  </a:schemeClr>
                </a:solidFill>
              </a:defRPr>
            </a:lvl1pPr>
          </a:lstStyle>
          <a:p>
            <a:fld id="{F5758CE8-0485-6247-9D21-74A849DDFC3B}" type="slidenum">
              <a:rPr lang="en-US" smtClean="0"/>
              <a:pPr/>
              <a:t>‹#›</a:t>
            </a:fld>
            <a:endParaRPr lang="en-US" dirty="0"/>
          </a:p>
        </p:txBody>
      </p:sp>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93" r:id="rId1"/>
    <p:sldLayoutId id="2147483664" r:id="rId2"/>
    <p:sldLayoutId id="2147483667" r:id="rId3"/>
    <p:sldLayoutId id="2147483665" r:id="rId4"/>
    <p:sldLayoutId id="2147483689" r:id="rId5"/>
    <p:sldLayoutId id="2147483649" r:id="rId6"/>
    <p:sldLayoutId id="2147483690" r:id="rId7"/>
    <p:sldLayoutId id="2147483699" r:id="rId8"/>
    <p:sldLayoutId id="2147483666" r:id="rId9"/>
    <p:sldLayoutId id="2147483698" r:id="rId10"/>
    <p:sldLayoutId id="2147483692" r:id="rId11"/>
    <p:sldLayoutId id="2147483697" r:id="rId12"/>
    <p:sldLayoutId id="2147483668" r:id="rId13"/>
    <p:sldLayoutId id="2147483696" r:id="rId14"/>
    <p:sldLayoutId id="2147483684" r:id="rId15"/>
    <p:sldLayoutId id="2147483685" r:id="rId16"/>
    <p:sldLayoutId id="2147483686" r:id="rId17"/>
    <p:sldLayoutId id="2147483687" r:id="rId18"/>
    <p:sldLayoutId id="2147483650" r:id="rId19"/>
    <p:sldLayoutId id="2147483660" r:id="rId20"/>
    <p:sldLayoutId id="2147483661" r:id="rId21"/>
    <p:sldLayoutId id="2147483662" r:id="rId22"/>
    <p:sldLayoutId id="2147483663" r:id="rId23"/>
    <p:sldLayoutId id="2147483671" r:id="rId24"/>
    <p:sldLayoutId id="2147483672" r:id="rId25"/>
    <p:sldLayoutId id="2147483673" r:id="rId26"/>
    <p:sldLayoutId id="2147483674" r:id="rId27"/>
    <p:sldLayoutId id="2147483675" r:id="rId28"/>
    <p:sldLayoutId id="2147483676" r:id="rId29"/>
    <p:sldLayoutId id="2147483678" r:id="rId30"/>
    <p:sldLayoutId id="2147483680" r:id="rId31"/>
    <p:sldLayoutId id="2147483679" r:id="rId32"/>
    <p:sldLayoutId id="2147483681" r:id="rId33"/>
    <p:sldLayoutId id="2147483682" r:id="rId34"/>
    <p:sldLayoutId id="2147483683" r:id="rId35"/>
    <p:sldLayoutId id="2147483670" r:id="rId36"/>
    <p:sldLayoutId id="2147483695" r:id="rId37"/>
    <p:sldLayoutId id="2147483655" r:id="rId38"/>
    <p:sldLayoutId id="2147483688" r:id="rId39"/>
    <p:sldLayoutId id="2147483700" r:id="rId40"/>
    <p:sldLayoutId id="2147483701" r:id="rId41"/>
    <p:sldLayoutId id="2147483702" r:id="rId42"/>
  </p:sldLayoutIdLst>
  <p:hf sldNum="0"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hyperlink" Target="http://www.cityandguilds.com/~/media/Employers/J349930_Apprenticeships_Employer_Levy_Guide_Full_Length_AMENDS_V4%20pdf%20pdf.ashx" TargetMode="External"/><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hyperlink" Target="http://www.cityandguilds.com/~/media/apprenticeships/docs/deliver/City%20%20GuildsApprenticeshipReformsGuideUpdateMarch%202017%20pdf.ashx"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mailto:apprenticeships@cityandguilds.com" TargetMode="External"/><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hyperlink" Target="http://www.cityandguilds.com/apprenticeships/emerging-standards/independent-end-assessor"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www.cityandguilds.com/what-we-offer/centres/consultancy-service" TargetMode="External"/><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www.cityandguilds.com/apprenticeships/news-events/employer-events" TargetMode="External"/><Relationship Id="rId2" Type="http://schemas.openxmlformats.org/officeDocument/2006/relationships/notesSlide" Target="../notesSlides/notesSlide42.xml"/><Relationship Id="rId1" Type="http://schemas.openxmlformats.org/officeDocument/2006/relationships/slideLayout" Target="../slideLayouts/slideLayout27.xml"/><Relationship Id="rId5" Type="http://schemas.openxmlformats.org/officeDocument/2006/relationships/hyperlink" Target="http://www.cityandguilds.com/what-we-offer/centres/improving-teaching-learning/events" TargetMode="External"/><Relationship Id="rId4" Type="http://schemas.openxmlformats.org/officeDocument/2006/relationships/hyperlink" Target="http://www.cityandguilds.com/what-we-offer/centres/what-is-advance"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gov.uk/government/publications/apprenticeships-become-a-training-provider" TargetMode="External"/><Relationship Id="rId3" Type="http://schemas.openxmlformats.org/officeDocument/2006/relationships/hyperlink" Target="https://www.gov.uk/government/publications/apprenticeship-funding-and-performance-management-rules-2017-to-2018" TargetMode="External"/><Relationship Id="rId7" Type="http://schemas.openxmlformats.org/officeDocument/2006/relationships/hyperlink" Target="https://www.gov.uk/government/collections/apprenticeship-standards" TargetMode="External"/><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hyperlink" Target="https://www.gov.uk/government/uploads/system/uploads/attachment_data/file/567189/Apprenticeships_funding_-_technical_guide_version1.pdf" TargetMode="External"/><Relationship Id="rId5" Type="http://schemas.openxmlformats.org/officeDocument/2006/relationships/hyperlink" Target="https://www.gov.uk/government/collections/register-of-apprenticeship-training-providers" TargetMode="External"/><Relationship Id="rId4" Type="http://schemas.openxmlformats.org/officeDocument/2006/relationships/hyperlink" Target="https://www.gov.uk/government/publications/apprenticeship-funding-from-may-201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hyperlink" Target="http://www.cityandguilds.com/what-we-offer/centres/email-updates" TargetMode="External"/><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hyperlink" Target="mailto:endpointassessment@cityandguilds.com" TargetMode="External"/><Relationship Id="rId5" Type="http://schemas.openxmlformats.org/officeDocument/2006/relationships/hyperlink" Target="mailto:directsales@cityandguilds.com" TargetMode="External"/><Relationship Id="rId4" Type="http://schemas.openxmlformats.org/officeDocument/2006/relationships/hyperlink" Target="mailto:businessskills@cityandguilds.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5938" y="5488299"/>
            <a:ext cx="5580063" cy="959361"/>
          </a:xfrm>
        </p:spPr>
        <p:txBody>
          <a:bodyPr/>
          <a:lstStyle/>
          <a:p>
            <a:r>
              <a:rPr lang="en-US" b="1" dirty="0" smtClean="0"/>
              <a:t>Wednesday </a:t>
            </a:r>
            <a:r>
              <a:rPr lang="en-US" b="1" dirty="0"/>
              <a:t>28 June 2017, 14.30 - </a:t>
            </a:r>
            <a:r>
              <a:rPr lang="en-US" b="1" dirty="0" smtClean="0"/>
              <a:t>15.15</a:t>
            </a:r>
          </a:p>
          <a:p>
            <a:r>
              <a:rPr lang="en-US" dirty="0" smtClean="0"/>
              <a:t>Jason Benn</a:t>
            </a:r>
          </a:p>
          <a:p>
            <a:r>
              <a:rPr lang="en-US" dirty="0" smtClean="0"/>
              <a:t>Industries Manager, Hospitality, catering, Travel &amp; Tourism</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sp>
        <p:nvSpPr>
          <p:cNvPr id="6" name="Title 1"/>
          <p:cNvSpPr txBox="1">
            <a:spLocks/>
          </p:cNvSpPr>
          <p:nvPr/>
        </p:nvSpPr>
        <p:spPr>
          <a:xfrm>
            <a:off x="515937" y="2923589"/>
            <a:ext cx="5994591" cy="143850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800" b="1" dirty="0"/>
              <a:t>Transitioning to the new </a:t>
            </a:r>
            <a:endParaRPr lang="en-US" sz="2800" b="1" dirty="0" smtClean="0"/>
          </a:p>
          <a:p>
            <a:r>
              <a:rPr lang="en-US" sz="2800" b="1" dirty="0" smtClean="0"/>
              <a:t>Commis Chef and Team Member </a:t>
            </a:r>
          </a:p>
          <a:p>
            <a:r>
              <a:rPr lang="en-US" sz="2800" b="1" dirty="0" smtClean="0"/>
              <a:t>apprenticeship standard</a:t>
            </a:r>
            <a:endParaRPr lang="en-US" sz="2800" b="1" dirty="0"/>
          </a:p>
        </p:txBody>
      </p:sp>
      <p:sp>
        <p:nvSpPr>
          <p:cNvPr id="7" name="Subtitle 2"/>
          <p:cNvSpPr txBox="1">
            <a:spLocks/>
          </p:cNvSpPr>
          <p:nvPr/>
        </p:nvSpPr>
        <p:spPr>
          <a:xfrm>
            <a:off x="668337" y="5798620"/>
            <a:ext cx="5580063" cy="778135"/>
          </a:xfrm>
          <a:prstGeom prst="rect">
            <a:avLst/>
          </a:prstGeom>
        </p:spPr>
        <p:txBody>
          <a:bodyPr vert="horz" lIns="0" tIns="0" rIns="0" bIns="0" rtlCol="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5499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981075"/>
            <a:ext cx="4333855" cy="1118423"/>
          </a:xfrm>
        </p:spPr>
        <p:txBody>
          <a:bodyPr/>
          <a:lstStyle/>
          <a:p>
            <a:r>
              <a:rPr lang="en-US" sz="2800" dirty="0"/>
              <a:t>Understanding </a:t>
            </a:r>
            <a:br>
              <a:rPr lang="en-US" sz="2800" dirty="0"/>
            </a:br>
            <a:r>
              <a:rPr lang="en-US" sz="2800" dirty="0"/>
              <a:t>apprenticeships </a:t>
            </a:r>
            <a:br>
              <a:rPr lang="en-US" sz="2800" dirty="0"/>
            </a:br>
            <a:r>
              <a:rPr lang="en-US" sz="2800" dirty="0"/>
              <a:t>– old and new</a:t>
            </a:r>
          </a:p>
        </p:txBody>
      </p:sp>
      <p:grpSp>
        <p:nvGrpSpPr>
          <p:cNvPr id="24" name="Group 23"/>
          <p:cNvGrpSpPr/>
          <p:nvPr/>
        </p:nvGrpSpPr>
        <p:grpSpPr>
          <a:xfrm>
            <a:off x="5120640" y="981075"/>
            <a:ext cx="6295088" cy="5468333"/>
            <a:chOff x="5511845" y="1128003"/>
            <a:chExt cx="6164218" cy="5321405"/>
          </a:xfrm>
        </p:grpSpPr>
        <p:pic>
          <p:nvPicPr>
            <p:cNvPr id="22" name="Picture 21"/>
            <p:cNvPicPr>
              <a:picLocks noChangeAspect="1"/>
            </p:cNvPicPr>
            <p:nvPr/>
          </p:nvPicPr>
          <p:blipFill>
            <a:blip r:embed="rId3"/>
            <a:stretch>
              <a:fillRect/>
            </a:stretch>
          </p:blipFill>
          <p:spPr>
            <a:xfrm>
              <a:off x="5511845" y="1480533"/>
              <a:ext cx="6164218" cy="4968875"/>
            </a:xfrm>
            <a:prstGeom prst="rect">
              <a:avLst/>
            </a:prstGeom>
          </p:spPr>
        </p:pic>
        <p:sp>
          <p:nvSpPr>
            <p:cNvPr id="23" name="Content Placeholder 2"/>
            <p:cNvSpPr txBox="1">
              <a:spLocks/>
            </p:cNvSpPr>
            <p:nvPr/>
          </p:nvSpPr>
          <p:spPr>
            <a:xfrm>
              <a:off x="5511845" y="1128003"/>
              <a:ext cx="6164218" cy="395288"/>
            </a:xfrm>
            <a:prstGeom prst="rect">
              <a:avLst/>
            </a:prstGeom>
          </p:spPr>
          <p:txBody>
            <a:bodyPr lIns="108000" tIns="0" rIns="0" bIns="0"/>
            <a:lstStyle>
              <a:lvl1pPr marL="228600" indent="-1800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1600" b="1" dirty="0">
                  <a:solidFill>
                    <a:srgbClr val="00BFB3"/>
                  </a:solidFill>
                </a:rPr>
                <a:t>Moving from frameworks to standards</a:t>
              </a:r>
            </a:p>
          </p:txBody>
        </p:sp>
      </p:grpSp>
    </p:spTree>
    <p:extLst>
      <p:ext uri="{BB962C8B-B14F-4D97-AF65-F5344CB8AC3E}">
        <p14:creationId xmlns:p14="http://schemas.microsoft.com/office/powerpoint/2010/main" val="177735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cs typeface="Avenir Heavy"/>
              </a:rPr>
              <a:t>Maths and English </a:t>
            </a:r>
            <a:endParaRPr lang="en-US" sz="2800" dirty="0">
              <a:cs typeface="Avenir Heavy"/>
            </a:endParaRPr>
          </a:p>
        </p:txBody>
      </p:sp>
      <p:sp>
        <p:nvSpPr>
          <p:cNvPr id="7" name="Content Placeholder 6"/>
          <p:cNvSpPr>
            <a:spLocks noGrp="1"/>
          </p:cNvSpPr>
          <p:nvPr>
            <p:ph idx="1"/>
          </p:nvPr>
        </p:nvSpPr>
        <p:spPr>
          <a:xfrm>
            <a:off x="346256" y="1975272"/>
            <a:ext cx="10334314" cy="4040028"/>
          </a:xfrm>
        </p:spPr>
        <p:txBody>
          <a:bodyPr/>
          <a:lstStyle/>
          <a:p>
            <a:pPr>
              <a:buClr>
                <a:schemeClr val="accent6">
                  <a:lumMod val="75000"/>
                </a:schemeClr>
              </a:buClr>
            </a:pPr>
            <a:r>
              <a:rPr lang="en-US" dirty="0">
                <a:cs typeface="Avenir Light"/>
              </a:rPr>
              <a:t>Funding is </a:t>
            </a:r>
            <a:r>
              <a:rPr lang="en-US" dirty="0" smtClean="0">
                <a:cs typeface="Avenir Light"/>
              </a:rPr>
              <a:t>available for </a:t>
            </a:r>
            <a:r>
              <a:rPr lang="en-US" dirty="0">
                <a:cs typeface="Avenir Light"/>
              </a:rPr>
              <a:t>apprentices who have not previously attained a GCSE grade A*- </a:t>
            </a:r>
            <a:r>
              <a:rPr lang="en-US" dirty="0" smtClean="0">
                <a:cs typeface="Avenir Light"/>
              </a:rPr>
              <a:t>C, </a:t>
            </a:r>
            <a:r>
              <a:rPr lang="en-US" dirty="0">
                <a:cs typeface="Avenir Light"/>
              </a:rPr>
              <a:t/>
            </a:r>
            <a:br>
              <a:rPr lang="en-US" dirty="0">
                <a:cs typeface="Avenir Light"/>
              </a:rPr>
            </a:br>
            <a:r>
              <a:rPr lang="en-US" dirty="0">
                <a:cs typeface="Avenir Light"/>
              </a:rPr>
              <a:t>and will support;</a:t>
            </a:r>
          </a:p>
          <a:p>
            <a:pPr marL="594294" indent="-342900">
              <a:buClr>
                <a:schemeClr val="accent6">
                  <a:lumMod val="75000"/>
                </a:schemeClr>
              </a:buClr>
              <a:buFont typeface="Wingdings" panose="05000000000000000000" pitchFamily="2" charset="2"/>
              <a:buChar char="ü"/>
            </a:pPr>
            <a:r>
              <a:rPr lang="en-US" dirty="0">
                <a:cs typeface="Avenir Light"/>
              </a:rPr>
              <a:t>GCSE English Language or M</a:t>
            </a:r>
            <a:r>
              <a:rPr lang="en-US" dirty="0" smtClean="0">
                <a:cs typeface="Avenir Light"/>
              </a:rPr>
              <a:t>aths</a:t>
            </a:r>
            <a:endParaRPr lang="en-US" dirty="0">
              <a:cs typeface="Avenir Light"/>
            </a:endParaRPr>
          </a:p>
          <a:p>
            <a:pPr marL="594294" indent="-342900">
              <a:buClr>
                <a:schemeClr val="accent6">
                  <a:lumMod val="75000"/>
                </a:schemeClr>
              </a:buClr>
              <a:buFont typeface="Wingdings" panose="05000000000000000000" pitchFamily="2" charset="2"/>
              <a:buChar char="ü"/>
            </a:pPr>
            <a:r>
              <a:rPr lang="en-US" dirty="0">
                <a:cs typeface="Avenir Light"/>
              </a:rPr>
              <a:t>Functional Skills English or M</a:t>
            </a:r>
            <a:r>
              <a:rPr lang="en-US" dirty="0" smtClean="0">
                <a:cs typeface="Avenir Light"/>
              </a:rPr>
              <a:t>aths</a:t>
            </a:r>
            <a:endParaRPr lang="en-US" dirty="0">
              <a:cs typeface="Avenir Light"/>
            </a:endParaRPr>
          </a:p>
          <a:p>
            <a:pPr>
              <a:spcBef>
                <a:spcPts val="1200"/>
              </a:spcBef>
              <a:spcAft>
                <a:spcPts val="600"/>
              </a:spcAft>
              <a:buClr>
                <a:schemeClr val="accent6">
                  <a:lumMod val="75000"/>
                </a:schemeClr>
              </a:buClr>
            </a:pPr>
            <a:r>
              <a:rPr lang="en-US" dirty="0">
                <a:cs typeface="Avenir Light"/>
              </a:rPr>
              <a:t>In exceptional circumstances SFA will fund approved stepping stone qualifications </a:t>
            </a:r>
            <a:br>
              <a:rPr lang="en-US" dirty="0">
                <a:cs typeface="Avenir Light"/>
              </a:rPr>
            </a:br>
            <a:r>
              <a:rPr lang="en-US" dirty="0">
                <a:cs typeface="Avenir Light"/>
              </a:rPr>
              <a:t>to support progression to GCSE or Functional </a:t>
            </a:r>
            <a:r>
              <a:rPr lang="en-US" dirty="0" smtClean="0">
                <a:cs typeface="Avenir Light"/>
              </a:rPr>
              <a:t>Skills</a:t>
            </a:r>
            <a:endParaRPr lang="en-US" dirty="0">
              <a:cs typeface="Avenir Light"/>
            </a:endParaRPr>
          </a:p>
          <a:p>
            <a:pPr>
              <a:spcBef>
                <a:spcPts val="1200"/>
              </a:spcBef>
              <a:spcAft>
                <a:spcPts val="600"/>
              </a:spcAft>
              <a:buClr>
                <a:schemeClr val="accent6">
                  <a:lumMod val="75000"/>
                </a:schemeClr>
              </a:buClr>
            </a:pPr>
            <a:r>
              <a:rPr lang="en-US" dirty="0" smtClean="0">
                <a:cs typeface="Avenir Light"/>
              </a:rPr>
              <a:t>Maths </a:t>
            </a:r>
            <a:r>
              <a:rPr lang="en-US" dirty="0">
                <a:cs typeface="Avenir Light"/>
              </a:rPr>
              <a:t>and English are funded </a:t>
            </a:r>
            <a:r>
              <a:rPr lang="en-US" dirty="0" smtClean="0">
                <a:cs typeface="Avenir Light"/>
              </a:rPr>
              <a:t>directly to the provider, </a:t>
            </a:r>
            <a:r>
              <a:rPr lang="en-US" dirty="0">
                <a:cs typeface="Avenir Light"/>
              </a:rPr>
              <a:t>not out of </a:t>
            </a:r>
            <a:r>
              <a:rPr lang="en-US" dirty="0" smtClean="0">
                <a:cs typeface="Avenir Light"/>
              </a:rPr>
              <a:t>the employer levy </a:t>
            </a:r>
            <a:endParaRPr lang="en-US" dirty="0">
              <a:cs typeface="Avenir Light"/>
            </a:endParaRPr>
          </a:p>
          <a:p>
            <a:r>
              <a:rPr lang="en-US" dirty="0" smtClean="0">
                <a:cs typeface="Avenir Light"/>
              </a:rPr>
              <a:t>Level 2 standards learners must achieve a level1 qualification and the have training towards a level 2.</a:t>
            </a:r>
          </a:p>
          <a:p>
            <a:r>
              <a:rPr lang="en-US" dirty="0" smtClean="0">
                <a:cs typeface="Avenir Light"/>
              </a:rPr>
              <a:t>Level 3 standards learners must achieve a level 2.</a:t>
            </a:r>
            <a:endParaRPr lang="en-US" dirty="0">
              <a:cs typeface="Avenir Light"/>
            </a:endParaRPr>
          </a:p>
        </p:txBody>
      </p:sp>
    </p:spTree>
    <p:extLst>
      <p:ext uri="{BB962C8B-B14F-4D97-AF65-F5344CB8AC3E}">
        <p14:creationId xmlns:p14="http://schemas.microsoft.com/office/powerpoint/2010/main" val="1571892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Simple steps to plan </a:t>
            </a:r>
            <a:endParaRPr lang="en-GB" sz="2800" dirty="0"/>
          </a:p>
        </p:txBody>
      </p:sp>
      <p:sp>
        <p:nvSpPr>
          <p:cNvPr id="3" name="Content Placeholder 2"/>
          <p:cNvSpPr>
            <a:spLocks noGrp="1"/>
          </p:cNvSpPr>
          <p:nvPr>
            <p:ph idx="1"/>
          </p:nvPr>
        </p:nvSpPr>
        <p:spPr>
          <a:xfrm>
            <a:off x="515938" y="2305210"/>
            <a:ext cx="7869110" cy="4040028"/>
          </a:xfrm>
        </p:spPr>
        <p:txBody>
          <a:bodyPr/>
          <a:lstStyle/>
          <a:p>
            <a:r>
              <a:rPr lang="en-GB" sz="1600" dirty="0" smtClean="0"/>
              <a:t>Whether you’re an employer or an employer-provider, follow out step-by-step guide to developing your apprenticeship programme.</a:t>
            </a:r>
            <a:endParaRPr lang="en-GB" sz="1600" dirty="0"/>
          </a:p>
        </p:txBody>
      </p:sp>
      <p:pic>
        <p:nvPicPr>
          <p:cNvPr id="8" name="Picture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306" y="3164045"/>
            <a:ext cx="3052191" cy="2157763"/>
          </a:xfrm>
          <a:prstGeom prst="rect">
            <a:avLst/>
          </a:prstGeom>
          <a:ln w="6350">
            <a:solidFill>
              <a:schemeClr val="tx1">
                <a:lumMod val="50000"/>
                <a:lumOff val="50000"/>
              </a:schemeClr>
            </a:solidFill>
          </a:ln>
          <a:effectLst/>
        </p:spPr>
      </p:pic>
      <p:pic>
        <p:nvPicPr>
          <p:cNvPr id="6" name="Picture 5">
            <a:hlinkClick r:id="rId5"/>
          </p:cNvPr>
          <p:cNvPicPr>
            <a:picLocks noChangeAspect="1"/>
          </p:cNvPicPr>
          <p:nvPr/>
        </p:nvPicPr>
        <p:blipFill>
          <a:blip r:embed="rId6"/>
          <a:stretch>
            <a:fillRect/>
          </a:stretch>
        </p:blipFill>
        <p:spPr>
          <a:xfrm>
            <a:off x="5373937" y="3164045"/>
            <a:ext cx="3111695" cy="2195237"/>
          </a:xfrm>
          <a:prstGeom prst="rect">
            <a:avLst/>
          </a:prstGeom>
          <a:ln w="6350">
            <a:solidFill>
              <a:schemeClr val="tx1">
                <a:lumMod val="50000"/>
                <a:lumOff val="50000"/>
              </a:schemeClr>
            </a:solidFill>
          </a:ln>
          <a:effectLst/>
        </p:spPr>
      </p:pic>
      <p:sp>
        <p:nvSpPr>
          <p:cNvPr id="7" name="TextBox 6"/>
          <p:cNvSpPr txBox="1"/>
          <p:nvPr/>
        </p:nvSpPr>
        <p:spPr>
          <a:xfrm>
            <a:off x="716021" y="5464191"/>
            <a:ext cx="3794760" cy="338554"/>
          </a:xfrm>
          <a:prstGeom prst="rect">
            <a:avLst/>
          </a:prstGeom>
          <a:noFill/>
        </p:spPr>
        <p:txBody>
          <a:bodyPr wrap="square" rtlCol="0">
            <a:spAutoFit/>
          </a:bodyPr>
          <a:lstStyle/>
          <a:p>
            <a:pPr algn="ctr"/>
            <a:r>
              <a:rPr lang="en-GB" sz="1600" dirty="0" smtClean="0">
                <a:hlinkClick r:id="rId3"/>
              </a:rPr>
              <a:t>Employers guide</a:t>
            </a:r>
            <a:endParaRPr lang="en-GB" sz="1600" dirty="0"/>
          </a:p>
        </p:txBody>
      </p:sp>
      <p:sp>
        <p:nvSpPr>
          <p:cNvPr id="11" name="TextBox 10"/>
          <p:cNvSpPr txBox="1"/>
          <p:nvPr/>
        </p:nvSpPr>
        <p:spPr>
          <a:xfrm>
            <a:off x="5032404" y="5464191"/>
            <a:ext cx="3794760" cy="338554"/>
          </a:xfrm>
          <a:prstGeom prst="rect">
            <a:avLst/>
          </a:prstGeom>
          <a:noFill/>
        </p:spPr>
        <p:txBody>
          <a:bodyPr wrap="square" rtlCol="0">
            <a:spAutoFit/>
          </a:bodyPr>
          <a:lstStyle/>
          <a:p>
            <a:pPr algn="ctr"/>
            <a:r>
              <a:rPr lang="en-GB" sz="1600" dirty="0" smtClean="0">
                <a:hlinkClick r:id="rId5"/>
              </a:rPr>
              <a:t>Providers guide</a:t>
            </a:r>
            <a:endParaRPr lang="en-GB" sz="1600" dirty="0"/>
          </a:p>
        </p:txBody>
      </p:sp>
    </p:spTree>
    <p:extLst>
      <p:ext uri="{BB962C8B-B14F-4D97-AF65-F5344CB8AC3E}">
        <p14:creationId xmlns:p14="http://schemas.microsoft.com/office/powerpoint/2010/main" val="2706138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36" y="1662611"/>
            <a:ext cx="5398726" cy="4751324"/>
          </a:xfrm>
        </p:spPr>
        <p:txBody>
          <a:bodyPr/>
          <a:lstStyle/>
          <a:p>
            <a:pPr marL="0" indent="0">
              <a:buNone/>
            </a:pPr>
            <a:r>
              <a:rPr lang="en-GB" sz="1600" b="1" dirty="0" smtClean="0"/>
              <a:t>The standard was </a:t>
            </a:r>
            <a:r>
              <a:rPr lang="en-GB" sz="1600" b="1" dirty="0"/>
              <a:t>developed by </a:t>
            </a:r>
            <a:r>
              <a:rPr lang="en-GB" sz="1600" b="1" dirty="0" smtClean="0"/>
              <a:t>these </a:t>
            </a:r>
            <a:r>
              <a:rPr lang="en-GB" sz="1600" b="1" dirty="0"/>
              <a:t>employers:</a:t>
            </a:r>
          </a:p>
          <a:p>
            <a:pPr lvl="0"/>
            <a:r>
              <a:rPr lang="en-GB" sz="1600" dirty="0" smtClean="0"/>
              <a:t>Edward </a:t>
            </a:r>
            <a:r>
              <a:rPr lang="en-GB" sz="1600" dirty="0" err="1"/>
              <a:t>Gallier</a:t>
            </a:r>
            <a:r>
              <a:rPr lang="en-GB" sz="1600" dirty="0"/>
              <a:t>, head of learning and development, Amaris</a:t>
            </a:r>
          </a:p>
          <a:p>
            <a:pPr lvl="0"/>
            <a:r>
              <a:rPr lang="en-GB" sz="1600" dirty="0"/>
              <a:t>Johanna Keith, apprenticeship manager, Azzurri Group</a:t>
            </a:r>
          </a:p>
          <a:p>
            <a:pPr lvl="0"/>
            <a:r>
              <a:rPr lang="en-GB" sz="1600" dirty="0"/>
              <a:t>Melanie Hayes, resourcing and development director, Compass</a:t>
            </a:r>
          </a:p>
          <a:p>
            <a:pPr lvl="0"/>
            <a:r>
              <a:rPr lang="en-GB" sz="1600" dirty="0"/>
              <a:t>David Hoyle, people director, Fuller, Smith and Turner</a:t>
            </a:r>
          </a:p>
          <a:p>
            <a:pPr lvl="0"/>
            <a:r>
              <a:rPr lang="en-GB" sz="1600" dirty="0"/>
              <a:t>Serena von der </a:t>
            </a:r>
            <a:r>
              <a:rPr lang="en-GB" sz="1600" dirty="0" err="1"/>
              <a:t>Heyde</a:t>
            </a:r>
            <a:r>
              <a:rPr lang="en-GB" sz="1600" dirty="0"/>
              <a:t>, business partner, Georgian House Hotel</a:t>
            </a:r>
          </a:p>
          <a:p>
            <a:pPr lvl="0"/>
            <a:r>
              <a:rPr lang="en-GB" sz="1600" dirty="0"/>
              <a:t>Graham Briggs, apprenticeship manager, Greene King</a:t>
            </a:r>
          </a:p>
          <a:p>
            <a:pPr lvl="0"/>
            <a:r>
              <a:rPr lang="en-GB" sz="1600" dirty="0"/>
              <a:t>Alison Knight, senior manager, talent and leadership development, Hilton </a:t>
            </a:r>
            <a:r>
              <a:rPr lang="en-GB" sz="1600" dirty="0" smtClean="0"/>
              <a:t>Worldwide</a:t>
            </a:r>
            <a:endParaRPr lang="en-GB" sz="1600" dirty="0"/>
          </a:p>
        </p:txBody>
      </p:sp>
      <p:sp>
        <p:nvSpPr>
          <p:cNvPr id="18" name="Content Placeholder 17"/>
          <p:cNvSpPr>
            <a:spLocks noGrp="1"/>
          </p:cNvSpPr>
          <p:nvPr>
            <p:ph idx="13"/>
          </p:nvPr>
        </p:nvSpPr>
        <p:spPr>
          <a:xfrm>
            <a:off x="5914663" y="1697834"/>
            <a:ext cx="5398726" cy="4192881"/>
          </a:xfrm>
        </p:spPr>
        <p:txBody>
          <a:bodyPr/>
          <a:lstStyle/>
          <a:p>
            <a:pPr lvl="0"/>
            <a:r>
              <a:rPr lang="en-GB" sz="1600" dirty="0"/>
              <a:t>Aideen </a:t>
            </a:r>
            <a:r>
              <a:rPr lang="en-GB" sz="1600" dirty="0" err="1"/>
              <a:t>Whelehan</a:t>
            </a:r>
            <a:r>
              <a:rPr lang="en-GB" sz="1600" dirty="0"/>
              <a:t>, human resource manager, Lancaster London</a:t>
            </a:r>
          </a:p>
          <a:p>
            <a:pPr lvl="0"/>
            <a:r>
              <a:rPr lang="en-GB" sz="1600" dirty="0"/>
              <a:t>Mary Payne, apprenticeship programme manager, McDonald’s</a:t>
            </a:r>
          </a:p>
          <a:p>
            <a:pPr lvl="0"/>
            <a:r>
              <a:rPr lang="en-GB" sz="1600" dirty="0"/>
              <a:t>Jan </a:t>
            </a:r>
            <a:r>
              <a:rPr lang="en-GB" sz="1600" dirty="0" err="1"/>
              <a:t>Smallbone</a:t>
            </a:r>
            <a:r>
              <a:rPr lang="en-GB" sz="1600" dirty="0"/>
              <a:t>, director of learning &amp; talent development, Mitchell and Butlers</a:t>
            </a:r>
          </a:p>
          <a:p>
            <a:pPr lvl="0"/>
            <a:r>
              <a:rPr lang="en-GB" sz="1600" dirty="0"/>
              <a:t>Maggie </a:t>
            </a:r>
            <a:r>
              <a:rPr lang="en-GB" sz="1600" dirty="0" err="1"/>
              <a:t>Pavlou</a:t>
            </a:r>
            <a:r>
              <a:rPr lang="en-GB" sz="1600" dirty="0"/>
              <a:t>, HR director, </a:t>
            </a:r>
            <a:r>
              <a:rPr lang="en-GB" sz="1600" dirty="0" err="1"/>
              <a:t>Parkdean</a:t>
            </a:r>
            <a:r>
              <a:rPr lang="en-GB" sz="1600" dirty="0"/>
              <a:t> Resorts</a:t>
            </a:r>
          </a:p>
          <a:p>
            <a:pPr lvl="0"/>
            <a:r>
              <a:rPr lang="en-GB" sz="1600" dirty="0"/>
              <a:t>Brian Turner, president, representing the chefs of the Royal Academy Culinary Arts</a:t>
            </a:r>
          </a:p>
          <a:p>
            <a:pPr lvl="0"/>
            <a:r>
              <a:rPr lang="en-GB" sz="1600" dirty="0"/>
              <a:t>Julie Barker, director of accommodation and hospitality University of Brighton</a:t>
            </a:r>
          </a:p>
          <a:p>
            <a:pPr lvl="0"/>
            <a:r>
              <a:rPr lang="en-GB" sz="1600" dirty="0"/>
              <a:t>Malcolm Redmond, education manager, Whitbread</a:t>
            </a:r>
          </a:p>
          <a:p>
            <a:r>
              <a:rPr lang="en-GB" sz="1600" dirty="0"/>
              <a:t>Tracy Read, HR director, </a:t>
            </a:r>
            <a:r>
              <a:rPr lang="en-GB" sz="1600" dirty="0" smtClean="0"/>
              <a:t>Young’s</a:t>
            </a:r>
            <a:endParaRPr lang="en-US" sz="1600" dirty="0"/>
          </a:p>
        </p:txBody>
      </p:sp>
      <p:sp>
        <p:nvSpPr>
          <p:cNvPr id="4" name="Rectangle 3"/>
          <p:cNvSpPr/>
          <p:nvPr/>
        </p:nvSpPr>
        <p:spPr>
          <a:xfrm>
            <a:off x="515937" y="5950146"/>
            <a:ext cx="8263848" cy="738664"/>
          </a:xfrm>
          <a:prstGeom prst="rect">
            <a:avLst/>
          </a:prstGeom>
        </p:spPr>
        <p:txBody>
          <a:bodyPr wrap="square">
            <a:spAutoFit/>
          </a:bodyPr>
          <a:lstStyle/>
          <a:p>
            <a:r>
              <a:rPr lang="en-US" sz="1400" b="1" dirty="0"/>
              <a:t>The standards and assessment plan </a:t>
            </a:r>
            <a:r>
              <a:rPr lang="en-US" sz="1400" b="1" dirty="0" smtClean="0"/>
              <a:t>are </a:t>
            </a:r>
            <a:r>
              <a:rPr lang="en-US" sz="1400" b="1" dirty="0"/>
              <a:t>online</a:t>
            </a:r>
            <a:r>
              <a:rPr lang="en-US" sz="1400" b="1" dirty="0" smtClean="0"/>
              <a:t>: </a:t>
            </a:r>
          </a:p>
          <a:p>
            <a:r>
              <a:rPr lang="en-US" sz="1400" dirty="0" smtClean="0"/>
              <a:t>http</a:t>
            </a:r>
            <a:r>
              <a:rPr lang="en-US" sz="1400" dirty="0"/>
              <a:t>://www.people1st.co.uk/apprenticeships/standards-assessment-plans/hospitality-apprenticeship-standards/ </a:t>
            </a:r>
          </a:p>
        </p:txBody>
      </p:sp>
      <p:sp>
        <p:nvSpPr>
          <p:cNvPr id="9" name="Title 8"/>
          <p:cNvSpPr>
            <a:spLocks noGrp="1"/>
          </p:cNvSpPr>
          <p:nvPr>
            <p:ph type="title"/>
          </p:nvPr>
        </p:nvSpPr>
        <p:spPr/>
        <p:txBody>
          <a:bodyPr/>
          <a:lstStyle/>
          <a:p>
            <a:r>
              <a:rPr lang="en-GB" sz="2800" dirty="0" smtClean="0"/>
              <a:t>Commis Chef &amp; Team Member standards</a:t>
            </a:r>
            <a:endParaRPr lang="en-GB" sz="2800" dirty="0"/>
          </a:p>
        </p:txBody>
      </p:sp>
    </p:spTree>
    <p:extLst>
      <p:ext uri="{BB962C8B-B14F-4D97-AF65-F5344CB8AC3E}">
        <p14:creationId xmlns:p14="http://schemas.microsoft.com/office/powerpoint/2010/main" val="142601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cs typeface="Avenir Heavy"/>
              </a:rPr>
              <a:t>Developing </a:t>
            </a:r>
            <a:r>
              <a:rPr lang="en-US" sz="2800" dirty="0">
                <a:cs typeface="Avenir Heavy"/>
              </a:rPr>
              <a:t>skills, knowledge and </a:t>
            </a:r>
            <a:r>
              <a:rPr lang="en-US" sz="2800" dirty="0" smtClean="0">
                <a:cs typeface="Avenir Heavy"/>
              </a:rPr>
              <a:t>behaviors to </a:t>
            </a:r>
            <a:r>
              <a:rPr lang="en-US" sz="2800" dirty="0">
                <a:cs typeface="Avenir Heavy"/>
              </a:rPr>
              <a:t>prepare apprentices for EPA 	</a:t>
            </a:r>
            <a:br>
              <a:rPr lang="en-US" sz="2800" dirty="0">
                <a:cs typeface="Avenir Heavy"/>
              </a:rPr>
            </a:br>
            <a:endParaRPr lang="en-GB" sz="2800" dirty="0">
              <a:cs typeface="Avenir Heavy"/>
            </a:endParaRPr>
          </a:p>
        </p:txBody>
      </p:sp>
      <p:sp>
        <p:nvSpPr>
          <p:cNvPr id="3" name="Content Placeholder 2"/>
          <p:cNvSpPr>
            <a:spLocks noGrp="1"/>
          </p:cNvSpPr>
          <p:nvPr>
            <p:ph idx="1"/>
          </p:nvPr>
        </p:nvSpPr>
        <p:spPr/>
        <p:txBody>
          <a:bodyPr/>
          <a:lstStyle/>
          <a:p>
            <a:r>
              <a:rPr lang="en-US" dirty="0" smtClean="0">
                <a:cs typeface="Avenir Light"/>
              </a:rPr>
              <a:t>Assessment is required during on programme student’s </a:t>
            </a:r>
            <a:r>
              <a:rPr lang="en-US" dirty="0">
                <a:cs typeface="Avenir Light"/>
              </a:rPr>
              <a:t>needs, tracking progress and providing </a:t>
            </a:r>
            <a:r>
              <a:rPr lang="en-US" dirty="0" smtClean="0">
                <a:cs typeface="Avenir Light"/>
              </a:rPr>
              <a:t>support </a:t>
            </a:r>
          </a:p>
          <a:p>
            <a:r>
              <a:rPr lang="en-US" dirty="0">
                <a:cs typeface="Avenir Light"/>
              </a:rPr>
              <a:t>T</a:t>
            </a:r>
            <a:r>
              <a:rPr lang="en-US" dirty="0" smtClean="0">
                <a:cs typeface="Avenir Light"/>
              </a:rPr>
              <a:t>he </a:t>
            </a:r>
            <a:r>
              <a:rPr lang="en-US" dirty="0">
                <a:cs typeface="Avenir Light"/>
              </a:rPr>
              <a:t>apprentice should meet with the on-programme assessor to record their progress against the </a:t>
            </a:r>
            <a:r>
              <a:rPr lang="en-US" dirty="0" smtClean="0">
                <a:cs typeface="Avenir Light"/>
              </a:rPr>
              <a:t>standard</a:t>
            </a:r>
          </a:p>
          <a:p>
            <a:r>
              <a:rPr lang="en-US" dirty="0" smtClean="0">
                <a:cs typeface="Avenir Light"/>
              </a:rPr>
              <a:t> </a:t>
            </a:r>
            <a:r>
              <a:rPr lang="en-US" dirty="0">
                <a:cs typeface="Avenir Light"/>
              </a:rPr>
              <a:t>A minimum of six meetings a</a:t>
            </a:r>
            <a:r>
              <a:rPr lang="en-US" dirty="0" smtClean="0">
                <a:cs typeface="Avenir Light"/>
              </a:rPr>
              <a:t>t least </a:t>
            </a:r>
            <a:r>
              <a:rPr lang="en-US" dirty="0">
                <a:cs typeface="Avenir Light"/>
              </a:rPr>
              <a:t>every two </a:t>
            </a:r>
            <a:r>
              <a:rPr lang="en-US" dirty="0" smtClean="0">
                <a:cs typeface="Avenir Light"/>
              </a:rPr>
              <a:t>months required to be recorded </a:t>
            </a:r>
          </a:p>
          <a:p>
            <a:r>
              <a:rPr lang="en-US" dirty="0" smtClean="0">
                <a:cs typeface="Avenir Light"/>
              </a:rPr>
              <a:t>The </a:t>
            </a:r>
            <a:r>
              <a:rPr lang="en-US" dirty="0">
                <a:cs typeface="Avenir Light"/>
              </a:rPr>
              <a:t>provider will need to build into the delivery plan the milestones against which progress will be </a:t>
            </a:r>
            <a:r>
              <a:rPr lang="en-US" dirty="0" smtClean="0">
                <a:cs typeface="Avenir Light"/>
              </a:rPr>
              <a:t>reviewed </a:t>
            </a:r>
            <a:endParaRPr lang="en-US" dirty="0">
              <a:cs typeface="Avenir Light"/>
            </a:endParaRPr>
          </a:p>
          <a:p>
            <a:r>
              <a:rPr lang="en-US" dirty="0" smtClean="0">
                <a:cs typeface="Avenir Light"/>
              </a:rPr>
              <a:t> </a:t>
            </a:r>
            <a:r>
              <a:rPr lang="en-US" dirty="0">
                <a:cs typeface="Avenir Light"/>
              </a:rPr>
              <a:t>Once the employer is satisfied that the apprentice has achieved full competence </a:t>
            </a:r>
            <a:r>
              <a:rPr lang="en-US" dirty="0" smtClean="0">
                <a:cs typeface="Avenir Light"/>
              </a:rPr>
              <a:t>the </a:t>
            </a:r>
            <a:r>
              <a:rPr lang="en-US" dirty="0">
                <a:cs typeface="Avenir Light"/>
              </a:rPr>
              <a:t>apprentice can be put forward for the </a:t>
            </a:r>
            <a:r>
              <a:rPr lang="en-US" dirty="0" smtClean="0">
                <a:cs typeface="Avenir Light"/>
              </a:rPr>
              <a:t>EPA</a:t>
            </a:r>
          </a:p>
          <a:p>
            <a:r>
              <a:rPr lang="en-US" dirty="0" smtClean="0">
                <a:cs typeface="Avenir Light"/>
              </a:rPr>
              <a:t>Once </a:t>
            </a:r>
            <a:r>
              <a:rPr lang="en-US" dirty="0">
                <a:cs typeface="Avenir Light"/>
              </a:rPr>
              <a:t>the apprentice is deemed competent the relevant section(s) of the standard should be signed off by the on-programme assessor and </a:t>
            </a:r>
            <a:r>
              <a:rPr lang="en-US" dirty="0" smtClean="0">
                <a:cs typeface="Avenir Light"/>
              </a:rPr>
              <a:t>employer</a:t>
            </a:r>
          </a:p>
          <a:p>
            <a:pPr marL="0" indent="0">
              <a:buNone/>
            </a:pPr>
            <a:endParaRPr lang="en-GB" i="1"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a:p>
            <a:endParaRPr lang="en-US" dirty="0"/>
          </a:p>
        </p:txBody>
      </p:sp>
    </p:spTree>
    <p:extLst>
      <p:ext uri="{BB962C8B-B14F-4D97-AF65-F5344CB8AC3E}">
        <p14:creationId xmlns:p14="http://schemas.microsoft.com/office/powerpoint/2010/main" val="491243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Box 8"/>
          <p:cNvSpPr txBox="1">
            <a:spLocks noChangeArrowheads="1"/>
          </p:cNvSpPr>
          <p:nvPr/>
        </p:nvSpPr>
        <p:spPr bwMode="auto">
          <a:xfrm>
            <a:off x="449263" y="1414463"/>
            <a:ext cx="8159750" cy="5252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ts val="2000"/>
              </a:lnSpc>
            </a:pPr>
            <a:r>
              <a:rPr lang="en-GB" b="1" dirty="0">
                <a:latin typeface="+mn-lt"/>
                <a:cs typeface="Avenir Heavy"/>
              </a:rPr>
              <a:t>Defined as;</a:t>
            </a:r>
          </a:p>
          <a:p>
            <a:endParaRPr lang="en-GB" b="1" dirty="0">
              <a:latin typeface="+mn-lt"/>
            </a:endParaRPr>
          </a:p>
          <a:p>
            <a:r>
              <a:rPr lang="en-GB" dirty="0">
                <a:latin typeface="+mn-lt"/>
                <a:cs typeface="Avenir Light"/>
              </a:rPr>
              <a:t>Off-the-job training is defined as learning which is undertaken outside of the normal day-to-day working environment and leads towards the achievement of the apprenticeship. This can include training that is delivered at the apprentice’s normal place of work but must not be delivered as part of their normal working duties. </a:t>
            </a:r>
          </a:p>
          <a:p>
            <a:pPr eaLnBrk="1" hangingPunct="1">
              <a:lnSpc>
                <a:spcPts val="2000"/>
              </a:lnSpc>
            </a:pPr>
            <a:endParaRPr lang="en-GB" dirty="0">
              <a:latin typeface="+mn-lt"/>
              <a:cs typeface="Avenir Light"/>
            </a:endParaRPr>
          </a:p>
          <a:p>
            <a:pPr eaLnBrk="1" hangingPunct="1">
              <a:lnSpc>
                <a:spcPts val="2000"/>
              </a:lnSpc>
            </a:pPr>
            <a:r>
              <a:rPr lang="en-GB" dirty="0">
                <a:latin typeface="+mn-lt"/>
                <a:cs typeface="Avenir Light"/>
              </a:rPr>
              <a:t>Off-the-job training does not include training which takes place outside the apprentice’s paid working hours</a:t>
            </a:r>
          </a:p>
          <a:p>
            <a:pPr eaLnBrk="1" hangingPunct="1">
              <a:lnSpc>
                <a:spcPts val="2000"/>
              </a:lnSpc>
            </a:pPr>
            <a:endParaRPr lang="en-GB" dirty="0">
              <a:latin typeface="+mn-lt"/>
              <a:cs typeface="Avenir Light"/>
            </a:endParaRPr>
          </a:p>
          <a:p>
            <a:pPr eaLnBrk="1" hangingPunct="1">
              <a:lnSpc>
                <a:spcPts val="2000"/>
              </a:lnSpc>
            </a:pPr>
            <a:r>
              <a:rPr lang="en-GB" dirty="0">
                <a:latin typeface="+mn-lt"/>
                <a:cs typeface="Avenir Light"/>
              </a:rPr>
              <a:t>The minimum duration of each apprenticeship is based on the apprentice working 30 hours per week or more including any off the job training – if the apprentice works less than 30 hours you must extend the minimum duration pro rata to take this into account ’ </a:t>
            </a:r>
          </a:p>
          <a:p>
            <a:pPr eaLnBrk="1" hangingPunct="1">
              <a:lnSpc>
                <a:spcPts val="2000"/>
              </a:lnSpc>
            </a:pPr>
            <a:r>
              <a:rPr lang="en-GB" dirty="0">
                <a:latin typeface="+mn-lt"/>
                <a:cs typeface="Avenir Light"/>
              </a:rPr>
              <a:t>(Apprenticeship Funding Rules Version 3 2017/18)</a:t>
            </a:r>
          </a:p>
          <a:p>
            <a:pPr eaLnBrk="1" hangingPunct="1">
              <a:lnSpc>
                <a:spcPts val="2000"/>
              </a:lnSpc>
            </a:pPr>
            <a:endParaRPr lang="en-GB" dirty="0">
              <a:latin typeface="+mn-lt"/>
              <a:cs typeface="Avenir Light"/>
            </a:endParaRPr>
          </a:p>
          <a:p>
            <a:pPr eaLnBrk="1" hangingPunct="1">
              <a:lnSpc>
                <a:spcPts val="2000"/>
              </a:lnSpc>
            </a:pPr>
            <a:r>
              <a:rPr lang="en-GB" dirty="0">
                <a:latin typeface="+mn-lt"/>
                <a:cs typeface="Avenir Light"/>
              </a:rPr>
              <a:t>Anything not written into the standard as mandatory cannot be paid for by Government and must be paid for by the employer and cannot be part ‘of off the job training’.</a:t>
            </a:r>
          </a:p>
        </p:txBody>
      </p:sp>
      <p:sp>
        <p:nvSpPr>
          <p:cNvPr id="46085" name="Title 1"/>
          <p:cNvSpPr txBox="1">
            <a:spLocks/>
          </p:cNvSpPr>
          <p:nvPr/>
        </p:nvSpPr>
        <p:spPr bwMode="auto">
          <a:xfrm>
            <a:off x="449263" y="871538"/>
            <a:ext cx="11220450"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ts val="3000"/>
              </a:lnSpc>
            </a:pPr>
            <a:r>
              <a:rPr lang="en-US" sz="2800" dirty="0">
                <a:latin typeface="+mj-lt"/>
                <a:cs typeface="Avenir Heavy"/>
              </a:rPr>
              <a:t>Definition of ‘off the job training’ </a:t>
            </a:r>
          </a:p>
        </p:txBody>
      </p:sp>
      <p:pic>
        <p:nvPicPr>
          <p:cNvPr id="46086" name="Picture 1" descr="SHAPES-0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7050" y="2786063"/>
            <a:ext cx="4597400"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032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SHAPES-0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6163" y="2173288"/>
            <a:ext cx="5673725" cy="534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3" name="TextBox 10"/>
          <p:cNvSpPr txBox="1">
            <a:spLocks noChangeArrowheads="1"/>
          </p:cNvSpPr>
          <p:nvPr/>
        </p:nvSpPr>
        <p:spPr bwMode="auto">
          <a:xfrm>
            <a:off x="509588" y="1060450"/>
            <a:ext cx="7579302" cy="5663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ea typeface="ＭＳ Ｐゴシック" charset="0"/>
              </a:defRPr>
            </a:lvl1pPr>
            <a:lvl2pPr marL="742950" indent="-285750">
              <a:defRPr sz="1600">
                <a:solidFill>
                  <a:schemeClr val="tx1"/>
                </a:solidFill>
                <a:latin typeface="Arial" charset="0"/>
                <a:ea typeface="ＭＳ Ｐゴシック" charset="0"/>
              </a:defRPr>
            </a:lvl2pPr>
            <a:lvl3pPr indent="-228600">
              <a:defRPr sz="1400">
                <a:solidFill>
                  <a:schemeClr val="tx1"/>
                </a:solidFill>
                <a:latin typeface="Arial" charset="0"/>
                <a:ea typeface="ＭＳ Ｐゴシック" charset="0"/>
              </a:defRPr>
            </a:lvl3pPr>
            <a:lvl4pPr indent="-228600">
              <a:defRPr sz="1200">
                <a:solidFill>
                  <a:schemeClr val="tx1"/>
                </a:solidFill>
                <a:latin typeface="Arial" charset="0"/>
                <a:ea typeface="ＭＳ Ｐゴシック" charset="0"/>
              </a:defRPr>
            </a:lvl4pPr>
            <a:lvl5pPr indent="-228600">
              <a:defRPr sz="1200">
                <a:solidFill>
                  <a:schemeClr val="tx1"/>
                </a:solidFill>
                <a:latin typeface="Arial" charset="0"/>
                <a:ea typeface="ＭＳ Ｐゴシック" charset="0"/>
              </a:defRPr>
            </a:lvl5pPr>
            <a:lvl6pPr eaLnBrk="0" fontAlgn="base" hangingPunct="0">
              <a:spcAft>
                <a:spcPct val="0"/>
              </a:spcAft>
              <a:buClr>
                <a:schemeClr val="tx2"/>
              </a:buClr>
              <a:buFont typeface="Arial" charset="0"/>
              <a:defRPr sz="1200">
                <a:solidFill>
                  <a:schemeClr val="tx1"/>
                </a:solidFill>
                <a:latin typeface="Arial" charset="0"/>
                <a:ea typeface="ＭＳ Ｐゴシック" charset="0"/>
              </a:defRPr>
            </a:lvl6pPr>
            <a:lvl7pPr eaLnBrk="0" fontAlgn="base" hangingPunct="0">
              <a:spcAft>
                <a:spcPct val="0"/>
              </a:spcAft>
              <a:buClr>
                <a:schemeClr val="tx2"/>
              </a:buClr>
              <a:buFont typeface="Arial" charset="0"/>
              <a:defRPr sz="1200">
                <a:solidFill>
                  <a:schemeClr val="tx1"/>
                </a:solidFill>
                <a:latin typeface="Arial" charset="0"/>
                <a:ea typeface="ＭＳ Ｐゴシック" charset="0"/>
              </a:defRPr>
            </a:lvl7pPr>
            <a:lvl8pPr eaLnBrk="0" fontAlgn="base" hangingPunct="0">
              <a:spcAft>
                <a:spcPct val="0"/>
              </a:spcAft>
              <a:buClr>
                <a:schemeClr val="tx2"/>
              </a:buClr>
              <a:buFont typeface="Arial" charset="0"/>
              <a:defRPr sz="1200">
                <a:solidFill>
                  <a:schemeClr val="tx1"/>
                </a:solidFill>
                <a:latin typeface="Arial" charset="0"/>
                <a:ea typeface="ＭＳ Ｐゴシック" charset="0"/>
              </a:defRPr>
            </a:lvl8pPr>
            <a:lvl9pPr eaLnBrk="0" fontAlgn="base" hangingPunct="0">
              <a:spcAft>
                <a:spcPct val="0"/>
              </a:spcAft>
              <a:buClr>
                <a:schemeClr val="tx2"/>
              </a:buClr>
              <a:buFont typeface="Arial" charset="0"/>
              <a:defRPr sz="1200">
                <a:solidFill>
                  <a:schemeClr val="tx1"/>
                </a:solidFill>
                <a:latin typeface="Arial" charset="0"/>
                <a:ea typeface="ＭＳ Ｐゴシック" charset="0"/>
              </a:defRPr>
            </a:lvl9pPr>
          </a:lstStyle>
          <a:p>
            <a:pPr eaLnBrk="1" hangingPunct="1"/>
            <a:r>
              <a:rPr lang="en-GB" sz="2800" dirty="0">
                <a:latin typeface="+mj-lt"/>
                <a:cs typeface="Avenir Heavy"/>
              </a:rPr>
              <a:t>What does </a:t>
            </a:r>
            <a:r>
              <a:rPr lang="en-GB" sz="2800" b="1" dirty="0">
                <a:latin typeface="+mj-lt"/>
                <a:cs typeface="Avenir Heavy"/>
              </a:rPr>
              <a:t>NOT</a:t>
            </a:r>
            <a:r>
              <a:rPr lang="en-GB" sz="2800" dirty="0">
                <a:latin typeface="+mj-lt"/>
                <a:cs typeface="Avenir Heavy"/>
              </a:rPr>
              <a:t> constitute ‘off the job training’?</a:t>
            </a:r>
          </a:p>
          <a:p>
            <a:pPr eaLnBrk="1" hangingPunct="1"/>
            <a:endParaRPr lang="en-GB" sz="2000" dirty="0"/>
          </a:p>
          <a:p>
            <a:pPr eaLnBrk="1" hangingPunct="1">
              <a:buFont typeface="Arial" charset="0"/>
              <a:buChar char="•"/>
            </a:pPr>
            <a:r>
              <a:rPr lang="en-GB" sz="1600" dirty="0"/>
              <a:t> </a:t>
            </a:r>
            <a:r>
              <a:rPr lang="en-GB" dirty="0">
                <a:latin typeface="+mn-lt"/>
                <a:cs typeface="Avenir Light"/>
              </a:rPr>
              <a:t>Enrolment</a:t>
            </a:r>
          </a:p>
          <a:p>
            <a:pPr eaLnBrk="1" hangingPunct="1">
              <a:buFont typeface="Arial" charset="0"/>
              <a:buChar char="•"/>
            </a:pPr>
            <a:endParaRPr lang="en-GB" dirty="0">
              <a:latin typeface="+mn-lt"/>
              <a:cs typeface="Avenir Light"/>
            </a:endParaRPr>
          </a:p>
          <a:p>
            <a:pPr eaLnBrk="1" hangingPunct="1">
              <a:buFont typeface="Arial" charset="0"/>
              <a:buChar char="•"/>
            </a:pPr>
            <a:r>
              <a:rPr lang="en-GB" dirty="0">
                <a:latin typeface="+mn-lt"/>
                <a:cs typeface="Avenir Light"/>
              </a:rPr>
              <a:t> Induction</a:t>
            </a:r>
          </a:p>
          <a:p>
            <a:pPr eaLnBrk="1" hangingPunct="1">
              <a:buFont typeface="Arial" charset="0"/>
              <a:buChar char="•"/>
            </a:pPr>
            <a:endParaRPr lang="en-GB" dirty="0">
              <a:latin typeface="+mn-lt"/>
              <a:cs typeface="Avenir Light"/>
            </a:endParaRPr>
          </a:p>
          <a:p>
            <a:pPr eaLnBrk="1" hangingPunct="1">
              <a:buFont typeface="Arial" charset="0"/>
              <a:buChar char="•"/>
            </a:pPr>
            <a:r>
              <a:rPr lang="en-GB" dirty="0">
                <a:latin typeface="+mn-lt"/>
                <a:cs typeface="Avenir Light"/>
              </a:rPr>
              <a:t> Diagnostic assessment or prior assessment</a:t>
            </a:r>
          </a:p>
          <a:p>
            <a:pPr eaLnBrk="1" hangingPunct="1">
              <a:buFont typeface="Arial" charset="0"/>
              <a:buChar char="•"/>
            </a:pPr>
            <a:endParaRPr lang="en-GB" dirty="0">
              <a:latin typeface="+mn-lt"/>
              <a:cs typeface="Avenir Light"/>
            </a:endParaRPr>
          </a:p>
          <a:p>
            <a:pPr eaLnBrk="1" hangingPunct="1">
              <a:buFont typeface="Arial" charset="0"/>
              <a:buChar char="•"/>
            </a:pPr>
            <a:r>
              <a:rPr lang="en-GB" dirty="0">
                <a:latin typeface="+mn-lt"/>
                <a:cs typeface="Avenir Light"/>
              </a:rPr>
              <a:t> English and maths (up to level 2) – this is funded separately</a:t>
            </a:r>
          </a:p>
          <a:p>
            <a:pPr eaLnBrk="1" hangingPunct="1">
              <a:buFont typeface="Arial" charset="0"/>
              <a:buChar char="•"/>
            </a:pPr>
            <a:endParaRPr lang="en-GB" dirty="0">
              <a:latin typeface="+mn-lt"/>
              <a:cs typeface="Avenir Light"/>
            </a:endParaRPr>
          </a:p>
          <a:p>
            <a:pPr eaLnBrk="1" hangingPunct="1">
              <a:buFont typeface="Arial" charset="0"/>
              <a:buChar char="•"/>
            </a:pPr>
            <a:r>
              <a:rPr lang="en-GB" dirty="0">
                <a:latin typeface="+mn-lt"/>
                <a:cs typeface="Avenir Light"/>
              </a:rPr>
              <a:t> Progress reviews or on programme assessment needed for </a:t>
            </a:r>
          </a:p>
          <a:p>
            <a:pPr eaLnBrk="1" hangingPunct="1"/>
            <a:r>
              <a:rPr lang="en-GB" dirty="0">
                <a:latin typeface="+mn-lt"/>
                <a:cs typeface="Avenir Light"/>
              </a:rPr>
              <a:t>      an apprenticeship framework or standard</a:t>
            </a:r>
          </a:p>
          <a:p>
            <a:pPr eaLnBrk="1" hangingPunct="1">
              <a:buFont typeface="Arial" charset="0"/>
              <a:buChar char="•"/>
            </a:pPr>
            <a:endParaRPr lang="en-GB" dirty="0">
              <a:latin typeface="+mn-lt"/>
              <a:cs typeface="Avenir Light"/>
            </a:endParaRPr>
          </a:p>
          <a:p>
            <a:pPr eaLnBrk="1" hangingPunct="1">
              <a:buFont typeface="Arial" charset="0"/>
              <a:buChar char="•"/>
            </a:pPr>
            <a:r>
              <a:rPr lang="en-GB" dirty="0">
                <a:latin typeface="+mn-lt"/>
                <a:cs typeface="Avenir Light"/>
              </a:rPr>
              <a:t>Off the job training ONLY delivered by distance learning </a:t>
            </a:r>
          </a:p>
          <a:p>
            <a:pPr eaLnBrk="1" hangingPunct="1"/>
            <a:r>
              <a:rPr lang="en-GB" dirty="0">
                <a:latin typeface="+mn-lt"/>
                <a:cs typeface="Avenir Light"/>
              </a:rPr>
              <a:t>     (although you can include on line and other blended learning activity </a:t>
            </a:r>
          </a:p>
          <a:p>
            <a:pPr eaLnBrk="1" hangingPunct="1"/>
            <a:r>
              <a:rPr lang="en-GB" dirty="0">
                <a:latin typeface="+mn-lt"/>
                <a:cs typeface="Avenir Light"/>
              </a:rPr>
              <a:t>     as part of an apprenticeship)</a:t>
            </a:r>
          </a:p>
          <a:p>
            <a:pPr eaLnBrk="1" hangingPunct="1">
              <a:buFont typeface="Arial" charset="0"/>
              <a:buChar char="•"/>
            </a:pPr>
            <a:endParaRPr lang="en-GB" dirty="0">
              <a:latin typeface="+mn-lt"/>
              <a:cs typeface="Avenir Light"/>
            </a:endParaRPr>
          </a:p>
          <a:p>
            <a:pPr eaLnBrk="1" hangingPunct="1">
              <a:buFont typeface="Arial" charset="0"/>
              <a:buChar char="•"/>
            </a:pPr>
            <a:r>
              <a:rPr lang="en-GB" dirty="0">
                <a:latin typeface="+mn-lt"/>
                <a:cs typeface="Avenir Light"/>
              </a:rPr>
              <a:t>Training that takes place outside the apprentice’s paid working hours</a:t>
            </a:r>
          </a:p>
          <a:p>
            <a:pPr eaLnBrk="1" hangingPunct="1"/>
            <a:endParaRPr lang="en-GB" sz="1600" dirty="0"/>
          </a:p>
          <a:p>
            <a:pPr eaLnBrk="1" hangingPunct="1"/>
            <a:endParaRPr lang="en-GB" sz="1600" dirty="0"/>
          </a:p>
        </p:txBody>
      </p:sp>
    </p:spTree>
    <p:extLst>
      <p:ext uri="{BB962C8B-B14F-4D97-AF65-F5344CB8AC3E}">
        <p14:creationId xmlns:p14="http://schemas.microsoft.com/office/powerpoint/2010/main" val="3509735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p:cNvSpPr txBox="1">
            <a:spLocks/>
          </p:cNvSpPr>
          <p:nvPr/>
        </p:nvSpPr>
        <p:spPr bwMode="auto">
          <a:xfrm>
            <a:off x="457200" y="661988"/>
            <a:ext cx="11734800"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ts val="3000"/>
              </a:lnSpc>
            </a:pPr>
            <a:r>
              <a:rPr lang="en-US" sz="2800" dirty="0">
                <a:latin typeface="+mj-lt"/>
                <a:cs typeface="Avenir Heavy"/>
              </a:rPr>
              <a:t>What ‘off the job training’ could include – list is not exhaustive?</a:t>
            </a:r>
          </a:p>
          <a:p>
            <a:pPr eaLnBrk="1" hangingPunct="1">
              <a:lnSpc>
                <a:spcPts val="3000"/>
              </a:lnSpc>
            </a:pPr>
            <a:r>
              <a:rPr lang="en-US" sz="2800" dirty="0">
                <a:latin typeface="+mj-lt"/>
                <a:cs typeface="Avenir Heavy"/>
              </a:rPr>
              <a:t>It MUST be directly relevant to the apprenticeship framework or standard</a:t>
            </a:r>
          </a:p>
          <a:p>
            <a:pPr eaLnBrk="1" hangingPunct="1">
              <a:lnSpc>
                <a:spcPts val="3000"/>
              </a:lnSpc>
            </a:pPr>
            <a:r>
              <a:rPr lang="en-GB" sz="1000" dirty="0">
                <a:latin typeface="Avenir Light"/>
                <a:cs typeface="Avenir Light"/>
              </a:rPr>
              <a:t>(Apprenticeship Funding Rules Version </a:t>
            </a:r>
            <a:r>
              <a:rPr lang="en-US" sz="1000" dirty="0">
                <a:latin typeface="Avenir Light"/>
                <a:cs typeface="Avenir Light"/>
              </a:rPr>
              <a:t>3</a:t>
            </a:r>
            <a:r>
              <a:rPr lang="en-GB" sz="1000" dirty="0">
                <a:latin typeface="Avenir Light"/>
                <a:cs typeface="Avenir Light"/>
              </a:rPr>
              <a:t>  2017/18)</a:t>
            </a:r>
          </a:p>
          <a:p>
            <a:pPr eaLnBrk="1" hangingPunct="1">
              <a:lnSpc>
                <a:spcPts val="3000"/>
              </a:lnSpc>
            </a:pPr>
            <a:endParaRPr lang="en-US" sz="2400" b="1" dirty="0">
              <a:solidFill>
                <a:srgbClr val="FF0000"/>
              </a:solidFill>
            </a:endParaRPr>
          </a:p>
          <a:p>
            <a:pPr eaLnBrk="1" hangingPunct="1">
              <a:lnSpc>
                <a:spcPts val="3000"/>
              </a:lnSpc>
            </a:pPr>
            <a:endParaRPr lang="en-US" sz="2400" dirty="0"/>
          </a:p>
          <a:p>
            <a:pPr eaLnBrk="1" hangingPunct="1">
              <a:lnSpc>
                <a:spcPts val="3000"/>
              </a:lnSpc>
            </a:pPr>
            <a:endParaRPr lang="en-US" sz="2400" dirty="0"/>
          </a:p>
        </p:txBody>
      </p:sp>
      <p:pic>
        <p:nvPicPr>
          <p:cNvPr id="50181" name="Picture 7" descr="SHAPES-03.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4250" y="2501900"/>
            <a:ext cx="5487988" cy="517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2" name="TextBox 1"/>
          <p:cNvSpPr txBox="1">
            <a:spLocks noChangeArrowheads="1"/>
          </p:cNvSpPr>
          <p:nvPr/>
        </p:nvSpPr>
        <p:spPr bwMode="auto">
          <a:xfrm>
            <a:off x="593725" y="1844675"/>
            <a:ext cx="6940550" cy="494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Aft>
                <a:spcPts val="400"/>
              </a:spcAft>
              <a:buFont typeface="Arial" charset="0"/>
              <a:buChar char="•"/>
            </a:pPr>
            <a:r>
              <a:rPr lang="en-GB" dirty="0">
                <a:latin typeface="+mn-lt"/>
                <a:cs typeface="Avenir Light"/>
              </a:rPr>
              <a:t>Teaching of theory - lectures </a:t>
            </a:r>
          </a:p>
          <a:p>
            <a:pPr eaLnBrk="1" hangingPunct="1">
              <a:spcAft>
                <a:spcPts val="400"/>
              </a:spcAft>
              <a:buFont typeface="Arial" charset="0"/>
              <a:buChar char="•"/>
            </a:pPr>
            <a:r>
              <a:rPr lang="en-GB" dirty="0">
                <a:latin typeface="+mn-lt"/>
                <a:cs typeface="Avenir Light"/>
              </a:rPr>
              <a:t>Simulated exercises</a:t>
            </a:r>
          </a:p>
          <a:p>
            <a:pPr eaLnBrk="1" hangingPunct="1">
              <a:spcAft>
                <a:spcPts val="400"/>
              </a:spcAft>
              <a:buFont typeface="Arial" charset="0"/>
              <a:buChar char="•"/>
            </a:pPr>
            <a:r>
              <a:rPr lang="en-GB" dirty="0">
                <a:latin typeface="+mn-lt"/>
                <a:cs typeface="Avenir Light"/>
              </a:rPr>
              <a:t>Role play</a:t>
            </a:r>
          </a:p>
          <a:p>
            <a:pPr eaLnBrk="1" hangingPunct="1">
              <a:spcAft>
                <a:spcPts val="400"/>
              </a:spcAft>
              <a:buFont typeface="Arial" charset="0"/>
              <a:buChar char="•"/>
            </a:pPr>
            <a:r>
              <a:rPr lang="en-GB" dirty="0">
                <a:latin typeface="+mn-lt"/>
                <a:cs typeface="Avenir Light"/>
              </a:rPr>
              <a:t>Some on line learning e.g. webinars/blended learning</a:t>
            </a:r>
          </a:p>
          <a:p>
            <a:pPr eaLnBrk="1" hangingPunct="1">
              <a:spcAft>
                <a:spcPts val="400"/>
              </a:spcAft>
              <a:buFont typeface="Arial" charset="0"/>
              <a:buChar char="•"/>
            </a:pPr>
            <a:r>
              <a:rPr lang="en-GB" dirty="0">
                <a:latin typeface="+mn-lt"/>
                <a:cs typeface="Avenir Light"/>
              </a:rPr>
              <a:t>Manufacturer training e.g. new equipment or technologies</a:t>
            </a:r>
          </a:p>
          <a:p>
            <a:pPr eaLnBrk="1" hangingPunct="1">
              <a:spcAft>
                <a:spcPts val="400"/>
              </a:spcAft>
              <a:buFont typeface="Arial" charset="0"/>
              <a:buChar char="•"/>
            </a:pPr>
            <a:r>
              <a:rPr lang="en-GB" dirty="0">
                <a:latin typeface="+mn-lt"/>
                <a:cs typeface="Avenir Light"/>
              </a:rPr>
              <a:t>Practical training</a:t>
            </a:r>
          </a:p>
          <a:p>
            <a:pPr eaLnBrk="1" hangingPunct="1">
              <a:spcAft>
                <a:spcPts val="400"/>
              </a:spcAft>
              <a:buFont typeface="Arial" charset="0"/>
              <a:buChar char="•"/>
            </a:pPr>
            <a:r>
              <a:rPr lang="en-GB" dirty="0">
                <a:latin typeface="+mn-lt"/>
                <a:cs typeface="Avenir Light"/>
              </a:rPr>
              <a:t>Shadowing</a:t>
            </a:r>
          </a:p>
          <a:p>
            <a:pPr eaLnBrk="1" hangingPunct="1">
              <a:spcAft>
                <a:spcPts val="400"/>
              </a:spcAft>
              <a:buFont typeface="Arial" charset="0"/>
              <a:buChar char="•"/>
            </a:pPr>
            <a:r>
              <a:rPr lang="en-GB" dirty="0">
                <a:latin typeface="+mn-lt"/>
                <a:cs typeface="Avenir Light"/>
              </a:rPr>
              <a:t>Receiving mentoring</a:t>
            </a:r>
          </a:p>
          <a:p>
            <a:pPr eaLnBrk="1" hangingPunct="1">
              <a:spcAft>
                <a:spcPts val="400"/>
              </a:spcAft>
              <a:buFont typeface="Arial" charset="0"/>
              <a:buChar char="•"/>
            </a:pPr>
            <a:r>
              <a:rPr lang="en-GB" dirty="0">
                <a:latin typeface="+mn-lt"/>
                <a:cs typeface="Avenir Light"/>
              </a:rPr>
              <a:t>Industry visits/visiting other companies/suppliers</a:t>
            </a:r>
          </a:p>
          <a:p>
            <a:pPr eaLnBrk="1" hangingPunct="1">
              <a:spcAft>
                <a:spcPts val="400"/>
              </a:spcAft>
              <a:buFont typeface="Arial" charset="0"/>
              <a:buChar char="•"/>
            </a:pPr>
            <a:r>
              <a:rPr lang="en-GB" dirty="0">
                <a:latin typeface="+mn-lt"/>
                <a:cs typeface="Avenir Light"/>
              </a:rPr>
              <a:t>Attendance at competitions</a:t>
            </a:r>
          </a:p>
          <a:p>
            <a:pPr eaLnBrk="1" hangingPunct="1">
              <a:spcAft>
                <a:spcPts val="400"/>
              </a:spcAft>
              <a:buFont typeface="Arial" charset="0"/>
              <a:buChar char="•"/>
            </a:pPr>
            <a:r>
              <a:rPr lang="en-GB" dirty="0">
                <a:latin typeface="+mn-lt"/>
                <a:cs typeface="Avenir Light"/>
              </a:rPr>
              <a:t>Visiting other employer departments</a:t>
            </a:r>
          </a:p>
          <a:p>
            <a:pPr eaLnBrk="1" hangingPunct="1">
              <a:spcAft>
                <a:spcPts val="400"/>
              </a:spcAft>
              <a:buFont typeface="Arial" charset="0"/>
              <a:buChar char="•"/>
            </a:pPr>
            <a:r>
              <a:rPr lang="en-GB" dirty="0">
                <a:latin typeface="+mn-lt"/>
                <a:cs typeface="Avenir Light"/>
              </a:rPr>
              <a:t>Learning support provided by you or the employer</a:t>
            </a:r>
          </a:p>
          <a:p>
            <a:pPr eaLnBrk="1" hangingPunct="1">
              <a:spcAft>
                <a:spcPts val="400"/>
              </a:spcAft>
              <a:buFont typeface="Arial" charset="0"/>
              <a:buChar char="•"/>
            </a:pPr>
            <a:r>
              <a:rPr lang="en-GB" dirty="0">
                <a:latin typeface="+mn-lt"/>
                <a:cs typeface="Avenir Light"/>
              </a:rPr>
              <a:t>Time spent by the apprentice writing assessments/assignments</a:t>
            </a:r>
          </a:p>
          <a:p>
            <a:pPr eaLnBrk="1" hangingPunct="1"/>
            <a:endParaRPr lang="en-GB" sz="2000" dirty="0"/>
          </a:p>
          <a:p>
            <a:pPr eaLnBrk="1" hangingPunct="1"/>
            <a:r>
              <a:rPr lang="en-GB" dirty="0"/>
              <a:t> </a:t>
            </a:r>
          </a:p>
        </p:txBody>
      </p:sp>
    </p:spTree>
    <p:extLst>
      <p:ext uri="{BB962C8B-B14F-4D97-AF65-F5344CB8AC3E}">
        <p14:creationId xmlns:p14="http://schemas.microsoft.com/office/powerpoint/2010/main" val="2708248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txBox="1">
            <a:spLocks/>
          </p:cNvSpPr>
          <p:nvPr/>
        </p:nvSpPr>
        <p:spPr bwMode="auto">
          <a:xfrm>
            <a:off x="360363" y="694035"/>
            <a:ext cx="11160125"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ctr" hangingPunct="1">
              <a:lnSpc>
                <a:spcPts val="3000"/>
              </a:lnSpc>
            </a:pPr>
            <a:endParaRPr lang="en-GB" b="1" dirty="0">
              <a:solidFill>
                <a:srgbClr val="FF0000"/>
              </a:solidFill>
            </a:endParaRPr>
          </a:p>
        </p:txBody>
      </p:sp>
      <p:pic>
        <p:nvPicPr>
          <p:cNvPr id="60421" name="Picture 1" descr="SHAPES-05.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6163" y="2173288"/>
            <a:ext cx="5673725" cy="534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0363" y="984250"/>
            <a:ext cx="8634412" cy="5970865"/>
          </a:xfrm>
          <a:prstGeom prst="rect">
            <a:avLst/>
          </a:prstGeom>
        </p:spPr>
        <p:txBody>
          <a:bodyPr>
            <a:spAutoFit/>
          </a:bodyPr>
          <a:lstStyle/>
          <a:p>
            <a:pPr eaLnBrk="1" hangingPunct="1"/>
            <a:r>
              <a:rPr lang="en-GB" sz="2800" dirty="0">
                <a:latin typeface="+mj-lt"/>
                <a:cs typeface="Avenir Heavy"/>
              </a:rPr>
              <a:t>Evidence Pack – produced by the training provider </a:t>
            </a:r>
          </a:p>
          <a:p>
            <a:pPr eaLnBrk="1" hangingPunct="1"/>
            <a:endParaRPr lang="en-GB" dirty="0">
              <a:solidFill>
                <a:srgbClr val="000000"/>
              </a:solidFill>
            </a:endParaRPr>
          </a:p>
          <a:p>
            <a:pPr eaLnBrk="1" hangingPunct="1"/>
            <a:r>
              <a:rPr lang="en-GB" sz="1600" dirty="0">
                <a:solidFill>
                  <a:srgbClr val="000000"/>
                </a:solidFill>
                <a:cs typeface="Avenir Light"/>
              </a:rPr>
              <a:t>A collection of documents and information brought together to form a single point of reference relating to the learning that is taking place. This provides the evidence to prove that the apprentice exists and is eligible for funding, and for the learning to be provided. This must be available to the SFA if required.</a:t>
            </a:r>
          </a:p>
          <a:p>
            <a:pPr eaLnBrk="1" hangingPunct="1"/>
            <a:endParaRPr lang="en-GB" sz="1600" dirty="0">
              <a:solidFill>
                <a:srgbClr val="000000"/>
              </a:solidFill>
              <a:cs typeface="Avenir Light"/>
            </a:endParaRPr>
          </a:p>
          <a:p>
            <a:pPr eaLnBrk="1" hangingPunct="1"/>
            <a:r>
              <a:rPr lang="en-GB" sz="1600" dirty="0">
                <a:solidFill>
                  <a:srgbClr val="000000"/>
                </a:solidFill>
                <a:cs typeface="Avenir Light"/>
              </a:rPr>
              <a:t>The evidence pack must include with other information;</a:t>
            </a:r>
          </a:p>
          <a:p>
            <a:pPr eaLnBrk="1" hangingPunct="1"/>
            <a:endParaRPr lang="en-GB" sz="1600" dirty="0">
              <a:solidFill>
                <a:srgbClr val="000000"/>
              </a:solidFill>
              <a:cs typeface="Avenir Light"/>
            </a:endParaRPr>
          </a:p>
          <a:p>
            <a:pPr eaLnBrk="1" hangingPunct="1">
              <a:buFont typeface="Arial" charset="0"/>
              <a:buChar char="•"/>
            </a:pPr>
            <a:r>
              <a:rPr lang="en-GB" sz="1600" dirty="0">
                <a:cs typeface="Avenir Light"/>
              </a:rPr>
              <a:t>Details of the negotiated cost agreed between the employer and provider. </a:t>
            </a:r>
          </a:p>
          <a:p>
            <a:pPr eaLnBrk="1" hangingPunct="1">
              <a:buFont typeface="Arial" charset="0"/>
              <a:buChar char="•"/>
            </a:pPr>
            <a:endParaRPr lang="en-GB" sz="1600" dirty="0">
              <a:cs typeface="Avenir Light"/>
            </a:endParaRPr>
          </a:p>
          <a:p>
            <a:pPr eaLnBrk="1" hangingPunct="1">
              <a:buFont typeface="Arial" charset="0"/>
              <a:buChar char="•"/>
            </a:pPr>
            <a:r>
              <a:rPr lang="en-GB" sz="1600" dirty="0">
                <a:cs typeface="Avenir Light"/>
              </a:rPr>
              <a:t>Details of how the 20% ‘off-the-job’ training, excluding English and maths, will be quantified and delivered. </a:t>
            </a:r>
          </a:p>
          <a:p>
            <a:pPr eaLnBrk="1" hangingPunct="1">
              <a:buFont typeface="Arial" charset="0"/>
              <a:buChar char="•"/>
            </a:pPr>
            <a:endParaRPr lang="en-GB" sz="1600" dirty="0">
              <a:cs typeface="Avenir Light"/>
            </a:endParaRPr>
          </a:p>
          <a:p>
            <a:pPr eaLnBrk="1" hangingPunct="1">
              <a:buFont typeface="Arial" charset="0"/>
              <a:buChar char="•"/>
            </a:pPr>
            <a:r>
              <a:rPr lang="en-GB" sz="1600" dirty="0">
                <a:cs typeface="Avenir Light"/>
              </a:rPr>
              <a:t>Details of how English and maths will be delivered. </a:t>
            </a:r>
          </a:p>
          <a:p>
            <a:pPr eaLnBrk="1" hangingPunct="1">
              <a:buFont typeface="Arial" charset="0"/>
              <a:buChar char="•"/>
            </a:pPr>
            <a:endParaRPr lang="en-GB" sz="1600" dirty="0">
              <a:cs typeface="Avenir Light"/>
            </a:endParaRPr>
          </a:p>
          <a:p>
            <a:pPr eaLnBrk="1" hangingPunct="1">
              <a:buFont typeface="Arial" charset="0"/>
              <a:buChar char="•"/>
            </a:pPr>
            <a:r>
              <a:rPr lang="en-GB" sz="1600" dirty="0">
                <a:cs typeface="Avenir Light"/>
              </a:rPr>
              <a:t>Details of employment including: the name of the employer and the agreed contracted hours of employment, including paid training and 20% ‘off-the-job’ time, the total planned length of the apprenticeship. </a:t>
            </a:r>
          </a:p>
          <a:p>
            <a:pPr eaLnBrk="1" hangingPunct="1">
              <a:buFont typeface="Arial" charset="0"/>
              <a:buChar char="•"/>
            </a:pPr>
            <a:endParaRPr lang="en-GB" sz="1600" dirty="0">
              <a:cs typeface="Avenir Light"/>
            </a:endParaRPr>
          </a:p>
          <a:p>
            <a:pPr eaLnBrk="1" hangingPunct="1">
              <a:buFont typeface="Arial" charset="0"/>
              <a:buChar char="•"/>
            </a:pPr>
            <a:r>
              <a:rPr lang="en-GB" sz="1600" dirty="0">
                <a:cs typeface="Avenir Light"/>
              </a:rPr>
              <a:t>The commitment statement signed and dated by the apprentice, employer and main provider. </a:t>
            </a:r>
          </a:p>
          <a:p>
            <a:pPr eaLnBrk="1" hangingPunct="1">
              <a:buFont typeface="Arial" charset="0"/>
              <a:buChar char="•"/>
            </a:pPr>
            <a:endParaRPr lang="en-GB" sz="1600" dirty="0"/>
          </a:p>
          <a:p>
            <a:pPr eaLnBrk="1" hangingPunct="1"/>
            <a:endParaRPr lang="en-GB" sz="1600" dirty="0">
              <a:solidFill>
                <a:srgbClr val="000000"/>
              </a:solidFill>
            </a:endParaRPr>
          </a:p>
        </p:txBody>
      </p:sp>
    </p:spTree>
    <p:extLst>
      <p:ext uri="{BB962C8B-B14F-4D97-AF65-F5344CB8AC3E}">
        <p14:creationId xmlns:p14="http://schemas.microsoft.com/office/powerpoint/2010/main" val="543741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latin typeface="Arial" panose="020B0604020202020204" pitchFamily="34" charset="0"/>
                <a:ea typeface="Arial Black" charset="0"/>
                <a:cs typeface="Arial" panose="020B0604020202020204" pitchFamily="34" charset="0"/>
              </a:rPr>
              <a:t>Commis chef standard</a:t>
            </a:r>
            <a:endParaRPr lang="en-GB" sz="2800" b="1" dirty="0"/>
          </a:p>
        </p:txBody>
      </p:sp>
    </p:spTree>
    <p:extLst>
      <p:ext uri="{BB962C8B-B14F-4D97-AF65-F5344CB8AC3E}">
        <p14:creationId xmlns:p14="http://schemas.microsoft.com/office/powerpoint/2010/main" val="2846765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Contents</a:t>
            </a:r>
          </a:p>
        </p:txBody>
      </p:sp>
      <p:sp>
        <p:nvSpPr>
          <p:cNvPr id="3" name="Content Placeholder 2"/>
          <p:cNvSpPr>
            <a:spLocks noGrp="1"/>
          </p:cNvSpPr>
          <p:nvPr>
            <p:ph idx="1"/>
          </p:nvPr>
        </p:nvSpPr>
        <p:spPr/>
        <p:txBody>
          <a:bodyPr/>
          <a:lstStyle/>
          <a:p>
            <a:pPr>
              <a:buClr>
                <a:schemeClr val="accent6">
                  <a:lumMod val="75000"/>
                </a:schemeClr>
              </a:buClr>
            </a:pPr>
            <a:r>
              <a:rPr lang="en-GB" sz="1600" dirty="0"/>
              <a:t>Overview of the apprenticeship reforms </a:t>
            </a:r>
          </a:p>
          <a:p>
            <a:pPr>
              <a:buClr>
                <a:schemeClr val="accent6">
                  <a:lumMod val="75000"/>
                </a:schemeClr>
              </a:buClr>
            </a:pPr>
            <a:r>
              <a:rPr lang="en-GB" sz="1600" dirty="0"/>
              <a:t>Planning your transition </a:t>
            </a:r>
          </a:p>
          <a:p>
            <a:pPr>
              <a:buClr>
                <a:schemeClr val="accent6">
                  <a:lumMod val="75000"/>
                </a:schemeClr>
              </a:buClr>
            </a:pPr>
            <a:r>
              <a:rPr lang="en-GB" sz="1600" dirty="0" smtClean="0"/>
              <a:t>Commis chef occupation </a:t>
            </a:r>
          </a:p>
          <a:p>
            <a:pPr>
              <a:buClr>
                <a:schemeClr val="accent6">
                  <a:lumMod val="75000"/>
                </a:schemeClr>
              </a:buClr>
            </a:pPr>
            <a:r>
              <a:rPr lang="en-GB" sz="1600" dirty="0" smtClean="0"/>
              <a:t>Team </a:t>
            </a:r>
            <a:r>
              <a:rPr lang="en-GB" sz="1600" dirty="0"/>
              <a:t>m</a:t>
            </a:r>
            <a:r>
              <a:rPr lang="en-GB" sz="1600" dirty="0" smtClean="0"/>
              <a:t>ember occupation </a:t>
            </a:r>
            <a:endParaRPr lang="en-GB" sz="1600" dirty="0"/>
          </a:p>
          <a:p>
            <a:pPr>
              <a:buClr>
                <a:schemeClr val="accent6">
                  <a:lumMod val="75000"/>
                </a:schemeClr>
              </a:buClr>
            </a:pPr>
            <a:r>
              <a:rPr lang="en-GB" sz="1600" dirty="0"/>
              <a:t>Planning your delivery </a:t>
            </a:r>
            <a:r>
              <a:rPr lang="en-GB" sz="1600" dirty="0" smtClean="0"/>
              <a:t>– points </a:t>
            </a:r>
            <a:r>
              <a:rPr lang="en-GB" sz="1600" dirty="0"/>
              <a:t>to consider</a:t>
            </a:r>
          </a:p>
          <a:p>
            <a:pPr>
              <a:buClr>
                <a:schemeClr val="accent6">
                  <a:lumMod val="75000"/>
                </a:schemeClr>
              </a:buClr>
            </a:pPr>
            <a:r>
              <a:rPr lang="en-US" sz="1600" dirty="0"/>
              <a:t>How we can support you to prepare for delivery and </a:t>
            </a:r>
            <a:r>
              <a:rPr lang="en-US" sz="1600" dirty="0" smtClean="0"/>
              <a:t>end-point assessment </a:t>
            </a:r>
            <a:endParaRPr lang="en-US" sz="1600" dirty="0"/>
          </a:p>
          <a:p>
            <a:pPr>
              <a:buClr>
                <a:schemeClr val="accent6">
                  <a:lumMod val="75000"/>
                </a:schemeClr>
              </a:buClr>
            </a:pPr>
            <a:r>
              <a:rPr lang="en-US" sz="1600" dirty="0"/>
              <a:t>Next steps</a:t>
            </a:r>
          </a:p>
          <a:p>
            <a:pPr>
              <a:buClr>
                <a:schemeClr val="accent6">
                  <a:lumMod val="75000"/>
                </a:schemeClr>
              </a:buClr>
            </a:pPr>
            <a:r>
              <a:rPr lang="en-GB" sz="1600" dirty="0"/>
              <a:t>Q &amp; A </a:t>
            </a:r>
          </a:p>
          <a:p>
            <a:pPr marL="0" indent="0">
              <a:buNone/>
            </a:pPr>
            <a:endParaRPr lang="en-GB" sz="1600" dirty="0"/>
          </a:p>
        </p:txBody>
      </p:sp>
      <p:sp>
        <p:nvSpPr>
          <p:cNvPr id="4" name="Date Placeholder 3"/>
          <p:cNvSpPr>
            <a:spLocks noGrp="1"/>
          </p:cNvSpPr>
          <p:nvPr>
            <p:ph type="dt" sz="half" idx="10"/>
          </p:nvPr>
        </p:nvSpPr>
        <p:spPr>
          <a:xfrm>
            <a:off x="8391646" y="1"/>
            <a:ext cx="2743200" cy="516240"/>
          </a:xfrm>
        </p:spPr>
        <p:txBody>
          <a:bodyPr/>
          <a:lstStyle/>
          <a:p>
            <a:r>
              <a:rPr lang="en-GB" dirty="0" smtClean="0"/>
              <a:t>Marketing will add the date</a:t>
            </a:r>
            <a:endParaRPr lang="en-US" dirty="0"/>
          </a:p>
        </p:txBody>
      </p:sp>
      <p:sp>
        <p:nvSpPr>
          <p:cNvPr id="5" name="Footer Placeholder 4"/>
          <p:cNvSpPr>
            <a:spLocks noGrp="1"/>
          </p:cNvSpPr>
          <p:nvPr>
            <p:ph type="ftr" sz="quarter" idx="11"/>
          </p:nvPr>
        </p:nvSpPr>
        <p:spPr>
          <a:xfrm>
            <a:off x="515938" y="0"/>
            <a:ext cx="7637462" cy="516240"/>
          </a:xfrm>
        </p:spPr>
        <p:txBody>
          <a:bodyPr/>
          <a:lstStyle/>
          <a:p>
            <a:r>
              <a:rPr lang="en-US" dirty="0"/>
              <a:t>City &amp; Guilds: </a:t>
            </a:r>
            <a:r>
              <a:rPr lang="en-US" dirty="0" smtClean="0"/>
              <a:t>[Marketing will add this title]</a:t>
            </a:r>
            <a:endParaRPr lang="en-US" dirty="0"/>
          </a:p>
        </p:txBody>
      </p:sp>
    </p:spTree>
    <p:extLst>
      <p:ext uri="{BB962C8B-B14F-4D97-AF65-F5344CB8AC3E}">
        <p14:creationId xmlns:p14="http://schemas.microsoft.com/office/powerpoint/2010/main" val="1887081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p:txBody>
          <a:bodyPr/>
          <a:lstStyle/>
          <a:p>
            <a:r>
              <a:rPr lang="en-GB" sz="2800" dirty="0" smtClean="0"/>
              <a:t>Commis chef occupation standards</a:t>
            </a:r>
            <a:endParaRPr lang="en-GB"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0024" y="1334801"/>
            <a:ext cx="4130210" cy="5250983"/>
          </a:xfrm>
        </p:spPr>
      </p:pic>
      <p:sp>
        <p:nvSpPr>
          <p:cNvPr id="9" name="TextBox 8"/>
          <p:cNvSpPr txBox="1"/>
          <p:nvPr/>
        </p:nvSpPr>
        <p:spPr>
          <a:xfrm>
            <a:off x="515937" y="2311544"/>
            <a:ext cx="6534087" cy="2585323"/>
          </a:xfrm>
          <a:prstGeom prst="rect">
            <a:avLst/>
          </a:prstGeom>
          <a:noFill/>
        </p:spPr>
        <p:txBody>
          <a:bodyPr wrap="square" rtlCol="0">
            <a:spAutoFit/>
          </a:bodyPr>
          <a:lstStyle/>
          <a:p>
            <a:r>
              <a:rPr lang="en-GB" sz="1600" b="1" dirty="0" smtClean="0">
                <a:latin typeface="+mj-lt"/>
              </a:rPr>
              <a:t>Maths and English requirements</a:t>
            </a:r>
          </a:p>
          <a:p>
            <a:r>
              <a:rPr lang="en-US" sz="800" dirty="0">
                <a:latin typeface="+mj-lt"/>
              </a:rPr>
              <a:t>Funding is available for apprentices who have not previously attained a GCSE grade A*- C</a:t>
            </a:r>
            <a:r>
              <a:rPr lang="en-US" sz="800" dirty="0" smtClean="0">
                <a:latin typeface="+mj-lt"/>
              </a:rPr>
              <a:t>, </a:t>
            </a:r>
            <a:r>
              <a:rPr lang="en-GB" sz="800" dirty="0" smtClean="0">
                <a:latin typeface="+mj-lt"/>
              </a:rPr>
              <a:t>and </a:t>
            </a:r>
            <a:r>
              <a:rPr lang="en-GB" sz="800" dirty="0">
                <a:latin typeface="+mj-lt"/>
              </a:rPr>
              <a:t>will support;</a:t>
            </a:r>
          </a:p>
          <a:p>
            <a:endParaRPr lang="en-US" sz="800" dirty="0" smtClean="0">
              <a:latin typeface="+mj-lt"/>
            </a:endParaRPr>
          </a:p>
          <a:p>
            <a:r>
              <a:rPr lang="en-US" sz="800" dirty="0" smtClean="0">
                <a:latin typeface="+mj-lt"/>
              </a:rPr>
              <a:t>GCSE </a:t>
            </a:r>
            <a:r>
              <a:rPr lang="en-US" sz="800" dirty="0">
                <a:latin typeface="+mj-lt"/>
              </a:rPr>
              <a:t>English Language or </a:t>
            </a:r>
            <a:r>
              <a:rPr lang="en-US" sz="800" dirty="0" err="1">
                <a:latin typeface="+mj-lt"/>
              </a:rPr>
              <a:t>Maths</a:t>
            </a:r>
            <a:endParaRPr lang="en-US" sz="800" dirty="0">
              <a:latin typeface="+mj-lt"/>
            </a:endParaRPr>
          </a:p>
          <a:p>
            <a:r>
              <a:rPr lang="en-US" sz="800" dirty="0" smtClean="0">
                <a:latin typeface="+mj-lt"/>
              </a:rPr>
              <a:t>Functional </a:t>
            </a:r>
            <a:r>
              <a:rPr lang="en-US" sz="800" dirty="0">
                <a:latin typeface="+mj-lt"/>
              </a:rPr>
              <a:t>Skills English or </a:t>
            </a:r>
            <a:r>
              <a:rPr lang="en-US" sz="800" dirty="0" err="1">
                <a:latin typeface="+mj-lt"/>
              </a:rPr>
              <a:t>Maths</a:t>
            </a:r>
            <a:endParaRPr lang="en-US" sz="800" dirty="0">
              <a:latin typeface="+mj-lt"/>
            </a:endParaRPr>
          </a:p>
          <a:p>
            <a:endParaRPr lang="en-US" sz="800" dirty="0" smtClean="0">
              <a:latin typeface="+mj-lt"/>
            </a:endParaRPr>
          </a:p>
          <a:p>
            <a:r>
              <a:rPr lang="en-US" sz="800" dirty="0" smtClean="0">
                <a:latin typeface="+mj-lt"/>
              </a:rPr>
              <a:t>In </a:t>
            </a:r>
            <a:r>
              <a:rPr lang="en-US" sz="800" dirty="0">
                <a:latin typeface="+mj-lt"/>
              </a:rPr>
              <a:t>exceptional circumstances SFA will fund approved stepping stone </a:t>
            </a:r>
            <a:r>
              <a:rPr lang="en-US" sz="800" dirty="0" smtClean="0">
                <a:latin typeface="+mj-lt"/>
              </a:rPr>
              <a:t>qualifications to </a:t>
            </a:r>
            <a:r>
              <a:rPr lang="en-US" sz="800" dirty="0">
                <a:latin typeface="+mj-lt"/>
              </a:rPr>
              <a:t>support progression to GCSE or Functional Skills</a:t>
            </a:r>
          </a:p>
          <a:p>
            <a:endParaRPr lang="en-US" sz="800" dirty="0" smtClean="0">
              <a:latin typeface="+mj-lt"/>
            </a:endParaRPr>
          </a:p>
          <a:p>
            <a:r>
              <a:rPr lang="en-US" sz="800" dirty="0" err="1" smtClean="0">
                <a:latin typeface="+mj-lt"/>
              </a:rPr>
              <a:t>Maths</a:t>
            </a:r>
            <a:r>
              <a:rPr lang="en-US" sz="800" dirty="0" smtClean="0">
                <a:latin typeface="+mj-lt"/>
              </a:rPr>
              <a:t> </a:t>
            </a:r>
            <a:r>
              <a:rPr lang="en-US" sz="800" dirty="0">
                <a:latin typeface="+mj-lt"/>
              </a:rPr>
              <a:t>and English are funded directly to the provider, not out of the employer levy</a:t>
            </a:r>
          </a:p>
          <a:p>
            <a:endParaRPr lang="en-US" sz="800" dirty="0" smtClean="0">
              <a:latin typeface="+mj-lt"/>
            </a:endParaRPr>
          </a:p>
          <a:p>
            <a:r>
              <a:rPr lang="en-US" sz="800" dirty="0" smtClean="0">
                <a:latin typeface="+mj-lt"/>
              </a:rPr>
              <a:t>Level </a:t>
            </a:r>
            <a:r>
              <a:rPr lang="en-US" sz="800" dirty="0">
                <a:latin typeface="+mj-lt"/>
              </a:rPr>
              <a:t>2 standards learners must achieve a level1 qualification and the have training towards a level 2.</a:t>
            </a:r>
            <a:endParaRPr lang="en-GB" sz="800" b="1" dirty="0">
              <a:latin typeface="+mj-lt"/>
            </a:endParaRPr>
          </a:p>
          <a:p>
            <a:r>
              <a:rPr lang="en-GB" sz="1600" b="1" dirty="0" smtClean="0">
                <a:latin typeface="Avenir 35 Light"/>
              </a:rPr>
              <a:t> </a:t>
            </a:r>
          </a:p>
          <a:p>
            <a:pPr marL="285750" indent="-285750">
              <a:buFont typeface="Arial" panose="020B0604020202020204" pitchFamily="34" charset="0"/>
              <a:buChar char="•"/>
            </a:pPr>
            <a:endParaRPr lang="en-GB" sz="1600" dirty="0"/>
          </a:p>
          <a:p>
            <a:r>
              <a:rPr lang="en-GB" sz="1600" b="1" dirty="0" smtClean="0"/>
              <a:t>Gateway requirements</a:t>
            </a:r>
          </a:p>
          <a:p>
            <a:endParaRPr lang="en-GB" b="1" dirty="0"/>
          </a:p>
        </p:txBody>
      </p:sp>
      <p:sp>
        <p:nvSpPr>
          <p:cNvPr id="10" name="TextBox 9"/>
          <p:cNvSpPr txBox="1"/>
          <p:nvPr/>
        </p:nvSpPr>
        <p:spPr>
          <a:xfrm>
            <a:off x="-1723828" y="550899"/>
            <a:ext cx="2239766" cy="3877985"/>
          </a:xfrm>
          <a:prstGeom prst="rect">
            <a:avLst/>
          </a:prstGeom>
          <a:solidFill>
            <a:srgbClr val="0099FF"/>
          </a:solidFill>
        </p:spPr>
        <p:txBody>
          <a:bodyPr wrap="square" rtlCol="0">
            <a:spAutoFit/>
          </a:bodyPr>
          <a:lstStyle/>
          <a:p>
            <a:r>
              <a:rPr lang="en-GB" sz="2400" b="1" dirty="0" smtClean="0"/>
              <a:t>Change customer service assessment plan for EPA and </a:t>
            </a:r>
          </a:p>
          <a:p>
            <a:r>
              <a:rPr lang="en-GB" sz="2400" b="1" dirty="0" smtClean="0"/>
              <a:t>Maths &amp; English Font</a:t>
            </a:r>
          </a:p>
          <a:p>
            <a:endParaRPr lang="en-GB" dirty="0"/>
          </a:p>
          <a:p>
            <a:endParaRPr lang="en-GB" dirty="0" smtClean="0"/>
          </a:p>
          <a:p>
            <a:endParaRPr lang="en-GB" dirty="0"/>
          </a:p>
        </p:txBody>
      </p:sp>
      <p:pic>
        <p:nvPicPr>
          <p:cNvPr id="2" name="Picture 1"/>
          <p:cNvPicPr>
            <a:picLocks noChangeAspect="1"/>
          </p:cNvPicPr>
          <p:nvPr/>
        </p:nvPicPr>
        <p:blipFill>
          <a:blip r:embed="rId4"/>
          <a:stretch>
            <a:fillRect/>
          </a:stretch>
        </p:blipFill>
        <p:spPr>
          <a:xfrm>
            <a:off x="595368" y="4750005"/>
            <a:ext cx="6177151" cy="1934280"/>
          </a:xfrm>
          <a:prstGeom prst="rect">
            <a:avLst/>
          </a:prstGeom>
        </p:spPr>
      </p:pic>
    </p:spTree>
    <p:extLst>
      <p:ext uri="{BB962C8B-B14F-4D97-AF65-F5344CB8AC3E}">
        <p14:creationId xmlns:p14="http://schemas.microsoft.com/office/powerpoint/2010/main" val="2774807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37" y="2308122"/>
            <a:ext cx="2658777" cy="4920135"/>
          </a:xfrm>
        </p:spPr>
        <p:txBody>
          <a:bodyPr/>
          <a:lstStyle/>
          <a:p>
            <a:pPr marL="0" indent="0">
              <a:lnSpc>
                <a:spcPct val="100000"/>
              </a:lnSpc>
              <a:spcBef>
                <a:spcPts val="500"/>
              </a:spcBef>
              <a:buNone/>
            </a:pPr>
            <a:r>
              <a:rPr lang="en-GB" sz="1600" b="1" dirty="0" smtClean="0"/>
              <a:t>Knowledge ‘know it’</a:t>
            </a:r>
            <a:endParaRPr lang="en-GB" sz="1600" b="1" dirty="0"/>
          </a:p>
          <a:p>
            <a:pPr lvl="0">
              <a:lnSpc>
                <a:spcPct val="100000"/>
              </a:lnSpc>
              <a:spcBef>
                <a:spcPts val="500"/>
              </a:spcBef>
            </a:pPr>
            <a:r>
              <a:rPr lang="en-GB" sz="1600" dirty="0" smtClean="0"/>
              <a:t>Culinary </a:t>
            </a:r>
          </a:p>
          <a:p>
            <a:pPr lvl="0">
              <a:lnSpc>
                <a:spcPct val="100000"/>
              </a:lnSpc>
              <a:spcBef>
                <a:spcPts val="500"/>
              </a:spcBef>
            </a:pPr>
            <a:r>
              <a:rPr lang="en-GB" sz="1600" dirty="0" smtClean="0"/>
              <a:t>Food safety </a:t>
            </a:r>
          </a:p>
          <a:p>
            <a:pPr lvl="0">
              <a:lnSpc>
                <a:spcPct val="100000"/>
              </a:lnSpc>
              <a:spcBef>
                <a:spcPts val="500"/>
              </a:spcBef>
            </a:pPr>
            <a:r>
              <a:rPr lang="en-GB" sz="1600" dirty="0" smtClean="0"/>
              <a:t>Business </a:t>
            </a:r>
          </a:p>
          <a:p>
            <a:pPr lvl="0">
              <a:lnSpc>
                <a:spcPct val="100000"/>
              </a:lnSpc>
              <a:spcBef>
                <a:spcPts val="500"/>
              </a:spcBef>
            </a:pPr>
            <a:r>
              <a:rPr lang="en-GB" sz="1600" dirty="0" smtClean="0"/>
              <a:t>People </a:t>
            </a:r>
          </a:p>
          <a:p>
            <a:pPr lvl="0">
              <a:lnSpc>
                <a:spcPct val="100000"/>
              </a:lnSpc>
              <a:spcBef>
                <a:spcPts val="500"/>
              </a:spcBef>
            </a:pPr>
            <a:endParaRPr lang="en-GB" sz="1600" b="1" dirty="0">
              <a:solidFill>
                <a:schemeClr val="accent6">
                  <a:lumMod val="60000"/>
                  <a:lumOff val="40000"/>
                </a:schemeClr>
              </a:solidFill>
            </a:endParaRPr>
          </a:p>
          <a:p>
            <a:pPr marL="0" indent="0">
              <a:lnSpc>
                <a:spcPct val="100000"/>
              </a:lnSpc>
              <a:spcBef>
                <a:spcPts val="500"/>
              </a:spcBef>
              <a:buNone/>
            </a:pPr>
            <a:endParaRPr lang="en-GB" sz="1600" b="1" dirty="0"/>
          </a:p>
          <a:p>
            <a:pPr marL="0" indent="0">
              <a:buNone/>
            </a:pPr>
            <a:endParaRPr lang="en-GB" sz="1600" dirty="0"/>
          </a:p>
          <a:p>
            <a:pPr marL="0" indent="0">
              <a:buNone/>
            </a:pPr>
            <a:endParaRPr lang="en-GB" sz="1600" dirty="0"/>
          </a:p>
        </p:txBody>
      </p:sp>
      <p:sp>
        <p:nvSpPr>
          <p:cNvPr id="6" name="Content Placeholder 5"/>
          <p:cNvSpPr>
            <a:spLocks noGrp="1"/>
          </p:cNvSpPr>
          <p:nvPr>
            <p:ph idx="13"/>
          </p:nvPr>
        </p:nvSpPr>
        <p:spPr>
          <a:xfrm>
            <a:off x="7469311" y="2300288"/>
            <a:ext cx="3031050" cy="4920135"/>
          </a:xfrm>
        </p:spPr>
        <p:txBody>
          <a:bodyPr/>
          <a:lstStyle/>
          <a:p>
            <a:pPr marL="0" indent="0">
              <a:buNone/>
            </a:pPr>
            <a:r>
              <a:rPr lang="en-GB" sz="1600" b="1" dirty="0" smtClean="0"/>
              <a:t>Behaviours/Attitude ‘live it’</a:t>
            </a:r>
          </a:p>
          <a:p>
            <a:pPr lvl="0">
              <a:lnSpc>
                <a:spcPct val="100000"/>
              </a:lnSpc>
              <a:spcBef>
                <a:spcPts val="500"/>
              </a:spcBef>
            </a:pPr>
            <a:r>
              <a:rPr lang="en-GB" sz="1600" dirty="0"/>
              <a:t>Culinary </a:t>
            </a:r>
          </a:p>
          <a:p>
            <a:pPr lvl="0">
              <a:lnSpc>
                <a:spcPct val="100000"/>
              </a:lnSpc>
              <a:spcBef>
                <a:spcPts val="500"/>
              </a:spcBef>
            </a:pPr>
            <a:r>
              <a:rPr lang="en-GB" sz="1600" dirty="0"/>
              <a:t>Food safety </a:t>
            </a:r>
          </a:p>
          <a:p>
            <a:pPr lvl="0">
              <a:lnSpc>
                <a:spcPct val="100000"/>
              </a:lnSpc>
              <a:spcBef>
                <a:spcPts val="500"/>
              </a:spcBef>
            </a:pPr>
            <a:r>
              <a:rPr lang="en-GB" sz="1600" dirty="0"/>
              <a:t>Business </a:t>
            </a:r>
          </a:p>
          <a:p>
            <a:pPr lvl="0">
              <a:lnSpc>
                <a:spcPct val="100000"/>
              </a:lnSpc>
              <a:spcBef>
                <a:spcPts val="500"/>
              </a:spcBef>
            </a:pPr>
            <a:r>
              <a:rPr lang="en-GB" sz="1600" dirty="0"/>
              <a:t>People </a:t>
            </a:r>
          </a:p>
          <a:p>
            <a:pPr lvl="0">
              <a:lnSpc>
                <a:spcPct val="100000"/>
              </a:lnSpc>
              <a:spcBef>
                <a:spcPts val="500"/>
              </a:spcBef>
            </a:pPr>
            <a:endParaRPr lang="en-GB" sz="1600" b="1" dirty="0">
              <a:solidFill>
                <a:schemeClr val="accent6">
                  <a:lumMod val="60000"/>
                  <a:lumOff val="40000"/>
                </a:schemeClr>
              </a:solidFill>
            </a:endParaRPr>
          </a:p>
          <a:p>
            <a:pPr marL="0" indent="0">
              <a:buNone/>
            </a:pPr>
            <a:endParaRPr lang="en-GB" sz="1600" b="1" dirty="0"/>
          </a:p>
          <a:p>
            <a:pPr marL="0" indent="0">
              <a:buNone/>
            </a:pPr>
            <a:endParaRPr lang="en-GB" sz="1600" b="1" dirty="0"/>
          </a:p>
        </p:txBody>
      </p:sp>
      <p:sp>
        <p:nvSpPr>
          <p:cNvPr id="4" name="Title 3"/>
          <p:cNvSpPr>
            <a:spLocks noGrp="1"/>
          </p:cNvSpPr>
          <p:nvPr>
            <p:ph type="title"/>
          </p:nvPr>
        </p:nvSpPr>
        <p:spPr/>
        <p:txBody>
          <a:bodyPr/>
          <a:lstStyle/>
          <a:p>
            <a:r>
              <a:rPr lang="en-GB" sz="2800" dirty="0" smtClean="0"/>
              <a:t>Commis chef standard</a:t>
            </a:r>
            <a:endParaRPr lang="en-GB" sz="2800" dirty="0"/>
          </a:p>
        </p:txBody>
      </p:sp>
      <p:sp>
        <p:nvSpPr>
          <p:cNvPr id="9" name="Rectangle 8"/>
          <p:cNvSpPr/>
          <p:nvPr/>
        </p:nvSpPr>
        <p:spPr>
          <a:xfrm>
            <a:off x="4222678" y="2300288"/>
            <a:ext cx="2373329" cy="2200602"/>
          </a:xfrm>
          <a:prstGeom prst="rect">
            <a:avLst/>
          </a:prstGeom>
        </p:spPr>
        <p:txBody>
          <a:bodyPr wrap="square">
            <a:spAutoFit/>
          </a:bodyPr>
          <a:lstStyle/>
          <a:p>
            <a:pPr>
              <a:spcBef>
                <a:spcPts val="500"/>
              </a:spcBef>
            </a:pPr>
            <a:r>
              <a:rPr lang="en-GB" sz="1600" b="1" dirty="0" smtClean="0"/>
              <a:t>Skills ‘show it’</a:t>
            </a:r>
          </a:p>
          <a:p>
            <a:pPr lvl="0">
              <a:lnSpc>
                <a:spcPct val="100000"/>
              </a:lnSpc>
              <a:spcBef>
                <a:spcPts val="500"/>
              </a:spcBef>
            </a:pPr>
            <a:r>
              <a:rPr lang="en-GB" sz="1600" dirty="0"/>
              <a:t>Culinary </a:t>
            </a:r>
          </a:p>
          <a:p>
            <a:pPr lvl="0">
              <a:lnSpc>
                <a:spcPct val="100000"/>
              </a:lnSpc>
              <a:spcBef>
                <a:spcPts val="500"/>
              </a:spcBef>
            </a:pPr>
            <a:r>
              <a:rPr lang="en-GB" sz="1600" dirty="0"/>
              <a:t>Food safety </a:t>
            </a:r>
          </a:p>
          <a:p>
            <a:pPr lvl="0">
              <a:lnSpc>
                <a:spcPct val="100000"/>
              </a:lnSpc>
              <a:spcBef>
                <a:spcPts val="500"/>
              </a:spcBef>
            </a:pPr>
            <a:r>
              <a:rPr lang="en-GB" sz="1600" dirty="0"/>
              <a:t>Business </a:t>
            </a:r>
          </a:p>
          <a:p>
            <a:pPr lvl="0">
              <a:lnSpc>
                <a:spcPct val="100000"/>
              </a:lnSpc>
              <a:spcBef>
                <a:spcPts val="500"/>
              </a:spcBef>
            </a:pPr>
            <a:r>
              <a:rPr lang="en-GB" sz="1600" dirty="0"/>
              <a:t>People </a:t>
            </a:r>
          </a:p>
          <a:p>
            <a:pPr lvl="0">
              <a:lnSpc>
                <a:spcPct val="100000"/>
              </a:lnSpc>
              <a:spcBef>
                <a:spcPts val="500"/>
              </a:spcBef>
            </a:pPr>
            <a:endParaRPr lang="en-GB" sz="1600" b="1" dirty="0">
              <a:solidFill>
                <a:schemeClr val="accent6">
                  <a:lumMod val="60000"/>
                  <a:lumOff val="40000"/>
                </a:schemeClr>
              </a:solidFill>
            </a:endParaRPr>
          </a:p>
          <a:p>
            <a:pPr>
              <a:spcBef>
                <a:spcPts val="500"/>
              </a:spcBef>
            </a:pPr>
            <a:endParaRPr lang="en-GB" sz="1600" b="1" dirty="0"/>
          </a:p>
        </p:txBody>
      </p:sp>
    </p:spTree>
    <p:extLst>
      <p:ext uri="{BB962C8B-B14F-4D97-AF65-F5344CB8AC3E}">
        <p14:creationId xmlns:p14="http://schemas.microsoft.com/office/powerpoint/2010/main" val="3999393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937" y="1630680"/>
            <a:ext cx="11871960" cy="338554"/>
          </a:xfrm>
          <a:prstGeom prst="rect">
            <a:avLst/>
          </a:prstGeom>
          <a:noFill/>
        </p:spPr>
        <p:txBody>
          <a:bodyPr wrap="square" rtlCol="0">
            <a:spAutoFit/>
          </a:bodyPr>
          <a:lstStyle/>
          <a:p>
            <a:r>
              <a:rPr lang="en-GB" sz="1600" b="1" kern="0" dirty="0">
                <a:solidFill>
                  <a:srgbClr val="000000"/>
                </a:solidFill>
              </a:rPr>
              <a:t>Grading is covered in the </a:t>
            </a:r>
            <a:r>
              <a:rPr lang="en-GB" sz="1600" b="1" kern="0" dirty="0" smtClean="0">
                <a:solidFill>
                  <a:srgbClr val="000000"/>
                </a:solidFill>
              </a:rPr>
              <a:t>occupational brief and graded as below:</a:t>
            </a:r>
            <a:endParaRPr lang="en-GB" sz="1600" b="1" dirty="0"/>
          </a:p>
        </p:txBody>
      </p:sp>
      <p:sp>
        <p:nvSpPr>
          <p:cNvPr id="6" name="Title 2"/>
          <p:cNvSpPr txBox="1">
            <a:spLocks/>
          </p:cNvSpPr>
          <p:nvPr/>
        </p:nvSpPr>
        <p:spPr>
          <a:xfrm>
            <a:off x="515937" y="1023173"/>
            <a:ext cx="11160125" cy="111842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t>Occupational </a:t>
            </a:r>
            <a:r>
              <a:rPr lang="en-US" sz="2800" dirty="0" smtClean="0"/>
              <a:t>brief – </a:t>
            </a:r>
            <a:r>
              <a:rPr lang="en-US" sz="2800" dirty="0" err="1" smtClean="0"/>
              <a:t>Commis</a:t>
            </a:r>
            <a:r>
              <a:rPr lang="en-US" sz="2800" dirty="0" smtClean="0"/>
              <a:t> Chef</a:t>
            </a:r>
            <a:endParaRPr lang="en-GB" sz="2800" dirty="0"/>
          </a:p>
        </p:txBody>
      </p:sp>
      <p:graphicFrame>
        <p:nvGraphicFramePr>
          <p:cNvPr id="7" name="Table 6"/>
          <p:cNvGraphicFramePr>
            <a:graphicFrameLocks noGrp="1"/>
          </p:cNvGraphicFramePr>
          <p:nvPr>
            <p:extLst>
              <p:ext uri="{D42A27DB-BD31-4B8C-83A1-F6EECF244321}">
                <p14:modId xmlns:p14="http://schemas.microsoft.com/office/powerpoint/2010/main" val="3875096675"/>
              </p:ext>
            </p:extLst>
          </p:nvPr>
        </p:nvGraphicFramePr>
        <p:xfrm>
          <a:off x="1773936" y="2679190"/>
          <a:ext cx="7768623" cy="3149385"/>
        </p:xfrm>
        <a:graphic>
          <a:graphicData uri="http://schemas.openxmlformats.org/drawingml/2006/table">
            <a:tbl>
              <a:tblPr firstRow="1" bandRow="1">
                <a:tableStyleId>{5C22544A-7EE6-4342-B048-85BDC9FD1C3A}</a:tableStyleId>
              </a:tblPr>
              <a:tblGrid>
                <a:gridCol w="2578608"/>
                <a:gridCol w="1280160"/>
                <a:gridCol w="1243584"/>
                <a:gridCol w="1383815"/>
                <a:gridCol w="1282456"/>
              </a:tblGrid>
              <a:tr h="1230310">
                <a:tc>
                  <a:txBody>
                    <a:bodyPr/>
                    <a:lstStyle/>
                    <a:p>
                      <a:endParaRPr lang="en-GB" dirty="0"/>
                    </a:p>
                  </a:txBody>
                  <a:tcPr/>
                </a:tc>
                <a:tc>
                  <a:txBody>
                    <a:bodyPr/>
                    <a:lstStyle/>
                    <a:p>
                      <a:r>
                        <a:rPr lang="en-GB" dirty="0" smtClean="0"/>
                        <a:t>Pass </a:t>
                      </a:r>
                      <a:endParaRPr lang="en-GB" dirty="0"/>
                    </a:p>
                  </a:txBody>
                  <a:tcPr/>
                </a:tc>
                <a:tc>
                  <a:txBody>
                    <a:bodyPr/>
                    <a:lstStyle/>
                    <a:p>
                      <a:r>
                        <a:rPr lang="en-GB" dirty="0" smtClean="0"/>
                        <a:t>Score </a:t>
                      </a:r>
                      <a:endParaRPr lang="en-GB" dirty="0"/>
                    </a:p>
                  </a:txBody>
                  <a:tcPr/>
                </a:tc>
                <a:tc>
                  <a:txBody>
                    <a:bodyPr/>
                    <a:lstStyle/>
                    <a:p>
                      <a:r>
                        <a:rPr lang="en-GB" dirty="0" smtClean="0"/>
                        <a:t>Distinction </a:t>
                      </a:r>
                      <a:endParaRPr lang="en-GB" dirty="0"/>
                    </a:p>
                  </a:txBody>
                  <a:tcPr/>
                </a:tc>
                <a:tc>
                  <a:txBody>
                    <a:bodyPr/>
                    <a:lstStyle/>
                    <a:p>
                      <a:r>
                        <a:rPr lang="en-GB" dirty="0" smtClean="0"/>
                        <a:t>Score </a:t>
                      </a:r>
                      <a:endParaRPr lang="en-GB" dirty="0"/>
                    </a:p>
                  </a:txBody>
                  <a:tcPr/>
                </a:tc>
              </a:tr>
              <a:tr h="383815">
                <a:tc>
                  <a:txBody>
                    <a:bodyPr/>
                    <a:lstStyle/>
                    <a:p>
                      <a:r>
                        <a:rPr lang="en-GB" sz="1400" dirty="0" smtClean="0"/>
                        <a:t>On demand test </a:t>
                      </a:r>
                      <a:endParaRPr lang="en-GB" sz="1400" dirty="0"/>
                    </a:p>
                  </a:txBody>
                  <a:tcPr/>
                </a:tc>
                <a:tc>
                  <a:txBody>
                    <a:bodyPr/>
                    <a:lstStyle/>
                    <a:p>
                      <a:pPr algn="ctr"/>
                      <a:r>
                        <a:rPr lang="en-GB" sz="1400" dirty="0" smtClean="0"/>
                        <a:t>70%</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85%</a:t>
                      </a:r>
                      <a:endParaRPr lang="en-GB" sz="1400" dirty="0"/>
                    </a:p>
                  </a:txBody>
                  <a:tcPr/>
                </a:tc>
                <a:tc>
                  <a:txBody>
                    <a:bodyPr/>
                    <a:lstStyle/>
                    <a:p>
                      <a:pPr algn="ctr"/>
                      <a:r>
                        <a:rPr lang="en-GB" sz="1400" dirty="0" smtClean="0"/>
                        <a:t>2</a:t>
                      </a:r>
                      <a:endParaRPr lang="en-GB" sz="1400" dirty="0"/>
                    </a:p>
                  </a:txBody>
                  <a:tcPr/>
                </a:tc>
              </a:tr>
              <a:tr h="383815">
                <a:tc>
                  <a:txBody>
                    <a:bodyPr/>
                    <a:lstStyle/>
                    <a:p>
                      <a:r>
                        <a:rPr lang="en-GB" sz="1400" dirty="0" smtClean="0"/>
                        <a:t>Professional discussion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2</a:t>
                      </a:r>
                      <a:endParaRPr lang="en-GB" sz="1400" dirty="0"/>
                    </a:p>
                  </a:txBody>
                  <a:tcPr/>
                </a:tc>
              </a:tr>
              <a:tr h="383815">
                <a:tc>
                  <a:txBody>
                    <a:bodyPr/>
                    <a:lstStyle/>
                    <a:p>
                      <a:r>
                        <a:rPr lang="en-GB" sz="1400" dirty="0" smtClean="0"/>
                        <a:t>Practical observation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tr>
              <a:tr h="383815">
                <a:tc>
                  <a:txBody>
                    <a:bodyPr/>
                    <a:lstStyle/>
                    <a:p>
                      <a:r>
                        <a:rPr lang="en-GB" sz="1400" dirty="0" smtClean="0"/>
                        <a:t>Culinary challenge</a:t>
                      </a:r>
                      <a:r>
                        <a:rPr lang="en-GB" sz="1400" baseline="0" dirty="0" smtClean="0"/>
                        <a:t> </a:t>
                      </a:r>
                      <a:endParaRPr lang="en-GB" sz="1400" dirty="0"/>
                    </a:p>
                  </a:txBody>
                  <a:tcPr/>
                </a:tc>
                <a:tc>
                  <a:txBody>
                    <a:bodyPr/>
                    <a:lstStyle/>
                    <a:p>
                      <a:pPr algn="ctr"/>
                      <a:r>
                        <a:rPr lang="en-GB" sz="1400" dirty="0" smtClean="0"/>
                        <a:t>Competence</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tr>
              <a:tr h="383815">
                <a:tc>
                  <a:txBody>
                    <a:bodyPr/>
                    <a:lstStyle/>
                    <a:p>
                      <a:r>
                        <a:rPr lang="en-GB" sz="1400" dirty="0" smtClean="0"/>
                        <a:t>Overall</a:t>
                      </a:r>
                      <a:r>
                        <a:rPr lang="en-GB" sz="1400" baseline="0" dirty="0" smtClean="0"/>
                        <a:t> grade </a:t>
                      </a:r>
                      <a:endParaRPr lang="en-GB" sz="1400" dirty="0"/>
                    </a:p>
                  </a:txBody>
                  <a:tcPr/>
                </a:tc>
                <a:tc>
                  <a:txBody>
                    <a:bodyPr/>
                    <a:lstStyle/>
                    <a:p>
                      <a:pPr algn="ctr"/>
                      <a:r>
                        <a:rPr lang="en-GB" sz="1400" dirty="0" smtClean="0"/>
                        <a:t>4 - 8</a:t>
                      </a:r>
                      <a:endParaRPr lang="en-GB" sz="1400" dirty="0"/>
                    </a:p>
                  </a:txBody>
                  <a:tcPr/>
                </a:tc>
                <a:tc>
                  <a:txBody>
                    <a:bodyPr/>
                    <a:lstStyle/>
                    <a:p>
                      <a:pPr algn="ctr"/>
                      <a:endParaRPr lang="en-GB" sz="1400" dirty="0"/>
                    </a:p>
                  </a:txBody>
                  <a:tcPr/>
                </a:tc>
                <a:tc>
                  <a:txBody>
                    <a:bodyPr/>
                    <a:lstStyle/>
                    <a:p>
                      <a:pPr algn="ctr"/>
                      <a:r>
                        <a:rPr lang="en-GB" sz="1400" dirty="0" smtClean="0"/>
                        <a:t>9+</a:t>
                      </a:r>
                      <a:endParaRPr lang="en-GB" sz="1400" dirty="0"/>
                    </a:p>
                  </a:txBody>
                  <a:tcPr/>
                </a:tc>
                <a:tc>
                  <a:txBody>
                    <a:bodyPr/>
                    <a:lstStyle/>
                    <a:p>
                      <a:pPr algn="ctr"/>
                      <a:endParaRPr lang="en-GB" sz="1400" dirty="0"/>
                    </a:p>
                  </a:txBody>
                  <a:tcPr/>
                </a:tc>
              </a:tr>
            </a:tbl>
          </a:graphicData>
        </a:graphic>
      </p:graphicFrame>
    </p:spTree>
    <p:extLst>
      <p:ext uri="{BB962C8B-B14F-4D97-AF65-F5344CB8AC3E}">
        <p14:creationId xmlns:p14="http://schemas.microsoft.com/office/powerpoint/2010/main" val="1077630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latin typeface="Arial" panose="020B0604020202020204" pitchFamily="34" charset="0"/>
                <a:ea typeface="Arial Black" charset="0"/>
                <a:cs typeface="Arial" panose="020B0604020202020204" pitchFamily="34" charset="0"/>
              </a:rPr>
              <a:t>Team Member standards</a:t>
            </a:r>
            <a:endParaRPr lang="en-GB" sz="2800" b="1" dirty="0"/>
          </a:p>
        </p:txBody>
      </p:sp>
    </p:spTree>
    <p:extLst>
      <p:ext uri="{BB962C8B-B14F-4D97-AF65-F5344CB8AC3E}">
        <p14:creationId xmlns:p14="http://schemas.microsoft.com/office/powerpoint/2010/main" val="1049321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p:txBody>
          <a:bodyPr/>
          <a:lstStyle/>
          <a:p>
            <a:r>
              <a:rPr lang="en-GB" sz="2800" dirty="0" smtClean="0"/>
              <a:t>Team member occupation standards</a:t>
            </a:r>
            <a:endParaRPr lang="en-GB"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0024" y="1334801"/>
            <a:ext cx="4130210" cy="5250983"/>
          </a:xfrm>
        </p:spPr>
      </p:pic>
      <p:sp>
        <p:nvSpPr>
          <p:cNvPr id="9" name="TextBox 8"/>
          <p:cNvSpPr txBox="1"/>
          <p:nvPr/>
        </p:nvSpPr>
        <p:spPr>
          <a:xfrm>
            <a:off x="515937" y="2311544"/>
            <a:ext cx="6534087" cy="2585323"/>
          </a:xfrm>
          <a:prstGeom prst="rect">
            <a:avLst/>
          </a:prstGeom>
          <a:noFill/>
        </p:spPr>
        <p:txBody>
          <a:bodyPr wrap="square" rtlCol="0">
            <a:spAutoFit/>
          </a:bodyPr>
          <a:lstStyle/>
          <a:p>
            <a:r>
              <a:rPr lang="en-GB" sz="1600" b="1" dirty="0" smtClean="0">
                <a:latin typeface="+mj-lt"/>
              </a:rPr>
              <a:t>Maths and English requirements</a:t>
            </a:r>
          </a:p>
          <a:p>
            <a:r>
              <a:rPr lang="en-US" sz="800" dirty="0">
                <a:latin typeface="+mj-lt"/>
              </a:rPr>
              <a:t>Funding is available for apprentices who have not previously attained a GCSE grade A*- C</a:t>
            </a:r>
            <a:r>
              <a:rPr lang="en-US" sz="800" dirty="0" smtClean="0">
                <a:latin typeface="+mj-lt"/>
              </a:rPr>
              <a:t>, </a:t>
            </a:r>
            <a:r>
              <a:rPr lang="en-GB" sz="800" dirty="0" smtClean="0">
                <a:latin typeface="+mj-lt"/>
              </a:rPr>
              <a:t>and </a:t>
            </a:r>
            <a:r>
              <a:rPr lang="en-GB" sz="800" dirty="0">
                <a:latin typeface="+mj-lt"/>
              </a:rPr>
              <a:t>will support;</a:t>
            </a:r>
          </a:p>
          <a:p>
            <a:endParaRPr lang="en-US" sz="800" dirty="0" smtClean="0">
              <a:latin typeface="+mj-lt"/>
            </a:endParaRPr>
          </a:p>
          <a:p>
            <a:r>
              <a:rPr lang="en-US" sz="800" dirty="0" smtClean="0">
                <a:latin typeface="+mj-lt"/>
              </a:rPr>
              <a:t>GCSE </a:t>
            </a:r>
            <a:r>
              <a:rPr lang="en-US" sz="800" dirty="0">
                <a:latin typeface="+mj-lt"/>
              </a:rPr>
              <a:t>English Language or </a:t>
            </a:r>
            <a:r>
              <a:rPr lang="en-US" sz="800" dirty="0" err="1">
                <a:latin typeface="+mj-lt"/>
              </a:rPr>
              <a:t>Maths</a:t>
            </a:r>
            <a:endParaRPr lang="en-US" sz="800" dirty="0">
              <a:latin typeface="+mj-lt"/>
            </a:endParaRPr>
          </a:p>
          <a:p>
            <a:r>
              <a:rPr lang="en-US" sz="800" dirty="0" smtClean="0">
                <a:latin typeface="+mj-lt"/>
              </a:rPr>
              <a:t>Functional </a:t>
            </a:r>
            <a:r>
              <a:rPr lang="en-US" sz="800" dirty="0">
                <a:latin typeface="+mj-lt"/>
              </a:rPr>
              <a:t>Skills English or </a:t>
            </a:r>
            <a:r>
              <a:rPr lang="en-US" sz="800" dirty="0" err="1">
                <a:latin typeface="+mj-lt"/>
              </a:rPr>
              <a:t>Maths</a:t>
            </a:r>
            <a:endParaRPr lang="en-US" sz="800" dirty="0">
              <a:latin typeface="+mj-lt"/>
            </a:endParaRPr>
          </a:p>
          <a:p>
            <a:endParaRPr lang="en-US" sz="800" dirty="0" smtClean="0">
              <a:latin typeface="+mj-lt"/>
            </a:endParaRPr>
          </a:p>
          <a:p>
            <a:r>
              <a:rPr lang="en-US" sz="800" dirty="0" smtClean="0">
                <a:latin typeface="+mj-lt"/>
              </a:rPr>
              <a:t>In </a:t>
            </a:r>
            <a:r>
              <a:rPr lang="en-US" sz="800" dirty="0">
                <a:latin typeface="+mj-lt"/>
              </a:rPr>
              <a:t>exceptional circumstances SFA will fund approved stepping stone </a:t>
            </a:r>
            <a:r>
              <a:rPr lang="en-US" sz="800" dirty="0" smtClean="0">
                <a:latin typeface="+mj-lt"/>
              </a:rPr>
              <a:t>qualifications to </a:t>
            </a:r>
            <a:r>
              <a:rPr lang="en-US" sz="800" dirty="0">
                <a:latin typeface="+mj-lt"/>
              </a:rPr>
              <a:t>support progression to GCSE or Functional Skills</a:t>
            </a:r>
          </a:p>
          <a:p>
            <a:endParaRPr lang="en-US" sz="800" dirty="0" smtClean="0">
              <a:latin typeface="+mj-lt"/>
            </a:endParaRPr>
          </a:p>
          <a:p>
            <a:r>
              <a:rPr lang="en-US" sz="800" dirty="0" err="1" smtClean="0">
                <a:latin typeface="+mj-lt"/>
              </a:rPr>
              <a:t>Maths</a:t>
            </a:r>
            <a:r>
              <a:rPr lang="en-US" sz="800" dirty="0" smtClean="0">
                <a:latin typeface="+mj-lt"/>
              </a:rPr>
              <a:t> </a:t>
            </a:r>
            <a:r>
              <a:rPr lang="en-US" sz="800" dirty="0">
                <a:latin typeface="+mj-lt"/>
              </a:rPr>
              <a:t>and English are funded directly to the provider, not out of the employer levy</a:t>
            </a:r>
          </a:p>
          <a:p>
            <a:endParaRPr lang="en-US" sz="800" dirty="0" smtClean="0">
              <a:latin typeface="+mj-lt"/>
            </a:endParaRPr>
          </a:p>
          <a:p>
            <a:r>
              <a:rPr lang="en-US" sz="800" dirty="0" smtClean="0">
                <a:latin typeface="+mj-lt"/>
              </a:rPr>
              <a:t>Level </a:t>
            </a:r>
            <a:r>
              <a:rPr lang="en-US" sz="800" dirty="0">
                <a:latin typeface="+mj-lt"/>
              </a:rPr>
              <a:t>2 standards learners must achieve a level1 qualification and the have training towards a level 2.</a:t>
            </a:r>
            <a:endParaRPr lang="en-GB" sz="800" b="1" dirty="0">
              <a:latin typeface="+mj-lt"/>
            </a:endParaRPr>
          </a:p>
          <a:p>
            <a:r>
              <a:rPr lang="en-GB" sz="1600" b="1" dirty="0" smtClean="0">
                <a:latin typeface="Avenir 35 Light"/>
              </a:rPr>
              <a:t> </a:t>
            </a:r>
          </a:p>
          <a:p>
            <a:pPr marL="285750" indent="-285750">
              <a:buFont typeface="Arial" panose="020B0604020202020204" pitchFamily="34" charset="0"/>
              <a:buChar char="•"/>
            </a:pPr>
            <a:endParaRPr lang="en-GB" sz="1600" dirty="0"/>
          </a:p>
          <a:p>
            <a:r>
              <a:rPr lang="en-GB" sz="1600" b="1" dirty="0" smtClean="0"/>
              <a:t>Gateway requirements</a:t>
            </a:r>
          </a:p>
          <a:p>
            <a:endParaRPr lang="en-GB" b="1" dirty="0"/>
          </a:p>
        </p:txBody>
      </p:sp>
      <p:sp>
        <p:nvSpPr>
          <p:cNvPr id="10" name="TextBox 9"/>
          <p:cNvSpPr txBox="1"/>
          <p:nvPr/>
        </p:nvSpPr>
        <p:spPr>
          <a:xfrm>
            <a:off x="-1723828" y="550899"/>
            <a:ext cx="2239766" cy="3877985"/>
          </a:xfrm>
          <a:prstGeom prst="rect">
            <a:avLst/>
          </a:prstGeom>
          <a:solidFill>
            <a:srgbClr val="0099FF"/>
          </a:solidFill>
        </p:spPr>
        <p:txBody>
          <a:bodyPr wrap="square" rtlCol="0">
            <a:spAutoFit/>
          </a:bodyPr>
          <a:lstStyle/>
          <a:p>
            <a:r>
              <a:rPr lang="en-GB" sz="2400" b="1" dirty="0" smtClean="0"/>
              <a:t>Change customer service assessment plan for EPA and </a:t>
            </a:r>
          </a:p>
          <a:p>
            <a:r>
              <a:rPr lang="en-GB" sz="2400" b="1" dirty="0" smtClean="0"/>
              <a:t>Maths &amp; English Font</a:t>
            </a:r>
          </a:p>
          <a:p>
            <a:endParaRPr lang="en-GB" dirty="0"/>
          </a:p>
          <a:p>
            <a:endParaRPr lang="en-GB" dirty="0" smtClean="0"/>
          </a:p>
          <a:p>
            <a:endParaRPr lang="en-GB" dirty="0"/>
          </a:p>
        </p:txBody>
      </p:sp>
      <p:pic>
        <p:nvPicPr>
          <p:cNvPr id="3" name="Picture 2"/>
          <p:cNvPicPr>
            <a:picLocks noChangeAspect="1"/>
          </p:cNvPicPr>
          <p:nvPr/>
        </p:nvPicPr>
        <p:blipFill>
          <a:blip r:embed="rId4"/>
          <a:stretch>
            <a:fillRect/>
          </a:stretch>
        </p:blipFill>
        <p:spPr>
          <a:xfrm>
            <a:off x="515938" y="4745026"/>
            <a:ext cx="6332551" cy="1992600"/>
          </a:xfrm>
          <a:prstGeom prst="rect">
            <a:avLst/>
          </a:prstGeom>
        </p:spPr>
      </p:pic>
    </p:spTree>
    <p:extLst>
      <p:ext uri="{BB962C8B-B14F-4D97-AF65-F5344CB8AC3E}">
        <p14:creationId xmlns:p14="http://schemas.microsoft.com/office/powerpoint/2010/main" val="1576151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37" y="1952153"/>
            <a:ext cx="3534855" cy="4920135"/>
          </a:xfrm>
        </p:spPr>
        <p:txBody>
          <a:bodyPr/>
          <a:lstStyle/>
          <a:p>
            <a:pPr marL="0" indent="0">
              <a:lnSpc>
                <a:spcPct val="100000"/>
              </a:lnSpc>
              <a:spcBef>
                <a:spcPts val="500"/>
              </a:spcBef>
              <a:buNone/>
            </a:pPr>
            <a:r>
              <a:rPr lang="en-GB" sz="1600" b="1" dirty="0" smtClean="0"/>
              <a:t>Knowledge ‘know it’</a:t>
            </a:r>
            <a:endParaRPr lang="en-GB" sz="1600" b="1" dirty="0"/>
          </a:p>
          <a:p>
            <a:pPr lvl="0">
              <a:lnSpc>
                <a:spcPct val="100000"/>
              </a:lnSpc>
              <a:spcBef>
                <a:spcPts val="500"/>
              </a:spcBef>
            </a:pPr>
            <a:r>
              <a:rPr lang="en-GB" sz="1600" dirty="0" smtClean="0"/>
              <a:t>Customer </a:t>
            </a:r>
          </a:p>
          <a:p>
            <a:pPr lvl="0">
              <a:lnSpc>
                <a:spcPct val="100000"/>
              </a:lnSpc>
              <a:spcBef>
                <a:spcPts val="500"/>
              </a:spcBef>
            </a:pPr>
            <a:r>
              <a:rPr lang="en-GB" sz="1600" dirty="0" smtClean="0"/>
              <a:t>Business </a:t>
            </a:r>
          </a:p>
          <a:p>
            <a:pPr lvl="0">
              <a:lnSpc>
                <a:spcPct val="100000"/>
              </a:lnSpc>
              <a:spcBef>
                <a:spcPts val="500"/>
              </a:spcBef>
            </a:pPr>
            <a:r>
              <a:rPr lang="en-GB" sz="1600" dirty="0" smtClean="0"/>
              <a:t>People </a:t>
            </a:r>
          </a:p>
          <a:p>
            <a:pPr lvl="0">
              <a:lnSpc>
                <a:spcPct val="100000"/>
              </a:lnSpc>
              <a:spcBef>
                <a:spcPts val="500"/>
              </a:spcBef>
            </a:pPr>
            <a:endParaRPr lang="en-GB" sz="1600" b="1" dirty="0" smtClean="0">
              <a:solidFill>
                <a:schemeClr val="accent6">
                  <a:lumMod val="60000"/>
                  <a:lumOff val="40000"/>
                </a:schemeClr>
              </a:solidFill>
            </a:endParaRPr>
          </a:p>
          <a:p>
            <a:pPr marL="0" lvl="0" indent="0">
              <a:lnSpc>
                <a:spcPct val="100000"/>
              </a:lnSpc>
              <a:spcBef>
                <a:spcPts val="500"/>
              </a:spcBef>
              <a:buNone/>
            </a:pPr>
            <a:r>
              <a:rPr lang="en-GB" sz="1600" b="1" dirty="0" smtClean="0">
                <a:solidFill>
                  <a:schemeClr val="accent6">
                    <a:lumMod val="60000"/>
                    <a:lumOff val="40000"/>
                  </a:schemeClr>
                </a:solidFill>
              </a:rPr>
              <a:t>Routes include:</a:t>
            </a:r>
          </a:p>
          <a:p>
            <a:pPr lvl="0">
              <a:lnSpc>
                <a:spcPct val="100000"/>
              </a:lnSpc>
              <a:spcBef>
                <a:spcPts val="500"/>
              </a:spcBef>
            </a:pPr>
            <a:r>
              <a:rPr lang="en-GB" sz="1600" b="1" dirty="0" smtClean="0">
                <a:solidFill>
                  <a:schemeClr val="accent6">
                    <a:lumMod val="60000"/>
                    <a:lumOff val="40000"/>
                  </a:schemeClr>
                </a:solidFill>
              </a:rPr>
              <a:t>Food and beverage service</a:t>
            </a:r>
          </a:p>
          <a:p>
            <a:pPr lvl="0">
              <a:lnSpc>
                <a:spcPct val="100000"/>
              </a:lnSpc>
              <a:spcBef>
                <a:spcPts val="500"/>
              </a:spcBef>
            </a:pPr>
            <a:r>
              <a:rPr lang="en-GB" sz="1600" b="1" dirty="0" smtClean="0">
                <a:solidFill>
                  <a:schemeClr val="accent6">
                    <a:lumMod val="60000"/>
                    <a:lumOff val="40000"/>
                  </a:schemeClr>
                </a:solidFill>
              </a:rPr>
              <a:t>Alcoholic beverage – 3 sub routes </a:t>
            </a:r>
          </a:p>
          <a:p>
            <a:pPr lvl="0">
              <a:lnSpc>
                <a:spcPct val="100000"/>
              </a:lnSpc>
              <a:spcBef>
                <a:spcPts val="500"/>
              </a:spcBef>
            </a:pPr>
            <a:r>
              <a:rPr lang="en-GB" sz="1600" b="1" dirty="0" smtClean="0">
                <a:solidFill>
                  <a:schemeClr val="accent6">
                    <a:lumMod val="60000"/>
                    <a:lumOff val="40000"/>
                  </a:schemeClr>
                </a:solidFill>
              </a:rPr>
              <a:t>Barista </a:t>
            </a:r>
          </a:p>
          <a:p>
            <a:pPr lvl="0">
              <a:lnSpc>
                <a:spcPct val="100000"/>
              </a:lnSpc>
              <a:spcBef>
                <a:spcPts val="500"/>
              </a:spcBef>
            </a:pPr>
            <a:r>
              <a:rPr lang="en-GB" sz="1600" b="1" dirty="0" smtClean="0">
                <a:solidFill>
                  <a:schemeClr val="accent6">
                    <a:lumMod val="60000"/>
                    <a:lumOff val="40000"/>
                  </a:schemeClr>
                </a:solidFill>
              </a:rPr>
              <a:t>Food production</a:t>
            </a:r>
          </a:p>
          <a:p>
            <a:pPr lvl="0">
              <a:lnSpc>
                <a:spcPct val="100000"/>
              </a:lnSpc>
              <a:spcBef>
                <a:spcPts val="500"/>
              </a:spcBef>
            </a:pPr>
            <a:r>
              <a:rPr lang="en-GB" sz="1600" b="1" dirty="0" smtClean="0">
                <a:solidFill>
                  <a:schemeClr val="accent6">
                    <a:lumMod val="60000"/>
                    <a:lumOff val="40000"/>
                  </a:schemeClr>
                </a:solidFill>
              </a:rPr>
              <a:t>Concierge and guest services</a:t>
            </a:r>
          </a:p>
          <a:p>
            <a:pPr lvl="0">
              <a:lnSpc>
                <a:spcPct val="100000"/>
              </a:lnSpc>
              <a:spcBef>
                <a:spcPts val="500"/>
              </a:spcBef>
            </a:pPr>
            <a:r>
              <a:rPr lang="en-GB" sz="1600" b="1" dirty="0" smtClean="0">
                <a:solidFill>
                  <a:schemeClr val="accent6">
                    <a:lumMod val="60000"/>
                    <a:lumOff val="40000"/>
                  </a:schemeClr>
                </a:solidFill>
              </a:rPr>
              <a:t>Housekeeping </a:t>
            </a:r>
          </a:p>
          <a:p>
            <a:pPr lvl="0">
              <a:lnSpc>
                <a:spcPct val="100000"/>
              </a:lnSpc>
              <a:spcBef>
                <a:spcPts val="500"/>
              </a:spcBef>
            </a:pPr>
            <a:r>
              <a:rPr lang="en-GB" sz="1600" b="1" dirty="0" smtClean="0">
                <a:solidFill>
                  <a:schemeClr val="accent6">
                    <a:lumMod val="60000"/>
                    <a:lumOff val="40000"/>
                  </a:schemeClr>
                </a:solidFill>
              </a:rPr>
              <a:t>Reception </a:t>
            </a:r>
          </a:p>
          <a:p>
            <a:pPr lvl="0">
              <a:lnSpc>
                <a:spcPct val="100000"/>
              </a:lnSpc>
              <a:spcBef>
                <a:spcPts val="500"/>
              </a:spcBef>
            </a:pPr>
            <a:r>
              <a:rPr lang="en-GB" sz="1600" b="1" dirty="0" smtClean="0">
                <a:solidFill>
                  <a:schemeClr val="accent6">
                    <a:lumMod val="60000"/>
                    <a:lumOff val="40000"/>
                  </a:schemeClr>
                </a:solidFill>
              </a:rPr>
              <a:t>Reservations </a:t>
            </a:r>
          </a:p>
          <a:p>
            <a:pPr lvl="0">
              <a:lnSpc>
                <a:spcPct val="100000"/>
              </a:lnSpc>
              <a:spcBef>
                <a:spcPts val="500"/>
              </a:spcBef>
            </a:pPr>
            <a:r>
              <a:rPr lang="en-GB" sz="1600" b="1" dirty="0" smtClean="0">
                <a:solidFill>
                  <a:schemeClr val="accent6">
                    <a:lumMod val="60000"/>
                    <a:lumOff val="40000"/>
                  </a:schemeClr>
                </a:solidFill>
              </a:rPr>
              <a:t>Conference and events  </a:t>
            </a:r>
          </a:p>
          <a:p>
            <a:pPr lvl="0">
              <a:lnSpc>
                <a:spcPct val="100000"/>
              </a:lnSpc>
              <a:spcBef>
                <a:spcPts val="500"/>
              </a:spcBef>
            </a:pPr>
            <a:endParaRPr lang="en-GB" sz="1600" b="1" dirty="0">
              <a:solidFill>
                <a:schemeClr val="accent6">
                  <a:lumMod val="60000"/>
                  <a:lumOff val="40000"/>
                </a:schemeClr>
              </a:solidFill>
            </a:endParaRPr>
          </a:p>
          <a:p>
            <a:pPr marL="0" indent="0">
              <a:lnSpc>
                <a:spcPct val="100000"/>
              </a:lnSpc>
              <a:spcBef>
                <a:spcPts val="500"/>
              </a:spcBef>
              <a:buNone/>
            </a:pPr>
            <a:endParaRPr lang="en-GB" sz="1600" b="1" dirty="0"/>
          </a:p>
          <a:p>
            <a:pPr marL="0" indent="0">
              <a:buNone/>
            </a:pPr>
            <a:endParaRPr lang="en-GB" sz="1600" dirty="0"/>
          </a:p>
          <a:p>
            <a:pPr marL="0" indent="0">
              <a:buNone/>
            </a:pPr>
            <a:endParaRPr lang="en-GB" sz="1600" dirty="0"/>
          </a:p>
        </p:txBody>
      </p:sp>
      <p:sp>
        <p:nvSpPr>
          <p:cNvPr id="6" name="Content Placeholder 5"/>
          <p:cNvSpPr>
            <a:spLocks noGrp="1"/>
          </p:cNvSpPr>
          <p:nvPr>
            <p:ph idx="13"/>
          </p:nvPr>
        </p:nvSpPr>
        <p:spPr>
          <a:xfrm>
            <a:off x="7469311" y="2003316"/>
            <a:ext cx="3031050" cy="4920135"/>
          </a:xfrm>
        </p:spPr>
        <p:txBody>
          <a:bodyPr/>
          <a:lstStyle/>
          <a:p>
            <a:pPr marL="0" indent="0">
              <a:buNone/>
            </a:pPr>
            <a:r>
              <a:rPr lang="en-GB" sz="1600" b="1" dirty="0" smtClean="0"/>
              <a:t>Behaviours/Attitude ‘live it’</a:t>
            </a:r>
          </a:p>
          <a:p>
            <a:pPr lvl="0">
              <a:lnSpc>
                <a:spcPct val="100000"/>
              </a:lnSpc>
              <a:spcBef>
                <a:spcPts val="500"/>
              </a:spcBef>
            </a:pPr>
            <a:r>
              <a:rPr lang="en-GB" sz="1600" dirty="0"/>
              <a:t>Customer </a:t>
            </a:r>
          </a:p>
          <a:p>
            <a:pPr lvl="0">
              <a:lnSpc>
                <a:spcPct val="100000"/>
              </a:lnSpc>
              <a:spcBef>
                <a:spcPts val="500"/>
              </a:spcBef>
            </a:pPr>
            <a:r>
              <a:rPr lang="en-GB" sz="1600" dirty="0"/>
              <a:t>Business </a:t>
            </a:r>
          </a:p>
          <a:p>
            <a:pPr lvl="0">
              <a:lnSpc>
                <a:spcPct val="100000"/>
              </a:lnSpc>
              <a:spcBef>
                <a:spcPts val="500"/>
              </a:spcBef>
            </a:pPr>
            <a:r>
              <a:rPr lang="en-GB" sz="1600" dirty="0"/>
              <a:t>People </a:t>
            </a:r>
          </a:p>
          <a:p>
            <a:pPr marL="0" indent="0">
              <a:buNone/>
            </a:pPr>
            <a:endParaRPr lang="en-GB" sz="1600" b="1" dirty="0"/>
          </a:p>
          <a:p>
            <a:pPr marL="0" indent="0">
              <a:buNone/>
            </a:pPr>
            <a:endParaRPr lang="en-GB" sz="1600" b="1" dirty="0"/>
          </a:p>
        </p:txBody>
      </p:sp>
      <p:sp>
        <p:nvSpPr>
          <p:cNvPr id="4" name="Title 3"/>
          <p:cNvSpPr>
            <a:spLocks noGrp="1"/>
          </p:cNvSpPr>
          <p:nvPr>
            <p:ph type="title"/>
          </p:nvPr>
        </p:nvSpPr>
        <p:spPr/>
        <p:txBody>
          <a:bodyPr/>
          <a:lstStyle/>
          <a:p>
            <a:r>
              <a:rPr lang="en-GB" sz="2800" dirty="0" smtClean="0"/>
              <a:t>Team Member standard</a:t>
            </a:r>
            <a:endParaRPr lang="en-GB" sz="2800" dirty="0"/>
          </a:p>
        </p:txBody>
      </p:sp>
      <p:sp>
        <p:nvSpPr>
          <p:cNvPr id="9" name="Rectangle 8"/>
          <p:cNvSpPr/>
          <p:nvPr/>
        </p:nvSpPr>
        <p:spPr>
          <a:xfrm>
            <a:off x="4222678" y="1952153"/>
            <a:ext cx="2373329" cy="1890261"/>
          </a:xfrm>
          <a:prstGeom prst="rect">
            <a:avLst/>
          </a:prstGeom>
        </p:spPr>
        <p:txBody>
          <a:bodyPr wrap="square">
            <a:spAutoFit/>
          </a:bodyPr>
          <a:lstStyle/>
          <a:p>
            <a:pPr>
              <a:spcBef>
                <a:spcPts val="500"/>
              </a:spcBef>
            </a:pPr>
            <a:r>
              <a:rPr lang="en-GB" sz="1600" b="1" dirty="0" smtClean="0"/>
              <a:t>Skills ‘show it’</a:t>
            </a:r>
          </a:p>
          <a:p>
            <a:pPr lvl="0">
              <a:lnSpc>
                <a:spcPct val="100000"/>
              </a:lnSpc>
              <a:spcBef>
                <a:spcPts val="500"/>
              </a:spcBef>
            </a:pPr>
            <a:r>
              <a:rPr lang="en-GB" sz="1600" dirty="0"/>
              <a:t>Customer </a:t>
            </a:r>
          </a:p>
          <a:p>
            <a:pPr lvl="0">
              <a:lnSpc>
                <a:spcPct val="100000"/>
              </a:lnSpc>
              <a:spcBef>
                <a:spcPts val="500"/>
              </a:spcBef>
            </a:pPr>
            <a:r>
              <a:rPr lang="en-GB" sz="1600" dirty="0"/>
              <a:t>Business </a:t>
            </a:r>
          </a:p>
          <a:p>
            <a:pPr lvl="0">
              <a:lnSpc>
                <a:spcPct val="100000"/>
              </a:lnSpc>
              <a:spcBef>
                <a:spcPts val="500"/>
              </a:spcBef>
            </a:pPr>
            <a:r>
              <a:rPr lang="en-GB" sz="1600" dirty="0"/>
              <a:t>People </a:t>
            </a:r>
          </a:p>
          <a:p>
            <a:pPr lvl="0">
              <a:lnSpc>
                <a:spcPct val="100000"/>
              </a:lnSpc>
              <a:spcBef>
                <a:spcPts val="500"/>
              </a:spcBef>
            </a:pPr>
            <a:endParaRPr lang="en-GB" sz="1600" b="1" dirty="0">
              <a:solidFill>
                <a:schemeClr val="accent6">
                  <a:lumMod val="60000"/>
                  <a:lumOff val="40000"/>
                </a:schemeClr>
              </a:solidFill>
            </a:endParaRPr>
          </a:p>
          <a:p>
            <a:pPr>
              <a:spcBef>
                <a:spcPts val="500"/>
              </a:spcBef>
            </a:pPr>
            <a:endParaRPr lang="en-GB" sz="1600" b="1" dirty="0"/>
          </a:p>
        </p:txBody>
      </p:sp>
    </p:spTree>
    <p:extLst>
      <p:ext uri="{BB962C8B-B14F-4D97-AF65-F5344CB8AC3E}">
        <p14:creationId xmlns:p14="http://schemas.microsoft.com/office/powerpoint/2010/main" val="2121311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937" y="1630680"/>
            <a:ext cx="11871960" cy="338554"/>
          </a:xfrm>
          <a:prstGeom prst="rect">
            <a:avLst/>
          </a:prstGeom>
          <a:noFill/>
        </p:spPr>
        <p:txBody>
          <a:bodyPr wrap="square" rtlCol="0">
            <a:spAutoFit/>
          </a:bodyPr>
          <a:lstStyle/>
          <a:p>
            <a:r>
              <a:rPr lang="en-GB" sz="1600" b="1" kern="0" dirty="0">
                <a:solidFill>
                  <a:srgbClr val="000000"/>
                </a:solidFill>
              </a:rPr>
              <a:t>Grading is covered in the </a:t>
            </a:r>
            <a:r>
              <a:rPr lang="en-GB" sz="1600" b="1" kern="0" dirty="0" smtClean="0">
                <a:solidFill>
                  <a:srgbClr val="000000"/>
                </a:solidFill>
              </a:rPr>
              <a:t>occupational brief and graded as below:</a:t>
            </a:r>
            <a:endParaRPr lang="en-GB" sz="1600" b="1" dirty="0"/>
          </a:p>
        </p:txBody>
      </p:sp>
      <p:sp>
        <p:nvSpPr>
          <p:cNvPr id="6" name="Title 2"/>
          <p:cNvSpPr txBox="1">
            <a:spLocks/>
          </p:cNvSpPr>
          <p:nvPr/>
        </p:nvSpPr>
        <p:spPr>
          <a:xfrm>
            <a:off x="515937" y="1023173"/>
            <a:ext cx="11160125" cy="111842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t>Occupational </a:t>
            </a:r>
            <a:r>
              <a:rPr lang="en-US" sz="2800" dirty="0" smtClean="0"/>
              <a:t>brief</a:t>
            </a:r>
            <a:endParaRPr lang="en-GB" sz="2800" dirty="0"/>
          </a:p>
        </p:txBody>
      </p:sp>
      <p:graphicFrame>
        <p:nvGraphicFramePr>
          <p:cNvPr id="7" name="Table 6"/>
          <p:cNvGraphicFramePr>
            <a:graphicFrameLocks noGrp="1"/>
          </p:cNvGraphicFramePr>
          <p:nvPr>
            <p:extLst>
              <p:ext uri="{D42A27DB-BD31-4B8C-83A1-F6EECF244321}">
                <p14:modId xmlns:p14="http://schemas.microsoft.com/office/powerpoint/2010/main" val="4261312328"/>
              </p:ext>
            </p:extLst>
          </p:nvPr>
        </p:nvGraphicFramePr>
        <p:xfrm>
          <a:off x="1773936" y="2679190"/>
          <a:ext cx="7768623" cy="3149385"/>
        </p:xfrm>
        <a:graphic>
          <a:graphicData uri="http://schemas.openxmlformats.org/drawingml/2006/table">
            <a:tbl>
              <a:tblPr firstRow="1" bandRow="1">
                <a:tableStyleId>{5C22544A-7EE6-4342-B048-85BDC9FD1C3A}</a:tableStyleId>
              </a:tblPr>
              <a:tblGrid>
                <a:gridCol w="2578608"/>
                <a:gridCol w="1280160"/>
                <a:gridCol w="1243584"/>
                <a:gridCol w="1383815"/>
                <a:gridCol w="1282456"/>
              </a:tblGrid>
              <a:tr h="1230310">
                <a:tc>
                  <a:txBody>
                    <a:bodyPr/>
                    <a:lstStyle/>
                    <a:p>
                      <a:endParaRPr lang="en-GB" dirty="0"/>
                    </a:p>
                  </a:txBody>
                  <a:tcPr/>
                </a:tc>
                <a:tc>
                  <a:txBody>
                    <a:bodyPr/>
                    <a:lstStyle/>
                    <a:p>
                      <a:r>
                        <a:rPr lang="en-GB" dirty="0" smtClean="0"/>
                        <a:t>Pass </a:t>
                      </a:r>
                      <a:endParaRPr lang="en-GB" dirty="0"/>
                    </a:p>
                  </a:txBody>
                  <a:tcPr/>
                </a:tc>
                <a:tc>
                  <a:txBody>
                    <a:bodyPr/>
                    <a:lstStyle/>
                    <a:p>
                      <a:r>
                        <a:rPr lang="en-GB" dirty="0" smtClean="0"/>
                        <a:t>Score </a:t>
                      </a:r>
                      <a:endParaRPr lang="en-GB" dirty="0"/>
                    </a:p>
                  </a:txBody>
                  <a:tcPr/>
                </a:tc>
                <a:tc>
                  <a:txBody>
                    <a:bodyPr/>
                    <a:lstStyle/>
                    <a:p>
                      <a:r>
                        <a:rPr lang="en-GB" dirty="0" smtClean="0"/>
                        <a:t>Distinction </a:t>
                      </a:r>
                      <a:endParaRPr lang="en-GB" dirty="0"/>
                    </a:p>
                  </a:txBody>
                  <a:tcPr/>
                </a:tc>
                <a:tc>
                  <a:txBody>
                    <a:bodyPr/>
                    <a:lstStyle/>
                    <a:p>
                      <a:r>
                        <a:rPr lang="en-GB" dirty="0" smtClean="0"/>
                        <a:t>Score </a:t>
                      </a:r>
                      <a:endParaRPr lang="en-GB" dirty="0"/>
                    </a:p>
                  </a:txBody>
                  <a:tcPr/>
                </a:tc>
              </a:tr>
              <a:tr h="383815">
                <a:tc>
                  <a:txBody>
                    <a:bodyPr/>
                    <a:lstStyle/>
                    <a:p>
                      <a:r>
                        <a:rPr lang="en-GB" sz="1400" dirty="0" smtClean="0"/>
                        <a:t>On demand test </a:t>
                      </a:r>
                      <a:endParaRPr lang="en-GB" sz="1400" dirty="0"/>
                    </a:p>
                  </a:txBody>
                  <a:tcPr/>
                </a:tc>
                <a:tc>
                  <a:txBody>
                    <a:bodyPr/>
                    <a:lstStyle/>
                    <a:p>
                      <a:pPr algn="ctr"/>
                      <a:r>
                        <a:rPr lang="en-GB" sz="1400" dirty="0" smtClean="0"/>
                        <a:t>70%</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85%</a:t>
                      </a:r>
                      <a:endParaRPr lang="en-GB" sz="1400" dirty="0"/>
                    </a:p>
                  </a:txBody>
                  <a:tcPr/>
                </a:tc>
                <a:tc>
                  <a:txBody>
                    <a:bodyPr/>
                    <a:lstStyle/>
                    <a:p>
                      <a:pPr algn="ctr"/>
                      <a:r>
                        <a:rPr lang="en-GB" sz="1400" dirty="0" smtClean="0"/>
                        <a:t>2</a:t>
                      </a:r>
                      <a:endParaRPr lang="en-GB" sz="1400" dirty="0"/>
                    </a:p>
                  </a:txBody>
                  <a:tcPr/>
                </a:tc>
              </a:tr>
              <a:tr h="383815">
                <a:tc>
                  <a:txBody>
                    <a:bodyPr/>
                    <a:lstStyle/>
                    <a:p>
                      <a:r>
                        <a:rPr lang="en-GB" sz="1400" dirty="0" smtClean="0"/>
                        <a:t>Professional discussion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2</a:t>
                      </a:r>
                      <a:endParaRPr lang="en-GB" sz="1400" dirty="0"/>
                    </a:p>
                  </a:txBody>
                  <a:tcPr/>
                </a:tc>
              </a:tr>
              <a:tr h="383815">
                <a:tc>
                  <a:txBody>
                    <a:bodyPr/>
                    <a:lstStyle/>
                    <a:p>
                      <a:r>
                        <a:rPr lang="en-GB" sz="1400" dirty="0" smtClean="0"/>
                        <a:t>Practical observation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tr>
              <a:tr h="383815">
                <a:tc>
                  <a:txBody>
                    <a:bodyPr/>
                    <a:lstStyle/>
                    <a:p>
                      <a:r>
                        <a:rPr lang="en-GB" sz="1400" dirty="0" smtClean="0"/>
                        <a:t>Business project</a:t>
                      </a:r>
                      <a:endParaRPr lang="en-GB" sz="1400" dirty="0"/>
                    </a:p>
                  </a:txBody>
                  <a:tcPr/>
                </a:tc>
                <a:tc>
                  <a:txBody>
                    <a:bodyPr/>
                    <a:lstStyle/>
                    <a:p>
                      <a:pPr algn="ctr"/>
                      <a:r>
                        <a:rPr lang="en-GB" sz="1400" dirty="0" smtClean="0"/>
                        <a:t>Competence</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tr>
              <a:tr h="383815">
                <a:tc>
                  <a:txBody>
                    <a:bodyPr/>
                    <a:lstStyle/>
                    <a:p>
                      <a:r>
                        <a:rPr lang="en-GB" sz="1400" dirty="0" smtClean="0"/>
                        <a:t>Overall</a:t>
                      </a:r>
                      <a:r>
                        <a:rPr lang="en-GB" sz="1400" baseline="0" dirty="0" smtClean="0"/>
                        <a:t> grade </a:t>
                      </a:r>
                      <a:endParaRPr lang="en-GB" sz="1400" dirty="0"/>
                    </a:p>
                  </a:txBody>
                  <a:tcPr/>
                </a:tc>
                <a:tc>
                  <a:txBody>
                    <a:bodyPr/>
                    <a:lstStyle/>
                    <a:p>
                      <a:pPr algn="ctr"/>
                      <a:r>
                        <a:rPr lang="en-GB" sz="1400" dirty="0" smtClean="0"/>
                        <a:t>4 - 8</a:t>
                      </a:r>
                      <a:endParaRPr lang="en-GB" sz="1400" dirty="0"/>
                    </a:p>
                  </a:txBody>
                  <a:tcPr/>
                </a:tc>
                <a:tc>
                  <a:txBody>
                    <a:bodyPr/>
                    <a:lstStyle/>
                    <a:p>
                      <a:pPr algn="ctr"/>
                      <a:endParaRPr lang="en-GB" sz="1400" dirty="0"/>
                    </a:p>
                  </a:txBody>
                  <a:tcPr/>
                </a:tc>
                <a:tc>
                  <a:txBody>
                    <a:bodyPr/>
                    <a:lstStyle/>
                    <a:p>
                      <a:pPr algn="ctr"/>
                      <a:r>
                        <a:rPr lang="en-GB" sz="1400" dirty="0" smtClean="0"/>
                        <a:t>9+</a:t>
                      </a:r>
                      <a:endParaRPr lang="en-GB" sz="1400" dirty="0"/>
                    </a:p>
                  </a:txBody>
                  <a:tcPr/>
                </a:tc>
                <a:tc>
                  <a:txBody>
                    <a:bodyPr/>
                    <a:lstStyle/>
                    <a:p>
                      <a:pPr algn="ctr"/>
                      <a:endParaRPr lang="en-GB" sz="1400" dirty="0"/>
                    </a:p>
                  </a:txBody>
                  <a:tcPr/>
                </a:tc>
              </a:tr>
            </a:tbl>
          </a:graphicData>
        </a:graphic>
      </p:graphicFrame>
    </p:spTree>
    <p:extLst>
      <p:ext uri="{BB962C8B-B14F-4D97-AF65-F5344CB8AC3E}">
        <p14:creationId xmlns:p14="http://schemas.microsoft.com/office/powerpoint/2010/main" val="3420501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Planning your delivery  </a:t>
            </a:r>
            <a:br>
              <a:rPr lang="en-GB" sz="2800" b="1" dirty="0"/>
            </a:br>
            <a:r>
              <a:rPr lang="en-GB" sz="2800" b="1" dirty="0"/>
              <a:t>- points to consider</a:t>
            </a:r>
          </a:p>
        </p:txBody>
      </p:sp>
    </p:spTree>
    <p:extLst>
      <p:ext uri="{BB962C8B-B14F-4D97-AF65-F5344CB8AC3E}">
        <p14:creationId xmlns:p14="http://schemas.microsoft.com/office/powerpoint/2010/main" val="2639712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What do you need to consider? </a:t>
            </a:r>
          </a:p>
        </p:txBody>
      </p:sp>
      <p:sp>
        <p:nvSpPr>
          <p:cNvPr id="3" name="Content Placeholder 2"/>
          <p:cNvSpPr>
            <a:spLocks noGrp="1"/>
          </p:cNvSpPr>
          <p:nvPr>
            <p:ph idx="1"/>
          </p:nvPr>
        </p:nvSpPr>
        <p:spPr>
          <a:xfrm>
            <a:off x="515936" y="2305210"/>
            <a:ext cx="11160125" cy="4040028"/>
          </a:xfrm>
        </p:spPr>
        <p:txBody>
          <a:bodyPr/>
          <a:lstStyle/>
          <a:p>
            <a:r>
              <a:rPr lang="en-GB" sz="1600" dirty="0"/>
              <a:t>What is the apprenticeship? Familiarise with the standards and assessment plan.</a:t>
            </a:r>
          </a:p>
          <a:p>
            <a:r>
              <a:rPr lang="en-GB" sz="1600" dirty="0"/>
              <a:t>Where and how do you register your learners on the apprenticeship?</a:t>
            </a:r>
          </a:p>
          <a:p>
            <a:r>
              <a:rPr lang="en-GB" sz="1600" dirty="0"/>
              <a:t>What are the timelines? How will you meet them?</a:t>
            </a:r>
          </a:p>
          <a:p>
            <a:r>
              <a:rPr lang="en-GB" sz="1600" dirty="0"/>
              <a:t>What support materials will you have already or need to develop?</a:t>
            </a:r>
          </a:p>
          <a:p>
            <a:r>
              <a:rPr lang="en-GB" sz="1600" dirty="0"/>
              <a:t>What staff do you need? How will they be used?</a:t>
            </a:r>
          </a:p>
          <a:p>
            <a:r>
              <a:rPr lang="en-GB" sz="1600" dirty="0"/>
              <a:t>What is the </a:t>
            </a:r>
            <a:r>
              <a:rPr lang="en-GB" sz="1600" dirty="0" smtClean="0"/>
              <a:t>end-point assessment (EPA)? </a:t>
            </a:r>
            <a:r>
              <a:rPr lang="en-GB" sz="1600" dirty="0"/>
              <a:t>How will you book it?</a:t>
            </a:r>
          </a:p>
          <a:p>
            <a:r>
              <a:rPr lang="en-GB" sz="1600" dirty="0"/>
              <a:t>Who will liaise with the EPA organisation? What liaison will be required?</a:t>
            </a:r>
          </a:p>
          <a:p>
            <a:r>
              <a:rPr lang="en-GB" sz="1600" dirty="0"/>
              <a:t>What do you need to organise to have an efficient EPA?</a:t>
            </a:r>
          </a:p>
          <a:p>
            <a:pPr marL="0" indent="0">
              <a:buNone/>
            </a:pPr>
            <a:endParaRPr lang="en-GB" sz="1600" dirty="0"/>
          </a:p>
          <a:p>
            <a:pPr marL="0" indent="0">
              <a:buNone/>
            </a:pPr>
            <a:r>
              <a:rPr lang="en-GB" sz="1600" dirty="0"/>
              <a:t> </a:t>
            </a:r>
          </a:p>
        </p:txBody>
      </p:sp>
    </p:spTree>
    <p:extLst>
      <p:ext uri="{BB962C8B-B14F-4D97-AF65-F5344CB8AC3E}">
        <p14:creationId xmlns:p14="http://schemas.microsoft.com/office/powerpoint/2010/main" val="2462250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8" y="5324351"/>
            <a:ext cx="6634876" cy="1118423"/>
          </a:xfrm>
        </p:spPr>
        <p:txBody>
          <a:bodyPr/>
          <a:lstStyle/>
          <a:p>
            <a:r>
              <a:rPr lang="en-GB" sz="2800" b="1" dirty="0"/>
              <a:t>How we can support you to prepare for delivery and </a:t>
            </a:r>
            <a:r>
              <a:rPr lang="en-GB" sz="2800" b="1" dirty="0" smtClean="0"/>
              <a:t>end-point assessment </a:t>
            </a:r>
            <a:endParaRPr lang="en-GB" sz="2800" b="1" dirty="0"/>
          </a:p>
        </p:txBody>
      </p:sp>
    </p:spTree>
    <p:extLst>
      <p:ext uri="{BB962C8B-B14F-4D97-AF65-F5344CB8AC3E}">
        <p14:creationId xmlns:p14="http://schemas.microsoft.com/office/powerpoint/2010/main" val="2791781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800" b="1" dirty="0"/>
              <a:t>Overview of the apprenticeship reforms </a:t>
            </a:r>
          </a:p>
        </p:txBody>
      </p:sp>
    </p:spTree>
    <p:extLst>
      <p:ext uri="{BB962C8B-B14F-4D97-AF65-F5344CB8AC3E}">
        <p14:creationId xmlns:p14="http://schemas.microsoft.com/office/powerpoint/2010/main" val="2796523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Preparation resources and support</a:t>
            </a:r>
            <a:endParaRPr lang="en-GB" sz="2800" dirty="0"/>
          </a:p>
        </p:txBody>
      </p:sp>
      <p:grpSp>
        <p:nvGrpSpPr>
          <p:cNvPr id="5" name="Group 4"/>
          <p:cNvGrpSpPr/>
          <p:nvPr/>
        </p:nvGrpSpPr>
        <p:grpSpPr>
          <a:xfrm>
            <a:off x="2238333" y="1613043"/>
            <a:ext cx="1855371" cy="874490"/>
            <a:chOff x="1457544" y="1323"/>
            <a:chExt cx="1855371" cy="1113222"/>
          </a:xfrm>
        </p:grpSpPr>
        <p:sp>
          <p:nvSpPr>
            <p:cNvPr id="39" name="Rounded Rectangle 38"/>
            <p:cNvSpPr/>
            <p:nvPr/>
          </p:nvSpPr>
          <p:spPr>
            <a:xfrm>
              <a:off x="1457544" y="1323"/>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ounded Rectangle 4"/>
            <p:cNvSpPr/>
            <p:nvPr/>
          </p:nvSpPr>
          <p:spPr>
            <a:xfrm>
              <a:off x="1490149" y="33928"/>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smtClean="0"/>
                <a:t>Learner Journal</a:t>
              </a:r>
              <a:endParaRPr lang="en-GB" sz="1600" kern="1200" dirty="0"/>
            </a:p>
          </p:txBody>
        </p:sp>
      </p:grpSp>
      <p:grpSp>
        <p:nvGrpSpPr>
          <p:cNvPr id="6" name="Group 5"/>
          <p:cNvGrpSpPr/>
          <p:nvPr/>
        </p:nvGrpSpPr>
        <p:grpSpPr>
          <a:xfrm>
            <a:off x="2238333" y="2971967"/>
            <a:ext cx="1855371" cy="874490"/>
            <a:chOff x="1457544" y="1392852"/>
            <a:chExt cx="1855371" cy="1113222"/>
          </a:xfrm>
        </p:grpSpPr>
        <p:sp>
          <p:nvSpPr>
            <p:cNvPr id="37" name="Rounded Rectangle 36"/>
            <p:cNvSpPr/>
            <p:nvPr/>
          </p:nvSpPr>
          <p:spPr>
            <a:xfrm>
              <a:off x="1457544" y="1392852"/>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6"/>
            <p:cNvSpPr/>
            <p:nvPr/>
          </p:nvSpPr>
          <p:spPr>
            <a:xfrm>
              <a:off x="1490149" y="1425457"/>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Mapping to Existing Qualification</a:t>
              </a:r>
            </a:p>
          </p:txBody>
        </p:sp>
      </p:grpSp>
      <p:grpSp>
        <p:nvGrpSpPr>
          <p:cNvPr id="7" name="Group 6"/>
          <p:cNvGrpSpPr/>
          <p:nvPr/>
        </p:nvGrpSpPr>
        <p:grpSpPr>
          <a:xfrm>
            <a:off x="2238333" y="4363496"/>
            <a:ext cx="1855371" cy="874490"/>
            <a:chOff x="1457544" y="2784381"/>
            <a:chExt cx="1855371" cy="1113222"/>
          </a:xfrm>
        </p:grpSpPr>
        <p:sp>
          <p:nvSpPr>
            <p:cNvPr id="35" name="Rounded Rectangle 34"/>
            <p:cNvSpPr/>
            <p:nvPr/>
          </p:nvSpPr>
          <p:spPr>
            <a:xfrm>
              <a:off x="1457544" y="2784381"/>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Rounded Rectangle 8"/>
            <p:cNvSpPr/>
            <p:nvPr/>
          </p:nvSpPr>
          <p:spPr>
            <a:xfrm>
              <a:off x="1490149" y="2816986"/>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Existing Qualification</a:t>
              </a:r>
            </a:p>
          </p:txBody>
        </p:sp>
      </p:grpSp>
      <p:grpSp>
        <p:nvGrpSpPr>
          <p:cNvPr id="8" name="Group 7"/>
          <p:cNvGrpSpPr/>
          <p:nvPr/>
        </p:nvGrpSpPr>
        <p:grpSpPr>
          <a:xfrm>
            <a:off x="2238333" y="5755025"/>
            <a:ext cx="1855371" cy="874490"/>
            <a:chOff x="1457544" y="4175910"/>
            <a:chExt cx="1855371" cy="1113222"/>
          </a:xfrm>
        </p:grpSpPr>
        <p:sp>
          <p:nvSpPr>
            <p:cNvPr id="33" name="Rounded Rectangle 32"/>
            <p:cNvSpPr/>
            <p:nvPr/>
          </p:nvSpPr>
          <p:spPr>
            <a:xfrm>
              <a:off x="1457544" y="4175910"/>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10"/>
            <p:cNvSpPr/>
            <p:nvPr/>
          </p:nvSpPr>
          <p:spPr>
            <a:xfrm>
              <a:off x="1490149" y="4208515"/>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a:r>
                <a:rPr lang="en-GB" sz="1200" dirty="0"/>
                <a:t>New Qualification in Development</a:t>
              </a:r>
            </a:p>
            <a:p>
              <a:pPr lvl="0" algn="ctr"/>
              <a:r>
                <a:rPr lang="en-GB" sz="1200" dirty="0"/>
                <a:t>(100% mapped to the standards)</a:t>
              </a:r>
            </a:p>
          </p:txBody>
        </p:sp>
      </p:grpSp>
      <p:grpSp>
        <p:nvGrpSpPr>
          <p:cNvPr id="9" name="Group 8"/>
          <p:cNvGrpSpPr/>
          <p:nvPr/>
        </p:nvGrpSpPr>
        <p:grpSpPr>
          <a:xfrm>
            <a:off x="4705978" y="5755025"/>
            <a:ext cx="1855371" cy="874490"/>
            <a:chOff x="3925189" y="4175910"/>
            <a:chExt cx="1855371" cy="1113222"/>
          </a:xfrm>
        </p:grpSpPr>
        <p:sp>
          <p:nvSpPr>
            <p:cNvPr id="31" name="Rounded Rectangle 30"/>
            <p:cNvSpPr/>
            <p:nvPr/>
          </p:nvSpPr>
          <p:spPr>
            <a:xfrm>
              <a:off x="3925189" y="4175910"/>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ounded Rectangle 12"/>
            <p:cNvSpPr/>
            <p:nvPr/>
          </p:nvSpPr>
          <p:spPr>
            <a:xfrm>
              <a:off x="3957794" y="4208515"/>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err="1"/>
                <a:t>SmartScreen</a:t>
              </a:r>
              <a:r>
                <a:rPr lang="en-GB" sz="1600" kern="1200" dirty="0"/>
                <a:t> Resources</a:t>
              </a:r>
            </a:p>
          </p:txBody>
        </p:sp>
      </p:grpSp>
      <p:grpSp>
        <p:nvGrpSpPr>
          <p:cNvPr id="10" name="Group 9"/>
          <p:cNvGrpSpPr/>
          <p:nvPr/>
        </p:nvGrpSpPr>
        <p:grpSpPr>
          <a:xfrm>
            <a:off x="4705978" y="4363496"/>
            <a:ext cx="1855371" cy="874490"/>
            <a:chOff x="3925189" y="2784381"/>
            <a:chExt cx="1855371" cy="1113222"/>
          </a:xfrm>
        </p:grpSpPr>
        <p:sp>
          <p:nvSpPr>
            <p:cNvPr id="29" name="Rounded Rectangle 28"/>
            <p:cNvSpPr/>
            <p:nvPr/>
          </p:nvSpPr>
          <p:spPr>
            <a:xfrm>
              <a:off x="3925189" y="2784381"/>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14"/>
            <p:cNvSpPr/>
            <p:nvPr/>
          </p:nvSpPr>
          <p:spPr>
            <a:xfrm>
              <a:off x="3957794" y="2816986"/>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Learning Assistant</a:t>
              </a:r>
            </a:p>
            <a:p>
              <a:pPr lvl="0" algn="ctr" defTabSz="800100">
                <a:lnSpc>
                  <a:spcPct val="90000"/>
                </a:lnSpc>
                <a:spcBef>
                  <a:spcPct val="0"/>
                </a:spcBef>
                <a:spcAft>
                  <a:spcPct val="35000"/>
                </a:spcAft>
              </a:pPr>
              <a:r>
                <a:rPr lang="en-GB" sz="1600" kern="1200" dirty="0"/>
                <a:t>E-portfolio</a:t>
              </a:r>
            </a:p>
          </p:txBody>
        </p:sp>
      </p:grpSp>
      <p:grpSp>
        <p:nvGrpSpPr>
          <p:cNvPr id="11" name="Group 10"/>
          <p:cNvGrpSpPr/>
          <p:nvPr/>
        </p:nvGrpSpPr>
        <p:grpSpPr>
          <a:xfrm>
            <a:off x="4705978" y="2971967"/>
            <a:ext cx="1855371" cy="874490"/>
            <a:chOff x="3925189" y="1392852"/>
            <a:chExt cx="1855371" cy="1113222"/>
          </a:xfrm>
        </p:grpSpPr>
        <p:sp>
          <p:nvSpPr>
            <p:cNvPr id="27" name="Rounded Rectangle 26"/>
            <p:cNvSpPr/>
            <p:nvPr/>
          </p:nvSpPr>
          <p:spPr>
            <a:xfrm>
              <a:off x="3925189" y="1392852"/>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16"/>
            <p:cNvSpPr/>
            <p:nvPr/>
          </p:nvSpPr>
          <p:spPr>
            <a:xfrm>
              <a:off x="3957794" y="1425457"/>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CPD Events</a:t>
              </a:r>
            </a:p>
          </p:txBody>
        </p:sp>
      </p:grpSp>
      <p:grpSp>
        <p:nvGrpSpPr>
          <p:cNvPr id="12" name="Group 11"/>
          <p:cNvGrpSpPr/>
          <p:nvPr/>
        </p:nvGrpSpPr>
        <p:grpSpPr>
          <a:xfrm>
            <a:off x="4705978" y="1613043"/>
            <a:ext cx="1855371" cy="874490"/>
            <a:chOff x="3925189" y="1323"/>
            <a:chExt cx="1855371" cy="1113222"/>
          </a:xfrm>
        </p:grpSpPr>
        <p:sp>
          <p:nvSpPr>
            <p:cNvPr id="25" name="Rounded Rectangle 24"/>
            <p:cNvSpPr/>
            <p:nvPr/>
          </p:nvSpPr>
          <p:spPr>
            <a:xfrm>
              <a:off x="3925189" y="1323"/>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18"/>
            <p:cNvSpPr/>
            <p:nvPr/>
          </p:nvSpPr>
          <p:spPr>
            <a:xfrm>
              <a:off x="3957794" y="33928"/>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EPA Assessment Packs</a:t>
              </a:r>
            </a:p>
          </p:txBody>
        </p:sp>
      </p:grpSp>
      <p:grpSp>
        <p:nvGrpSpPr>
          <p:cNvPr id="13" name="Group 12"/>
          <p:cNvGrpSpPr/>
          <p:nvPr/>
        </p:nvGrpSpPr>
        <p:grpSpPr>
          <a:xfrm>
            <a:off x="7173622" y="1613043"/>
            <a:ext cx="1855371" cy="874490"/>
            <a:chOff x="6392833" y="1323"/>
            <a:chExt cx="1855371" cy="1113222"/>
          </a:xfrm>
        </p:grpSpPr>
        <p:sp>
          <p:nvSpPr>
            <p:cNvPr id="23" name="Rounded Rectangle 22"/>
            <p:cNvSpPr/>
            <p:nvPr/>
          </p:nvSpPr>
          <p:spPr>
            <a:xfrm>
              <a:off x="6392833" y="1323"/>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20"/>
            <p:cNvSpPr/>
            <p:nvPr/>
          </p:nvSpPr>
          <p:spPr>
            <a:xfrm>
              <a:off x="6425438" y="33928"/>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Consultancy</a:t>
              </a:r>
            </a:p>
          </p:txBody>
        </p:sp>
      </p:grpSp>
      <p:grpSp>
        <p:nvGrpSpPr>
          <p:cNvPr id="14" name="Group 13"/>
          <p:cNvGrpSpPr/>
          <p:nvPr/>
        </p:nvGrpSpPr>
        <p:grpSpPr>
          <a:xfrm>
            <a:off x="7173622" y="3004572"/>
            <a:ext cx="1855371" cy="874490"/>
            <a:chOff x="6392833" y="1392852"/>
            <a:chExt cx="1855371" cy="1113222"/>
          </a:xfrm>
        </p:grpSpPr>
        <p:sp>
          <p:nvSpPr>
            <p:cNvPr id="21" name="Rounded Rectangle 20"/>
            <p:cNvSpPr/>
            <p:nvPr/>
          </p:nvSpPr>
          <p:spPr>
            <a:xfrm>
              <a:off x="6392833" y="1392852"/>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22"/>
            <p:cNvSpPr/>
            <p:nvPr/>
          </p:nvSpPr>
          <p:spPr>
            <a:xfrm>
              <a:off x="6425438" y="1425457"/>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Accreditation</a:t>
              </a:r>
            </a:p>
          </p:txBody>
        </p:sp>
      </p:grpSp>
      <p:grpSp>
        <p:nvGrpSpPr>
          <p:cNvPr id="15" name="Group 14"/>
          <p:cNvGrpSpPr/>
          <p:nvPr/>
        </p:nvGrpSpPr>
        <p:grpSpPr>
          <a:xfrm>
            <a:off x="7173622" y="4396101"/>
            <a:ext cx="1855371" cy="874490"/>
            <a:chOff x="6392833" y="2784381"/>
            <a:chExt cx="1855371" cy="1113222"/>
          </a:xfrm>
        </p:grpSpPr>
        <p:sp>
          <p:nvSpPr>
            <p:cNvPr id="19" name="Rounded Rectangle 18"/>
            <p:cNvSpPr/>
            <p:nvPr/>
          </p:nvSpPr>
          <p:spPr>
            <a:xfrm>
              <a:off x="6392833" y="2784381"/>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24"/>
            <p:cNvSpPr/>
            <p:nvPr/>
          </p:nvSpPr>
          <p:spPr>
            <a:xfrm>
              <a:off x="6425438" y="2816986"/>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Dedicated Advisor</a:t>
              </a:r>
            </a:p>
          </p:txBody>
        </p:sp>
      </p:grpSp>
      <p:grpSp>
        <p:nvGrpSpPr>
          <p:cNvPr id="16" name="Group 15"/>
          <p:cNvGrpSpPr/>
          <p:nvPr/>
        </p:nvGrpSpPr>
        <p:grpSpPr>
          <a:xfrm>
            <a:off x="7173622" y="5755025"/>
            <a:ext cx="1855371" cy="874490"/>
            <a:chOff x="6392833" y="4175910"/>
            <a:chExt cx="1855371" cy="1113222"/>
          </a:xfrm>
        </p:grpSpPr>
        <p:sp>
          <p:nvSpPr>
            <p:cNvPr id="17" name="Rounded Rectangle 16"/>
            <p:cNvSpPr/>
            <p:nvPr/>
          </p:nvSpPr>
          <p:spPr>
            <a:xfrm>
              <a:off x="6392833" y="4175910"/>
              <a:ext cx="1855371" cy="11132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ounded Rectangle 26"/>
            <p:cNvSpPr/>
            <p:nvPr/>
          </p:nvSpPr>
          <p:spPr>
            <a:xfrm>
              <a:off x="6425438" y="4208515"/>
              <a:ext cx="1790161" cy="1048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600" kern="1200" dirty="0"/>
                <a:t>Webinars</a:t>
              </a:r>
            </a:p>
          </p:txBody>
        </p:sp>
      </p:grpSp>
    </p:spTree>
    <p:extLst>
      <p:ext uri="{BB962C8B-B14F-4D97-AF65-F5344CB8AC3E}">
        <p14:creationId xmlns:p14="http://schemas.microsoft.com/office/powerpoint/2010/main" val="1423256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Commis Chef mapping </a:t>
            </a:r>
            <a:r>
              <a:rPr lang="en-GB" sz="2800" dirty="0"/>
              <a:t/>
            </a:r>
            <a:br>
              <a:rPr lang="en-GB" sz="2800" dirty="0"/>
            </a:br>
            <a:endParaRPr lang="en-GB"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1782298"/>
              </p:ext>
            </p:extLst>
          </p:nvPr>
        </p:nvGraphicFramePr>
        <p:xfrm>
          <a:off x="515938" y="2300288"/>
          <a:ext cx="7995691" cy="4450080"/>
        </p:xfrm>
        <a:graphic>
          <a:graphicData uri="http://schemas.openxmlformats.org/drawingml/2006/table">
            <a:tbl>
              <a:tblPr firstRow="1" bandRow="1">
                <a:tableStyleId>{5C22544A-7EE6-4342-B048-85BDC9FD1C3A}</a:tableStyleId>
              </a:tblPr>
              <a:tblGrid>
                <a:gridCol w="1258241">
                  <a:extLst>
                    <a:ext uri="{9D8B030D-6E8A-4147-A177-3AD203B41FA5}">
                      <a16:colId xmlns:a16="http://schemas.microsoft.com/office/drawing/2014/main" xmlns="" val="20000"/>
                    </a:ext>
                  </a:extLst>
                </a:gridCol>
                <a:gridCol w="1997316">
                  <a:extLst>
                    <a:ext uri="{9D8B030D-6E8A-4147-A177-3AD203B41FA5}">
                      <a16:colId xmlns:a16="http://schemas.microsoft.com/office/drawing/2014/main" xmlns="" val="20001"/>
                    </a:ext>
                  </a:extLst>
                </a:gridCol>
                <a:gridCol w="4740134">
                  <a:extLst>
                    <a:ext uri="{9D8B030D-6E8A-4147-A177-3AD203B41FA5}">
                      <a16:colId xmlns:a16="http://schemas.microsoft.com/office/drawing/2014/main" xmlns="" val="20002"/>
                    </a:ext>
                  </a:extLst>
                </a:gridCol>
              </a:tblGrid>
              <a:tr h="411822">
                <a:tc>
                  <a:txBody>
                    <a:bodyPr/>
                    <a:lstStyle/>
                    <a:p>
                      <a:r>
                        <a:rPr lang="en-GB" sz="1400" dirty="0"/>
                        <a:t>Knowledge</a:t>
                      </a:r>
                    </a:p>
                  </a:txBody>
                  <a:tcPr>
                    <a:solidFill>
                      <a:schemeClr val="accent6">
                        <a:lumMod val="60000"/>
                        <a:lumOff val="40000"/>
                      </a:schemeClr>
                    </a:solidFill>
                  </a:tcPr>
                </a:tc>
                <a:tc>
                  <a:txBody>
                    <a:bodyPr/>
                    <a:lstStyle/>
                    <a:p>
                      <a:r>
                        <a:rPr lang="en-GB" sz="1400" dirty="0"/>
                        <a:t>Apprenticeship:</a:t>
                      </a:r>
                      <a:r>
                        <a:rPr lang="en-GB" sz="1400" baseline="0" dirty="0"/>
                        <a:t> w</a:t>
                      </a:r>
                      <a:r>
                        <a:rPr lang="en-GB" sz="1400" dirty="0"/>
                        <a:t>hat is required</a:t>
                      </a:r>
                    </a:p>
                  </a:txBody>
                  <a:tcPr>
                    <a:solidFill>
                      <a:schemeClr val="accent6">
                        <a:lumMod val="60000"/>
                        <a:lumOff val="40000"/>
                      </a:schemeClr>
                    </a:solidFill>
                  </a:tcPr>
                </a:tc>
                <a:tc>
                  <a:txBody>
                    <a:bodyPr/>
                    <a:lstStyle/>
                    <a:p>
                      <a:r>
                        <a:rPr lang="en-GB" sz="1400" dirty="0"/>
                        <a:t>City  &amp; Guilds Qualification</a:t>
                      </a:r>
                      <a:r>
                        <a:rPr lang="en-GB" sz="1400" baseline="0" dirty="0"/>
                        <a:t> units and learning outcomes</a:t>
                      </a:r>
                    </a:p>
                    <a:p>
                      <a:r>
                        <a:rPr lang="en-GB" sz="1400" baseline="0" dirty="0"/>
                        <a:t>Level 2 Diploma in </a:t>
                      </a:r>
                      <a:r>
                        <a:rPr lang="en-GB" sz="1400" baseline="0" dirty="0" smtClean="0"/>
                        <a:t>Professional Cookery (7132-08)</a:t>
                      </a:r>
                      <a:endParaRPr lang="en-GB" sz="1400" dirty="0"/>
                    </a:p>
                  </a:txBody>
                  <a:tcPr>
                    <a:solidFill>
                      <a:schemeClr val="accent6">
                        <a:lumMod val="60000"/>
                        <a:lumOff val="40000"/>
                      </a:schemeClr>
                    </a:solidFill>
                  </a:tcPr>
                </a:tc>
                <a:extLst>
                  <a:ext uri="{0D108BD9-81ED-4DB2-BD59-A6C34878D82A}">
                    <a16:rowId xmlns:a16="http://schemas.microsoft.com/office/drawing/2014/main" xmlns="" val="10000"/>
                  </a:ext>
                </a:extLst>
              </a:tr>
              <a:tr h="2785856">
                <a:tc>
                  <a:txBody>
                    <a:bodyPr/>
                    <a:lstStyle/>
                    <a:p>
                      <a:pPr>
                        <a:lnSpc>
                          <a:spcPts val="1300"/>
                        </a:lnSpc>
                        <a:spcBef>
                          <a:spcPts val="200"/>
                        </a:spcBef>
                        <a:spcAft>
                          <a:spcPts val="200"/>
                        </a:spcAft>
                      </a:pPr>
                      <a:r>
                        <a:rPr lang="en-GB" sz="1400" b="1" dirty="0">
                          <a:effectLst/>
                          <a:latin typeface="Avenir LT Std 35 Light" panose="020B0402020203020204" pitchFamily="34" charset="0"/>
                          <a:ea typeface="Times New Roman" panose="02020603050405020304" pitchFamily="18" charset="0"/>
                          <a:cs typeface="Arial" panose="020B0604020202020204" pitchFamily="34" charset="0"/>
                        </a:rPr>
                        <a:t> </a:t>
                      </a:r>
                    </a:p>
                    <a:p>
                      <a:pPr marL="0" marR="0" indent="0" algn="l" defTabSz="914400" rtl="0" eaLnBrk="1" fontAlgn="auto" latinLnBrk="0" hangingPunct="1">
                        <a:lnSpc>
                          <a:spcPts val="1300"/>
                        </a:lnSpc>
                        <a:spcBef>
                          <a:spcPts val="200"/>
                        </a:spcBef>
                        <a:spcAft>
                          <a:spcPts val="200"/>
                        </a:spcAft>
                        <a:buClrTx/>
                        <a:buSzTx/>
                        <a:buFontTx/>
                        <a:buNone/>
                        <a:tabLst/>
                        <a:defRPr/>
                      </a:pPr>
                      <a:r>
                        <a:rPr lang="en-GB" sz="1400" b="1" dirty="0" smtClean="0">
                          <a:solidFill>
                            <a:schemeClr val="accent6">
                              <a:lumMod val="60000"/>
                              <a:lumOff val="40000"/>
                            </a:schemeClr>
                          </a:solidFill>
                        </a:rPr>
                        <a:t>Culinary </a:t>
                      </a:r>
                      <a:endParaRPr lang="en-GB" sz="1400" b="1" dirty="0">
                        <a:solidFill>
                          <a:schemeClr val="accent6">
                            <a:lumMod val="60000"/>
                            <a:lumOff val="40000"/>
                          </a:schemeClr>
                        </a:solidFill>
                      </a:endParaRPr>
                    </a:p>
                  </a:txBody>
                  <a:tcPr marL="68580" marR="68580" marT="0" marB="0">
                    <a:solidFill>
                      <a:schemeClr val="bg1">
                        <a:lumMod val="95000"/>
                      </a:schemeClr>
                    </a:solidFill>
                  </a:tcPr>
                </a:tc>
                <a:tc>
                  <a:txBody>
                    <a:bodyPr/>
                    <a:lstStyle/>
                    <a:p>
                      <a:r>
                        <a:rPr lang="en-US" sz="1400" kern="1200" dirty="0" smtClean="0">
                          <a:solidFill>
                            <a:schemeClr val="dk1"/>
                          </a:solidFill>
                          <a:effectLst/>
                          <a:latin typeface="+mn-lt"/>
                          <a:ea typeface="+mn-ea"/>
                          <a:cs typeface="+mn-cs"/>
                        </a:rPr>
                        <a:t>Recognise the importance of checking food stocks and keeping the storage areas in good order, know the procedures to carry out and how to deal with identified shortages and food close to expiry date</a:t>
                      </a:r>
                      <a:endParaRPr lang="en-GB" sz="1400" dirty="0"/>
                    </a:p>
                  </a:txBody>
                  <a:tcPr>
                    <a:solidFill>
                      <a:schemeClr val="bg1">
                        <a:lumMod val="95000"/>
                      </a:schemeClr>
                    </a:solidFill>
                  </a:tcPr>
                </a:tc>
                <a:tc>
                  <a:txBody>
                    <a:bodyPr/>
                    <a:lstStyle/>
                    <a:p>
                      <a:r>
                        <a:rPr lang="en-US" sz="1400" i="1" kern="1200" dirty="0" smtClean="0">
                          <a:solidFill>
                            <a:schemeClr val="dk1"/>
                          </a:solidFill>
                          <a:effectLst/>
                          <a:latin typeface="+mn-lt"/>
                          <a:ea typeface="+mn-ea"/>
                          <a:cs typeface="+mn-cs"/>
                        </a:rPr>
                        <a:t>This has only been partially met by optional units and these are not widely used and only cover food storage. Unit 271 would cover stock usage reports and temperature records </a:t>
                      </a:r>
                    </a:p>
                    <a:p>
                      <a:endParaRPr lang="en-US" sz="1400" i="1" kern="1200" dirty="0" smtClean="0">
                        <a:solidFill>
                          <a:schemeClr val="dk1"/>
                        </a:solidFill>
                        <a:effectLst/>
                        <a:latin typeface="+mn-lt"/>
                        <a:ea typeface="+mn-ea"/>
                        <a:cs typeface="+mn-cs"/>
                      </a:endParaRPr>
                    </a:p>
                    <a:p>
                      <a:r>
                        <a:rPr lang="en-US" sz="1400" i="1" kern="1200" dirty="0" smtClean="0">
                          <a:solidFill>
                            <a:schemeClr val="dk1"/>
                          </a:solidFill>
                          <a:effectLst/>
                          <a:latin typeface="+mn-lt"/>
                          <a:ea typeface="+mn-ea"/>
                          <a:cs typeface="+mn-cs"/>
                        </a:rPr>
                        <a:t>Unit 203 covers first two points in Employer brief</a:t>
                      </a:r>
                    </a:p>
                    <a:p>
                      <a:r>
                        <a:rPr lang="en-US" sz="1400" i="1" kern="1200" dirty="0" smtClean="0">
                          <a:solidFill>
                            <a:schemeClr val="dk1"/>
                          </a:solidFill>
                          <a:effectLst/>
                          <a:latin typeface="+mn-lt"/>
                          <a:ea typeface="+mn-ea"/>
                          <a:cs typeface="+mn-cs"/>
                        </a:rPr>
                        <a:t>Use 203 and 271 to support this standard</a:t>
                      </a:r>
                    </a:p>
                    <a:p>
                      <a:endParaRPr lang="en-US" sz="1400" i="1" kern="1200" dirty="0" smtClean="0">
                        <a:solidFill>
                          <a:schemeClr val="dk1"/>
                        </a:solidFill>
                        <a:effectLst/>
                        <a:latin typeface="+mn-lt"/>
                        <a:ea typeface="+mn-ea"/>
                        <a:cs typeface="+mn-cs"/>
                      </a:endParaRPr>
                    </a:p>
                    <a:p>
                      <a:r>
                        <a:rPr lang="en-US" sz="1400" i="1" kern="1200" dirty="0" smtClean="0">
                          <a:solidFill>
                            <a:srgbClr val="00B050"/>
                          </a:solidFill>
                          <a:effectLst/>
                          <a:latin typeface="+mn-lt"/>
                          <a:ea typeface="+mn-ea"/>
                          <a:cs typeface="+mn-cs"/>
                        </a:rPr>
                        <a:t>Know what checks need to be made on deliveries according to food safety legislation and </a:t>
                      </a:r>
                      <a:r>
                        <a:rPr lang="en-US" sz="1400" i="1" kern="1200" dirty="0" err="1" smtClean="0">
                          <a:solidFill>
                            <a:srgbClr val="00B050"/>
                          </a:solidFill>
                          <a:effectLst/>
                          <a:latin typeface="+mn-lt"/>
                          <a:ea typeface="+mn-ea"/>
                          <a:cs typeface="+mn-cs"/>
                        </a:rPr>
                        <a:t>organisational</a:t>
                      </a:r>
                      <a:r>
                        <a:rPr lang="en-US" sz="1400" i="1" kern="1200" dirty="0" smtClean="0">
                          <a:solidFill>
                            <a:srgbClr val="00B050"/>
                          </a:solidFill>
                          <a:effectLst/>
                          <a:latin typeface="+mn-lt"/>
                          <a:ea typeface="+mn-ea"/>
                          <a:cs typeface="+mn-cs"/>
                        </a:rPr>
                        <a:t> procedures and why this is important </a:t>
                      </a:r>
                    </a:p>
                    <a:p>
                      <a:r>
                        <a:rPr lang="en-US" sz="1400" i="1" kern="1200" dirty="0" smtClean="0">
                          <a:solidFill>
                            <a:srgbClr val="00B050"/>
                          </a:solidFill>
                          <a:effectLst/>
                          <a:latin typeface="+mn-lt"/>
                          <a:ea typeface="+mn-ea"/>
                          <a:cs typeface="+mn-cs"/>
                        </a:rPr>
                        <a:t>Knowledge of all types of storage conditions including temperature and</a:t>
                      </a:r>
                    </a:p>
                    <a:p>
                      <a:r>
                        <a:rPr lang="en-US" sz="1400" i="1" kern="1200" dirty="0" smtClean="0">
                          <a:solidFill>
                            <a:srgbClr val="00B050"/>
                          </a:solidFill>
                          <a:effectLst/>
                          <a:latin typeface="+mn-lt"/>
                          <a:ea typeface="+mn-ea"/>
                          <a:cs typeface="+mn-cs"/>
                        </a:rPr>
                        <a:t>conditions (chilled, frozen, ambient)</a:t>
                      </a:r>
                    </a:p>
                    <a:p>
                      <a:r>
                        <a:rPr lang="en-US" sz="1400" i="1" kern="1200" dirty="0" smtClean="0">
                          <a:solidFill>
                            <a:srgbClr val="FF0000"/>
                          </a:solidFill>
                          <a:effectLst/>
                          <a:latin typeface="+mn-lt"/>
                          <a:ea typeface="+mn-ea"/>
                          <a:cs typeface="+mn-cs"/>
                        </a:rPr>
                        <a:t>Know consequences of not checking in terms of self- others and the business</a:t>
                      </a:r>
                    </a:p>
                    <a:p>
                      <a:endParaRPr lang="en-GB" sz="1400" i="1"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069262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981076"/>
            <a:ext cx="11160125" cy="537482"/>
          </a:xfrm>
        </p:spPr>
        <p:txBody>
          <a:bodyPr/>
          <a:lstStyle/>
          <a:p>
            <a:r>
              <a:rPr lang="en-GB" sz="2800" dirty="0" smtClean="0"/>
              <a:t>Leaner Journals key </a:t>
            </a:r>
            <a:r>
              <a:rPr lang="en-GB" sz="2800" dirty="0"/>
              <a:t>features</a:t>
            </a:r>
          </a:p>
        </p:txBody>
      </p:sp>
      <p:sp>
        <p:nvSpPr>
          <p:cNvPr id="5" name="Content Placeholder 2"/>
          <p:cNvSpPr txBox="1">
            <a:spLocks/>
          </p:cNvSpPr>
          <p:nvPr/>
        </p:nvSpPr>
        <p:spPr>
          <a:xfrm>
            <a:off x="515939" y="2300288"/>
            <a:ext cx="8617788" cy="4658790"/>
          </a:xfrm>
          <a:prstGeom prst="rect">
            <a:avLst/>
          </a:prstGeom>
        </p:spPr>
        <p:txBody>
          <a:bodyPr vert="horz" lIns="0" tIns="0" rIns="0" bIns="0" rtlCol="0">
            <a:noAutofit/>
          </a:bodyPr>
          <a:lst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1600" dirty="0" smtClean="0"/>
              <a:t>Tasks </a:t>
            </a:r>
            <a:r>
              <a:rPr lang="en-GB" sz="1600" dirty="0"/>
              <a:t>for the learner to complete to ensure coverage of the </a:t>
            </a:r>
            <a:r>
              <a:rPr lang="en-GB" sz="1600" dirty="0" smtClean="0"/>
              <a:t>Commis chef/team member standards.</a:t>
            </a:r>
            <a:endParaRPr lang="en-GB" sz="1600" dirty="0"/>
          </a:p>
          <a:p>
            <a:pPr marL="0" indent="0">
              <a:buNone/>
            </a:pPr>
            <a:r>
              <a:rPr lang="en-GB" sz="1600" dirty="0"/>
              <a:t>Each one contains:</a:t>
            </a:r>
          </a:p>
          <a:p>
            <a:r>
              <a:rPr lang="en-GB" sz="1600" dirty="0"/>
              <a:t>A list of key terms and their definitions.</a:t>
            </a:r>
          </a:p>
          <a:p>
            <a:r>
              <a:rPr lang="en-GB" sz="1600" dirty="0"/>
              <a:t>Details on how each task relates to the </a:t>
            </a:r>
            <a:r>
              <a:rPr lang="en-GB" sz="1600" dirty="0" smtClean="0"/>
              <a:t>standards and differentiation </a:t>
            </a:r>
            <a:r>
              <a:rPr lang="en-GB" sz="1600" dirty="0"/>
              <a:t>between </a:t>
            </a:r>
            <a:r>
              <a:rPr lang="en-GB" sz="1600" dirty="0" smtClean="0"/>
              <a:t>pass </a:t>
            </a:r>
            <a:r>
              <a:rPr lang="en-GB" sz="1600" dirty="0"/>
              <a:t>and </a:t>
            </a:r>
            <a:r>
              <a:rPr lang="en-GB" sz="1600" dirty="0" smtClean="0"/>
              <a:t>distinction when applicable (Individual recipes will not be provided)</a:t>
            </a:r>
            <a:endParaRPr lang="en-GB" sz="1600" dirty="0"/>
          </a:p>
          <a:p>
            <a:r>
              <a:rPr lang="en-GB" sz="1600" dirty="0"/>
              <a:t>Preparatory activities to check leaner understanding.</a:t>
            </a:r>
          </a:p>
          <a:p>
            <a:r>
              <a:rPr lang="en-GB" sz="1600" dirty="0"/>
              <a:t>Practical tasks to allow the learner to apply their knowledge to their own role and organisation.</a:t>
            </a:r>
          </a:p>
          <a:p>
            <a:r>
              <a:rPr lang="en-GB" sz="1600" dirty="0"/>
              <a:t>Reflective practice for learners to consider what they’ve learnt, what they need to improve and how to do </a:t>
            </a:r>
            <a:r>
              <a:rPr lang="en-GB" sz="1600" dirty="0" smtClean="0"/>
              <a:t>it.</a:t>
            </a:r>
          </a:p>
          <a:p>
            <a:r>
              <a:rPr lang="en-GB" sz="1600" dirty="0" smtClean="0"/>
              <a:t>Learner journal will provide great evidence of recipe log </a:t>
            </a:r>
            <a:endParaRPr lang="en-GB" sz="1600" dirty="0"/>
          </a:p>
          <a:p>
            <a:pPr marL="0" indent="0">
              <a:buNone/>
            </a:pPr>
            <a:r>
              <a:rPr lang="en-GB" sz="1600" dirty="0" smtClean="0"/>
              <a:t>A </a:t>
            </a:r>
            <a:r>
              <a:rPr lang="en-GB" sz="1600" dirty="0"/>
              <a:t>progress tracker and a list of key milestones as well as information on how </a:t>
            </a:r>
            <a:br>
              <a:rPr lang="en-GB" sz="1600" dirty="0"/>
            </a:br>
            <a:r>
              <a:rPr lang="en-GB" sz="1600" dirty="0"/>
              <a:t>to use the manual as part of the programme. It will also include signposting to Maths and English.</a:t>
            </a:r>
          </a:p>
        </p:txBody>
      </p:sp>
    </p:spTree>
    <p:extLst>
      <p:ext uri="{BB962C8B-B14F-4D97-AF65-F5344CB8AC3E}">
        <p14:creationId xmlns:p14="http://schemas.microsoft.com/office/powerpoint/2010/main" val="17111473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8" y="990429"/>
            <a:ext cx="11160125" cy="1118423"/>
          </a:xfrm>
        </p:spPr>
        <p:txBody>
          <a:bodyPr/>
          <a:lstStyle/>
          <a:p>
            <a:pPr defTabSz="457200"/>
            <a:r>
              <a:rPr lang="en-US" sz="2800" dirty="0" smtClean="0"/>
              <a:t>End-point assessment </a:t>
            </a:r>
            <a:r>
              <a:rPr lang="en-US" sz="2800" dirty="0"/>
              <a:t>pack</a:t>
            </a:r>
            <a:r>
              <a:rPr lang="en-GB" dirty="0"/>
              <a:t/>
            </a:r>
            <a:br>
              <a:rPr lang="en-GB" dirty="0"/>
            </a:br>
            <a:r>
              <a:rPr lang="en-US" sz="1800" dirty="0">
                <a:solidFill>
                  <a:schemeClr val="accent6"/>
                </a:solidFill>
                <a:cs typeface="Arial" charset="0"/>
              </a:rPr>
              <a:t>For </a:t>
            </a:r>
            <a:r>
              <a:rPr lang="en-US" sz="1800" dirty="0" smtClean="0">
                <a:solidFill>
                  <a:schemeClr val="accent6"/>
                </a:solidFill>
                <a:cs typeface="Arial" charset="0"/>
              </a:rPr>
              <a:t>customers</a:t>
            </a:r>
            <a:r>
              <a:rPr lang="en-GB" dirty="0"/>
              <a:t/>
            </a:r>
            <a:br>
              <a:rPr lang="en-GB" dirty="0"/>
            </a:br>
            <a:r>
              <a:rPr lang="en-US" b="1" dirty="0">
                <a:solidFill>
                  <a:srgbClr val="DA291C"/>
                </a:solidFill>
                <a:cs typeface="Arial" charset="0"/>
              </a:rPr>
              <a:t/>
            </a:r>
            <a:br>
              <a:rPr lang="en-US" b="1" dirty="0">
                <a:solidFill>
                  <a:srgbClr val="DA291C"/>
                </a:solidFill>
                <a:cs typeface="Arial" charset="0"/>
              </a:rPr>
            </a:br>
            <a:endParaRPr lang="en-US" sz="1800" dirty="0">
              <a:solidFill>
                <a:srgbClr val="DA291C"/>
              </a:solidFill>
              <a:cs typeface="Arial" charset="0"/>
            </a:endParaRPr>
          </a:p>
        </p:txBody>
      </p:sp>
      <p:sp>
        <p:nvSpPr>
          <p:cNvPr id="3" name="Content Placeholder 2"/>
          <p:cNvSpPr>
            <a:spLocks noGrp="1"/>
          </p:cNvSpPr>
          <p:nvPr>
            <p:ph idx="1"/>
          </p:nvPr>
        </p:nvSpPr>
        <p:spPr>
          <a:xfrm>
            <a:off x="515938" y="2300288"/>
            <a:ext cx="8051796" cy="2447766"/>
          </a:xfrm>
        </p:spPr>
        <p:txBody>
          <a:bodyPr/>
          <a:lstStyle/>
          <a:p>
            <a:pPr marL="0" indent="0" fontAlgn="base">
              <a:spcBef>
                <a:spcPct val="20000"/>
              </a:spcBef>
              <a:spcAft>
                <a:spcPct val="0"/>
              </a:spcAft>
              <a:buNone/>
              <a:defRPr/>
            </a:pPr>
            <a:r>
              <a:rPr lang="en-GB" altLang="en-US" sz="1600" dirty="0">
                <a:solidFill>
                  <a:prstClr val="black"/>
                </a:solidFill>
              </a:rPr>
              <a:t>Key document for </a:t>
            </a:r>
            <a:r>
              <a:rPr lang="en-GB" altLang="en-US" sz="1600" dirty="0" smtClean="0">
                <a:solidFill>
                  <a:prstClr val="black"/>
                </a:solidFill>
              </a:rPr>
              <a:t>customers for </a:t>
            </a:r>
            <a:r>
              <a:rPr lang="en-GB" altLang="en-US" sz="1600" dirty="0">
                <a:solidFill>
                  <a:prstClr val="black"/>
                </a:solidFill>
              </a:rPr>
              <a:t>the planning and delivery of the apprenticeship.</a:t>
            </a:r>
          </a:p>
          <a:p>
            <a:pPr marL="0" indent="0" fontAlgn="base">
              <a:spcBef>
                <a:spcPct val="20000"/>
              </a:spcBef>
              <a:spcAft>
                <a:spcPct val="0"/>
              </a:spcAft>
              <a:buNone/>
              <a:defRPr/>
            </a:pPr>
            <a:endParaRPr lang="en-GB" altLang="en-US" sz="1600" dirty="0">
              <a:solidFill>
                <a:prstClr val="black"/>
              </a:solidFill>
            </a:endParaRPr>
          </a:p>
          <a:p>
            <a:pPr marL="0" indent="0" fontAlgn="base">
              <a:spcBef>
                <a:spcPct val="20000"/>
              </a:spcBef>
              <a:spcAft>
                <a:spcPct val="0"/>
              </a:spcAft>
              <a:buNone/>
              <a:defRPr/>
            </a:pPr>
            <a:r>
              <a:rPr lang="en-GB" altLang="en-US" sz="1600" dirty="0">
                <a:solidFill>
                  <a:prstClr val="black"/>
                </a:solidFill>
              </a:rPr>
              <a:t>It will include:</a:t>
            </a:r>
          </a:p>
          <a:p>
            <a:pPr marL="552450" indent="-285750" fontAlgn="base">
              <a:spcBef>
                <a:spcPct val="20000"/>
              </a:spcBef>
              <a:spcAft>
                <a:spcPct val="0"/>
              </a:spcAft>
              <a:buFont typeface="Arial" panose="020B0604020202020204" pitchFamily="34" charset="0"/>
              <a:buChar char="•"/>
              <a:defRPr/>
            </a:pPr>
            <a:r>
              <a:rPr lang="en-GB" altLang="en-US" sz="1600" dirty="0">
                <a:solidFill>
                  <a:prstClr val="black"/>
                </a:solidFill>
              </a:rPr>
              <a:t>The standard.</a:t>
            </a:r>
          </a:p>
          <a:p>
            <a:pPr marL="552450" indent="-285750" fontAlgn="base">
              <a:spcBef>
                <a:spcPct val="20000"/>
              </a:spcBef>
              <a:spcAft>
                <a:spcPct val="0"/>
              </a:spcAft>
              <a:buFont typeface="Arial" panose="020B0604020202020204" pitchFamily="34" charset="0"/>
              <a:buChar char="•"/>
              <a:defRPr/>
            </a:pPr>
            <a:r>
              <a:rPr lang="en-GB" altLang="en-US" sz="1600" dirty="0">
                <a:solidFill>
                  <a:prstClr val="black"/>
                </a:solidFill>
              </a:rPr>
              <a:t>Guidance on how to book EPA.</a:t>
            </a:r>
          </a:p>
          <a:p>
            <a:pPr marL="552450" indent="-285750" fontAlgn="base">
              <a:spcBef>
                <a:spcPct val="20000"/>
              </a:spcBef>
              <a:spcAft>
                <a:spcPct val="0"/>
              </a:spcAft>
              <a:buFont typeface="Arial" panose="020B0604020202020204" pitchFamily="34" charset="0"/>
              <a:buChar char="•"/>
              <a:defRPr/>
            </a:pPr>
            <a:r>
              <a:rPr lang="en-GB" altLang="en-US" sz="1600" dirty="0">
                <a:solidFill>
                  <a:prstClr val="black"/>
                </a:solidFill>
              </a:rPr>
              <a:t>Guidance on </a:t>
            </a:r>
            <a:r>
              <a:rPr lang="en-GB" altLang="en-US" sz="1600" dirty="0" smtClean="0">
                <a:solidFill>
                  <a:prstClr val="black"/>
                </a:solidFill>
              </a:rPr>
              <a:t>the on demand test will take place.</a:t>
            </a:r>
            <a:endParaRPr lang="en-GB" altLang="en-US" sz="1600" dirty="0">
              <a:solidFill>
                <a:prstClr val="black"/>
              </a:solidFill>
            </a:endParaRPr>
          </a:p>
          <a:p>
            <a:pPr marL="552450" indent="-285750" fontAlgn="base">
              <a:spcBef>
                <a:spcPct val="20000"/>
              </a:spcBef>
              <a:spcAft>
                <a:spcPct val="0"/>
              </a:spcAft>
              <a:buFont typeface="Arial" panose="020B0604020202020204" pitchFamily="34" charset="0"/>
              <a:buChar char="•"/>
              <a:defRPr/>
            </a:pPr>
            <a:r>
              <a:rPr lang="en-GB" altLang="en-US" sz="1600" dirty="0">
                <a:solidFill>
                  <a:prstClr val="black"/>
                </a:solidFill>
              </a:rPr>
              <a:t>Guidance on what </a:t>
            </a:r>
            <a:r>
              <a:rPr lang="en-GB" altLang="en-US" sz="1600" dirty="0" smtClean="0">
                <a:solidFill>
                  <a:prstClr val="black"/>
                </a:solidFill>
              </a:rPr>
              <a:t>will </a:t>
            </a:r>
            <a:r>
              <a:rPr lang="en-GB" altLang="en-US" sz="1600" dirty="0">
                <a:solidFill>
                  <a:prstClr val="black"/>
                </a:solidFill>
              </a:rPr>
              <a:t>need to be set up for </a:t>
            </a:r>
            <a:r>
              <a:rPr lang="en-GB" altLang="en-US" sz="1600" dirty="0" smtClean="0">
                <a:solidFill>
                  <a:prstClr val="black"/>
                </a:solidFill>
              </a:rPr>
              <a:t>the </a:t>
            </a:r>
            <a:r>
              <a:rPr lang="en-GB" altLang="en-US" sz="1600" b="1" dirty="0" smtClean="0">
                <a:solidFill>
                  <a:prstClr val="black"/>
                </a:solidFill>
              </a:rPr>
              <a:t>Practical </a:t>
            </a:r>
            <a:r>
              <a:rPr lang="en-GB" altLang="en-US" sz="1600" b="1" dirty="0">
                <a:solidFill>
                  <a:prstClr val="black"/>
                </a:solidFill>
              </a:rPr>
              <a:t>Observation</a:t>
            </a:r>
            <a:r>
              <a:rPr lang="en-GB" altLang="en-US" sz="1600" dirty="0">
                <a:solidFill>
                  <a:prstClr val="black"/>
                </a:solidFill>
              </a:rPr>
              <a:t> </a:t>
            </a:r>
            <a:r>
              <a:rPr lang="en-GB" altLang="en-US" sz="1600" dirty="0" smtClean="0">
                <a:solidFill>
                  <a:prstClr val="black"/>
                </a:solidFill>
              </a:rPr>
              <a:t>in the workplace to </a:t>
            </a:r>
            <a:r>
              <a:rPr lang="en-GB" altLang="en-US" sz="1600" dirty="0">
                <a:solidFill>
                  <a:prstClr val="black"/>
                </a:solidFill>
              </a:rPr>
              <a:t>take </a:t>
            </a:r>
            <a:r>
              <a:rPr lang="en-GB" altLang="en-US" sz="1600" dirty="0" smtClean="0">
                <a:solidFill>
                  <a:prstClr val="black"/>
                </a:solidFill>
              </a:rPr>
              <a:t>place and the </a:t>
            </a:r>
            <a:r>
              <a:rPr lang="en-GB" altLang="en-US" sz="1600" b="1" dirty="0" smtClean="0">
                <a:solidFill>
                  <a:prstClr val="black"/>
                </a:solidFill>
              </a:rPr>
              <a:t>culinary challenge (Commis) business project (Team member)</a:t>
            </a:r>
            <a:r>
              <a:rPr lang="en-GB" altLang="en-US" sz="1600" dirty="0" smtClean="0">
                <a:solidFill>
                  <a:prstClr val="black"/>
                </a:solidFill>
              </a:rPr>
              <a:t> observation.</a:t>
            </a:r>
            <a:endParaRPr lang="en-GB" altLang="en-US" sz="1600" dirty="0">
              <a:solidFill>
                <a:prstClr val="black"/>
              </a:solidFill>
            </a:endParaRPr>
          </a:p>
          <a:p>
            <a:pPr marL="552450" indent="-285750" fontAlgn="base">
              <a:spcBef>
                <a:spcPct val="20000"/>
              </a:spcBef>
              <a:spcAft>
                <a:spcPct val="0"/>
              </a:spcAft>
              <a:buFont typeface="Arial" panose="020B0604020202020204" pitchFamily="34" charset="0"/>
              <a:buChar char="•"/>
              <a:defRPr/>
            </a:pPr>
            <a:r>
              <a:rPr lang="en-GB" altLang="en-US" sz="1600" dirty="0">
                <a:solidFill>
                  <a:prstClr val="black"/>
                </a:solidFill>
              </a:rPr>
              <a:t>Guidance on how the </a:t>
            </a:r>
            <a:r>
              <a:rPr lang="en-GB" altLang="en-US" sz="1600" b="1" dirty="0">
                <a:solidFill>
                  <a:prstClr val="black"/>
                </a:solidFill>
              </a:rPr>
              <a:t>Professional Discussion </a:t>
            </a:r>
            <a:r>
              <a:rPr lang="en-GB" altLang="en-US" sz="1600" dirty="0">
                <a:solidFill>
                  <a:prstClr val="black"/>
                </a:solidFill>
              </a:rPr>
              <a:t>will work.</a:t>
            </a:r>
          </a:p>
        </p:txBody>
      </p:sp>
    </p:spTree>
    <p:extLst>
      <p:ext uri="{BB962C8B-B14F-4D97-AF65-F5344CB8AC3E}">
        <p14:creationId xmlns:p14="http://schemas.microsoft.com/office/powerpoint/2010/main" val="2933232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39" y="2312702"/>
            <a:ext cx="7875708" cy="2861439"/>
          </a:xfrm>
        </p:spPr>
        <p:txBody>
          <a:bodyPr/>
          <a:lstStyle/>
          <a:p>
            <a:pPr marL="0" indent="0" fontAlgn="base">
              <a:spcBef>
                <a:spcPct val="20000"/>
              </a:spcBef>
              <a:spcAft>
                <a:spcPct val="0"/>
              </a:spcAft>
              <a:buNone/>
              <a:defRPr/>
            </a:pPr>
            <a:r>
              <a:rPr lang="en-GB" altLang="en-US" sz="1600" dirty="0">
                <a:solidFill>
                  <a:prstClr val="black"/>
                </a:solidFill>
              </a:rPr>
              <a:t>Key document for </a:t>
            </a:r>
            <a:r>
              <a:rPr lang="en-GB" altLang="en-US" sz="1600" dirty="0" smtClean="0">
                <a:solidFill>
                  <a:prstClr val="black"/>
                </a:solidFill>
              </a:rPr>
              <a:t>IEAs </a:t>
            </a:r>
            <a:r>
              <a:rPr lang="en-GB" altLang="en-US" sz="1600" dirty="0">
                <a:solidFill>
                  <a:prstClr val="black"/>
                </a:solidFill>
              </a:rPr>
              <a:t>to conduct end assessment and grade </a:t>
            </a:r>
            <a:r>
              <a:rPr lang="en-GB" altLang="en-US" sz="1600" dirty="0" smtClean="0">
                <a:solidFill>
                  <a:prstClr val="black"/>
                </a:solidFill>
              </a:rPr>
              <a:t>candidates.</a:t>
            </a:r>
            <a:endParaRPr lang="en-GB" altLang="en-US" sz="1600" dirty="0">
              <a:solidFill>
                <a:prstClr val="black"/>
              </a:solidFill>
            </a:endParaRPr>
          </a:p>
          <a:p>
            <a:pPr marL="0" indent="0" fontAlgn="base">
              <a:spcBef>
                <a:spcPct val="20000"/>
              </a:spcBef>
              <a:spcAft>
                <a:spcPct val="0"/>
              </a:spcAft>
              <a:buNone/>
              <a:defRPr/>
            </a:pPr>
            <a:endParaRPr lang="en-GB" altLang="en-US" sz="1600" dirty="0">
              <a:solidFill>
                <a:prstClr val="black"/>
              </a:solidFill>
            </a:endParaRPr>
          </a:p>
          <a:p>
            <a:pPr marL="0" indent="0" fontAlgn="base">
              <a:spcBef>
                <a:spcPct val="20000"/>
              </a:spcBef>
              <a:spcAft>
                <a:spcPct val="0"/>
              </a:spcAft>
              <a:buNone/>
              <a:defRPr/>
            </a:pPr>
            <a:r>
              <a:rPr lang="en-GB" altLang="en-US" sz="1600" dirty="0">
                <a:solidFill>
                  <a:prstClr val="black"/>
                </a:solidFill>
              </a:rPr>
              <a:t>It will include:</a:t>
            </a:r>
          </a:p>
          <a:p>
            <a:pPr marL="609600" indent="-342900" fontAlgn="base">
              <a:spcBef>
                <a:spcPct val="20000"/>
              </a:spcBef>
              <a:spcAft>
                <a:spcPct val="0"/>
              </a:spcAft>
              <a:buFont typeface="Arial" panose="020B0604020202020204" pitchFamily="34" charset="0"/>
              <a:buChar char="•"/>
              <a:defRPr/>
            </a:pPr>
            <a:r>
              <a:rPr lang="en-GB" altLang="en-US" sz="1600" dirty="0">
                <a:solidFill>
                  <a:prstClr val="black"/>
                </a:solidFill>
              </a:rPr>
              <a:t>Guidance on how to review the </a:t>
            </a:r>
            <a:r>
              <a:rPr lang="en-GB" altLang="en-US" sz="1600" dirty="0" smtClean="0">
                <a:solidFill>
                  <a:prstClr val="black"/>
                </a:solidFill>
              </a:rPr>
              <a:t>showcase portfolio </a:t>
            </a:r>
            <a:r>
              <a:rPr lang="en-GB" altLang="en-US" sz="1600" dirty="0">
                <a:solidFill>
                  <a:prstClr val="black"/>
                </a:solidFill>
              </a:rPr>
              <a:t>against the relevant sections of the occupation brief.  </a:t>
            </a:r>
          </a:p>
          <a:p>
            <a:pPr marL="609600" indent="-342900" fontAlgn="base">
              <a:spcBef>
                <a:spcPct val="20000"/>
              </a:spcBef>
              <a:spcAft>
                <a:spcPct val="0"/>
              </a:spcAft>
              <a:buFont typeface="Arial" panose="020B0604020202020204" pitchFamily="34" charset="0"/>
              <a:buChar char="•"/>
              <a:defRPr/>
            </a:pPr>
            <a:r>
              <a:rPr lang="en-GB" altLang="en-US" sz="1600" dirty="0">
                <a:solidFill>
                  <a:prstClr val="black"/>
                </a:solidFill>
              </a:rPr>
              <a:t>Guidance on what they need to see as part of a valid Practical Observation </a:t>
            </a:r>
            <a:r>
              <a:rPr lang="en-GB" altLang="en-US" sz="1600" b="1" dirty="0">
                <a:solidFill>
                  <a:prstClr val="black"/>
                </a:solidFill>
              </a:rPr>
              <a:t>– </a:t>
            </a:r>
            <a:r>
              <a:rPr lang="en-GB" altLang="en-US" sz="1600" dirty="0">
                <a:solidFill>
                  <a:prstClr val="black"/>
                </a:solidFill>
              </a:rPr>
              <a:t>what if they don’t see the activities listed in the occupational brief?</a:t>
            </a:r>
          </a:p>
          <a:p>
            <a:pPr marL="609600" indent="-342900" fontAlgn="base">
              <a:spcBef>
                <a:spcPct val="20000"/>
              </a:spcBef>
              <a:spcAft>
                <a:spcPct val="0"/>
              </a:spcAft>
              <a:buFont typeface="Arial" panose="020B0604020202020204" pitchFamily="34" charset="0"/>
              <a:buChar char="•"/>
              <a:defRPr/>
            </a:pPr>
            <a:r>
              <a:rPr lang="en-GB" altLang="en-US" sz="1600" dirty="0">
                <a:solidFill>
                  <a:prstClr val="black"/>
                </a:solidFill>
              </a:rPr>
              <a:t>Guidance on Professional Discussion including the questions to ask, any prompting, if necessary, how to record the discussion.</a:t>
            </a:r>
          </a:p>
          <a:p>
            <a:pPr>
              <a:buFont typeface="Arial" panose="020B0604020202020204" pitchFamily="34" charset="0"/>
              <a:buChar char="•"/>
            </a:pPr>
            <a:endParaRPr lang="en-GB" sz="1600" dirty="0"/>
          </a:p>
        </p:txBody>
      </p:sp>
      <p:sp>
        <p:nvSpPr>
          <p:cNvPr id="8" name="Title 1"/>
          <p:cNvSpPr>
            <a:spLocks noGrp="1"/>
          </p:cNvSpPr>
          <p:nvPr>
            <p:ph type="title"/>
          </p:nvPr>
        </p:nvSpPr>
        <p:spPr>
          <a:xfrm>
            <a:off x="515938" y="981075"/>
            <a:ext cx="11160125" cy="1118423"/>
          </a:xfrm>
        </p:spPr>
        <p:txBody>
          <a:bodyPr/>
          <a:lstStyle/>
          <a:p>
            <a:pPr defTabSz="457200"/>
            <a:r>
              <a:rPr lang="en-US" sz="2800" dirty="0" smtClean="0"/>
              <a:t>End-point assessment </a:t>
            </a:r>
            <a:r>
              <a:rPr lang="en-US" sz="2800" dirty="0"/>
              <a:t>pack</a:t>
            </a:r>
            <a:r>
              <a:rPr lang="en-GB" dirty="0"/>
              <a:t/>
            </a:r>
            <a:br>
              <a:rPr lang="en-GB" dirty="0"/>
            </a:br>
            <a:r>
              <a:rPr lang="en-US" sz="1800" dirty="0">
                <a:solidFill>
                  <a:schemeClr val="accent6"/>
                </a:solidFill>
                <a:cs typeface="Arial" charset="0"/>
              </a:rPr>
              <a:t>For Independent End Assessors (IEAs)</a:t>
            </a:r>
            <a:r>
              <a:rPr lang="en-GB" dirty="0">
                <a:solidFill>
                  <a:schemeClr val="accent6"/>
                </a:solidFill>
              </a:rPr>
              <a:t/>
            </a:r>
            <a:br>
              <a:rPr lang="en-GB" dirty="0">
                <a:solidFill>
                  <a:schemeClr val="accent6"/>
                </a:solidFill>
              </a:rPr>
            </a:br>
            <a:r>
              <a:rPr lang="en-US" b="1" dirty="0">
                <a:solidFill>
                  <a:schemeClr val="accent6"/>
                </a:solidFill>
                <a:cs typeface="Arial" charset="0"/>
              </a:rPr>
              <a:t/>
            </a:r>
            <a:br>
              <a:rPr lang="en-US" b="1" dirty="0">
                <a:solidFill>
                  <a:schemeClr val="accent6"/>
                </a:solidFill>
                <a:cs typeface="Arial" charset="0"/>
              </a:rPr>
            </a:br>
            <a:endParaRPr lang="en-US" sz="1800" dirty="0">
              <a:solidFill>
                <a:schemeClr val="accent6"/>
              </a:solidFill>
              <a:cs typeface="Arial" charset="0"/>
            </a:endParaRPr>
          </a:p>
        </p:txBody>
      </p:sp>
    </p:spTree>
    <p:extLst>
      <p:ext uri="{BB962C8B-B14F-4D97-AF65-F5344CB8AC3E}">
        <p14:creationId xmlns:p14="http://schemas.microsoft.com/office/powerpoint/2010/main" val="950136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Timeline of events</a:t>
            </a:r>
          </a:p>
        </p:txBody>
      </p:sp>
      <p:sp>
        <p:nvSpPr>
          <p:cNvPr id="6" name="Rectangle 5"/>
          <p:cNvSpPr/>
          <p:nvPr/>
        </p:nvSpPr>
        <p:spPr>
          <a:xfrm>
            <a:off x="977384" y="1679498"/>
            <a:ext cx="1440000" cy="840000"/>
          </a:xfrm>
          <a:prstGeom prst="rect">
            <a:avLst/>
          </a:prstGeom>
        </p:spPr>
        <p:txBody>
          <a:bodyPr wrap="square" lIns="0" tIns="0" rIns="0" bIns="0">
            <a:noAutofit/>
          </a:bodyPr>
          <a:lstStyle/>
          <a:p>
            <a:pPr algn="ctr">
              <a:spcBef>
                <a:spcPts val="1000"/>
              </a:spcBef>
              <a:buClr>
                <a:srgbClr val="0088C2"/>
              </a:buClr>
            </a:pPr>
            <a:r>
              <a:rPr lang="en-US" sz="1600" b="1" dirty="0" smtClean="0"/>
              <a:t>Sept           2017 </a:t>
            </a:r>
            <a:endParaRPr lang="en-US" sz="1600" b="1" dirty="0"/>
          </a:p>
        </p:txBody>
      </p:sp>
      <p:sp>
        <p:nvSpPr>
          <p:cNvPr id="8" name="Rectangle 7"/>
          <p:cNvSpPr/>
          <p:nvPr/>
        </p:nvSpPr>
        <p:spPr>
          <a:xfrm>
            <a:off x="2609930" y="1679498"/>
            <a:ext cx="1440000" cy="840000"/>
          </a:xfrm>
          <a:prstGeom prst="rect">
            <a:avLst/>
          </a:prstGeom>
        </p:spPr>
        <p:txBody>
          <a:bodyPr wrap="square" lIns="0" tIns="0" rIns="0" bIns="0">
            <a:noAutofit/>
          </a:bodyPr>
          <a:lstStyle/>
          <a:p>
            <a:pPr algn="ctr">
              <a:spcBef>
                <a:spcPts val="1000"/>
              </a:spcBef>
              <a:buClr>
                <a:srgbClr val="0088C2"/>
              </a:buClr>
            </a:pPr>
            <a:r>
              <a:rPr lang="en-US" sz="1600" b="1" dirty="0" smtClean="0"/>
              <a:t>January </a:t>
            </a:r>
            <a:r>
              <a:rPr lang="en-US" sz="1600" b="1" dirty="0"/>
              <a:t/>
            </a:r>
            <a:br>
              <a:rPr lang="en-US" sz="1600" b="1" dirty="0"/>
            </a:br>
            <a:r>
              <a:rPr lang="en-US" sz="1600" b="1" dirty="0" smtClean="0"/>
              <a:t>2018</a:t>
            </a:r>
            <a:endParaRPr lang="en-US" sz="1600" b="1" dirty="0"/>
          </a:p>
        </p:txBody>
      </p:sp>
      <p:sp>
        <p:nvSpPr>
          <p:cNvPr id="9" name="Rectangle 8"/>
          <p:cNvSpPr/>
          <p:nvPr/>
        </p:nvSpPr>
        <p:spPr>
          <a:xfrm>
            <a:off x="4242475" y="1679498"/>
            <a:ext cx="1440000" cy="840000"/>
          </a:xfrm>
          <a:prstGeom prst="rect">
            <a:avLst/>
          </a:prstGeom>
        </p:spPr>
        <p:txBody>
          <a:bodyPr wrap="square" lIns="0" tIns="0" rIns="0" bIns="0">
            <a:noAutofit/>
          </a:bodyPr>
          <a:lstStyle/>
          <a:p>
            <a:pPr algn="ctr">
              <a:spcBef>
                <a:spcPts val="1000"/>
              </a:spcBef>
              <a:buClr>
                <a:srgbClr val="0088C2"/>
              </a:buClr>
            </a:pPr>
            <a:r>
              <a:rPr lang="en-US" sz="1600" b="1" dirty="0" smtClean="0"/>
              <a:t>March  </a:t>
            </a:r>
            <a:r>
              <a:rPr lang="en-US" sz="1600" b="1" dirty="0"/>
              <a:t/>
            </a:r>
            <a:br>
              <a:rPr lang="en-US" sz="1600" b="1" dirty="0"/>
            </a:br>
            <a:r>
              <a:rPr lang="en-US" sz="1600" b="1" dirty="0" smtClean="0"/>
              <a:t>2018</a:t>
            </a:r>
            <a:endParaRPr lang="en-US" sz="1600" b="1" dirty="0"/>
          </a:p>
        </p:txBody>
      </p:sp>
      <p:sp>
        <p:nvSpPr>
          <p:cNvPr id="10" name="Rectangle 9"/>
          <p:cNvSpPr/>
          <p:nvPr/>
        </p:nvSpPr>
        <p:spPr>
          <a:xfrm>
            <a:off x="5875023" y="1679498"/>
            <a:ext cx="1440000" cy="840000"/>
          </a:xfrm>
          <a:prstGeom prst="rect">
            <a:avLst/>
          </a:prstGeom>
        </p:spPr>
        <p:txBody>
          <a:bodyPr wrap="square" lIns="0" tIns="0" rIns="0" bIns="0">
            <a:noAutofit/>
          </a:bodyPr>
          <a:lstStyle/>
          <a:p>
            <a:pPr algn="ctr">
              <a:spcBef>
                <a:spcPts val="1000"/>
              </a:spcBef>
              <a:buClr>
                <a:srgbClr val="0088C2"/>
              </a:buClr>
            </a:pPr>
            <a:endParaRPr lang="en-US" sz="1600" b="1" dirty="0"/>
          </a:p>
        </p:txBody>
      </p:sp>
      <p:sp>
        <p:nvSpPr>
          <p:cNvPr id="11" name="Rectangle 10"/>
          <p:cNvSpPr/>
          <p:nvPr/>
        </p:nvSpPr>
        <p:spPr>
          <a:xfrm>
            <a:off x="7507568" y="1679498"/>
            <a:ext cx="1440000" cy="840000"/>
          </a:xfrm>
          <a:prstGeom prst="rect">
            <a:avLst/>
          </a:prstGeom>
        </p:spPr>
        <p:txBody>
          <a:bodyPr wrap="square" lIns="0" tIns="0" rIns="0" bIns="0">
            <a:noAutofit/>
          </a:bodyPr>
          <a:lstStyle/>
          <a:p>
            <a:pPr algn="ctr">
              <a:spcBef>
                <a:spcPts val="1000"/>
              </a:spcBef>
              <a:buClr>
                <a:srgbClr val="0088C2"/>
              </a:buClr>
            </a:pPr>
            <a:endParaRPr lang="en-US" sz="1600" b="1" dirty="0"/>
          </a:p>
        </p:txBody>
      </p:sp>
      <p:sp>
        <p:nvSpPr>
          <p:cNvPr id="12" name="Rectangle 11"/>
          <p:cNvSpPr/>
          <p:nvPr/>
        </p:nvSpPr>
        <p:spPr>
          <a:xfrm>
            <a:off x="6436797" y="1653344"/>
            <a:ext cx="1236791" cy="840000"/>
          </a:xfrm>
          <a:prstGeom prst="rect">
            <a:avLst/>
          </a:prstGeom>
        </p:spPr>
        <p:txBody>
          <a:bodyPr wrap="square" lIns="0" tIns="0" rIns="0" bIns="0">
            <a:noAutofit/>
          </a:bodyPr>
          <a:lstStyle/>
          <a:p>
            <a:pPr algn="ctr">
              <a:spcBef>
                <a:spcPts val="1000"/>
              </a:spcBef>
              <a:buClr>
                <a:srgbClr val="0088C2"/>
              </a:buClr>
            </a:pPr>
            <a:r>
              <a:rPr lang="en-US" sz="1600" b="1" dirty="0" smtClean="0"/>
              <a:t>September  2018</a:t>
            </a:r>
            <a:endParaRPr lang="en-US" sz="1600" b="1" dirty="0"/>
          </a:p>
        </p:txBody>
      </p:sp>
      <p:cxnSp>
        <p:nvCxnSpPr>
          <p:cNvPr id="13" name="Straight Connector 12"/>
          <p:cNvCxnSpPr>
            <a:endCxn id="18" idx="0"/>
          </p:cNvCxnSpPr>
          <p:nvPr/>
        </p:nvCxnSpPr>
        <p:spPr>
          <a:xfrm>
            <a:off x="515938" y="2295592"/>
            <a:ext cx="7952337" cy="9962"/>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p:cNvSpPr>
            <a:spLocks noChangeAspect="1"/>
          </p:cNvSpPr>
          <p:nvPr/>
        </p:nvSpPr>
        <p:spPr>
          <a:xfrm>
            <a:off x="2429661" y="2295592"/>
            <a:ext cx="167999" cy="1679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Oval 15"/>
          <p:cNvSpPr>
            <a:spLocks noChangeAspect="1"/>
          </p:cNvSpPr>
          <p:nvPr/>
        </p:nvSpPr>
        <p:spPr>
          <a:xfrm>
            <a:off x="4280338" y="2280325"/>
            <a:ext cx="167999" cy="1679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Oval 16"/>
          <p:cNvSpPr>
            <a:spLocks noChangeAspect="1"/>
          </p:cNvSpPr>
          <p:nvPr/>
        </p:nvSpPr>
        <p:spPr>
          <a:xfrm>
            <a:off x="6440831" y="2276516"/>
            <a:ext cx="167999" cy="1679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Oval 17"/>
          <p:cNvSpPr>
            <a:spLocks noChangeAspect="1"/>
          </p:cNvSpPr>
          <p:nvPr/>
        </p:nvSpPr>
        <p:spPr>
          <a:xfrm>
            <a:off x="8384275" y="2305554"/>
            <a:ext cx="167999" cy="1679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6" name="Rectangle 25"/>
          <p:cNvSpPr/>
          <p:nvPr/>
        </p:nvSpPr>
        <p:spPr>
          <a:xfrm>
            <a:off x="913949" y="2567514"/>
            <a:ext cx="1440000" cy="3527351"/>
          </a:xfrm>
          <a:prstGeom prst="rect">
            <a:avLst/>
          </a:prstGeom>
          <a:ln w="6350" cap="rnd">
            <a:noFill/>
            <a:prstDash val="solid"/>
          </a:ln>
        </p:spPr>
        <p:txBody>
          <a:bodyPr wrap="square" lIns="0" tIns="0" rIns="0" bIns="0" anchor="t" anchorCtr="0">
            <a:noAutofit/>
          </a:bodyPr>
          <a:lstStyle/>
          <a:p>
            <a:pPr marL="285750" indent="-285750">
              <a:spcBef>
                <a:spcPts val="533"/>
              </a:spcBef>
              <a:buClr>
                <a:srgbClr val="0088C2"/>
              </a:buClr>
              <a:buFont typeface="Wingdings" panose="05000000000000000000" pitchFamily="2" charset="2"/>
              <a:buChar char="ü"/>
            </a:pPr>
            <a:r>
              <a:rPr lang="en-US" sz="1400" spc="-27" dirty="0"/>
              <a:t>Walled Garden  open for Registrations</a:t>
            </a:r>
          </a:p>
          <a:p>
            <a:pPr marL="285750" indent="-285750">
              <a:spcBef>
                <a:spcPts val="533"/>
              </a:spcBef>
              <a:buClr>
                <a:srgbClr val="0088C2"/>
              </a:buClr>
              <a:buFont typeface="Wingdings" panose="05000000000000000000" pitchFamily="2" charset="2"/>
              <a:buChar char="ü"/>
            </a:pPr>
            <a:r>
              <a:rPr lang="en-US" sz="1400" spc="-27" dirty="0" smtClean="0"/>
              <a:t>EPA </a:t>
            </a:r>
            <a:r>
              <a:rPr lang="en-US" sz="1400" spc="-27" dirty="0"/>
              <a:t>Assessment  Packs available</a:t>
            </a:r>
          </a:p>
          <a:p>
            <a:pPr marL="285750" indent="-285750">
              <a:spcBef>
                <a:spcPts val="533"/>
              </a:spcBef>
              <a:buClr>
                <a:srgbClr val="0088C2"/>
              </a:buClr>
              <a:buFont typeface="Wingdings" panose="05000000000000000000" pitchFamily="2" charset="2"/>
              <a:buChar char="ü"/>
            </a:pPr>
            <a:endParaRPr lang="en-US" sz="1400" spc="-27" dirty="0"/>
          </a:p>
          <a:p>
            <a:pPr>
              <a:spcBef>
                <a:spcPts val="533"/>
              </a:spcBef>
              <a:buClr>
                <a:srgbClr val="0088C2"/>
              </a:buClr>
            </a:pPr>
            <a:r>
              <a:rPr lang="en-US" sz="1400" spc="-27" dirty="0"/>
              <a:t>  </a:t>
            </a:r>
          </a:p>
          <a:p>
            <a:pPr algn="ctr">
              <a:spcBef>
                <a:spcPts val="533"/>
              </a:spcBef>
              <a:buClr>
                <a:srgbClr val="0088C2"/>
              </a:buClr>
            </a:pPr>
            <a:endParaRPr lang="en-US" sz="1400" spc="-27" dirty="0"/>
          </a:p>
          <a:p>
            <a:pPr algn="ctr">
              <a:spcBef>
                <a:spcPts val="533"/>
              </a:spcBef>
              <a:buClr>
                <a:srgbClr val="0088C2"/>
              </a:buClr>
            </a:pPr>
            <a:endParaRPr lang="en-US" sz="1400" spc="-27" dirty="0"/>
          </a:p>
          <a:p>
            <a:pPr algn="ctr">
              <a:spcBef>
                <a:spcPts val="533"/>
              </a:spcBef>
              <a:buClr>
                <a:srgbClr val="0088C2"/>
              </a:buClr>
            </a:pPr>
            <a:endParaRPr lang="en-US" sz="1400" spc="-27" dirty="0"/>
          </a:p>
          <a:p>
            <a:pPr algn="ctr">
              <a:spcBef>
                <a:spcPts val="533"/>
              </a:spcBef>
              <a:buClr>
                <a:srgbClr val="0088C2"/>
              </a:buClr>
            </a:pPr>
            <a:endParaRPr lang="en-US" sz="1400" spc="-27" dirty="0"/>
          </a:p>
          <a:p>
            <a:pPr algn="ctr">
              <a:spcBef>
                <a:spcPts val="533"/>
              </a:spcBef>
              <a:buClr>
                <a:srgbClr val="0088C2"/>
              </a:buClr>
            </a:pPr>
            <a:r>
              <a:rPr lang="en-US" sz="1400" spc="-27" dirty="0"/>
              <a:t>•</a:t>
            </a:r>
          </a:p>
        </p:txBody>
      </p:sp>
      <p:sp>
        <p:nvSpPr>
          <p:cNvPr id="28" name="Rectangle 27"/>
          <p:cNvSpPr/>
          <p:nvPr/>
        </p:nvSpPr>
        <p:spPr>
          <a:xfrm>
            <a:off x="2496212" y="2567515"/>
            <a:ext cx="1440000" cy="1248000"/>
          </a:xfrm>
          <a:prstGeom prst="rect">
            <a:avLst/>
          </a:prstGeom>
          <a:ln w="6350" cap="rnd">
            <a:noFill/>
            <a:prstDash val="solid"/>
          </a:ln>
        </p:spPr>
        <p:txBody>
          <a:bodyPr wrap="square" lIns="0" tIns="0" rIns="0" bIns="0" anchor="t" anchorCtr="0">
            <a:noAutofit/>
          </a:bodyPr>
          <a:lstStyle/>
          <a:p>
            <a:pPr marL="285750" indent="-285750" algn="ctr">
              <a:spcBef>
                <a:spcPts val="533"/>
              </a:spcBef>
              <a:buClr>
                <a:srgbClr val="0088C2"/>
              </a:buClr>
              <a:buFont typeface="Wingdings" panose="05000000000000000000" pitchFamily="2" charset="2"/>
              <a:buChar char="ü"/>
            </a:pPr>
            <a:r>
              <a:rPr lang="en-US" sz="1400" spc="-27" dirty="0" smtClean="0"/>
              <a:t>Learner Journal  Available </a:t>
            </a:r>
            <a:endParaRPr lang="en-US" sz="1400" spc="-27" dirty="0"/>
          </a:p>
        </p:txBody>
      </p:sp>
      <p:sp>
        <p:nvSpPr>
          <p:cNvPr id="29" name="Rectangle 28"/>
          <p:cNvSpPr/>
          <p:nvPr/>
        </p:nvSpPr>
        <p:spPr>
          <a:xfrm>
            <a:off x="4583742" y="2481079"/>
            <a:ext cx="1440000" cy="3040171"/>
          </a:xfrm>
          <a:prstGeom prst="rect">
            <a:avLst/>
          </a:prstGeom>
          <a:ln w="6350" cap="rnd">
            <a:noFill/>
            <a:prstDash val="solid"/>
          </a:ln>
        </p:spPr>
        <p:txBody>
          <a:bodyPr wrap="square" lIns="0" tIns="0" rIns="0" bIns="0" anchor="t" anchorCtr="0">
            <a:noAutofit/>
          </a:bodyPr>
          <a:lstStyle/>
          <a:p>
            <a:pPr algn="ctr">
              <a:spcBef>
                <a:spcPts val="533"/>
              </a:spcBef>
              <a:buClr>
                <a:srgbClr val="0088C2"/>
              </a:buClr>
            </a:pPr>
            <a:endParaRPr lang="en-US" sz="1400" spc="-27" dirty="0">
              <a:solidFill>
                <a:srgbClr val="646363"/>
              </a:solidFill>
            </a:endParaRPr>
          </a:p>
        </p:txBody>
      </p:sp>
      <p:sp>
        <p:nvSpPr>
          <p:cNvPr id="31" name="Rectangle 30"/>
          <p:cNvSpPr/>
          <p:nvPr/>
        </p:nvSpPr>
        <p:spPr>
          <a:xfrm>
            <a:off x="7993393" y="3057599"/>
            <a:ext cx="1440000" cy="3040172"/>
          </a:xfrm>
          <a:prstGeom prst="rect">
            <a:avLst/>
          </a:prstGeom>
          <a:ln w="6350" cap="rnd">
            <a:noFill/>
            <a:prstDash val="solid"/>
          </a:ln>
        </p:spPr>
        <p:txBody>
          <a:bodyPr wrap="square" lIns="0" tIns="0" rIns="0" bIns="0" anchor="t" anchorCtr="0">
            <a:noAutofit/>
          </a:bodyPr>
          <a:lstStyle/>
          <a:p>
            <a:pPr algn="ctr">
              <a:spcBef>
                <a:spcPts val="533"/>
              </a:spcBef>
              <a:buClr>
                <a:srgbClr val="0088C2"/>
              </a:buClr>
            </a:pPr>
            <a:endParaRPr lang="en-US" sz="1400" spc="-27" dirty="0">
              <a:solidFill>
                <a:schemeClr val="accent4">
                  <a:lumMod val="75000"/>
                </a:schemeClr>
              </a:solidFill>
            </a:endParaRPr>
          </a:p>
        </p:txBody>
      </p:sp>
      <p:sp>
        <p:nvSpPr>
          <p:cNvPr id="33" name="Rectangle 32"/>
          <p:cNvSpPr/>
          <p:nvPr/>
        </p:nvSpPr>
        <p:spPr>
          <a:xfrm>
            <a:off x="6625284" y="2501648"/>
            <a:ext cx="1440000" cy="1887131"/>
          </a:xfrm>
          <a:prstGeom prst="rect">
            <a:avLst/>
          </a:prstGeom>
          <a:ln w="6350" cap="rnd">
            <a:noFill/>
            <a:prstDash val="solid"/>
          </a:ln>
        </p:spPr>
        <p:txBody>
          <a:bodyPr wrap="square" lIns="0" tIns="0" rIns="0" bIns="0" anchor="t" anchorCtr="0">
            <a:noAutofit/>
          </a:bodyPr>
          <a:lstStyle/>
          <a:p>
            <a:pPr marL="285750" indent="-285750" algn="ctr">
              <a:spcBef>
                <a:spcPts val="533"/>
              </a:spcBef>
              <a:buClr>
                <a:srgbClr val="0088C2"/>
              </a:buClr>
              <a:buFont typeface="Wingdings" panose="05000000000000000000" pitchFamily="2" charset="2"/>
              <a:buChar char="ü"/>
            </a:pPr>
            <a:r>
              <a:rPr lang="en-US" sz="1400" spc="-27" dirty="0"/>
              <a:t>EPA  Available</a:t>
            </a:r>
          </a:p>
        </p:txBody>
      </p:sp>
      <p:cxnSp>
        <p:nvCxnSpPr>
          <p:cNvPr id="38" name="Straight Connector 37"/>
          <p:cNvCxnSpPr/>
          <p:nvPr/>
        </p:nvCxnSpPr>
        <p:spPr>
          <a:xfrm flipH="1">
            <a:off x="2512889" y="2463590"/>
            <a:ext cx="1541" cy="2870013"/>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362797" y="2463590"/>
            <a:ext cx="1541" cy="2870013"/>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582228" y="2428934"/>
            <a:ext cx="1541" cy="2870013"/>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456980" y="2411801"/>
            <a:ext cx="1541" cy="2870013"/>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494698" y="2501648"/>
            <a:ext cx="1459713" cy="1600438"/>
          </a:xfrm>
          <a:prstGeom prst="rect">
            <a:avLst/>
          </a:prstGeom>
          <a:noFill/>
        </p:spPr>
        <p:txBody>
          <a:bodyPr wrap="square" rtlCol="0">
            <a:spAutoFit/>
          </a:bodyPr>
          <a:lstStyle/>
          <a:p>
            <a:pPr marL="285750" indent="-285750">
              <a:buFont typeface="Wingdings" panose="05000000000000000000" pitchFamily="2" charset="2"/>
              <a:buChar char="ü"/>
            </a:pPr>
            <a:r>
              <a:rPr lang="en-GB" sz="1400" dirty="0"/>
              <a:t>EPA Booking Reservation open </a:t>
            </a:r>
            <a:endParaRPr lang="en-GB" sz="1400" dirty="0" smtClean="0"/>
          </a:p>
          <a:p>
            <a:pPr marL="285750" indent="-285750">
              <a:buFont typeface="Wingdings" panose="05000000000000000000" pitchFamily="2" charset="2"/>
              <a:buChar char="ü"/>
            </a:pPr>
            <a:r>
              <a:rPr lang="en-GB" sz="1400" dirty="0" smtClean="0"/>
              <a:t>Smart screen available </a:t>
            </a:r>
            <a:endParaRPr lang="en-GB" sz="1400" dirty="0"/>
          </a:p>
        </p:txBody>
      </p:sp>
      <p:sp>
        <p:nvSpPr>
          <p:cNvPr id="3" name="Rectangle 2"/>
          <p:cNvSpPr/>
          <p:nvPr/>
        </p:nvSpPr>
        <p:spPr>
          <a:xfrm>
            <a:off x="5090705" y="6410074"/>
            <a:ext cx="3546484" cy="338554"/>
          </a:xfrm>
          <a:prstGeom prst="rect">
            <a:avLst/>
          </a:prstGeom>
        </p:spPr>
        <p:txBody>
          <a:bodyPr wrap="none">
            <a:spAutoFit/>
          </a:bodyPr>
          <a:lstStyle/>
          <a:p>
            <a:pPr>
              <a:spcBef>
                <a:spcPts val="533"/>
              </a:spcBef>
              <a:buClr>
                <a:srgbClr val="0088C2"/>
              </a:buClr>
            </a:pPr>
            <a:r>
              <a:rPr lang="en-US" sz="1600" spc="-27" dirty="0" smtClean="0"/>
              <a:t>Level 2 Commis chef &amp; Team member</a:t>
            </a:r>
            <a:endParaRPr lang="en-US" sz="1600" spc="-27" dirty="0"/>
          </a:p>
        </p:txBody>
      </p:sp>
    </p:spTree>
    <p:extLst>
      <p:ext uri="{BB962C8B-B14F-4D97-AF65-F5344CB8AC3E}">
        <p14:creationId xmlns:p14="http://schemas.microsoft.com/office/powerpoint/2010/main" val="1874793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Price and offer</a:t>
            </a:r>
            <a:endParaRPr lang="en-GB" sz="2800" dirty="0"/>
          </a:p>
        </p:txBody>
      </p:sp>
      <p:sp>
        <p:nvSpPr>
          <p:cNvPr id="3" name="Rectangle 2"/>
          <p:cNvSpPr/>
          <p:nvPr/>
        </p:nvSpPr>
        <p:spPr>
          <a:xfrm>
            <a:off x="515937" y="2300288"/>
            <a:ext cx="7637462" cy="3293209"/>
          </a:xfrm>
          <a:prstGeom prst="rect">
            <a:avLst/>
          </a:prstGeom>
        </p:spPr>
        <p:txBody>
          <a:bodyPr wrap="square">
            <a:spAutoFit/>
          </a:bodyPr>
          <a:lstStyle/>
          <a:p>
            <a:r>
              <a:rPr lang="en-GB" sz="1600" b="1" dirty="0"/>
              <a:t>A package price which will </a:t>
            </a:r>
            <a:r>
              <a:rPr lang="en-GB" sz="1600" b="1" dirty="0" smtClean="0"/>
              <a:t>include</a:t>
            </a:r>
            <a:r>
              <a:rPr lang="en-GB" sz="1600" b="1" dirty="0"/>
              <a:t>:</a:t>
            </a:r>
            <a:endParaRPr lang="en-GB" sz="1600" b="1" dirty="0" smtClean="0"/>
          </a:p>
          <a:p>
            <a:endParaRPr lang="en-GB" sz="1600" dirty="0"/>
          </a:p>
          <a:p>
            <a:r>
              <a:rPr lang="en-GB" sz="1600" dirty="0" smtClean="0"/>
              <a:t>On-programme </a:t>
            </a:r>
            <a:r>
              <a:rPr lang="en-GB" sz="1600" dirty="0"/>
              <a:t>delivery support and end-point </a:t>
            </a:r>
            <a:r>
              <a:rPr lang="en-GB" sz="1600" dirty="0" smtClean="0"/>
              <a:t>assessment: </a:t>
            </a:r>
          </a:p>
          <a:p>
            <a:r>
              <a:rPr lang="en-GB" sz="1600" dirty="0" smtClean="0"/>
              <a:t>Commis Chef £1195  </a:t>
            </a:r>
          </a:p>
          <a:p>
            <a:r>
              <a:rPr lang="en-GB" sz="1600" dirty="0" smtClean="0"/>
              <a:t>Team Member £995</a:t>
            </a:r>
          </a:p>
          <a:p>
            <a:endParaRPr lang="en-GB" sz="1600" dirty="0" smtClean="0"/>
          </a:p>
          <a:p>
            <a:r>
              <a:rPr lang="en-GB" sz="1600" dirty="0" smtClean="0"/>
              <a:t>For </a:t>
            </a:r>
            <a:r>
              <a:rPr lang="en-GB" sz="1600" dirty="0"/>
              <a:t>more information contact: </a:t>
            </a:r>
            <a:r>
              <a:rPr lang="en-GB" sz="1600" dirty="0" smtClean="0">
                <a:hlinkClick r:id="rId3"/>
              </a:rPr>
              <a:t>apprenticeships@cityandguilds.com</a:t>
            </a:r>
            <a:endParaRPr lang="en-GB" sz="1600" dirty="0" smtClean="0"/>
          </a:p>
          <a:p>
            <a:endParaRPr lang="en-GB" sz="1600" dirty="0"/>
          </a:p>
          <a:p>
            <a:endParaRPr lang="en-GB" sz="1600" b="1" dirty="0" smtClean="0"/>
          </a:p>
          <a:p>
            <a:r>
              <a:rPr lang="en-GB" sz="1600" b="1" dirty="0" smtClean="0"/>
              <a:t>Resits and fees:</a:t>
            </a:r>
          </a:p>
          <a:p>
            <a:endParaRPr lang="en-GB" sz="1600" dirty="0" smtClean="0"/>
          </a:p>
          <a:p>
            <a:endParaRPr lang="en-GB" sz="1600" dirty="0"/>
          </a:p>
          <a:p>
            <a:r>
              <a:rPr lang="en-GB" sz="1600" i="1" dirty="0" smtClean="0"/>
              <a:t>We do not charge VAT so these prices are what you’ll pay</a:t>
            </a:r>
            <a:endParaRPr lang="en-GB" sz="1600" i="1" dirty="0"/>
          </a:p>
        </p:txBody>
      </p:sp>
    </p:spTree>
    <p:extLst>
      <p:ext uri="{BB962C8B-B14F-4D97-AF65-F5344CB8AC3E}">
        <p14:creationId xmlns:p14="http://schemas.microsoft.com/office/powerpoint/2010/main" val="5461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Approval process </a:t>
            </a:r>
          </a:p>
        </p:txBody>
      </p:sp>
      <p:sp>
        <p:nvSpPr>
          <p:cNvPr id="6" name="Content Placeholder 5"/>
          <p:cNvSpPr>
            <a:spLocks noGrp="1"/>
          </p:cNvSpPr>
          <p:nvPr>
            <p:ph idx="1"/>
          </p:nvPr>
        </p:nvSpPr>
        <p:spPr>
          <a:xfrm>
            <a:off x="515938" y="2316630"/>
            <a:ext cx="7948661" cy="2556597"/>
          </a:xfrm>
          <a:prstGeom prst="rect">
            <a:avLst/>
          </a:prstGeom>
        </p:spPr>
        <p:txBody>
          <a:bodyPr wrap="square">
            <a:spAutoFit/>
          </a:bodyPr>
          <a:lstStyle/>
          <a:p>
            <a:pPr>
              <a:defRPr/>
            </a:pPr>
            <a:r>
              <a:rPr lang="en-US" sz="1600" dirty="0"/>
              <a:t>If you are a new </a:t>
            </a:r>
            <a:r>
              <a:rPr lang="en-US" sz="1600" dirty="0" smtClean="0"/>
              <a:t>City &amp; Guilds </a:t>
            </a:r>
            <a:r>
              <a:rPr lang="en-US" sz="1600" dirty="0"/>
              <a:t>provider you will need to gain </a:t>
            </a:r>
            <a:r>
              <a:rPr lang="en-US" sz="1600" dirty="0" smtClean="0"/>
              <a:t>end-point assessment </a:t>
            </a:r>
            <a:r>
              <a:rPr lang="en-US" sz="1600" dirty="0"/>
              <a:t>f</a:t>
            </a:r>
            <a:r>
              <a:rPr lang="en-US" sz="1600" dirty="0" smtClean="0"/>
              <a:t>inancial approval</a:t>
            </a:r>
            <a:r>
              <a:rPr lang="en-US" sz="1600" dirty="0"/>
              <a:t>. </a:t>
            </a:r>
          </a:p>
          <a:p>
            <a:pPr eaLnBrk="1" hangingPunct="1">
              <a:defRPr/>
            </a:pPr>
            <a:r>
              <a:rPr lang="en-US" sz="1600" dirty="0"/>
              <a:t>If you are a current City &amp; Guilds </a:t>
            </a:r>
            <a:r>
              <a:rPr lang="en-US" sz="1600" dirty="0" err="1"/>
              <a:t>centre</a:t>
            </a:r>
            <a:r>
              <a:rPr lang="en-US" sz="1600" dirty="0"/>
              <a:t> you will also need to apply for </a:t>
            </a:r>
            <a:r>
              <a:rPr lang="en-US" sz="1600" dirty="0" smtClean="0"/>
              <a:t>end-point assessment approval </a:t>
            </a:r>
            <a:r>
              <a:rPr lang="en-US" sz="1600" dirty="0"/>
              <a:t>for </a:t>
            </a:r>
            <a:r>
              <a:rPr lang="en-US" sz="1600" dirty="0" smtClean="0"/>
              <a:t>the occupation.</a:t>
            </a:r>
            <a:endParaRPr lang="en-US" sz="1600" dirty="0"/>
          </a:p>
          <a:p>
            <a:pPr eaLnBrk="1" hangingPunct="1">
              <a:defRPr/>
            </a:pPr>
            <a:r>
              <a:rPr lang="en-US" sz="1600" dirty="0" smtClean="0"/>
              <a:t>If </a:t>
            </a:r>
            <a:r>
              <a:rPr lang="en-US" sz="1600" dirty="0"/>
              <a:t>you would like to deliver the </a:t>
            </a:r>
            <a:r>
              <a:rPr lang="en-US" sz="1600" dirty="0" smtClean="0"/>
              <a:t>qualification linked to the standard, </a:t>
            </a:r>
            <a:r>
              <a:rPr lang="en-US" sz="1600" dirty="0"/>
              <a:t>you will need to apply for Qualification Approval (QAP</a:t>
            </a:r>
            <a:r>
              <a:rPr lang="en-US" sz="1600" dirty="0" smtClean="0"/>
              <a:t>).</a:t>
            </a:r>
            <a:endParaRPr lang="en-US" sz="1600" dirty="0"/>
          </a:p>
          <a:p>
            <a:pPr eaLnBrk="1" hangingPunct="1">
              <a:defRPr/>
            </a:pPr>
            <a:r>
              <a:rPr lang="en-US" sz="1600" dirty="0"/>
              <a:t>The </a:t>
            </a:r>
            <a:r>
              <a:rPr lang="en-US" sz="1600" dirty="0" smtClean="0"/>
              <a:t>assessment pack </a:t>
            </a:r>
            <a:r>
              <a:rPr lang="en-US" sz="1600" dirty="0"/>
              <a:t>will be available on the website once you have registered.</a:t>
            </a:r>
          </a:p>
          <a:p>
            <a:pPr eaLnBrk="1" hangingPunct="1">
              <a:lnSpc>
                <a:spcPct val="100000"/>
              </a:lnSpc>
              <a:defRPr/>
            </a:pPr>
            <a:r>
              <a:rPr lang="en-US" sz="1600" dirty="0"/>
              <a:t>If you are delivering the qualifications you must ensure that </a:t>
            </a:r>
            <a:r>
              <a:rPr lang="en-US" sz="1600" dirty="0" smtClean="0"/>
              <a:t>your staff </a:t>
            </a:r>
            <a:r>
              <a:rPr lang="en-US" sz="1600" dirty="0"/>
              <a:t>are able to demonstrate they have the occupational expertise required.</a:t>
            </a:r>
            <a:endParaRPr lang="en-GB" sz="1600" b="1" dirty="0">
              <a:cs typeface="Avenir 35 Light"/>
            </a:endParaRPr>
          </a:p>
        </p:txBody>
      </p:sp>
    </p:spTree>
    <p:extLst>
      <p:ext uri="{BB962C8B-B14F-4D97-AF65-F5344CB8AC3E}">
        <p14:creationId xmlns:p14="http://schemas.microsoft.com/office/powerpoint/2010/main" val="4088223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End-point assessment reservation</a:t>
            </a:r>
            <a:endParaRPr lang="en-GB" sz="2800" dirty="0"/>
          </a:p>
        </p:txBody>
      </p:sp>
      <p:graphicFrame>
        <p:nvGraphicFramePr>
          <p:cNvPr id="6" name="Diagram 5"/>
          <p:cNvGraphicFramePr/>
          <p:nvPr>
            <p:extLst>
              <p:ext uri="{D42A27DB-BD31-4B8C-83A1-F6EECF244321}">
                <p14:modId xmlns:p14="http://schemas.microsoft.com/office/powerpoint/2010/main" val="1248044517"/>
              </p:ext>
            </p:extLst>
          </p:nvPr>
        </p:nvGraphicFramePr>
        <p:xfrm>
          <a:off x="515938" y="1569809"/>
          <a:ext cx="9786457" cy="4775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1338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After successful end-point assessment</a:t>
            </a:r>
            <a:endParaRPr lang="en-GB" sz="2800" dirty="0"/>
          </a:p>
        </p:txBody>
      </p:sp>
      <p:graphicFrame>
        <p:nvGraphicFramePr>
          <p:cNvPr id="6" name="Diagram 5"/>
          <p:cNvGraphicFramePr/>
          <p:nvPr>
            <p:extLst>
              <p:ext uri="{D42A27DB-BD31-4B8C-83A1-F6EECF244321}">
                <p14:modId xmlns:p14="http://schemas.microsoft.com/office/powerpoint/2010/main" val="707614298"/>
              </p:ext>
            </p:extLst>
          </p:nvPr>
        </p:nvGraphicFramePr>
        <p:xfrm>
          <a:off x="515938" y="1590205"/>
          <a:ext cx="9085075" cy="4776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739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Apprenticeship reforms</a:t>
            </a:r>
          </a:p>
        </p:txBody>
      </p:sp>
      <p:sp>
        <p:nvSpPr>
          <p:cNvPr id="3" name="Content Placeholder 2"/>
          <p:cNvSpPr>
            <a:spLocks noGrp="1"/>
          </p:cNvSpPr>
          <p:nvPr>
            <p:ph idx="1"/>
          </p:nvPr>
        </p:nvSpPr>
        <p:spPr>
          <a:xfrm>
            <a:off x="515938" y="1806782"/>
            <a:ext cx="6382574" cy="4040028"/>
          </a:xfrm>
        </p:spPr>
        <p:txBody>
          <a:bodyPr/>
          <a:lstStyle/>
          <a:p>
            <a:pPr marL="0" indent="0">
              <a:lnSpc>
                <a:spcPct val="100000"/>
              </a:lnSpc>
              <a:buNone/>
            </a:pPr>
            <a:r>
              <a:rPr lang="en-US" sz="1600" dirty="0"/>
              <a:t>Apprenticeships are changing.</a:t>
            </a:r>
            <a:br>
              <a:rPr lang="en-US" sz="1600" dirty="0"/>
            </a:br>
            <a:r>
              <a:rPr lang="en-US" sz="1600" dirty="0"/>
              <a:t>You are part of that change.</a:t>
            </a:r>
          </a:p>
        </p:txBody>
      </p:sp>
      <p:grpSp>
        <p:nvGrpSpPr>
          <p:cNvPr id="10" name="Group 9"/>
          <p:cNvGrpSpPr/>
          <p:nvPr/>
        </p:nvGrpSpPr>
        <p:grpSpPr>
          <a:xfrm>
            <a:off x="524068" y="2898280"/>
            <a:ext cx="2531574" cy="2520000"/>
            <a:chOff x="515937" y="3093400"/>
            <a:chExt cx="2531574" cy="2520000"/>
          </a:xfrm>
        </p:grpSpPr>
        <p:sp>
          <p:nvSpPr>
            <p:cNvPr id="11" name="Decagon 10"/>
            <p:cNvSpPr>
              <a:spLocks noChangeAspect="1"/>
            </p:cNvSpPr>
            <p:nvPr/>
          </p:nvSpPr>
          <p:spPr>
            <a:xfrm>
              <a:off x="527511" y="3093400"/>
              <a:ext cx="2520000" cy="2520000"/>
            </a:xfrm>
            <a:prstGeom prst="decagon">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515937" y="3443515"/>
              <a:ext cx="2520000" cy="1819769"/>
            </a:xfrm>
            <a:prstGeom prst="rect">
              <a:avLst/>
            </a:prstGeom>
          </p:spPr>
          <p:txBody>
            <a:bodyPr wrap="square" lIns="0" tIns="0" rIns="0" bIns="0" anchor="t" anchorCtr="0">
              <a:noAutofit/>
            </a:bodyPr>
            <a:lstStyle/>
            <a:p>
              <a:pPr algn="ctr"/>
              <a:r>
                <a:rPr lang="en-US" sz="3600" dirty="0">
                  <a:solidFill>
                    <a:srgbClr val="FFFFFF"/>
                  </a:solidFill>
                </a:rPr>
                <a:t>1</a:t>
              </a:r>
            </a:p>
            <a:p>
              <a:pPr algn="ctr" fontAlgn="base">
                <a:spcBef>
                  <a:spcPct val="0"/>
                </a:spcBef>
                <a:spcAft>
                  <a:spcPct val="0"/>
                </a:spcAft>
              </a:pPr>
              <a:r>
                <a:rPr lang="en-GB" dirty="0">
                  <a:solidFill>
                    <a:srgbClr val="FFFFFF"/>
                  </a:solidFill>
                </a:rPr>
                <a:t>Give employers </a:t>
              </a:r>
              <a:br>
                <a:rPr lang="en-GB" dirty="0">
                  <a:solidFill>
                    <a:srgbClr val="FFFFFF"/>
                  </a:solidFill>
                </a:rPr>
              </a:br>
              <a:r>
                <a:rPr lang="en-GB" dirty="0">
                  <a:solidFill>
                    <a:srgbClr val="FFFFFF"/>
                  </a:solidFill>
                </a:rPr>
                <a:t>control in designing apprenticeships  </a:t>
              </a:r>
            </a:p>
          </p:txBody>
        </p:sp>
      </p:grpSp>
      <p:grpSp>
        <p:nvGrpSpPr>
          <p:cNvPr id="13" name="Group 12"/>
          <p:cNvGrpSpPr/>
          <p:nvPr/>
        </p:nvGrpSpPr>
        <p:grpSpPr>
          <a:xfrm>
            <a:off x="3467561" y="2892582"/>
            <a:ext cx="2525698" cy="2525698"/>
            <a:chOff x="2833380" y="2973258"/>
            <a:chExt cx="2525698" cy="2525698"/>
          </a:xfrm>
        </p:grpSpPr>
        <p:sp>
          <p:nvSpPr>
            <p:cNvPr id="14" name="Octagon 13"/>
            <p:cNvSpPr>
              <a:spLocks noChangeAspect="1"/>
            </p:cNvSpPr>
            <p:nvPr/>
          </p:nvSpPr>
          <p:spPr>
            <a:xfrm>
              <a:off x="2833380" y="2973258"/>
              <a:ext cx="2525698" cy="2525698"/>
            </a:xfrm>
            <a:prstGeom prst="octagon">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2836229" y="3329072"/>
              <a:ext cx="2520000" cy="1819769"/>
            </a:xfrm>
            <a:prstGeom prst="rect">
              <a:avLst/>
            </a:prstGeom>
          </p:spPr>
          <p:txBody>
            <a:bodyPr wrap="square" lIns="0" tIns="0" rIns="0" bIns="0" anchor="t" anchorCtr="0">
              <a:noAutofit/>
            </a:bodyPr>
            <a:lstStyle/>
            <a:p>
              <a:pPr algn="ctr"/>
              <a:r>
                <a:rPr lang="en-US" sz="3600" dirty="0">
                  <a:solidFill>
                    <a:srgbClr val="FFFFFF"/>
                  </a:solidFill>
                </a:rPr>
                <a:t>2</a:t>
              </a:r>
            </a:p>
            <a:p>
              <a:pPr algn="ctr" fontAlgn="base">
                <a:spcBef>
                  <a:spcPct val="0"/>
                </a:spcBef>
                <a:spcAft>
                  <a:spcPct val="0"/>
                </a:spcAft>
              </a:pPr>
              <a:r>
                <a:rPr lang="en-GB" dirty="0">
                  <a:solidFill>
                    <a:srgbClr val="FFFFFF"/>
                  </a:solidFill>
                </a:rPr>
                <a:t>Increase the </a:t>
              </a:r>
              <a:br>
                <a:rPr lang="en-GB" dirty="0">
                  <a:solidFill>
                    <a:srgbClr val="FFFFFF"/>
                  </a:solidFill>
                </a:rPr>
              </a:br>
              <a:r>
                <a:rPr lang="en-GB" dirty="0">
                  <a:solidFill>
                    <a:srgbClr val="FFFFFF"/>
                  </a:solidFill>
                </a:rPr>
                <a:t>flexibility of</a:t>
              </a:r>
              <a:br>
                <a:rPr lang="en-GB" dirty="0">
                  <a:solidFill>
                    <a:srgbClr val="FFFFFF"/>
                  </a:solidFill>
                </a:rPr>
              </a:br>
              <a:r>
                <a:rPr lang="en-GB" dirty="0">
                  <a:solidFill>
                    <a:srgbClr val="FFFFFF"/>
                  </a:solidFill>
                </a:rPr>
                <a:t>delivery  </a:t>
              </a:r>
            </a:p>
          </p:txBody>
        </p:sp>
      </p:grpSp>
      <p:grpSp>
        <p:nvGrpSpPr>
          <p:cNvPr id="16" name="Group 15"/>
          <p:cNvGrpSpPr/>
          <p:nvPr/>
        </p:nvGrpSpPr>
        <p:grpSpPr>
          <a:xfrm>
            <a:off x="6266278" y="2874973"/>
            <a:ext cx="2670472" cy="2543307"/>
            <a:chOff x="5508295" y="2961684"/>
            <a:chExt cx="2670472" cy="2543307"/>
          </a:xfrm>
        </p:grpSpPr>
        <p:sp>
          <p:nvSpPr>
            <p:cNvPr id="17" name="Regular Pentagon 16"/>
            <p:cNvSpPr>
              <a:spLocks noChangeAspect="1"/>
            </p:cNvSpPr>
            <p:nvPr/>
          </p:nvSpPr>
          <p:spPr>
            <a:xfrm>
              <a:off x="5508295" y="2961684"/>
              <a:ext cx="2670472" cy="2543307"/>
            </a:xfrm>
            <a:prstGeom prst="pentagon">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5513992" y="3335106"/>
              <a:ext cx="2664773" cy="1819769"/>
            </a:xfrm>
            <a:prstGeom prst="rect">
              <a:avLst/>
            </a:prstGeom>
          </p:spPr>
          <p:txBody>
            <a:bodyPr wrap="square" lIns="0" tIns="0" rIns="0" bIns="0" anchor="t" anchorCtr="0">
              <a:noAutofit/>
            </a:bodyPr>
            <a:lstStyle/>
            <a:p>
              <a:pPr algn="ctr"/>
              <a:r>
                <a:rPr lang="en-US" sz="3600" dirty="0">
                  <a:solidFill>
                    <a:srgbClr val="FFFFFF"/>
                  </a:solidFill>
                </a:rPr>
                <a:t>3</a:t>
              </a:r>
            </a:p>
            <a:p>
              <a:pPr algn="ctr" fontAlgn="base">
                <a:spcBef>
                  <a:spcPct val="0"/>
                </a:spcBef>
                <a:spcAft>
                  <a:spcPct val="0"/>
                </a:spcAft>
              </a:pPr>
              <a:r>
                <a:rPr lang="en-GB" dirty="0">
                  <a:solidFill>
                    <a:srgbClr val="FFFFFF"/>
                  </a:solidFill>
                </a:rPr>
                <a:t>Simplify</a:t>
              </a:r>
              <a:br>
                <a:rPr lang="en-GB" dirty="0">
                  <a:solidFill>
                    <a:srgbClr val="FFFFFF"/>
                  </a:solidFill>
                </a:rPr>
              </a:br>
              <a:r>
                <a:rPr lang="en-GB" dirty="0">
                  <a:solidFill>
                    <a:srgbClr val="FFFFFF"/>
                  </a:solidFill>
                </a:rPr>
                <a:t>the funding </a:t>
              </a:r>
              <a:br>
                <a:rPr lang="en-GB" dirty="0">
                  <a:solidFill>
                    <a:srgbClr val="FFFFFF"/>
                  </a:solidFill>
                </a:rPr>
              </a:br>
              <a:r>
                <a:rPr lang="en-GB" dirty="0">
                  <a:solidFill>
                    <a:srgbClr val="FFFFFF"/>
                  </a:solidFill>
                </a:rPr>
                <a:t>system </a:t>
              </a:r>
            </a:p>
          </p:txBody>
        </p:sp>
      </p:grpSp>
      <p:grpSp>
        <p:nvGrpSpPr>
          <p:cNvPr id="19" name="Group 18"/>
          <p:cNvGrpSpPr/>
          <p:nvPr/>
        </p:nvGrpSpPr>
        <p:grpSpPr>
          <a:xfrm>
            <a:off x="9366989" y="3129755"/>
            <a:ext cx="2291374" cy="2288525"/>
            <a:chOff x="7471873" y="1578179"/>
            <a:chExt cx="2291374" cy="2288525"/>
          </a:xfrm>
        </p:grpSpPr>
        <p:sp>
          <p:nvSpPr>
            <p:cNvPr id="20" name="Rectangle 19"/>
            <p:cNvSpPr>
              <a:spLocks noChangeAspect="1"/>
            </p:cNvSpPr>
            <p:nvPr/>
          </p:nvSpPr>
          <p:spPr>
            <a:xfrm>
              <a:off x="7474721" y="1578179"/>
              <a:ext cx="2288525" cy="2288525"/>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a:off x="7471873" y="1696820"/>
              <a:ext cx="2291374" cy="1819769"/>
            </a:xfrm>
            <a:prstGeom prst="rect">
              <a:avLst/>
            </a:prstGeom>
          </p:spPr>
          <p:txBody>
            <a:bodyPr wrap="square" lIns="0" tIns="0" rIns="0" bIns="0" anchor="t" anchorCtr="0">
              <a:noAutofit/>
            </a:bodyPr>
            <a:lstStyle/>
            <a:p>
              <a:pPr algn="ctr"/>
              <a:r>
                <a:rPr lang="en-US" sz="3600" dirty="0">
                  <a:solidFill>
                    <a:srgbClr val="FFFFFF"/>
                  </a:solidFill>
                </a:rPr>
                <a:t>4</a:t>
              </a:r>
            </a:p>
            <a:p>
              <a:pPr algn="ctr" fontAlgn="base">
                <a:spcBef>
                  <a:spcPct val="0"/>
                </a:spcBef>
                <a:spcAft>
                  <a:spcPct val="0"/>
                </a:spcAft>
              </a:pPr>
              <a:r>
                <a:rPr lang="en-GB" dirty="0">
                  <a:solidFill>
                    <a:srgbClr val="FFFFFF"/>
                  </a:solidFill>
                </a:rPr>
                <a:t>Increase the effectiveness </a:t>
              </a:r>
              <a:br>
                <a:rPr lang="en-GB" dirty="0">
                  <a:solidFill>
                    <a:srgbClr val="FFFFFF"/>
                  </a:solidFill>
                </a:rPr>
              </a:br>
              <a:r>
                <a:rPr lang="en-GB" dirty="0">
                  <a:solidFill>
                    <a:srgbClr val="FFFFFF"/>
                  </a:solidFill>
                </a:rPr>
                <a:t>of training</a:t>
              </a:r>
            </a:p>
          </p:txBody>
        </p:sp>
      </p:grpSp>
    </p:spTree>
    <p:extLst>
      <p:ext uri="{BB962C8B-B14F-4D97-AF65-F5344CB8AC3E}">
        <p14:creationId xmlns:p14="http://schemas.microsoft.com/office/powerpoint/2010/main" val="11122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9962" t="9819" r="17974" b="4009"/>
          <a:stretch/>
        </p:blipFill>
        <p:spPr>
          <a:xfrm>
            <a:off x="515938" y="965771"/>
            <a:ext cx="6487678" cy="5256543"/>
          </a:xfrm>
          <a:prstGeom prst="rect">
            <a:avLst/>
          </a:prstGeom>
        </p:spPr>
      </p:pic>
      <p:sp>
        <p:nvSpPr>
          <p:cNvPr id="2" name="Rectangle 1"/>
          <p:cNvSpPr/>
          <p:nvPr/>
        </p:nvSpPr>
        <p:spPr>
          <a:xfrm rot="10800000" flipV="1">
            <a:off x="375557" y="6439546"/>
            <a:ext cx="10156372" cy="338554"/>
          </a:xfrm>
          <a:prstGeom prst="rect">
            <a:avLst/>
          </a:prstGeom>
        </p:spPr>
        <p:txBody>
          <a:bodyPr wrap="square">
            <a:spAutoFit/>
          </a:bodyPr>
          <a:lstStyle/>
          <a:p>
            <a:r>
              <a:rPr lang="en-GB" sz="1600" dirty="0">
                <a:solidFill>
                  <a:srgbClr val="E10098"/>
                </a:solidFill>
                <a:hlinkClick r:id="rId4"/>
              </a:rPr>
              <a:t>http://</a:t>
            </a:r>
            <a:r>
              <a:rPr lang="en-GB" sz="1600" dirty="0" smtClean="0">
                <a:solidFill>
                  <a:srgbClr val="E10098"/>
                </a:solidFill>
                <a:hlinkClick r:id="rId4"/>
              </a:rPr>
              <a:t>www.cityandguilds.com/apprenticeships/emerging-standards/independent-end-assessor</a:t>
            </a:r>
            <a:r>
              <a:rPr lang="en-GB" sz="1600" dirty="0" smtClean="0">
                <a:solidFill>
                  <a:srgbClr val="E10098"/>
                </a:solidFill>
              </a:rPr>
              <a:t> </a:t>
            </a:r>
            <a:endParaRPr lang="en-GB" sz="1600" dirty="0">
              <a:solidFill>
                <a:srgbClr val="E10098"/>
              </a:solidFill>
            </a:endParaRPr>
          </a:p>
        </p:txBody>
      </p:sp>
    </p:spTree>
    <p:extLst>
      <p:ext uri="{BB962C8B-B14F-4D97-AF65-F5344CB8AC3E}">
        <p14:creationId xmlns:p14="http://schemas.microsoft.com/office/powerpoint/2010/main" val="3172964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sz="2800" b="1" dirty="0" smtClean="0"/>
              <a:t>Next steps</a:t>
            </a:r>
            <a:endParaRPr lang="en-GB" sz="2800" b="1" dirty="0"/>
          </a:p>
        </p:txBody>
      </p:sp>
    </p:spTree>
    <p:extLst>
      <p:ext uri="{BB962C8B-B14F-4D97-AF65-F5344CB8AC3E}">
        <p14:creationId xmlns:p14="http://schemas.microsoft.com/office/powerpoint/2010/main" val="3599053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And if you want to take things further with </a:t>
            </a:r>
            <a:r>
              <a:rPr lang="en-GB" sz="2800" dirty="0" smtClean="0"/>
              <a:t>us</a:t>
            </a:r>
            <a:r>
              <a:rPr lang="en-GB" sz="2800" dirty="0"/>
              <a:t>	</a:t>
            </a:r>
          </a:p>
        </p:txBody>
      </p:sp>
      <p:sp>
        <p:nvSpPr>
          <p:cNvPr id="5" name="Content Placeholder 2"/>
          <p:cNvSpPr txBox="1">
            <a:spLocks/>
          </p:cNvSpPr>
          <p:nvPr/>
        </p:nvSpPr>
        <p:spPr>
          <a:xfrm>
            <a:off x="4185009" y="1751002"/>
            <a:ext cx="5378448" cy="4573727"/>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750"/>
              </a:spcBef>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E30613"/>
              </a:buClr>
              <a:buNone/>
            </a:pPr>
            <a:r>
              <a:rPr lang="en-US" b="1" dirty="0">
                <a:solidFill>
                  <a:schemeClr val="accent2"/>
                </a:solidFill>
              </a:rPr>
              <a:t>Areas of apprenticeship consultancy and training</a:t>
            </a:r>
            <a:endParaRPr lang="en-US" dirty="0">
              <a:solidFill>
                <a:schemeClr val="accent2"/>
              </a:solidFill>
            </a:endParaRPr>
          </a:p>
          <a:p>
            <a:pPr marL="0" indent="0">
              <a:spcBef>
                <a:spcPts val="1000"/>
              </a:spcBef>
              <a:buClr>
                <a:srgbClr val="E30613"/>
              </a:buClr>
              <a:buNone/>
            </a:pPr>
            <a:r>
              <a:rPr lang="en-US" b="1" spc="-13" dirty="0">
                <a:solidFill>
                  <a:schemeClr val="tx1"/>
                </a:solidFill>
              </a:rPr>
              <a:t>Audit your current </a:t>
            </a:r>
            <a:r>
              <a:rPr lang="en-US" b="1" spc="-13" dirty="0" smtClean="0">
                <a:solidFill>
                  <a:schemeClr val="tx1"/>
                </a:solidFill>
              </a:rPr>
              <a:t>apprenticeship </a:t>
            </a:r>
            <a:r>
              <a:rPr lang="en-US" b="1" spc="-13" dirty="0">
                <a:solidFill>
                  <a:schemeClr val="tx1"/>
                </a:solidFill>
              </a:rPr>
              <a:t>strategy</a:t>
            </a:r>
          </a:p>
          <a:p>
            <a:pPr marL="0" indent="0">
              <a:spcBef>
                <a:spcPts val="1000"/>
              </a:spcBef>
              <a:buClr>
                <a:srgbClr val="E30613"/>
              </a:buClr>
              <a:buNone/>
            </a:pPr>
            <a:r>
              <a:rPr lang="en-US" spc="-13" dirty="0">
                <a:solidFill>
                  <a:schemeClr val="tx1"/>
                </a:solidFill>
              </a:rPr>
              <a:t>A root-to-branch audit that assesses your current strategy and identifies opportunities for growth. You’ll receive an on-site consultation from a City &amp; </a:t>
            </a:r>
            <a:r>
              <a:rPr lang="en-US" spc="-13" dirty="0" smtClean="0">
                <a:solidFill>
                  <a:schemeClr val="tx1"/>
                </a:solidFill>
              </a:rPr>
              <a:t>Guilds </a:t>
            </a:r>
            <a:r>
              <a:rPr lang="en-US" spc="-13" dirty="0">
                <a:solidFill>
                  <a:schemeClr val="tx1"/>
                </a:solidFill>
              </a:rPr>
              <a:t>apprenticeship specialist who has experience in commerce and further education.</a:t>
            </a:r>
          </a:p>
          <a:p>
            <a:pPr marL="0" indent="0">
              <a:spcBef>
                <a:spcPts val="1000"/>
              </a:spcBef>
              <a:buClr>
                <a:srgbClr val="E30613"/>
              </a:buClr>
              <a:buNone/>
            </a:pPr>
            <a:r>
              <a:rPr lang="en-US" b="1" spc="-13" dirty="0">
                <a:solidFill>
                  <a:schemeClr val="tx1"/>
                </a:solidFill>
              </a:rPr>
              <a:t>Defining your apprenticeship offer</a:t>
            </a:r>
          </a:p>
          <a:p>
            <a:pPr marL="0" indent="0">
              <a:spcBef>
                <a:spcPts val="1000"/>
              </a:spcBef>
              <a:buClr>
                <a:srgbClr val="E30613"/>
              </a:buClr>
              <a:buNone/>
            </a:pPr>
            <a:r>
              <a:rPr lang="en-US" spc="-13" dirty="0">
                <a:solidFill>
                  <a:schemeClr val="tx1"/>
                </a:solidFill>
              </a:rPr>
              <a:t>A carefully constructed plan defining your new strategy and providing a framework for implementation. Our consultants will draw up an improved offer that takes advantages of the new opportunities for growth.</a:t>
            </a:r>
          </a:p>
          <a:p>
            <a:pPr marL="0" indent="0">
              <a:spcBef>
                <a:spcPts val="1000"/>
              </a:spcBef>
              <a:buClr>
                <a:srgbClr val="E30613"/>
              </a:buClr>
              <a:buNone/>
            </a:pPr>
            <a:r>
              <a:rPr lang="en-US" b="1" spc="-13" dirty="0">
                <a:solidFill>
                  <a:schemeClr val="tx1"/>
                </a:solidFill>
              </a:rPr>
              <a:t>Upskill your team </a:t>
            </a:r>
          </a:p>
          <a:p>
            <a:pPr marL="0" indent="0">
              <a:spcBef>
                <a:spcPts val="1000"/>
              </a:spcBef>
              <a:buClr>
                <a:srgbClr val="E30613"/>
              </a:buClr>
              <a:buNone/>
            </a:pPr>
            <a:r>
              <a:rPr lang="en-US" spc="-13" dirty="0">
                <a:solidFill>
                  <a:schemeClr val="tx1"/>
                </a:solidFill>
              </a:rPr>
              <a:t>Expert-led training courses that equip your staff to deliver your new apprenticeship strategy. We offer five different courses to meet your needs around commercial development, contract negotiation, apprenticeship support, funding, and trainer </a:t>
            </a:r>
            <a:r>
              <a:rPr lang="en-US" spc="-13" dirty="0" smtClean="0">
                <a:solidFill>
                  <a:schemeClr val="tx1"/>
                </a:solidFill>
              </a:rPr>
              <a:t>coaching.</a:t>
            </a:r>
            <a:r>
              <a:rPr lang="en-US" b="1" spc="-13" dirty="0">
                <a:solidFill>
                  <a:schemeClr val="tx1"/>
                </a:solidFill>
              </a:rPr>
              <a:t/>
            </a:r>
            <a:br>
              <a:rPr lang="en-US" b="1" spc="-13" dirty="0">
                <a:solidFill>
                  <a:schemeClr val="tx1"/>
                </a:solidFill>
              </a:rPr>
            </a:br>
            <a:endParaRPr lang="en-US" b="1" spc="-13" dirty="0">
              <a:solidFill>
                <a:schemeClr val="tx1"/>
              </a:solidFill>
            </a:endParaRPr>
          </a:p>
        </p:txBody>
      </p:sp>
      <p:sp>
        <p:nvSpPr>
          <p:cNvPr id="6" name="Content Placeholder 2"/>
          <p:cNvSpPr txBox="1">
            <a:spLocks/>
          </p:cNvSpPr>
          <p:nvPr/>
        </p:nvSpPr>
        <p:spPr>
          <a:xfrm>
            <a:off x="592513" y="1782621"/>
            <a:ext cx="2400000" cy="600000"/>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750"/>
              </a:spcBef>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E30613"/>
              </a:buClr>
              <a:buNone/>
            </a:pPr>
            <a:r>
              <a:rPr lang="en-US" b="1" dirty="0">
                <a:solidFill>
                  <a:schemeClr val="accent2"/>
                </a:solidFill>
              </a:rPr>
              <a:t>Apprenticeship </a:t>
            </a:r>
            <a:br>
              <a:rPr lang="en-US" b="1" dirty="0">
                <a:solidFill>
                  <a:schemeClr val="accent2"/>
                </a:solidFill>
              </a:rPr>
            </a:br>
            <a:r>
              <a:rPr lang="en-US" b="1" dirty="0">
                <a:solidFill>
                  <a:schemeClr val="accent2"/>
                </a:solidFill>
              </a:rPr>
              <a:t>consultancy offer</a:t>
            </a:r>
            <a:endParaRPr lang="en-US" spc="-13" dirty="0">
              <a:solidFill>
                <a:schemeClr val="accent2"/>
              </a:solidFill>
            </a:endParaRPr>
          </a:p>
        </p:txBody>
      </p:sp>
      <p:sp>
        <p:nvSpPr>
          <p:cNvPr id="7" name="Content Placeholder 2"/>
          <p:cNvSpPr txBox="1">
            <a:spLocks/>
          </p:cNvSpPr>
          <p:nvPr/>
        </p:nvSpPr>
        <p:spPr>
          <a:xfrm>
            <a:off x="592513" y="2437376"/>
            <a:ext cx="2400000" cy="480000"/>
          </a:xfrm>
          <a:prstGeom prst="rect">
            <a:avLst/>
          </a:prstGeom>
          <a:solidFill>
            <a:schemeClr val="tx2">
              <a:lumMod val="40000"/>
              <a:lumOff val="60000"/>
            </a:schemeClr>
          </a:solidFill>
        </p:spPr>
        <p:txBody>
          <a:bodyPr vert="horz" lIns="0" tIns="0" rIns="0" bIns="0" rtlCol="0" anchor="ctr" anchorCtr="0">
            <a:noAutofit/>
          </a:bodyPr>
          <a:lstStyle>
            <a:lvl1pPr marL="171450" indent="-171450" algn="l" defTabSz="685800" rtl="0" eaLnBrk="1" latinLnBrk="0" hangingPunct="1">
              <a:lnSpc>
                <a:spcPct val="100000"/>
              </a:lnSpc>
              <a:spcBef>
                <a:spcPts val="750"/>
              </a:spcBef>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buClr>
                <a:srgbClr val="E30613"/>
              </a:buClr>
              <a:buNone/>
            </a:pPr>
            <a:r>
              <a:rPr lang="en-US" sz="1333" dirty="0">
                <a:solidFill>
                  <a:srgbClr val="FFFFFF"/>
                </a:solidFill>
              </a:rPr>
              <a:t>Understanding </a:t>
            </a:r>
            <a:br>
              <a:rPr lang="en-US" sz="1333" dirty="0">
                <a:solidFill>
                  <a:srgbClr val="FFFFFF"/>
                </a:solidFill>
              </a:rPr>
            </a:br>
            <a:r>
              <a:rPr lang="en-US" sz="1333" dirty="0">
                <a:solidFill>
                  <a:srgbClr val="FFFFFF"/>
                </a:solidFill>
              </a:rPr>
              <a:t>your needs</a:t>
            </a:r>
            <a:endParaRPr lang="en-US" sz="1333" spc="-13" dirty="0">
              <a:solidFill>
                <a:srgbClr val="FFFFFF"/>
              </a:solidFill>
            </a:endParaRPr>
          </a:p>
        </p:txBody>
      </p:sp>
      <p:sp>
        <p:nvSpPr>
          <p:cNvPr id="9" name="Content Placeholder 2"/>
          <p:cNvSpPr txBox="1">
            <a:spLocks/>
          </p:cNvSpPr>
          <p:nvPr/>
        </p:nvSpPr>
        <p:spPr>
          <a:xfrm>
            <a:off x="592513" y="3766819"/>
            <a:ext cx="2400000" cy="480000"/>
          </a:xfrm>
          <a:prstGeom prst="rect">
            <a:avLst/>
          </a:prstGeom>
          <a:solidFill>
            <a:schemeClr val="bg2">
              <a:lumMod val="50000"/>
            </a:schemeClr>
          </a:solidFill>
        </p:spPr>
        <p:txBody>
          <a:bodyPr vert="horz" lIns="0" tIns="0" rIns="0" bIns="0" rtlCol="0" anchor="ctr" anchorCtr="0">
            <a:noAutofit/>
          </a:bodyPr>
          <a:lstStyle>
            <a:lvl1pPr marL="171450" indent="-171450" algn="l" defTabSz="685800" rtl="0" eaLnBrk="1" latinLnBrk="0" hangingPunct="1">
              <a:lnSpc>
                <a:spcPct val="100000"/>
              </a:lnSpc>
              <a:spcBef>
                <a:spcPts val="750"/>
              </a:spcBef>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buClr>
                <a:srgbClr val="E30613"/>
              </a:buClr>
              <a:buNone/>
            </a:pPr>
            <a:r>
              <a:rPr lang="en-US" sz="1333" dirty="0">
                <a:solidFill>
                  <a:srgbClr val="FFFFFF"/>
                </a:solidFill>
              </a:rPr>
              <a:t>Define and </a:t>
            </a:r>
            <a:br>
              <a:rPr lang="en-US" sz="1333" dirty="0">
                <a:solidFill>
                  <a:srgbClr val="FFFFFF"/>
                </a:solidFill>
              </a:rPr>
            </a:br>
            <a:r>
              <a:rPr lang="en-US" sz="1333" dirty="0">
                <a:solidFill>
                  <a:srgbClr val="FFFFFF"/>
                </a:solidFill>
              </a:rPr>
              <a:t>develop solutions</a:t>
            </a:r>
            <a:endParaRPr lang="en-US" sz="1333" spc="-13" dirty="0">
              <a:solidFill>
                <a:srgbClr val="FFFFFF"/>
              </a:solidFill>
            </a:endParaRPr>
          </a:p>
        </p:txBody>
      </p:sp>
      <p:sp>
        <p:nvSpPr>
          <p:cNvPr id="10" name="Content Placeholder 2"/>
          <p:cNvSpPr txBox="1">
            <a:spLocks/>
          </p:cNvSpPr>
          <p:nvPr/>
        </p:nvSpPr>
        <p:spPr>
          <a:xfrm>
            <a:off x="607597" y="5186833"/>
            <a:ext cx="2400000" cy="480000"/>
          </a:xfrm>
          <a:prstGeom prst="rect">
            <a:avLst/>
          </a:prstGeom>
          <a:solidFill>
            <a:schemeClr val="bg2">
              <a:lumMod val="25000"/>
            </a:schemeClr>
          </a:solidFill>
        </p:spPr>
        <p:txBody>
          <a:bodyPr vert="horz" lIns="0" tIns="0" rIns="0" bIns="0" rtlCol="0" anchor="ctr" anchorCtr="0">
            <a:noAutofit/>
          </a:bodyPr>
          <a:lstStyle>
            <a:lvl1pPr marL="171450" indent="-171450" algn="l" defTabSz="685800" rtl="0" eaLnBrk="1" latinLnBrk="0" hangingPunct="1">
              <a:lnSpc>
                <a:spcPct val="100000"/>
              </a:lnSpc>
              <a:spcBef>
                <a:spcPts val="750"/>
              </a:spcBef>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Clr>
                <a:schemeClr val="accent1"/>
              </a:buClr>
              <a:buSzPct val="120000"/>
              <a:buFont typeface="Arial" panose="020B0604020202020204" pitchFamily="34" charset="0"/>
              <a:buChar char="•"/>
              <a:defRPr sz="10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buClr>
                <a:srgbClr val="E30613"/>
              </a:buClr>
              <a:buNone/>
            </a:pPr>
            <a:r>
              <a:rPr lang="en-US" sz="1333" dirty="0">
                <a:solidFill>
                  <a:srgbClr val="FFFFFF"/>
                </a:solidFill>
              </a:rPr>
              <a:t>Implement </a:t>
            </a:r>
            <a:br>
              <a:rPr lang="en-US" sz="1333" dirty="0">
                <a:solidFill>
                  <a:srgbClr val="FFFFFF"/>
                </a:solidFill>
              </a:rPr>
            </a:br>
            <a:r>
              <a:rPr lang="en-US" sz="1333" dirty="0">
                <a:solidFill>
                  <a:srgbClr val="FFFFFF"/>
                </a:solidFill>
              </a:rPr>
              <a:t>change</a:t>
            </a:r>
            <a:endParaRPr lang="en-US" sz="1333" spc="-13" dirty="0">
              <a:solidFill>
                <a:srgbClr val="FFFFFF"/>
              </a:solidFill>
            </a:endParaRPr>
          </a:p>
        </p:txBody>
      </p:sp>
      <p:cxnSp>
        <p:nvCxnSpPr>
          <p:cNvPr id="13" name="Straight Arrow Connector 12"/>
          <p:cNvCxnSpPr>
            <a:endCxn id="9" idx="0"/>
          </p:cNvCxnSpPr>
          <p:nvPr/>
        </p:nvCxnSpPr>
        <p:spPr>
          <a:xfrm>
            <a:off x="1792513" y="2917376"/>
            <a:ext cx="0" cy="849443"/>
          </a:xfrm>
          <a:prstGeom prst="straightConnector1">
            <a:avLst/>
          </a:prstGeom>
          <a:ln w="12700">
            <a:solidFill>
              <a:schemeClr val="bg2">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0" idx="0"/>
          </p:cNvCxnSpPr>
          <p:nvPr/>
        </p:nvCxnSpPr>
        <p:spPr>
          <a:xfrm>
            <a:off x="1807597" y="4273404"/>
            <a:ext cx="0" cy="913429"/>
          </a:xfrm>
          <a:prstGeom prst="straightConnector1">
            <a:avLst/>
          </a:prstGeom>
          <a:ln w="12700">
            <a:solidFill>
              <a:schemeClr val="bg2">
                <a:lumMod val="25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07541" y="6244711"/>
            <a:ext cx="8263847" cy="369332"/>
          </a:xfrm>
          <a:prstGeom prst="rect">
            <a:avLst/>
          </a:prstGeom>
        </p:spPr>
        <p:txBody>
          <a:bodyPr wrap="square">
            <a:spAutoFit/>
          </a:bodyPr>
          <a:lstStyle/>
          <a:p>
            <a:r>
              <a:rPr lang="en-GB" dirty="0">
                <a:hlinkClick r:id="rId3"/>
              </a:rPr>
              <a:t>http://</a:t>
            </a:r>
            <a:r>
              <a:rPr lang="en-GB" dirty="0" smtClean="0">
                <a:hlinkClick r:id="rId3"/>
              </a:rPr>
              <a:t>www.cityandguilds.com/what-we-offer/centres/consultancy-service</a:t>
            </a:r>
            <a:r>
              <a:rPr lang="en-GB" dirty="0" smtClean="0"/>
              <a:t> </a:t>
            </a:r>
            <a:endParaRPr lang="en-GB" dirty="0"/>
          </a:p>
        </p:txBody>
      </p:sp>
    </p:spTree>
    <p:extLst>
      <p:ext uri="{BB962C8B-B14F-4D97-AF65-F5344CB8AC3E}">
        <p14:creationId xmlns:p14="http://schemas.microsoft.com/office/powerpoint/2010/main" val="2585745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1"/>
          </p:nvPr>
        </p:nvSpPr>
        <p:spPr>
          <a:xfrm>
            <a:off x="515938" y="2289387"/>
            <a:ext cx="8752008" cy="4415365"/>
          </a:xfrm>
        </p:spPr>
        <p:txBody>
          <a:bodyPr/>
          <a:lstStyle/>
          <a:p>
            <a:pPr marL="0" indent="0">
              <a:buNone/>
            </a:pPr>
            <a:r>
              <a:rPr lang="en-US" dirty="0"/>
              <a:t>Find all our past and upcoming workshops, webinars and events </a:t>
            </a:r>
            <a:r>
              <a:rPr lang="en-US" dirty="0">
                <a:hlinkClick r:id="rId3"/>
              </a:rPr>
              <a:t>here</a:t>
            </a:r>
            <a:r>
              <a:rPr lang="en-US" dirty="0"/>
              <a:t>. </a:t>
            </a:r>
          </a:p>
          <a:p>
            <a:pPr marL="0" indent="0">
              <a:buNone/>
            </a:pPr>
            <a:endParaRPr lang="en-US" dirty="0"/>
          </a:p>
          <a:p>
            <a:pPr marL="50389" indent="0" defTabSz="914354">
              <a:buClr>
                <a:srgbClr val="0088C2"/>
              </a:buClr>
              <a:buNone/>
            </a:pPr>
            <a:r>
              <a:rPr lang="en-US" dirty="0" smtClean="0"/>
              <a:t>Check </a:t>
            </a:r>
            <a:r>
              <a:rPr lang="en-US" dirty="0"/>
              <a:t>our apprenticeship, consultancy and events pages on the City &amp; Guilds website:</a:t>
            </a:r>
          </a:p>
          <a:p>
            <a:pPr marL="573289" indent="-342900" defTabSz="914354">
              <a:buClr>
                <a:schemeClr val="accent6">
                  <a:lumMod val="75000"/>
                </a:schemeClr>
              </a:buClr>
              <a:buFont typeface="Arial" panose="020B0604020202020204" pitchFamily="34" charset="0"/>
              <a:buChar char="•"/>
            </a:pPr>
            <a:r>
              <a:rPr lang="en-US" dirty="0">
                <a:solidFill>
                  <a:srgbClr val="646363"/>
                </a:solidFill>
                <a:hlinkClick r:id="rId4"/>
              </a:rPr>
              <a:t>http://www.cityandguilds.com/apprenticeships</a:t>
            </a:r>
          </a:p>
          <a:p>
            <a:pPr marL="573289" indent="-342900" defTabSz="914354">
              <a:buClr>
                <a:schemeClr val="accent6">
                  <a:lumMod val="75000"/>
                </a:schemeClr>
              </a:buClr>
              <a:buFont typeface="Arial" panose="020B0604020202020204" pitchFamily="34" charset="0"/>
              <a:buChar char="•"/>
            </a:pPr>
            <a:r>
              <a:rPr lang="en-US" dirty="0">
                <a:solidFill>
                  <a:srgbClr val="646363"/>
                </a:solidFill>
                <a:hlinkClick r:id="rId4"/>
              </a:rPr>
              <a:t>http://www.cityandguilds.com/what-we-offer/centres/what-is-advance</a:t>
            </a:r>
            <a:endParaRPr lang="en-US" dirty="0">
              <a:solidFill>
                <a:srgbClr val="646363"/>
              </a:solidFill>
            </a:endParaRPr>
          </a:p>
          <a:p>
            <a:pPr marL="573289" indent="-342900" defTabSz="914354">
              <a:buClr>
                <a:schemeClr val="accent6">
                  <a:lumMod val="75000"/>
                </a:schemeClr>
              </a:buClr>
              <a:buFont typeface="Arial" panose="020B0604020202020204" pitchFamily="34" charset="0"/>
              <a:buChar char="•"/>
            </a:pPr>
            <a:r>
              <a:rPr lang="en-US" dirty="0">
                <a:solidFill>
                  <a:srgbClr val="646363"/>
                </a:solidFill>
                <a:hlinkClick r:id="rId5"/>
              </a:rPr>
              <a:t>http://www.cityandguilds.com/what-we-offer/centres/improving-teaching-learning/events</a:t>
            </a:r>
            <a:endParaRPr lang="en-US" dirty="0">
              <a:solidFill>
                <a:srgbClr val="646363"/>
              </a:solidFill>
            </a:endParaRPr>
          </a:p>
          <a:p>
            <a:pPr marL="0" indent="0">
              <a:buNone/>
            </a:pPr>
            <a:endParaRPr lang="en-US" b="1" dirty="0"/>
          </a:p>
        </p:txBody>
      </p:sp>
      <p:sp>
        <p:nvSpPr>
          <p:cNvPr id="8" name="Title 2"/>
          <p:cNvSpPr>
            <a:spLocks noGrp="1"/>
          </p:cNvSpPr>
          <p:nvPr>
            <p:ph type="title"/>
          </p:nvPr>
        </p:nvSpPr>
        <p:spPr>
          <a:xfrm>
            <a:off x="515937" y="981075"/>
            <a:ext cx="11160125" cy="1118423"/>
          </a:xfrm>
        </p:spPr>
        <p:txBody>
          <a:bodyPr/>
          <a:lstStyle/>
          <a:p>
            <a:r>
              <a:rPr lang="en-US" sz="2800" dirty="0"/>
              <a:t>Support and resources available</a:t>
            </a:r>
            <a:endParaRPr lang="en-GB" sz="2800" dirty="0"/>
          </a:p>
        </p:txBody>
      </p:sp>
    </p:spTree>
    <p:extLst>
      <p:ext uri="{BB962C8B-B14F-4D97-AF65-F5344CB8AC3E}">
        <p14:creationId xmlns:p14="http://schemas.microsoft.com/office/powerpoint/2010/main" val="1557958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15937" y="2300288"/>
            <a:ext cx="9598779" cy="5519420"/>
          </a:xfrm>
        </p:spPr>
        <p:txBody>
          <a:bodyPr/>
          <a:lstStyle/>
          <a:p>
            <a:pPr>
              <a:spcBef>
                <a:spcPts val="1467"/>
              </a:spcBef>
            </a:pPr>
            <a:r>
              <a:rPr lang="en-US" sz="1600" dirty="0">
                <a:hlinkClick r:id="rId3"/>
              </a:rPr>
              <a:t>Provider/ </a:t>
            </a:r>
            <a:r>
              <a:rPr lang="en-US" sz="1600" dirty="0" smtClean="0">
                <a:hlinkClick r:id="rId3"/>
              </a:rPr>
              <a:t>employer </a:t>
            </a:r>
            <a:r>
              <a:rPr lang="en-US" sz="1600" dirty="0">
                <a:hlinkClick r:id="rId3"/>
              </a:rPr>
              <a:t>apprenticeship funding rules 2017/18</a:t>
            </a:r>
            <a:endParaRPr lang="en-US" sz="1600" dirty="0"/>
          </a:p>
          <a:p>
            <a:pPr>
              <a:spcBef>
                <a:spcPts val="1467"/>
              </a:spcBef>
            </a:pPr>
            <a:r>
              <a:rPr lang="en-US" sz="1600" dirty="0">
                <a:hlinkClick r:id="rId4"/>
              </a:rPr>
              <a:t>Apprenticeship funding policy and funding bands sheets</a:t>
            </a:r>
            <a:endParaRPr lang="en-US" sz="1600" dirty="0"/>
          </a:p>
          <a:p>
            <a:pPr>
              <a:spcBef>
                <a:spcPts val="1467"/>
              </a:spcBef>
            </a:pPr>
            <a:r>
              <a:rPr lang="en-US" sz="1600" dirty="0">
                <a:hlinkClick r:id="rId5"/>
              </a:rPr>
              <a:t>Register of Apprenticeship Training </a:t>
            </a:r>
            <a:r>
              <a:rPr lang="en-US" sz="1600" dirty="0" smtClean="0">
                <a:hlinkClick r:id="rId5"/>
              </a:rPr>
              <a:t>Providers</a:t>
            </a:r>
            <a:r>
              <a:rPr lang="en-US" sz="1600" dirty="0" smtClean="0"/>
              <a:t> </a:t>
            </a:r>
            <a:endParaRPr lang="en-US" sz="1600" dirty="0"/>
          </a:p>
          <a:p>
            <a:pPr>
              <a:spcBef>
                <a:spcPts val="1467"/>
              </a:spcBef>
            </a:pPr>
            <a:r>
              <a:rPr lang="en-US" sz="1600" dirty="0">
                <a:hlinkClick r:id="rId4"/>
              </a:rPr>
              <a:t>Apprenticeship funding from May 2017 – policy paper</a:t>
            </a:r>
            <a:endParaRPr lang="en-US" sz="1600" dirty="0"/>
          </a:p>
          <a:p>
            <a:pPr>
              <a:spcBef>
                <a:spcPts val="0"/>
              </a:spcBef>
            </a:pPr>
            <a:endParaRPr lang="en-US" sz="1600" dirty="0">
              <a:hlinkClick r:id="rId6"/>
            </a:endParaRPr>
          </a:p>
          <a:p>
            <a:pPr>
              <a:spcBef>
                <a:spcPts val="0"/>
              </a:spcBef>
            </a:pPr>
            <a:r>
              <a:rPr lang="en-US" sz="1600" dirty="0">
                <a:hlinkClick r:id="rId6"/>
              </a:rPr>
              <a:t>Technical Funding Guidance</a:t>
            </a:r>
            <a:endParaRPr lang="en-US" sz="1600" dirty="0"/>
          </a:p>
          <a:p>
            <a:pPr>
              <a:spcBef>
                <a:spcPts val="0"/>
              </a:spcBef>
            </a:pPr>
            <a:endParaRPr lang="en-US" sz="1600" dirty="0">
              <a:hlinkClick r:id="rId7"/>
            </a:endParaRPr>
          </a:p>
          <a:p>
            <a:pPr>
              <a:spcBef>
                <a:spcPts val="0"/>
              </a:spcBef>
            </a:pPr>
            <a:r>
              <a:rPr lang="en-US" sz="1600" dirty="0">
                <a:hlinkClick r:id="rId7"/>
              </a:rPr>
              <a:t>Apprenticeship </a:t>
            </a:r>
            <a:r>
              <a:rPr lang="en-US" sz="1600" dirty="0" smtClean="0">
                <a:hlinkClick r:id="rId7"/>
              </a:rPr>
              <a:t>standards</a:t>
            </a:r>
            <a:endParaRPr lang="en-US" sz="1600" dirty="0"/>
          </a:p>
          <a:p>
            <a:pPr marL="0" indent="0">
              <a:spcBef>
                <a:spcPts val="0"/>
              </a:spcBef>
              <a:buNone/>
            </a:pPr>
            <a:endParaRPr lang="en-US" sz="1600" dirty="0">
              <a:hlinkClick r:id="rId8"/>
            </a:endParaRPr>
          </a:p>
          <a:p>
            <a:pPr>
              <a:spcBef>
                <a:spcPts val="0"/>
              </a:spcBef>
            </a:pPr>
            <a:r>
              <a:rPr lang="en-US" sz="1600" dirty="0">
                <a:hlinkClick r:id="rId8"/>
              </a:rPr>
              <a:t>Becoming an Employer/Training Provider Guidance</a:t>
            </a:r>
            <a:endParaRPr lang="en-US" sz="1600" dirty="0"/>
          </a:p>
          <a:p>
            <a:pPr marL="0" indent="0">
              <a:spcBef>
                <a:spcPts val="0"/>
              </a:spcBef>
              <a:buNone/>
            </a:pPr>
            <a:endParaRPr lang="en-US" sz="1600" dirty="0"/>
          </a:p>
          <a:p>
            <a:pPr marL="0" indent="0">
              <a:spcBef>
                <a:spcPts val="0"/>
              </a:spcBef>
              <a:buNone/>
            </a:pPr>
            <a:endParaRPr lang="en-US" sz="1600" dirty="0"/>
          </a:p>
        </p:txBody>
      </p:sp>
      <p:sp>
        <p:nvSpPr>
          <p:cNvPr id="3" name="Title 2"/>
          <p:cNvSpPr>
            <a:spLocks noGrp="1"/>
          </p:cNvSpPr>
          <p:nvPr>
            <p:ph type="title"/>
          </p:nvPr>
        </p:nvSpPr>
        <p:spPr/>
        <p:txBody>
          <a:bodyPr/>
          <a:lstStyle/>
          <a:p>
            <a:r>
              <a:rPr lang="en-US" sz="2800" dirty="0"/>
              <a:t>More useful resources</a:t>
            </a:r>
            <a:endParaRPr lang="en-GB" sz="2800" dirty="0"/>
          </a:p>
        </p:txBody>
      </p:sp>
    </p:spTree>
    <p:extLst>
      <p:ext uri="{BB962C8B-B14F-4D97-AF65-F5344CB8AC3E}">
        <p14:creationId xmlns:p14="http://schemas.microsoft.com/office/powerpoint/2010/main" val="23269155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Any questions?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31"/>
          <a:stretch/>
        </p:blipFill>
        <p:spPr>
          <a:xfrm>
            <a:off x="5206620" y="981076"/>
            <a:ext cx="6313151" cy="6220984"/>
          </a:xfrm>
          <a:prstGeom prst="ellipse">
            <a:avLst/>
          </a:prstGeom>
        </p:spPr>
      </p:pic>
      <p:sp>
        <p:nvSpPr>
          <p:cNvPr id="12" name="Octagon 11"/>
          <p:cNvSpPr>
            <a:spLocks noChangeAspect="1"/>
          </p:cNvSpPr>
          <p:nvPr/>
        </p:nvSpPr>
        <p:spPr>
          <a:xfrm>
            <a:off x="3019925" y="3781925"/>
            <a:ext cx="3076075" cy="3076075"/>
          </a:xfrm>
          <a:prstGeom prst="octagon">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gular Pentagon 16"/>
          <p:cNvSpPr>
            <a:spLocks noChangeAspect="1"/>
          </p:cNvSpPr>
          <p:nvPr/>
        </p:nvSpPr>
        <p:spPr>
          <a:xfrm>
            <a:off x="10520768" y="1558493"/>
            <a:ext cx="1435502" cy="1367145"/>
          </a:xfrm>
          <a:prstGeom prst="pentagon">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8391646" y="1"/>
            <a:ext cx="2743200" cy="516240"/>
          </a:xfrm>
        </p:spPr>
        <p:txBody>
          <a:bodyPr/>
          <a:lstStyle/>
          <a:p>
            <a:r>
              <a:rPr lang="en-GB" dirty="0"/>
              <a:t>15 March 2017</a:t>
            </a:r>
            <a:endParaRPr lang="en-US" dirty="0"/>
          </a:p>
        </p:txBody>
      </p:sp>
      <p:sp>
        <p:nvSpPr>
          <p:cNvPr id="11" name="Footer Placeholder 4"/>
          <p:cNvSpPr>
            <a:spLocks noGrp="1"/>
          </p:cNvSpPr>
          <p:nvPr>
            <p:ph type="ftr" sz="quarter" idx="11"/>
          </p:nvPr>
        </p:nvSpPr>
        <p:spPr>
          <a:xfrm>
            <a:off x="515938" y="0"/>
            <a:ext cx="7637462" cy="516240"/>
          </a:xfrm>
        </p:spPr>
        <p:txBody>
          <a:bodyPr/>
          <a:lstStyle/>
          <a:p>
            <a:r>
              <a:rPr lang="en-US" dirty="0"/>
              <a:t>City &amp; Guilds: Transitioning to the new Customer Service Practitioner Apprenticeship Standards</a:t>
            </a:r>
          </a:p>
        </p:txBody>
      </p:sp>
    </p:spTree>
    <p:extLst>
      <p:ext uri="{BB962C8B-B14F-4D97-AF65-F5344CB8AC3E}">
        <p14:creationId xmlns:p14="http://schemas.microsoft.com/office/powerpoint/2010/main" val="2809905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Thank you</a:t>
            </a:r>
          </a:p>
        </p:txBody>
      </p:sp>
      <p:sp>
        <p:nvSpPr>
          <p:cNvPr id="5" name="Date Placeholder 3"/>
          <p:cNvSpPr>
            <a:spLocks noGrp="1"/>
          </p:cNvSpPr>
          <p:nvPr>
            <p:ph type="dt" sz="half" idx="10"/>
          </p:nvPr>
        </p:nvSpPr>
        <p:spPr>
          <a:xfrm>
            <a:off x="8391646" y="1"/>
            <a:ext cx="2743200" cy="516240"/>
          </a:xfrm>
        </p:spPr>
        <p:txBody>
          <a:bodyPr/>
          <a:lstStyle/>
          <a:p>
            <a:r>
              <a:rPr lang="en-GB" dirty="0"/>
              <a:t>15 March 2017</a:t>
            </a:r>
            <a:endParaRPr lang="en-US" dirty="0"/>
          </a:p>
        </p:txBody>
      </p:sp>
      <p:sp>
        <p:nvSpPr>
          <p:cNvPr id="6" name="Footer Placeholder 4"/>
          <p:cNvSpPr>
            <a:spLocks noGrp="1"/>
          </p:cNvSpPr>
          <p:nvPr>
            <p:ph type="ftr" sz="quarter" idx="11"/>
          </p:nvPr>
        </p:nvSpPr>
        <p:spPr>
          <a:xfrm>
            <a:off x="515938" y="0"/>
            <a:ext cx="7637462" cy="516240"/>
          </a:xfrm>
        </p:spPr>
        <p:txBody>
          <a:bodyPr/>
          <a:lstStyle/>
          <a:p>
            <a:r>
              <a:rPr lang="en-US" dirty="0"/>
              <a:t>City &amp; Guilds: Transitioning to the new Customer Service Practitioner Apprenticeship Standards</a:t>
            </a:r>
          </a:p>
        </p:txBody>
      </p:sp>
      <p:sp>
        <p:nvSpPr>
          <p:cNvPr id="9" name="Content Placeholder 11"/>
          <p:cNvSpPr>
            <a:spLocks noGrp="1"/>
          </p:cNvSpPr>
          <p:nvPr>
            <p:ph idx="1"/>
          </p:nvPr>
        </p:nvSpPr>
        <p:spPr>
          <a:xfrm>
            <a:off x="515937" y="2329329"/>
            <a:ext cx="5379254" cy="4040028"/>
          </a:xfrm>
        </p:spPr>
        <p:txBody>
          <a:bodyPr/>
          <a:lstStyle/>
          <a:p>
            <a:r>
              <a:rPr lang="en-US" sz="1600" dirty="0"/>
              <a:t>Keep up to date – register for email updates: </a:t>
            </a:r>
            <a:r>
              <a:rPr lang="en-US" sz="1600" dirty="0">
                <a:hlinkClick r:id="rId3"/>
              </a:rPr>
              <a:t>http://www.cityandguilds.com/what-we-offer/centres/email-updates</a:t>
            </a:r>
            <a:endParaRPr lang="en-US" sz="1600" dirty="0"/>
          </a:p>
          <a:p>
            <a:endParaRPr lang="en-US" sz="1600" dirty="0"/>
          </a:p>
          <a:p>
            <a:r>
              <a:rPr lang="en-US" sz="1600" dirty="0" smtClean="0"/>
              <a:t>To </a:t>
            </a:r>
            <a:r>
              <a:rPr lang="en-US" sz="1600" dirty="0"/>
              <a:t>be involved in the developments of the new </a:t>
            </a:r>
            <a:r>
              <a:rPr lang="en-US" sz="1600" dirty="0" smtClean="0"/>
              <a:t>qualifications: </a:t>
            </a:r>
            <a:r>
              <a:rPr lang="en-US" sz="1600" dirty="0">
                <a:hlinkClick r:id="rId4"/>
              </a:rPr>
              <a:t>businessskills@cityandguilds.com</a:t>
            </a:r>
            <a:endParaRPr lang="en-US" sz="1600" dirty="0"/>
          </a:p>
          <a:p>
            <a:endParaRPr lang="en-US" sz="1600" dirty="0"/>
          </a:p>
          <a:p>
            <a:pPr>
              <a:buClr>
                <a:schemeClr val="accent6">
                  <a:lumMod val="75000"/>
                </a:schemeClr>
              </a:buClr>
            </a:pPr>
            <a:r>
              <a:rPr lang="en-US" sz="1600" dirty="0"/>
              <a:t>For </a:t>
            </a:r>
            <a:r>
              <a:rPr lang="en-US" sz="1600" dirty="0" smtClean="0"/>
              <a:t>more information </a:t>
            </a:r>
            <a:r>
              <a:rPr lang="en-US" sz="1600" dirty="0"/>
              <a:t>on </a:t>
            </a:r>
            <a:r>
              <a:rPr lang="en-US" sz="1600" dirty="0" smtClean="0"/>
              <a:t>the new standards, our learning resources (including demos), </a:t>
            </a:r>
            <a:r>
              <a:rPr lang="en-US" sz="1600" dirty="0"/>
              <a:t>and how we can support your </a:t>
            </a:r>
            <a:r>
              <a:rPr lang="en-US" sz="1600" dirty="0" smtClean="0"/>
              <a:t>business: </a:t>
            </a:r>
            <a:r>
              <a:rPr lang="en-US" sz="1600" u="sng" dirty="0" smtClean="0">
                <a:solidFill>
                  <a:srgbClr val="CE0058"/>
                </a:solidFill>
                <a:hlinkClick r:id="rId5"/>
              </a:rPr>
              <a:t>directsales@cityandguilds.com</a:t>
            </a:r>
            <a:endParaRPr lang="en-US" sz="1600" u="sng" dirty="0" smtClean="0">
              <a:solidFill>
                <a:srgbClr val="CE0058"/>
              </a:solidFill>
            </a:endParaRPr>
          </a:p>
          <a:p>
            <a:pPr marL="0" indent="0">
              <a:buClr>
                <a:schemeClr val="accent6">
                  <a:lumMod val="75000"/>
                </a:schemeClr>
              </a:buClr>
              <a:buNone/>
            </a:pPr>
            <a:endParaRPr lang="en-US" sz="1600" u="sng" dirty="0">
              <a:solidFill>
                <a:srgbClr val="CE0058"/>
              </a:solidFill>
            </a:endParaRPr>
          </a:p>
          <a:p>
            <a:pPr>
              <a:buClr>
                <a:schemeClr val="accent6">
                  <a:lumMod val="75000"/>
                </a:schemeClr>
              </a:buClr>
            </a:pPr>
            <a:r>
              <a:rPr lang="en-US" sz="1600" dirty="0"/>
              <a:t>For additional information on </a:t>
            </a:r>
            <a:r>
              <a:rPr lang="en-US" sz="1600" dirty="0" smtClean="0"/>
              <a:t>end-point assessment: </a:t>
            </a:r>
            <a:r>
              <a:rPr lang="en-US" sz="1600" dirty="0">
                <a:hlinkClick r:id="rId6"/>
              </a:rPr>
              <a:t>endpointassessment@cityandguilds.com</a:t>
            </a:r>
            <a:endParaRPr lang="en-US" sz="1600" dirty="0"/>
          </a:p>
          <a:p>
            <a:pPr>
              <a:buClr>
                <a:schemeClr val="accent6">
                  <a:lumMod val="75000"/>
                </a:schemeClr>
              </a:buClr>
            </a:pPr>
            <a:endParaRPr lang="en-GB" sz="1600" dirty="0"/>
          </a:p>
        </p:txBody>
      </p:sp>
    </p:spTree>
    <p:extLst>
      <p:ext uri="{BB962C8B-B14F-4D97-AF65-F5344CB8AC3E}">
        <p14:creationId xmlns:p14="http://schemas.microsoft.com/office/powerpoint/2010/main" val="3592760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73208" y="804838"/>
            <a:ext cx="11160125" cy="1118423"/>
          </a:xfrm>
        </p:spPr>
        <p:txBody>
          <a:bodyPr/>
          <a:lstStyle/>
          <a:p>
            <a:r>
              <a:rPr lang="en-GB" dirty="0"/>
              <a:t>Funding changes</a:t>
            </a:r>
          </a:p>
        </p:txBody>
      </p:sp>
      <p:graphicFrame>
        <p:nvGraphicFramePr>
          <p:cNvPr id="12" name="Table 11"/>
          <p:cNvGraphicFramePr>
            <a:graphicFrameLocks noGrp="1"/>
          </p:cNvGraphicFramePr>
          <p:nvPr>
            <p:extLst>
              <p:ext uri="{D42A27DB-BD31-4B8C-83A1-F6EECF244321}">
                <p14:modId xmlns:p14="http://schemas.microsoft.com/office/powerpoint/2010/main" val="724773449"/>
              </p:ext>
            </p:extLst>
          </p:nvPr>
        </p:nvGraphicFramePr>
        <p:xfrm>
          <a:off x="474831" y="2073134"/>
          <a:ext cx="9612146" cy="1560000"/>
        </p:xfrm>
        <a:graphic>
          <a:graphicData uri="http://schemas.openxmlformats.org/drawingml/2006/table">
            <a:tbl>
              <a:tblPr firstRow="1" bandRow="1">
                <a:tableStyleId>{21E4AEA4-8DFA-4A89-87EB-49C32662AFE0}</a:tableStyleId>
              </a:tblPr>
              <a:tblGrid>
                <a:gridCol w="3339932">
                  <a:extLst>
                    <a:ext uri="{9D8B030D-6E8A-4147-A177-3AD203B41FA5}">
                      <a16:colId xmlns:a16="http://schemas.microsoft.com/office/drawing/2014/main" xmlns="" val="20000"/>
                    </a:ext>
                  </a:extLst>
                </a:gridCol>
                <a:gridCol w="2886075">
                  <a:extLst>
                    <a:ext uri="{9D8B030D-6E8A-4147-A177-3AD203B41FA5}">
                      <a16:colId xmlns:a16="http://schemas.microsoft.com/office/drawing/2014/main" xmlns="" val="20001"/>
                    </a:ext>
                  </a:extLst>
                </a:gridCol>
                <a:gridCol w="3386139">
                  <a:extLst>
                    <a:ext uri="{9D8B030D-6E8A-4147-A177-3AD203B41FA5}">
                      <a16:colId xmlns:a16="http://schemas.microsoft.com/office/drawing/2014/main" xmlns="" val="20002"/>
                    </a:ext>
                  </a:extLst>
                </a:gridCol>
              </a:tblGrid>
              <a:tr h="600000">
                <a:tc>
                  <a:txBody>
                    <a:bodyPr/>
                    <a:lstStyle/>
                    <a:p>
                      <a:pPr algn="l" fontAlgn="ctr">
                        <a:lnSpc>
                          <a:spcPct val="90000"/>
                        </a:lnSpc>
                        <a:spcAft>
                          <a:spcPts val="0"/>
                        </a:spcAft>
                      </a:pPr>
                      <a:r>
                        <a:rPr lang="en-GB" sz="1600" kern="1200" spc="-20" dirty="0">
                          <a:effectLst/>
                        </a:rPr>
                        <a:t>Framework </a:t>
                      </a:r>
                      <a:br>
                        <a:rPr lang="en-GB" sz="1600" kern="1200" spc="-20" dirty="0">
                          <a:effectLst/>
                        </a:rPr>
                      </a:br>
                      <a:r>
                        <a:rPr lang="en-GB" sz="1600" kern="1200" spc="-20" dirty="0" smtClean="0">
                          <a:effectLst/>
                        </a:rPr>
                        <a:t>name </a:t>
                      </a:r>
                      <a:r>
                        <a:rPr lang="en-GB" sz="1600" kern="1200" spc="-20" dirty="0">
                          <a:effectLst/>
                        </a:rPr>
                        <a:t>and </a:t>
                      </a:r>
                      <a:r>
                        <a:rPr lang="en-GB" sz="1600" kern="1200" spc="-20" dirty="0" smtClean="0">
                          <a:effectLst/>
                        </a:rPr>
                        <a:t>level</a:t>
                      </a:r>
                      <a:endParaRPr lang="en-GB" sz="1600" spc="-20" dirty="0">
                        <a:solidFill>
                          <a:schemeClr val="bg1"/>
                        </a:solidFill>
                        <a:effectLst/>
                        <a:latin typeface="+mn-lt"/>
                        <a:ea typeface="Calibri" panose="020F0502020204030204" pitchFamily="34" charset="0"/>
                        <a:cs typeface="Times New Roman" panose="02020603050405020304" pitchFamily="18" charset="0"/>
                      </a:endParaRPr>
                    </a:p>
                  </a:txBody>
                  <a:tcPr marL="72000" marR="14400" marT="72000" marB="0"/>
                </a:tc>
                <a:tc>
                  <a:txBody>
                    <a:bodyPr/>
                    <a:lstStyle/>
                    <a:p>
                      <a:pPr algn="l" fontAlgn="ctr">
                        <a:lnSpc>
                          <a:spcPct val="90000"/>
                        </a:lnSpc>
                        <a:spcAft>
                          <a:spcPts val="0"/>
                        </a:spcAft>
                      </a:pPr>
                      <a:r>
                        <a:rPr lang="en-GB" sz="1600" kern="1200" spc="-20" dirty="0">
                          <a:effectLst/>
                        </a:rPr>
                        <a:t>Framework </a:t>
                      </a:r>
                      <a:br>
                        <a:rPr lang="en-GB" sz="1600" kern="1200" spc="-20" dirty="0">
                          <a:effectLst/>
                        </a:rPr>
                      </a:br>
                      <a:r>
                        <a:rPr lang="en-GB" sz="1600" kern="1200" spc="-20" dirty="0">
                          <a:effectLst/>
                        </a:rPr>
                        <a:t>pathway name</a:t>
                      </a:r>
                      <a:endParaRPr lang="en-GB" sz="1600" spc="-20" dirty="0">
                        <a:solidFill>
                          <a:schemeClr val="bg1"/>
                        </a:solidFill>
                        <a:effectLst/>
                        <a:latin typeface="+mn-lt"/>
                        <a:ea typeface="Calibri" panose="020F0502020204030204" pitchFamily="34" charset="0"/>
                        <a:cs typeface="Times New Roman" panose="02020603050405020304" pitchFamily="18" charset="0"/>
                      </a:endParaRPr>
                    </a:p>
                  </a:txBody>
                  <a:tcPr marL="72000" marR="14400" marT="72000" marB="0"/>
                </a:tc>
                <a:tc>
                  <a:txBody>
                    <a:bodyPr/>
                    <a:lstStyle/>
                    <a:p>
                      <a:pPr marL="0" marR="0" indent="0" algn="l" defTabSz="914400" rtl="0" eaLnBrk="1" fontAlgn="ctr" latinLnBrk="0" hangingPunct="1">
                        <a:lnSpc>
                          <a:spcPct val="90000"/>
                        </a:lnSpc>
                        <a:spcBef>
                          <a:spcPts val="0"/>
                        </a:spcBef>
                        <a:spcAft>
                          <a:spcPts val="0"/>
                        </a:spcAft>
                        <a:buClrTx/>
                        <a:buSzTx/>
                        <a:buFontTx/>
                        <a:buNone/>
                        <a:tabLst/>
                        <a:defRPr/>
                      </a:pPr>
                      <a:r>
                        <a:rPr lang="en-GB" sz="1600" spc="-20" dirty="0">
                          <a:effectLst/>
                        </a:rPr>
                        <a:t>Current funding</a:t>
                      </a:r>
                      <a:r>
                        <a:rPr lang="en-GB" sz="1600" spc="-20" baseline="0" dirty="0">
                          <a:effectLst/>
                        </a:rPr>
                        <a:t> based on  average between </a:t>
                      </a:r>
                      <a:r>
                        <a:rPr lang="en-GB" sz="1600" spc="-20" baseline="0" dirty="0" smtClean="0">
                          <a:effectLst/>
                        </a:rPr>
                        <a:t>16-18 </a:t>
                      </a:r>
                      <a:r>
                        <a:rPr lang="en-GB" sz="1600" spc="-20" baseline="0" dirty="0">
                          <a:effectLst/>
                        </a:rPr>
                        <a:t>and 19+</a:t>
                      </a:r>
                      <a:endParaRPr lang="en-GB" sz="1600" spc="-20" dirty="0">
                        <a:solidFill>
                          <a:schemeClr val="bg1"/>
                        </a:solidFill>
                        <a:effectLst/>
                        <a:latin typeface="+mn-lt"/>
                        <a:ea typeface="Calibri" panose="020F0502020204030204" pitchFamily="34" charset="0"/>
                        <a:cs typeface="Times New Roman" panose="02020603050405020304" pitchFamily="18" charset="0"/>
                      </a:endParaRPr>
                    </a:p>
                  </a:txBody>
                  <a:tcPr marL="72000" marR="14400" marT="72000" marB="0"/>
                </a:tc>
                <a:extLst>
                  <a:ext uri="{0D108BD9-81ED-4DB2-BD59-A6C34878D82A}">
                    <a16:rowId xmlns:a16="http://schemas.microsoft.com/office/drawing/2014/main" xmlns="" val="10000"/>
                  </a:ext>
                </a:extLst>
              </a:tr>
              <a:tr h="480000">
                <a:tc>
                  <a:txBody>
                    <a:bodyPr/>
                    <a:lstStyle/>
                    <a:p>
                      <a:pPr marL="38100" algn="l" fontAlgn="ctr">
                        <a:lnSpc>
                          <a:spcPct val="90000"/>
                        </a:lnSpc>
                        <a:spcAft>
                          <a:spcPts val="0"/>
                        </a:spcAft>
                      </a:pPr>
                      <a:r>
                        <a:rPr lang="en-GB" sz="1600" kern="1200" spc="-20" dirty="0" smtClean="0">
                          <a:solidFill>
                            <a:schemeClr val="tx1"/>
                          </a:solidFill>
                          <a:effectLst/>
                        </a:rPr>
                        <a:t>Professional cookery (L2)</a:t>
                      </a:r>
                      <a:r>
                        <a:rPr lang="en-GB" sz="1600" kern="1200" spc="-20" baseline="0" dirty="0" smtClean="0">
                          <a:solidFill>
                            <a:schemeClr val="tx1"/>
                          </a:solidFill>
                          <a:effectLst/>
                        </a:rPr>
                        <a:t> </a:t>
                      </a:r>
                      <a:endParaRPr lang="en-GB" sz="1600" spc="-2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tc>
                <a:tc>
                  <a:txBody>
                    <a:bodyPr/>
                    <a:lstStyle/>
                    <a:p>
                      <a:pPr marL="38735" algn="l" fontAlgn="ctr">
                        <a:lnSpc>
                          <a:spcPct val="90000"/>
                        </a:lnSpc>
                        <a:spcAft>
                          <a:spcPts val="0"/>
                        </a:spcAft>
                      </a:pPr>
                      <a:r>
                        <a:rPr lang="en-GB" sz="1600" spc="-20" dirty="0" smtClean="0">
                          <a:solidFill>
                            <a:schemeClr val="tx1"/>
                          </a:solidFill>
                          <a:effectLst/>
                          <a:latin typeface="+mn-lt"/>
                          <a:ea typeface="Calibri" panose="020F0502020204030204" pitchFamily="34" charset="0"/>
                          <a:cs typeface="Times New Roman" panose="02020603050405020304" pitchFamily="18" charset="0"/>
                        </a:rPr>
                        <a:t>Hospitality and catering</a:t>
                      </a:r>
                      <a:r>
                        <a:rPr lang="en-GB" sz="1600" spc="-20" baseline="0" dirty="0" smtClean="0">
                          <a:solidFill>
                            <a:schemeClr val="tx1"/>
                          </a:solidFill>
                          <a:effectLst/>
                          <a:latin typeface="+mn-lt"/>
                          <a:ea typeface="Calibri" panose="020F0502020204030204" pitchFamily="34" charset="0"/>
                          <a:cs typeface="Times New Roman" panose="02020603050405020304" pitchFamily="18" charset="0"/>
                        </a:rPr>
                        <a:t> </a:t>
                      </a:r>
                      <a:endParaRPr lang="en-GB" sz="1600" spc="-2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tc>
                <a:tc>
                  <a:txBody>
                    <a:bodyPr/>
                    <a:lstStyle/>
                    <a:p>
                      <a:pPr marL="38735" algn="l" fontAlgn="ctr">
                        <a:lnSpc>
                          <a:spcPct val="90000"/>
                        </a:lnSpc>
                        <a:spcAft>
                          <a:spcPts val="0"/>
                        </a:spcAft>
                      </a:pPr>
                      <a:r>
                        <a:rPr lang="en-GB" sz="1600" spc="-20" dirty="0" smtClean="0">
                          <a:solidFill>
                            <a:schemeClr val="tx1"/>
                          </a:solidFill>
                          <a:effectLst/>
                        </a:rPr>
                        <a:t>£3167-3909</a:t>
                      </a:r>
                      <a:endParaRPr lang="en-GB" sz="1600" spc="-2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tc>
                <a:extLst>
                  <a:ext uri="{0D108BD9-81ED-4DB2-BD59-A6C34878D82A}">
                    <a16:rowId xmlns:a16="http://schemas.microsoft.com/office/drawing/2014/main" xmlns="" val="10001"/>
                  </a:ext>
                </a:extLst>
              </a:tr>
              <a:tr h="480000">
                <a:tc>
                  <a:txBody>
                    <a:bodyPr/>
                    <a:lstStyle/>
                    <a:p>
                      <a:pPr marL="38100" algn="l" fontAlgn="ctr">
                        <a:lnSpc>
                          <a:spcPct val="90000"/>
                        </a:lnSpc>
                        <a:spcAft>
                          <a:spcPts val="0"/>
                        </a:spcAft>
                      </a:pPr>
                      <a:r>
                        <a:rPr lang="en-GB" sz="1600" kern="1200" spc="-20" dirty="0" smtClean="0">
                          <a:solidFill>
                            <a:schemeClr val="tx1"/>
                          </a:solidFill>
                          <a:effectLst/>
                        </a:rPr>
                        <a:t>Food and beverage service (L2) </a:t>
                      </a:r>
                      <a:endParaRPr lang="en-GB" sz="1600" spc="-2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tc>
                <a:tc>
                  <a:txBody>
                    <a:bodyPr/>
                    <a:lstStyle/>
                    <a:p>
                      <a:pPr marL="38735" algn="l" fontAlgn="ctr">
                        <a:lnSpc>
                          <a:spcPct val="90000"/>
                        </a:lnSpc>
                        <a:spcAft>
                          <a:spcPts val="0"/>
                        </a:spcAft>
                      </a:pPr>
                      <a:r>
                        <a:rPr lang="en-GB" sz="1600" spc="-20" dirty="0" smtClean="0">
                          <a:solidFill>
                            <a:schemeClr val="tx1"/>
                          </a:solidFill>
                          <a:effectLst/>
                          <a:latin typeface="+mn-lt"/>
                          <a:ea typeface="Calibri" panose="020F0502020204030204" pitchFamily="34" charset="0"/>
                          <a:cs typeface="Times New Roman" panose="02020603050405020304" pitchFamily="18" charset="0"/>
                        </a:rPr>
                        <a:t>Hospitality and  Catering </a:t>
                      </a:r>
                      <a:endParaRPr lang="en-GB" sz="1600" spc="-2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tc>
                <a:tc>
                  <a:txBody>
                    <a:bodyPr/>
                    <a:lstStyle/>
                    <a:p>
                      <a:pPr marL="38735" algn="l" fontAlgn="ctr">
                        <a:lnSpc>
                          <a:spcPct val="90000"/>
                        </a:lnSpc>
                        <a:spcAft>
                          <a:spcPts val="0"/>
                        </a:spcAft>
                      </a:pPr>
                      <a:r>
                        <a:rPr lang="en-GB" sz="1600" spc="-20" dirty="0" smtClean="0">
                          <a:solidFill>
                            <a:schemeClr val="tx1"/>
                          </a:solidFill>
                          <a:effectLst/>
                        </a:rPr>
                        <a:t>£3167-3909</a:t>
                      </a:r>
                      <a:endParaRPr lang="en-GB" sz="1600" spc="-2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tc>
                <a:extLst>
                  <a:ext uri="{0D108BD9-81ED-4DB2-BD59-A6C34878D82A}">
                    <a16:rowId xmlns:a16="http://schemas.microsoft.com/office/drawing/2014/main" xmlns="" val="10002"/>
                  </a:ext>
                </a:extLst>
              </a:tr>
            </a:tbl>
          </a:graphicData>
        </a:graphic>
      </p:graphicFrame>
      <p:sp>
        <p:nvSpPr>
          <p:cNvPr id="13" name="Content Placeholder 2"/>
          <p:cNvSpPr txBox="1">
            <a:spLocks/>
          </p:cNvSpPr>
          <p:nvPr/>
        </p:nvSpPr>
        <p:spPr>
          <a:xfrm>
            <a:off x="474832" y="1696127"/>
            <a:ext cx="8742588" cy="766044"/>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6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Clr>
                <a:schemeClr val="accent2"/>
              </a:buClr>
              <a:buFont typeface="Arial" panose="020B0604020202020204" pitchFamily="34" charset="0"/>
              <a:buChar char="•"/>
              <a:defRPr sz="12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Clr>
                <a:schemeClr val="accent2"/>
              </a:buClr>
              <a:buFont typeface="Arial" panose="020B0604020202020204" pitchFamily="34" charset="0"/>
              <a:buChar char="•"/>
              <a:defRPr sz="110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Clr>
                <a:schemeClr val="accent2"/>
              </a:buClr>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Clr>
                <a:schemeClr val="accent2"/>
              </a:buClr>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0000"/>
              </a:lnSpc>
              <a:buClr>
                <a:srgbClr val="0088C2"/>
              </a:buClr>
              <a:buFont typeface="Arial" panose="020B0604020202020204" pitchFamily="34" charset="0"/>
              <a:buNone/>
              <a:defRPr/>
            </a:pPr>
            <a:r>
              <a:rPr lang="en-US" sz="1800" b="1" dirty="0">
                <a:solidFill>
                  <a:schemeClr val="tx1"/>
                </a:solidFill>
              </a:rPr>
              <a:t>Funding examples for </a:t>
            </a:r>
            <a:r>
              <a:rPr lang="en-US" sz="1800" b="1" dirty="0" smtClean="0">
                <a:solidFill>
                  <a:schemeClr val="tx1"/>
                </a:solidFill>
              </a:rPr>
              <a:t>frameworks </a:t>
            </a:r>
            <a:r>
              <a:rPr lang="en-US" sz="1800" b="1" dirty="0">
                <a:solidFill>
                  <a:schemeClr val="tx1"/>
                </a:solidFill>
              </a:rPr>
              <a:t>(comparison of current and new funding) </a:t>
            </a:r>
          </a:p>
        </p:txBody>
      </p:sp>
      <p:graphicFrame>
        <p:nvGraphicFramePr>
          <p:cNvPr id="14" name="Table 13"/>
          <p:cNvGraphicFramePr>
            <a:graphicFrameLocks noGrp="1"/>
          </p:cNvGraphicFramePr>
          <p:nvPr>
            <p:extLst>
              <p:ext uri="{D42A27DB-BD31-4B8C-83A1-F6EECF244321}">
                <p14:modId xmlns:p14="http://schemas.microsoft.com/office/powerpoint/2010/main" val="3347306420"/>
              </p:ext>
            </p:extLst>
          </p:nvPr>
        </p:nvGraphicFramePr>
        <p:xfrm>
          <a:off x="473208" y="4380682"/>
          <a:ext cx="9656630" cy="1485964"/>
        </p:xfrm>
        <a:graphic>
          <a:graphicData uri="http://schemas.openxmlformats.org/drawingml/2006/table">
            <a:tbl>
              <a:tblPr firstRow="1" bandRow="1">
                <a:tableStyleId>{21E4AEA4-8DFA-4A89-87EB-49C32662AFE0}</a:tableStyleId>
              </a:tblPr>
              <a:tblGrid>
                <a:gridCol w="3189663">
                  <a:extLst>
                    <a:ext uri="{9D8B030D-6E8A-4147-A177-3AD203B41FA5}">
                      <a16:colId xmlns:a16="http://schemas.microsoft.com/office/drawing/2014/main" xmlns="" val="20000"/>
                    </a:ext>
                  </a:extLst>
                </a:gridCol>
                <a:gridCol w="2624873">
                  <a:extLst>
                    <a:ext uri="{9D8B030D-6E8A-4147-A177-3AD203B41FA5}">
                      <a16:colId xmlns:a16="http://schemas.microsoft.com/office/drawing/2014/main" xmlns="" val="20001"/>
                    </a:ext>
                  </a:extLst>
                </a:gridCol>
                <a:gridCol w="3842094">
                  <a:extLst>
                    <a:ext uri="{9D8B030D-6E8A-4147-A177-3AD203B41FA5}">
                      <a16:colId xmlns:a16="http://schemas.microsoft.com/office/drawing/2014/main" xmlns="" val="20002"/>
                    </a:ext>
                  </a:extLst>
                </a:gridCol>
              </a:tblGrid>
              <a:tr h="557262">
                <a:tc>
                  <a:txBody>
                    <a:bodyPr/>
                    <a:lstStyle/>
                    <a:p>
                      <a:pPr algn="l" fontAlgn="ctr">
                        <a:lnSpc>
                          <a:spcPct val="90000"/>
                        </a:lnSpc>
                        <a:spcAft>
                          <a:spcPts val="0"/>
                        </a:spcAft>
                      </a:pPr>
                      <a:r>
                        <a:rPr lang="en-GB" sz="1600" kern="1200" dirty="0">
                          <a:effectLst/>
                          <a:latin typeface="+mn-lt"/>
                        </a:rPr>
                        <a:t>Standard </a:t>
                      </a:r>
                      <a:r>
                        <a:rPr lang="en-GB" sz="1600" kern="1200" dirty="0" smtClean="0">
                          <a:effectLst/>
                          <a:latin typeface="+mn-lt"/>
                        </a:rPr>
                        <a:t>name </a:t>
                      </a:r>
                      <a:r>
                        <a:rPr lang="en-GB" sz="1600" kern="1200" dirty="0">
                          <a:effectLst/>
                          <a:latin typeface="+mn-lt"/>
                        </a:rPr>
                        <a:t>and </a:t>
                      </a:r>
                      <a:r>
                        <a:rPr lang="en-GB" sz="1600" kern="1200" dirty="0" smtClean="0">
                          <a:effectLst/>
                          <a:latin typeface="+mn-lt"/>
                        </a:rPr>
                        <a:t>level</a:t>
                      </a:r>
                      <a:endParaRPr lang="en-GB" sz="1600" dirty="0">
                        <a:effectLst/>
                        <a:latin typeface="+mn-lt"/>
                        <a:ea typeface="Calibri" panose="020F0502020204030204" pitchFamily="34" charset="0"/>
                        <a:cs typeface="Times New Roman" panose="02020603050405020304" pitchFamily="18" charset="0"/>
                      </a:endParaRPr>
                    </a:p>
                  </a:txBody>
                  <a:tcPr marL="72000" marR="14400" marT="72000" marB="0"/>
                </a:tc>
                <a:tc>
                  <a:txBody>
                    <a:bodyPr/>
                    <a:lstStyle/>
                    <a:p>
                      <a:pPr algn="l" fontAlgn="ctr">
                        <a:lnSpc>
                          <a:spcPct val="90000"/>
                        </a:lnSpc>
                        <a:spcAft>
                          <a:spcPts val="0"/>
                        </a:spcAft>
                      </a:pPr>
                      <a:r>
                        <a:rPr lang="en-GB" sz="1600" kern="1200" dirty="0">
                          <a:effectLst/>
                          <a:latin typeface="+mn-lt"/>
                        </a:rPr>
                        <a:t>Funding </a:t>
                      </a:r>
                      <a:br>
                        <a:rPr lang="en-GB" sz="1600" kern="1200" dirty="0">
                          <a:effectLst/>
                          <a:latin typeface="+mn-lt"/>
                        </a:rPr>
                      </a:br>
                      <a:r>
                        <a:rPr lang="en-GB" sz="1600" kern="1200" dirty="0" smtClean="0">
                          <a:effectLst/>
                          <a:latin typeface="+mn-lt"/>
                        </a:rPr>
                        <a:t>band (all ages)</a:t>
                      </a:r>
                      <a:endParaRPr lang="en-GB" sz="1600" dirty="0">
                        <a:effectLst/>
                        <a:latin typeface="+mn-lt"/>
                        <a:ea typeface="Calibri" panose="020F0502020204030204" pitchFamily="34" charset="0"/>
                        <a:cs typeface="Times New Roman" panose="02020603050405020304" pitchFamily="18" charset="0"/>
                      </a:endParaRPr>
                    </a:p>
                  </a:txBody>
                  <a:tcPr marL="72000" marR="14400" marT="72000" marB="0"/>
                </a:tc>
                <a:tc>
                  <a:txBody>
                    <a:bodyPr/>
                    <a:lstStyle/>
                    <a:p>
                      <a:pPr algn="l" fontAlgn="ctr">
                        <a:lnSpc>
                          <a:spcPct val="90000"/>
                        </a:lnSpc>
                        <a:spcAft>
                          <a:spcPts val="0"/>
                        </a:spcAft>
                      </a:pPr>
                      <a:r>
                        <a:rPr lang="en-GB" sz="1600" kern="1200" dirty="0" smtClean="0">
                          <a:effectLst/>
                          <a:latin typeface="+mn-lt"/>
                        </a:rPr>
                        <a:t>16-18 Incentive </a:t>
                      </a:r>
                      <a:r>
                        <a:rPr lang="en-GB" sz="1600" kern="1200" dirty="0" smtClean="0">
                          <a:effectLst/>
                          <a:latin typeface="+mn-lt"/>
                        </a:rPr>
                        <a:t> (£1000</a:t>
                      </a:r>
                      <a:r>
                        <a:rPr lang="en-GB" sz="1600" kern="1200" baseline="0" dirty="0" smtClean="0">
                          <a:effectLst/>
                          <a:latin typeface="+mn-lt"/>
                        </a:rPr>
                        <a:t> for the employer, £1000 for the provider)</a:t>
                      </a:r>
                      <a:endParaRPr lang="en-GB" sz="1600" dirty="0">
                        <a:effectLst/>
                        <a:latin typeface="+mn-lt"/>
                        <a:ea typeface="Calibri" panose="020F0502020204030204" pitchFamily="34" charset="0"/>
                        <a:cs typeface="Times New Roman" panose="02020603050405020304" pitchFamily="18" charset="0"/>
                      </a:endParaRPr>
                    </a:p>
                  </a:txBody>
                  <a:tcPr marL="72000" marR="14400" marT="72000" marB="0"/>
                </a:tc>
                <a:extLst>
                  <a:ext uri="{0D108BD9-81ED-4DB2-BD59-A6C34878D82A}">
                    <a16:rowId xmlns:a16="http://schemas.microsoft.com/office/drawing/2014/main" xmlns="" val="10000"/>
                  </a:ext>
                </a:extLst>
              </a:tr>
              <a:tr h="500062">
                <a:tc>
                  <a:txBody>
                    <a:bodyPr/>
                    <a:lstStyle/>
                    <a:p>
                      <a:pPr marL="0" algn="l" fontAlgn="ctr">
                        <a:lnSpc>
                          <a:spcPct val="90000"/>
                        </a:lnSpc>
                        <a:spcAft>
                          <a:spcPts val="0"/>
                        </a:spcAft>
                      </a:pPr>
                      <a:r>
                        <a:rPr lang="en-GB" sz="1600" kern="1200" dirty="0" smtClean="0">
                          <a:solidFill>
                            <a:schemeClr val="tx1"/>
                          </a:solidFill>
                          <a:effectLst/>
                          <a:latin typeface="+mn-lt"/>
                        </a:rPr>
                        <a:t>Commis chef Level 2</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solidFill>
                      <a:schemeClr val="accent6">
                        <a:lumMod val="60000"/>
                        <a:lumOff val="40000"/>
                      </a:schemeClr>
                    </a:solidFill>
                  </a:tcPr>
                </a:tc>
                <a:tc>
                  <a:txBody>
                    <a:bodyPr/>
                    <a:lstStyle/>
                    <a:p>
                      <a:pPr algn="l" fontAlgn="b">
                        <a:lnSpc>
                          <a:spcPct val="90000"/>
                        </a:lnSpc>
                        <a:spcAft>
                          <a:spcPts val="0"/>
                        </a:spcAft>
                      </a:pPr>
                      <a:r>
                        <a:rPr lang="en-GB" sz="1600" kern="1200" dirty="0">
                          <a:solidFill>
                            <a:schemeClr val="tx1"/>
                          </a:solidFill>
                          <a:effectLst/>
                          <a:latin typeface="+mn-lt"/>
                        </a:rPr>
                        <a:t>Band </a:t>
                      </a:r>
                      <a:r>
                        <a:rPr lang="en-GB" sz="1600" kern="1200" dirty="0" smtClean="0">
                          <a:solidFill>
                            <a:schemeClr val="tx1"/>
                          </a:solidFill>
                          <a:effectLst/>
                          <a:latin typeface="+mn-lt"/>
                        </a:rPr>
                        <a:t>9</a:t>
                      </a:r>
                      <a:r>
                        <a:rPr lang="en-GB" sz="1600" kern="1200" baseline="0" dirty="0" smtClean="0">
                          <a:solidFill>
                            <a:schemeClr val="tx1"/>
                          </a:solidFill>
                          <a:effectLst/>
                          <a:latin typeface="+mn-lt"/>
                        </a:rPr>
                        <a:t>  - </a:t>
                      </a:r>
                      <a:r>
                        <a:rPr lang="en-GB" sz="1600" kern="1200" dirty="0" smtClean="0">
                          <a:solidFill>
                            <a:schemeClr val="tx1"/>
                          </a:solidFill>
                          <a:effectLst/>
                          <a:latin typeface="+mn-lt"/>
                        </a:rPr>
                        <a:t>£9,000</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solidFill>
                      <a:schemeClr val="accent6">
                        <a:lumMod val="60000"/>
                        <a:lumOff val="40000"/>
                      </a:schemeClr>
                    </a:solidFill>
                  </a:tcPr>
                </a:tc>
                <a:tc>
                  <a:txBody>
                    <a:bodyPr/>
                    <a:lstStyle/>
                    <a:p>
                      <a:pPr algn="l" fontAlgn="b">
                        <a:lnSpc>
                          <a:spcPct val="90000"/>
                        </a:lnSpc>
                        <a:spcAft>
                          <a:spcPts val="0"/>
                        </a:spcAft>
                      </a:pPr>
                      <a:r>
                        <a:rPr lang="en-GB" sz="1600" kern="1200" dirty="0" smtClean="0">
                          <a:solidFill>
                            <a:schemeClr val="tx1"/>
                          </a:solidFill>
                          <a:effectLst/>
                          <a:latin typeface="+mn-lt"/>
                        </a:rPr>
                        <a:t>£2000</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solidFill>
                      <a:schemeClr val="accent6">
                        <a:lumMod val="60000"/>
                        <a:lumOff val="40000"/>
                      </a:schemeClr>
                    </a:solidFill>
                  </a:tcPr>
                </a:tc>
                <a:extLst>
                  <a:ext uri="{0D108BD9-81ED-4DB2-BD59-A6C34878D82A}">
                    <a16:rowId xmlns:a16="http://schemas.microsoft.com/office/drawing/2014/main" xmlns="" val="10001"/>
                  </a:ext>
                </a:extLst>
              </a:tr>
              <a:tr h="428640">
                <a:tc>
                  <a:txBody>
                    <a:bodyPr/>
                    <a:lstStyle/>
                    <a:p>
                      <a:pPr marL="0" algn="l" fontAlgn="ctr">
                        <a:lnSpc>
                          <a:spcPct val="90000"/>
                        </a:lnSpc>
                        <a:spcAft>
                          <a:spcPts val="0"/>
                        </a:spcAft>
                      </a:pPr>
                      <a:r>
                        <a:rPr lang="en-GB" sz="1600" dirty="0" smtClean="0">
                          <a:solidFill>
                            <a:schemeClr val="tx1"/>
                          </a:solidFill>
                          <a:effectLst/>
                          <a:latin typeface="+mn-lt"/>
                          <a:ea typeface="Calibri" panose="020F0502020204030204" pitchFamily="34" charset="0"/>
                          <a:cs typeface="Times New Roman" panose="02020603050405020304" pitchFamily="18" charset="0"/>
                        </a:rPr>
                        <a:t>Team</a:t>
                      </a:r>
                      <a:r>
                        <a:rPr lang="en-GB" sz="1600" baseline="0" dirty="0" smtClean="0">
                          <a:solidFill>
                            <a:schemeClr val="tx1"/>
                          </a:solidFill>
                          <a:effectLst/>
                          <a:latin typeface="+mn-lt"/>
                          <a:ea typeface="Calibri" panose="020F0502020204030204" pitchFamily="34" charset="0"/>
                          <a:cs typeface="Times New Roman" panose="02020603050405020304" pitchFamily="18" charset="0"/>
                        </a:rPr>
                        <a:t> Member Level 2 </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solidFill>
                      <a:schemeClr val="accent1">
                        <a:lumMod val="20000"/>
                        <a:lumOff val="80000"/>
                      </a:schemeClr>
                    </a:solidFill>
                  </a:tcPr>
                </a:tc>
                <a:tc>
                  <a:txBody>
                    <a:bodyPr/>
                    <a:lstStyle/>
                    <a:p>
                      <a:pPr algn="l" fontAlgn="b">
                        <a:lnSpc>
                          <a:spcPct val="90000"/>
                        </a:lnSpc>
                        <a:spcAft>
                          <a:spcPts val="0"/>
                        </a:spcAft>
                      </a:pPr>
                      <a:r>
                        <a:rPr lang="en-GB" sz="1600" kern="1200" dirty="0">
                          <a:solidFill>
                            <a:schemeClr val="tx1"/>
                          </a:solidFill>
                          <a:effectLst/>
                          <a:latin typeface="+mn-lt"/>
                        </a:rPr>
                        <a:t>Band</a:t>
                      </a:r>
                      <a:r>
                        <a:rPr lang="en-GB" sz="1600" kern="1200" baseline="0" dirty="0">
                          <a:solidFill>
                            <a:schemeClr val="tx1"/>
                          </a:solidFill>
                          <a:effectLst/>
                          <a:latin typeface="+mn-lt"/>
                        </a:rPr>
                        <a:t> </a:t>
                      </a:r>
                      <a:r>
                        <a:rPr lang="en-GB" sz="1600" kern="1200" baseline="0" dirty="0" smtClean="0">
                          <a:solidFill>
                            <a:schemeClr val="tx1"/>
                          </a:solidFill>
                          <a:effectLst/>
                          <a:latin typeface="+mn-lt"/>
                        </a:rPr>
                        <a:t>7  - </a:t>
                      </a:r>
                      <a:r>
                        <a:rPr lang="en-GB" sz="1600" kern="1200" dirty="0" smtClean="0">
                          <a:solidFill>
                            <a:schemeClr val="tx1"/>
                          </a:solidFill>
                          <a:effectLst/>
                          <a:latin typeface="+mn-lt"/>
                        </a:rPr>
                        <a:t>£5,000</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solidFill>
                      <a:schemeClr val="accent1">
                        <a:lumMod val="20000"/>
                        <a:lumOff val="80000"/>
                      </a:schemeClr>
                    </a:solidFill>
                  </a:tcPr>
                </a:tc>
                <a:tc>
                  <a:txBody>
                    <a:bodyPr/>
                    <a:lstStyle/>
                    <a:p>
                      <a:pPr algn="l" fontAlgn="b">
                        <a:lnSpc>
                          <a:spcPct val="90000"/>
                        </a:lnSpc>
                        <a:spcAft>
                          <a:spcPts val="0"/>
                        </a:spcAft>
                      </a:pPr>
                      <a:r>
                        <a:rPr lang="en-GB" sz="1600" kern="1200" dirty="0" smtClean="0">
                          <a:solidFill>
                            <a:schemeClr val="tx1"/>
                          </a:solidFill>
                          <a:effectLst/>
                          <a:latin typeface="+mn-lt"/>
                        </a:rPr>
                        <a:t>£2000</a:t>
                      </a:r>
                      <a:endParaRPr lang="en-GB" sz="1600" dirty="0">
                        <a:solidFill>
                          <a:schemeClr val="tx1"/>
                        </a:solidFill>
                        <a:effectLst/>
                        <a:latin typeface="+mn-lt"/>
                        <a:ea typeface="Calibri" panose="020F0502020204030204" pitchFamily="34" charset="0"/>
                        <a:cs typeface="Times New Roman" panose="02020603050405020304" pitchFamily="18" charset="0"/>
                      </a:endParaRPr>
                    </a:p>
                  </a:txBody>
                  <a:tcPr marL="72000" marR="14400" marT="72000" marB="0" anchor="ctr">
                    <a:solidFill>
                      <a:schemeClr val="accent1">
                        <a:lumMod val="20000"/>
                        <a:lumOff val="80000"/>
                      </a:schemeClr>
                    </a:solidFill>
                  </a:tcPr>
                </a:tc>
                <a:extLst>
                  <a:ext uri="{0D108BD9-81ED-4DB2-BD59-A6C34878D82A}">
                    <a16:rowId xmlns:a16="http://schemas.microsoft.com/office/drawing/2014/main" xmlns="" val="10002"/>
                  </a:ext>
                </a:extLst>
              </a:tr>
            </a:tbl>
          </a:graphicData>
        </a:graphic>
      </p:graphicFrame>
      <p:sp>
        <p:nvSpPr>
          <p:cNvPr id="15" name="Content Placeholder 2"/>
          <p:cNvSpPr txBox="1">
            <a:spLocks/>
          </p:cNvSpPr>
          <p:nvPr/>
        </p:nvSpPr>
        <p:spPr>
          <a:xfrm>
            <a:off x="473208" y="4022176"/>
            <a:ext cx="8690659" cy="308373"/>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6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Clr>
                <a:schemeClr val="accent2"/>
              </a:buClr>
              <a:buFont typeface="Arial" panose="020B0604020202020204" pitchFamily="34" charset="0"/>
              <a:buChar char="•"/>
              <a:defRPr sz="12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Clr>
                <a:schemeClr val="accent2"/>
              </a:buClr>
              <a:buFont typeface="Arial" panose="020B0604020202020204" pitchFamily="34" charset="0"/>
              <a:buChar char="•"/>
              <a:defRPr sz="110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Clr>
                <a:schemeClr val="accent2"/>
              </a:buClr>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Clr>
                <a:schemeClr val="accent2"/>
              </a:buClr>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0000"/>
              </a:lnSpc>
              <a:buClr>
                <a:srgbClr val="0088C2"/>
              </a:buClr>
              <a:buFont typeface="Arial" panose="020B0604020202020204" pitchFamily="34" charset="0"/>
              <a:buNone/>
              <a:defRPr/>
            </a:pPr>
            <a:r>
              <a:rPr lang="en-US" sz="1800" b="1" dirty="0">
                <a:solidFill>
                  <a:schemeClr val="tx1"/>
                </a:solidFill>
              </a:rPr>
              <a:t>New </a:t>
            </a:r>
            <a:r>
              <a:rPr lang="en-US" sz="1800" b="1" dirty="0" smtClean="0">
                <a:solidFill>
                  <a:schemeClr val="tx1"/>
                </a:solidFill>
              </a:rPr>
              <a:t>standards </a:t>
            </a:r>
            <a:r>
              <a:rPr lang="en-US" sz="1800" b="1" dirty="0">
                <a:solidFill>
                  <a:schemeClr val="tx1"/>
                </a:solidFill>
              </a:rPr>
              <a:t>equivalents</a:t>
            </a:r>
          </a:p>
        </p:txBody>
      </p:sp>
      <p:sp>
        <p:nvSpPr>
          <p:cNvPr id="2" name="TextBox 1"/>
          <p:cNvSpPr txBox="1"/>
          <p:nvPr/>
        </p:nvSpPr>
        <p:spPr>
          <a:xfrm>
            <a:off x="373195" y="6170418"/>
            <a:ext cx="9756643" cy="584775"/>
          </a:xfrm>
          <a:prstGeom prst="rect">
            <a:avLst/>
          </a:prstGeom>
          <a:noFill/>
        </p:spPr>
        <p:txBody>
          <a:bodyPr wrap="square" rtlCol="0">
            <a:spAutoFit/>
          </a:bodyPr>
          <a:lstStyle/>
          <a:p>
            <a:r>
              <a:rPr lang="en-GB" sz="1600" b="1" dirty="0" smtClean="0"/>
              <a:t>N.B. Employers with 50 or less employees pay nothing towards the cost of an apprenticeship for a 16-19 year old learner</a:t>
            </a:r>
            <a:r>
              <a:rPr lang="en-GB" sz="1600" dirty="0" smtClean="0"/>
              <a:t>. </a:t>
            </a:r>
            <a:r>
              <a:rPr lang="en-GB" sz="1600" b="1" dirty="0" smtClean="0"/>
              <a:t>The Government pays the full costs of these apprenticeships.</a:t>
            </a:r>
            <a:endParaRPr lang="en-GB" sz="1600" b="1" dirty="0"/>
          </a:p>
        </p:txBody>
      </p:sp>
    </p:spTree>
    <p:extLst>
      <p:ext uri="{BB962C8B-B14F-4D97-AF65-F5344CB8AC3E}">
        <p14:creationId xmlns:p14="http://schemas.microsoft.com/office/powerpoint/2010/main" val="409884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818433"/>
            <a:ext cx="11160125" cy="1118423"/>
          </a:xfrm>
        </p:spPr>
        <p:txBody>
          <a:bodyPr/>
          <a:lstStyle/>
          <a:p>
            <a:r>
              <a:rPr lang="en-US" dirty="0" smtClean="0"/>
              <a:t>Additional Funding Support For Frameworks</a:t>
            </a:r>
            <a:endParaRPr lang="en-US" dirty="0"/>
          </a:p>
        </p:txBody>
      </p:sp>
      <p:sp>
        <p:nvSpPr>
          <p:cNvPr id="4" name="Oval 3"/>
          <p:cNvSpPr/>
          <p:nvPr/>
        </p:nvSpPr>
        <p:spPr>
          <a:xfrm>
            <a:off x="564189" y="1660444"/>
            <a:ext cx="2556000" cy="2454442"/>
          </a:xfrm>
          <a:prstGeom prst="ellipse">
            <a:avLst/>
          </a:prstGeom>
          <a:solidFill>
            <a:srgbClr val="CE0058"/>
          </a:solid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9625">
              <a:lnSpc>
                <a:spcPts val="2400"/>
              </a:lnSpc>
            </a:pPr>
            <a:endParaRPr lang="en-GB" sz="2000" b="1" dirty="0">
              <a:solidFill>
                <a:srgbClr val="0070C0"/>
              </a:solidFill>
            </a:endParaRPr>
          </a:p>
        </p:txBody>
      </p:sp>
      <p:cxnSp>
        <p:nvCxnSpPr>
          <p:cNvPr id="6" name="Straight Arrow Connector 5"/>
          <p:cNvCxnSpPr/>
          <p:nvPr/>
        </p:nvCxnSpPr>
        <p:spPr>
          <a:xfrm>
            <a:off x="3034465" y="2559515"/>
            <a:ext cx="2158021" cy="0"/>
          </a:xfrm>
          <a:prstGeom prst="straightConnector1">
            <a:avLst/>
          </a:prstGeom>
          <a:ln>
            <a:prstDash val="sysDash"/>
            <a:tailEnd type="triangle"/>
          </a:ln>
        </p:spPr>
        <p:style>
          <a:lnRef idx="1">
            <a:schemeClr val="accent2"/>
          </a:lnRef>
          <a:fillRef idx="0">
            <a:schemeClr val="accent2"/>
          </a:fillRef>
          <a:effectRef idx="0">
            <a:schemeClr val="accent2"/>
          </a:effectRef>
          <a:fontRef idx="minor">
            <a:schemeClr val="tx1"/>
          </a:fontRef>
        </p:style>
      </p:cxnSp>
      <p:sp>
        <p:nvSpPr>
          <p:cNvPr id="7" name="Rounded Rectangle 6"/>
          <p:cNvSpPr/>
          <p:nvPr/>
        </p:nvSpPr>
        <p:spPr>
          <a:xfrm>
            <a:off x="5192484" y="1797350"/>
            <a:ext cx="3850105" cy="1315452"/>
          </a:xfrm>
          <a:prstGeom prst="roundRect">
            <a:avLst/>
          </a:prstGeom>
          <a:solidFill>
            <a:schemeClr val="accent2"/>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0000">
                    <a:lumMod val="75000"/>
                    <a:lumOff val="25000"/>
                  </a:srgbClr>
                </a:solidFill>
              </a:rPr>
              <a:t>20% on top of the full cost of apprenticeship </a:t>
            </a:r>
            <a:r>
              <a:rPr lang="en-GB" b="1" dirty="0" smtClean="0">
                <a:solidFill>
                  <a:srgbClr val="000000">
                    <a:lumMod val="75000"/>
                    <a:lumOff val="25000"/>
                  </a:srgbClr>
                </a:solidFill>
              </a:rPr>
              <a:t>framework delivered </a:t>
            </a:r>
            <a:r>
              <a:rPr lang="en-GB" b="1" dirty="0">
                <a:solidFill>
                  <a:srgbClr val="000000">
                    <a:lumMod val="75000"/>
                    <a:lumOff val="25000"/>
                  </a:srgbClr>
                </a:solidFill>
              </a:rPr>
              <a:t>to 16-18 learners</a:t>
            </a:r>
          </a:p>
        </p:txBody>
      </p:sp>
      <p:cxnSp>
        <p:nvCxnSpPr>
          <p:cNvPr id="9" name="Straight Arrow Connector 8"/>
          <p:cNvCxnSpPr>
            <a:endCxn id="12" idx="1"/>
          </p:cNvCxnSpPr>
          <p:nvPr/>
        </p:nvCxnSpPr>
        <p:spPr>
          <a:xfrm>
            <a:off x="3034465" y="3408383"/>
            <a:ext cx="2158020" cy="675001"/>
          </a:xfrm>
          <a:prstGeom prst="straightConnector1">
            <a:avLst/>
          </a:prstGeom>
          <a:ln>
            <a:prstDash val="sysDash"/>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11"/>
          <p:cNvSpPr/>
          <p:nvPr/>
        </p:nvSpPr>
        <p:spPr>
          <a:xfrm>
            <a:off x="5192485" y="3440032"/>
            <a:ext cx="3850105" cy="1286703"/>
          </a:xfrm>
          <a:prstGeom prst="roundRect">
            <a:avLst/>
          </a:prstGeom>
          <a:solidFill>
            <a:schemeClr val="accent2"/>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0000">
                    <a:lumMod val="75000"/>
                    <a:lumOff val="25000"/>
                  </a:srgbClr>
                </a:solidFill>
              </a:rPr>
              <a:t>20% on top of full cost apprenticeship delivery for learners aged 19-24 with </a:t>
            </a:r>
            <a:r>
              <a:rPr lang="en-GB" b="1" dirty="0" smtClean="0">
                <a:solidFill>
                  <a:srgbClr val="000000">
                    <a:lumMod val="75000"/>
                    <a:lumOff val="25000"/>
                  </a:srgbClr>
                </a:solidFill>
              </a:rPr>
              <a:t>ECHP, </a:t>
            </a:r>
            <a:r>
              <a:rPr lang="en-GB" b="1" dirty="0">
                <a:solidFill>
                  <a:srgbClr val="000000">
                    <a:lumMod val="75000"/>
                    <a:lumOff val="25000"/>
                  </a:srgbClr>
                </a:solidFill>
              </a:rPr>
              <a:t>or care leavers</a:t>
            </a:r>
          </a:p>
        </p:txBody>
      </p:sp>
      <p:sp>
        <p:nvSpPr>
          <p:cNvPr id="18" name="Rounded Rectangle 17"/>
          <p:cNvSpPr/>
          <p:nvPr/>
        </p:nvSpPr>
        <p:spPr>
          <a:xfrm>
            <a:off x="5192486" y="5053375"/>
            <a:ext cx="3850105" cy="1286703"/>
          </a:xfrm>
          <a:prstGeom prst="roundRect">
            <a:avLst/>
          </a:prstGeom>
          <a:solidFill>
            <a:schemeClr val="accent2"/>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0000">
                    <a:lumMod val="75000"/>
                    <a:lumOff val="25000"/>
                  </a:srgbClr>
                </a:solidFill>
              </a:rPr>
              <a:t>Extra funding support for apprentices living in the top 27% most deprived areas in England</a:t>
            </a:r>
          </a:p>
        </p:txBody>
      </p:sp>
      <p:cxnSp>
        <p:nvCxnSpPr>
          <p:cNvPr id="19" name="Straight Arrow Connector 18"/>
          <p:cNvCxnSpPr/>
          <p:nvPr/>
        </p:nvCxnSpPr>
        <p:spPr>
          <a:xfrm>
            <a:off x="2334986" y="4040071"/>
            <a:ext cx="2857499" cy="1400620"/>
          </a:xfrm>
          <a:prstGeom prst="straightConnector1">
            <a:avLst/>
          </a:prstGeom>
          <a:ln>
            <a:prstDash val="sysDash"/>
            <a:tailEnd type="triangle"/>
          </a:ln>
        </p:spPr>
        <p:style>
          <a:lnRef idx="1">
            <a:schemeClr val="accent2"/>
          </a:lnRef>
          <a:fillRef idx="0">
            <a:schemeClr val="accent2"/>
          </a:fillRef>
          <a:effectRef idx="0">
            <a:schemeClr val="accent2"/>
          </a:effectRef>
          <a:fontRef idx="minor">
            <a:schemeClr val="tx1"/>
          </a:fontRef>
        </p:style>
      </p:cxnSp>
      <p:sp>
        <p:nvSpPr>
          <p:cNvPr id="29" name="TextBox 28"/>
          <p:cNvSpPr txBox="1"/>
          <p:nvPr/>
        </p:nvSpPr>
        <p:spPr>
          <a:xfrm>
            <a:off x="898857" y="2063897"/>
            <a:ext cx="1925053" cy="1647536"/>
          </a:xfrm>
          <a:prstGeom prst="rect">
            <a:avLst/>
          </a:prstGeom>
          <a:noFill/>
        </p:spPr>
        <p:txBody>
          <a:bodyPr wrap="square" rtlCol="0">
            <a:spAutoFit/>
          </a:bodyPr>
          <a:lstStyle/>
          <a:p>
            <a:pPr algn="ctr" defTabSz="809625">
              <a:lnSpc>
                <a:spcPts val="2400"/>
              </a:lnSpc>
            </a:pPr>
            <a:r>
              <a:rPr lang="en-GB" b="1" dirty="0"/>
              <a:t>Additional support for apprenticeship framework delivery</a:t>
            </a:r>
          </a:p>
        </p:txBody>
      </p:sp>
      <p:sp>
        <p:nvSpPr>
          <p:cNvPr id="3" name="TextBox 2"/>
          <p:cNvSpPr txBox="1"/>
          <p:nvPr/>
        </p:nvSpPr>
        <p:spPr>
          <a:xfrm>
            <a:off x="371475" y="5586413"/>
            <a:ext cx="2662990" cy="830997"/>
          </a:xfrm>
          <a:prstGeom prst="rect">
            <a:avLst/>
          </a:prstGeom>
          <a:noFill/>
        </p:spPr>
        <p:txBody>
          <a:bodyPr wrap="square" rtlCol="0">
            <a:spAutoFit/>
          </a:bodyPr>
          <a:lstStyle/>
          <a:p>
            <a:r>
              <a:rPr lang="en-GB" sz="1200" b="1" dirty="0" smtClean="0"/>
              <a:t>N.B. these are interim support arrangements for frameworks. ESFA will look to remove or alter these uplifts at some future point. </a:t>
            </a:r>
            <a:endParaRPr lang="en-GB" sz="1200" b="1" dirty="0"/>
          </a:p>
        </p:txBody>
      </p:sp>
    </p:spTree>
    <p:extLst>
      <p:ext uri="{BB962C8B-B14F-4D97-AF65-F5344CB8AC3E}">
        <p14:creationId xmlns:p14="http://schemas.microsoft.com/office/powerpoint/2010/main" val="199719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Planning your transition </a:t>
            </a:r>
          </a:p>
        </p:txBody>
      </p:sp>
    </p:spTree>
    <p:extLst>
      <p:ext uri="{BB962C8B-B14F-4D97-AF65-F5344CB8AC3E}">
        <p14:creationId xmlns:p14="http://schemas.microsoft.com/office/powerpoint/2010/main" val="3046740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Why planning is so important	</a:t>
            </a:r>
          </a:p>
        </p:txBody>
      </p:sp>
      <p:sp>
        <p:nvSpPr>
          <p:cNvPr id="3" name="Content Placeholder 2"/>
          <p:cNvSpPr>
            <a:spLocks noGrp="1"/>
          </p:cNvSpPr>
          <p:nvPr>
            <p:ph idx="1"/>
          </p:nvPr>
        </p:nvSpPr>
        <p:spPr>
          <a:xfrm>
            <a:off x="515938" y="2305210"/>
            <a:ext cx="8710256" cy="4040028"/>
          </a:xfrm>
        </p:spPr>
        <p:txBody>
          <a:bodyPr/>
          <a:lstStyle/>
          <a:p>
            <a:pPr lvl="0"/>
            <a:r>
              <a:rPr lang="en-US" sz="1600" dirty="0"/>
              <a:t>Reforms are happening now – you need to plan now.</a:t>
            </a:r>
          </a:p>
          <a:p>
            <a:pPr lvl="0"/>
            <a:r>
              <a:rPr lang="en-US" sz="1600" dirty="0"/>
              <a:t>Our research with customers tells us there is a high level of concern about readiness to deliver new </a:t>
            </a:r>
            <a:r>
              <a:rPr lang="en-US" sz="1600" dirty="0" smtClean="0"/>
              <a:t>apprenticeship standards </a:t>
            </a:r>
            <a:r>
              <a:rPr lang="en-US" sz="1600" dirty="0"/>
              <a:t>and the impact of funding changes from May 2017.</a:t>
            </a:r>
          </a:p>
          <a:p>
            <a:pPr lvl="0"/>
            <a:r>
              <a:rPr lang="en-US" sz="1600" dirty="0"/>
              <a:t>This presentation may reassure you that your plans are well on track, or it may help you identify your action plan to move forward.</a:t>
            </a:r>
          </a:p>
          <a:p>
            <a:pPr lvl="0"/>
            <a:r>
              <a:rPr lang="en-US" sz="1600" dirty="0" smtClean="0"/>
              <a:t>We </a:t>
            </a:r>
            <a:r>
              <a:rPr lang="en-US" sz="1600" dirty="0"/>
              <a:t>can help </a:t>
            </a:r>
            <a:r>
              <a:rPr lang="en-US" sz="1600" dirty="0" smtClean="0"/>
              <a:t>you, </a:t>
            </a:r>
            <a:r>
              <a:rPr lang="en-US" sz="1600" dirty="0"/>
              <a:t>whatever stage you’re at. </a:t>
            </a:r>
          </a:p>
          <a:p>
            <a:endParaRPr lang="en-GB" sz="1600" dirty="0"/>
          </a:p>
        </p:txBody>
      </p:sp>
    </p:spTree>
    <p:extLst>
      <p:ext uri="{BB962C8B-B14F-4D97-AF65-F5344CB8AC3E}">
        <p14:creationId xmlns:p14="http://schemas.microsoft.com/office/powerpoint/2010/main" val="1038826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Decisions you need to make</a:t>
            </a:r>
          </a:p>
        </p:txBody>
      </p:sp>
      <p:sp>
        <p:nvSpPr>
          <p:cNvPr id="3" name="Content Placeholder 2"/>
          <p:cNvSpPr>
            <a:spLocks noGrp="1"/>
          </p:cNvSpPr>
          <p:nvPr>
            <p:ph idx="1"/>
          </p:nvPr>
        </p:nvSpPr>
        <p:spPr>
          <a:xfrm>
            <a:off x="515937" y="2090050"/>
            <a:ext cx="10026557" cy="4040028"/>
          </a:xfrm>
        </p:spPr>
        <p:txBody>
          <a:bodyPr/>
          <a:lstStyle/>
          <a:p>
            <a:r>
              <a:rPr lang="en-US" sz="1600" dirty="0" smtClean="0"/>
              <a:t>Stay </a:t>
            </a:r>
            <a:r>
              <a:rPr lang="en-US" sz="1600" dirty="0"/>
              <a:t>with SASE </a:t>
            </a:r>
            <a:r>
              <a:rPr lang="en-US" sz="1600" dirty="0" smtClean="0"/>
              <a:t>frameworks</a:t>
            </a:r>
            <a:r>
              <a:rPr lang="en-US" sz="1600" dirty="0"/>
              <a:t>? </a:t>
            </a:r>
            <a:br>
              <a:rPr lang="en-US" sz="1600" dirty="0"/>
            </a:br>
            <a:r>
              <a:rPr lang="en-US" sz="1600" dirty="0"/>
              <a:t>Funding may not be enough to deliver, </a:t>
            </a:r>
            <a:r>
              <a:rPr lang="en-US" sz="1600" dirty="0" smtClean="0"/>
              <a:t>and </a:t>
            </a:r>
            <a:r>
              <a:rPr lang="en-US" sz="1600" dirty="0"/>
              <a:t>potential for loss in revenue.  </a:t>
            </a:r>
            <a:endParaRPr lang="en-US" sz="1600" dirty="0" smtClean="0"/>
          </a:p>
          <a:p>
            <a:endParaRPr lang="en-US" sz="1600" dirty="0"/>
          </a:p>
          <a:p>
            <a:r>
              <a:rPr lang="en-US" sz="1600" dirty="0"/>
              <a:t>Stay with SASE </a:t>
            </a:r>
            <a:r>
              <a:rPr lang="en-US" sz="1600" dirty="0" smtClean="0"/>
              <a:t>frameworks </a:t>
            </a:r>
            <a:r>
              <a:rPr lang="en-US" sz="1600" dirty="0"/>
              <a:t>for now? </a:t>
            </a:r>
            <a:br>
              <a:rPr lang="en-US" sz="1600" dirty="0"/>
            </a:br>
            <a:r>
              <a:rPr lang="en-US" sz="1600" dirty="0"/>
              <a:t>Probable </a:t>
            </a:r>
            <a:r>
              <a:rPr lang="en-US" sz="1600" dirty="0" smtClean="0"/>
              <a:t>short-term </a:t>
            </a:r>
            <a:r>
              <a:rPr lang="en-US" sz="1600" dirty="0"/>
              <a:t>financial challenges but time </a:t>
            </a:r>
            <a:r>
              <a:rPr lang="en-US" sz="1600" dirty="0" smtClean="0"/>
              <a:t>to </a:t>
            </a:r>
            <a:r>
              <a:rPr lang="en-US" sz="1600" dirty="0"/>
              <a:t>plan for embedding the new </a:t>
            </a:r>
            <a:r>
              <a:rPr lang="en-US" sz="1600" dirty="0" smtClean="0"/>
              <a:t>standards</a:t>
            </a:r>
            <a:r>
              <a:rPr lang="en-US" sz="1600" dirty="0"/>
              <a:t>. </a:t>
            </a:r>
            <a:endParaRPr lang="en-US" sz="1600" dirty="0" smtClean="0"/>
          </a:p>
          <a:p>
            <a:endParaRPr lang="en-US" sz="1600" dirty="0"/>
          </a:p>
          <a:p>
            <a:r>
              <a:rPr lang="en-US" sz="1600" dirty="0"/>
              <a:t>Move to new </a:t>
            </a:r>
            <a:r>
              <a:rPr lang="en-US" sz="1600" dirty="0" smtClean="0"/>
              <a:t>standards </a:t>
            </a:r>
            <a:r>
              <a:rPr lang="en-US" sz="1600" dirty="0"/>
              <a:t>straight away? </a:t>
            </a:r>
            <a:br>
              <a:rPr lang="en-US" sz="1600" dirty="0"/>
            </a:br>
            <a:r>
              <a:rPr lang="en-US" sz="1600" dirty="0"/>
              <a:t>Potential for more </a:t>
            </a:r>
            <a:r>
              <a:rPr lang="en-US" sz="1600" dirty="0" smtClean="0"/>
              <a:t>funding.</a:t>
            </a:r>
          </a:p>
          <a:p>
            <a:pPr marL="0" indent="0">
              <a:buNone/>
            </a:pPr>
            <a:endParaRPr lang="en-US" sz="1600" dirty="0"/>
          </a:p>
          <a:p>
            <a:r>
              <a:rPr lang="en-US" sz="1600" dirty="0"/>
              <a:t>Switch off delivery? </a:t>
            </a:r>
            <a:br>
              <a:rPr lang="en-US" sz="1600" dirty="0"/>
            </a:br>
            <a:r>
              <a:rPr lang="en-US" sz="1600" dirty="0"/>
              <a:t>Loss of income until you implement a new plan.</a:t>
            </a:r>
          </a:p>
          <a:p>
            <a:pPr marL="0" indent="0">
              <a:buNone/>
            </a:pPr>
            <a:endParaRPr lang="en-US" sz="1600" dirty="0"/>
          </a:p>
          <a:p>
            <a:pPr marL="0" indent="0">
              <a:buNone/>
            </a:pPr>
            <a:r>
              <a:rPr lang="en-US" sz="1600" dirty="0"/>
              <a:t>No matter where you are in your planning process we can help. </a:t>
            </a:r>
            <a:r>
              <a:rPr lang="en-US" sz="1600" dirty="0" smtClean="0"/>
              <a:t>We </a:t>
            </a:r>
            <a:r>
              <a:rPr lang="en-US" sz="1600" dirty="0"/>
              <a:t>know your challenges and the questions you need answered.</a:t>
            </a:r>
          </a:p>
          <a:p>
            <a:endParaRPr lang="en-GB" sz="1600" dirty="0"/>
          </a:p>
        </p:txBody>
      </p:sp>
    </p:spTree>
    <p:extLst>
      <p:ext uri="{BB962C8B-B14F-4D97-AF65-F5344CB8AC3E}">
        <p14:creationId xmlns:p14="http://schemas.microsoft.com/office/powerpoint/2010/main" val="2076728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ity &amp; Guilds 1">
      <a:dk1>
        <a:srgbClr val="000000"/>
      </a:dk1>
      <a:lt1>
        <a:srgbClr val="FFFFFF"/>
      </a:lt1>
      <a:dk2>
        <a:srgbClr val="DA291C"/>
      </a:dk2>
      <a:lt2>
        <a:srgbClr val="00B5E2"/>
      </a:lt2>
      <a:accent1>
        <a:srgbClr val="0077C8"/>
      </a:accent1>
      <a:accent2>
        <a:srgbClr val="00BFB3"/>
      </a:accent2>
      <a:accent3>
        <a:srgbClr val="FFA300"/>
      </a:accent3>
      <a:accent4>
        <a:srgbClr val="0033A0"/>
      </a:accent4>
      <a:accent5>
        <a:srgbClr val="78BE20"/>
      </a:accent5>
      <a:accent6>
        <a:srgbClr val="CE0058"/>
      </a:accent6>
      <a:hlink>
        <a:srgbClr val="CE0058"/>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PowerPoint_New_Template_V1" id="{10BF1986-E531-42D6-8185-8F9F0866CAAE}" vid="{C15928A4-D548-416F-A92D-FB41A12927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ctor xmlns="e2c36c67-694e-4c55-9d42-b3817da722c2" xsi:nil="true"/>
    <IconOverlay xmlns="http://schemas.microsoft.com/sharepoint/v4" xsi:nil="true"/>
    <erss xmlns="e2c36c67-694e-4c55-9d42-b3817da722c2" xsi:nil="true"/>
    <Document_x0020_type xmlns="e2c36c67-694e-4c55-9d42-b3817da722c2">Templates</Document_x0020_type>
    <External_x0020_source xmlns="e2c36c67-694e-4c55-9d42-b3817da722c2" xsi:nil="true"/>
    <Source xmlns="e2c36c67-694e-4c55-9d42-b3817da722c2">Marketing</Source>
    <PublishingExpirationDate xmlns="http://schemas.microsoft.com/sharepoint/v3" xsi:nil="true"/>
    <Topic xmlns="e2c36c67-694e-4c55-9d42-b3817da722c2">Brand</Topic>
    <PublishingStartDate xmlns="http://schemas.microsoft.com/sharepoint/v3" xsi:nil="true"/>
    <SharedWithUsers xmlns="21bb9660-a7f6-46fa-8231-f538e0e34463">
      <UserInfo>
        <DisplayName>Marta Diaz</DisplayName>
        <AccountId>548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8990A5D245F54C9491478AB2222E8D" ma:contentTypeVersion="15" ma:contentTypeDescription="Create a new document." ma:contentTypeScope="" ma:versionID="a76e795a1537eedc67aea13399229900">
  <xsd:schema xmlns:xsd="http://www.w3.org/2001/XMLSchema" xmlns:xs="http://www.w3.org/2001/XMLSchema" xmlns:p="http://schemas.microsoft.com/office/2006/metadata/properties" xmlns:ns1="http://schemas.microsoft.com/sharepoint/v3" xmlns:ns2="e2c36c67-694e-4c55-9d42-b3817da722c2" xmlns:ns3="21bb9660-a7f6-46fa-8231-f538e0e34463" xmlns:ns4="http://schemas.microsoft.com/sharepoint/v4" xmlns:ns5="aedbca5f-fd32-4428-8486-0d73f646e942" targetNamespace="http://schemas.microsoft.com/office/2006/metadata/properties" ma:root="true" ma:fieldsID="2b9a91b5c382521695289bb972210e51" ns1:_="" ns2:_="" ns3:_="" ns4:_="" ns5:_="">
    <xsd:import namespace="http://schemas.microsoft.com/sharepoint/v3"/>
    <xsd:import namespace="e2c36c67-694e-4c55-9d42-b3817da722c2"/>
    <xsd:import namespace="21bb9660-a7f6-46fa-8231-f538e0e34463"/>
    <xsd:import namespace="http://schemas.microsoft.com/sharepoint/v4"/>
    <xsd:import namespace="aedbca5f-fd32-4428-8486-0d73f646e942"/>
    <xsd:element name="properties">
      <xsd:complexType>
        <xsd:sequence>
          <xsd:element name="documentManagement">
            <xsd:complexType>
              <xsd:all>
                <xsd:element ref="ns2:Source" minOccurs="0"/>
                <xsd:element ref="ns2:Topic" minOccurs="0"/>
                <xsd:element ref="ns2:erss" minOccurs="0"/>
                <xsd:element ref="ns2:External_x0020_source" minOccurs="0"/>
                <xsd:element ref="ns1:PublishingStartDate" minOccurs="0"/>
                <xsd:element ref="ns1:PublishingExpirationDate" minOccurs="0"/>
                <xsd:element ref="ns3:SharedWithUsers" minOccurs="0"/>
                <xsd:element ref="ns3:SharedWithDetails" minOccurs="0"/>
                <xsd:element ref="ns3:SharingHintHash" minOccurs="0"/>
                <xsd:element ref="ns2:Sector" minOccurs="0"/>
                <xsd:element ref="ns4:IconOverlay" minOccurs="0"/>
                <xsd:element ref="ns2:Document_x0020_type" minOccurs="0"/>
                <xsd:element ref="ns5:LastSharedByUser" minOccurs="0"/>
                <xsd:element ref="ns5: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c36c67-694e-4c55-9d42-b3817da722c2" elementFormDefault="qualified">
    <xsd:import namespace="http://schemas.microsoft.com/office/2006/documentManagement/types"/>
    <xsd:import namespace="http://schemas.microsoft.com/office/infopath/2007/PartnerControls"/>
    <xsd:element name="Source" ma:index="2" nillable="true" ma:displayName="Team name" ma:format="Dropdown" ma:internalName="Source">
      <xsd:simpleType>
        <xsd:union memberTypes="dms:Text">
          <xsd:simpleType>
            <xsd:restriction base="dms:Choice">
              <xsd:enumeration value="Communications"/>
              <xsd:enumeration value="Consultant Management"/>
              <xsd:enumeration value="Customer Service"/>
              <xsd:enumeration value="Digital Marketing"/>
              <xsd:enumeration value="Finance"/>
              <xsd:enumeration value="Funding"/>
              <xsd:enumeration value="HR"/>
              <xsd:enumeration value="IT"/>
              <xsd:enumeration value="Market Insights"/>
              <xsd:enumeration value="Marketing"/>
              <xsd:enumeration value="Portfolio"/>
              <xsd:enumeration value="Quality"/>
              <xsd:enumeration value="Regulatory Policy &amp; Audit"/>
              <xsd:enumeration value="Policy, Governance &amp; Recognitions"/>
              <xsd:enumeration value="Sales"/>
              <xsd:enumeration value="TFG"/>
            </xsd:restriction>
          </xsd:simpleType>
        </xsd:union>
      </xsd:simpleType>
    </xsd:element>
    <xsd:element name="Topic" ma:index="3" nillable="true" ma:displayName="Topic" ma:format="Dropdown" ma:internalName="Topic">
      <xsd:simpleType>
        <xsd:union memberTypes="dms:Text">
          <xsd:simpleType>
            <xsd:restriction base="dms:Choice">
              <xsd:enumeration value="16 – 19 funding (EFA)"/>
              <xsd:enumeration value="19+ funding (SFA)"/>
              <xsd:enumeration value="Apprenticeships"/>
              <xsd:enumeration value="Apprenticeships funding"/>
              <xsd:enumeration value="Brand"/>
              <xsd:enumeration value="Competitors"/>
              <xsd:enumeration value="Consultation - Ofqual"/>
              <xsd:enumeration value="Employee/ staff"/>
              <xsd:enumeration value="EQA Recruitment"/>
              <xsd:enumeration value="Funding Bulletin"/>
              <xsd:enumeration value="Incident Management"/>
              <xsd:enumeration value="International funding"/>
              <xsd:enumeration value="Managers"/>
              <xsd:enumeration value="Nations funding"/>
              <xsd:enumeration value="Ofqual Conditions"/>
              <xsd:enumeration value="Regulation - SQA"/>
              <xsd:enumeration value="Regulation- Ofqual"/>
              <xsd:enumeration value="Roadshow"/>
              <xsd:enumeration value="Safeguarding"/>
              <xsd:enumeration value="SQA Self Assessment"/>
              <xsd:enumeration value="TechBac"/>
              <xsd:enumeration value="Website changes"/>
              <xsd:enumeration value="Other"/>
            </xsd:restriction>
          </xsd:simpleType>
        </xsd:union>
      </xsd:simpleType>
    </xsd:element>
    <xsd:element name="erss" ma:index="4" nillable="true" ma:displayName="Text" ma:internalName="erss">
      <xsd:simpleType>
        <xsd:restriction base="dms:Text"/>
      </xsd:simpleType>
    </xsd:element>
    <xsd:element name="External_x0020_source" ma:index="5" nillable="true" ma:displayName="External source" ma:format="Dropdown" ma:internalName="External_x0020_source">
      <xsd:simpleType>
        <xsd:union memberTypes="dms:Text">
          <xsd:simpleType>
            <xsd:restriction base="dms:Choice">
              <xsd:enumeration value="Demos"/>
              <xsd:enumeration value="Department for Education"/>
              <xsd:enumeration value="Education Funding Agency"/>
              <xsd:enumeration value="OCR"/>
              <xsd:enumeration value="Skills Funding Agency"/>
            </xsd:restriction>
          </xsd:simpleType>
        </xsd:union>
      </xsd:simpleType>
    </xsd:element>
    <xsd:element name="Sector" ma:index="17" nillable="true" ma:displayName="Sub-topic" ma:format="Dropdown" ma:internalName="Sector">
      <xsd:simpleType>
        <xsd:union memberTypes="dms:Text">
          <xsd:simpleType>
            <xsd:restriction base="dms:Choice">
              <xsd:enumeration value="Apprenticeship Levy"/>
              <xsd:enumeration value="Building Services Engineering"/>
              <xsd:enumeration value="Engineering"/>
              <xsd:enumeration value="Funding Data Returns (ILR)"/>
              <xsd:enumeration value="Hair &amp; Beauty"/>
              <xsd:enumeration value="IT"/>
              <xsd:enumeration value="Land Based"/>
              <xsd:enumeration value="Northern Ireland"/>
              <xsd:enumeration value="Scotland"/>
              <xsd:enumeration value="Transport"/>
              <xsd:enumeration value="Wales"/>
            </xsd:restriction>
          </xsd:simpleType>
        </xsd:union>
      </xsd:simpleType>
    </xsd:element>
    <xsd:element name="Document_x0020_type" ma:index="19" nillable="true" ma:displayName="Document type" ma:format="Dropdown" ma:internalName="Document_x0020_type">
      <xsd:simpleType>
        <xsd:restriction base="dms:Choice">
          <xsd:enumeration value="About Us"/>
          <xsd:enumeration value="Events"/>
          <xsd:enumeration value="Form"/>
          <xsd:enumeration value="Funding guidance"/>
          <xsd:enumeration value="Guidelines"/>
          <xsd:enumeration value="News"/>
          <xsd:enumeration value="Policy"/>
          <xsd:enumeration value="Presentations"/>
          <xsd:enumeration value="Procedure"/>
          <xsd:enumeration value="Report"/>
          <xsd:enumeration value="Research"/>
          <xsd:enumeration value="Templates"/>
          <xsd:enumeration value="Useful contacts"/>
          <xsd:enumeration value="Videos/ Vlogs"/>
        </xsd:restriction>
      </xsd:simpleType>
    </xsd:element>
  </xsd:schema>
  <xsd:schema xmlns:xsd="http://www.w3.org/2001/XMLSchema" xmlns:xs="http://www.w3.org/2001/XMLSchema" xmlns:dms="http://schemas.microsoft.com/office/2006/documentManagement/types" xmlns:pc="http://schemas.microsoft.com/office/infopath/2007/PartnerControls" targetNamespace="21bb9660-a7f6-46fa-8231-f538e0e344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dbca5f-fd32-4428-8486-0d73f646e942" elementFormDefault="qualified">
    <xsd:import namespace="http://schemas.microsoft.com/office/2006/documentManagement/types"/>
    <xsd:import namespace="http://schemas.microsoft.com/office/infopath/2007/PartnerControls"/>
    <xsd:element name="LastSharedByUser" ma:index="20" nillable="true" ma:displayName="Last Shared By User" ma:description="" ma:internalName="LastSharedByUser" ma:readOnly="true">
      <xsd:simpleType>
        <xsd:restriction base="dms:Note">
          <xsd:maxLength value="255"/>
        </xsd:restriction>
      </xsd:simpleType>
    </xsd:element>
    <xsd:element name="LastSharedByTime" ma:index="2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F2C5D-BA0A-4ADC-ACA3-AA75CD9BCC39}">
  <ds:schemaRefs>
    <ds:schemaRef ds:uri="http://purl.org/dc/terms/"/>
    <ds:schemaRef ds:uri="http://schemas.microsoft.com/office/2006/metadata/properties"/>
    <ds:schemaRef ds:uri="21bb9660-a7f6-46fa-8231-f538e0e34463"/>
    <ds:schemaRef ds:uri="http://schemas.microsoft.com/sharepoint/v3"/>
    <ds:schemaRef ds:uri="http://schemas.microsoft.com/sharepoint/v4"/>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aedbca5f-fd32-4428-8486-0d73f646e942"/>
    <ds:schemaRef ds:uri="e2c36c67-694e-4c55-9d42-b3817da722c2"/>
    <ds:schemaRef ds:uri="http://www.w3.org/XML/1998/namespace"/>
  </ds:schemaRefs>
</ds:datastoreItem>
</file>

<file path=customXml/itemProps2.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3.xml><?xml version="1.0" encoding="utf-8"?>
<ds:datastoreItem xmlns:ds="http://schemas.openxmlformats.org/officeDocument/2006/customXml" ds:itemID="{4DACFCE2-AB6C-47E1-B96A-880DFE89D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2c36c67-694e-4c55-9d42-b3817da722c2"/>
    <ds:schemaRef ds:uri="21bb9660-a7f6-46fa-8231-f538e0e34463"/>
    <ds:schemaRef ds:uri="http://schemas.microsoft.com/sharepoint/v4"/>
    <ds:schemaRef ds:uri="aedbca5f-fd32-4428-8486-0d73f646e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C&amp;G_PowerPoint_New_Template_V1 (1)</Template>
  <TotalTime>8101</TotalTime>
  <Words>4972</Words>
  <Application>Microsoft Office PowerPoint</Application>
  <PresentationFormat>Widescreen</PresentationFormat>
  <Paragraphs>710</Paragraphs>
  <Slides>46</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ＭＳ Ｐゴシック</vt:lpstr>
      <vt:lpstr>Arial</vt:lpstr>
      <vt:lpstr>Arial Black</vt:lpstr>
      <vt:lpstr>Avenir 35 Light</vt:lpstr>
      <vt:lpstr>Avenir Heavy</vt:lpstr>
      <vt:lpstr>Avenir Light</vt:lpstr>
      <vt:lpstr>Avenir LT Std 35 Light</vt:lpstr>
      <vt:lpstr>Calibri</vt:lpstr>
      <vt:lpstr>CongressSans</vt:lpstr>
      <vt:lpstr>Times New Roman</vt:lpstr>
      <vt:lpstr>Wingdings</vt:lpstr>
      <vt:lpstr>Office Theme</vt:lpstr>
      <vt:lpstr>PowerPoint Presentation</vt:lpstr>
      <vt:lpstr>Contents</vt:lpstr>
      <vt:lpstr>Overview of the apprenticeship reforms </vt:lpstr>
      <vt:lpstr>Apprenticeship reforms</vt:lpstr>
      <vt:lpstr>Funding changes</vt:lpstr>
      <vt:lpstr>Additional Funding Support For Frameworks</vt:lpstr>
      <vt:lpstr>Planning your transition </vt:lpstr>
      <vt:lpstr>Why planning is so important </vt:lpstr>
      <vt:lpstr>Decisions you need to make</vt:lpstr>
      <vt:lpstr>Understanding  apprenticeships  – old and new</vt:lpstr>
      <vt:lpstr>Maths and English </vt:lpstr>
      <vt:lpstr>Simple steps to plan </vt:lpstr>
      <vt:lpstr>Commis Chef &amp; Team Member standards</vt:lpstr>
      <vt:lpstr>Developing skills, knowledge and behaviors to prepare apprentices for EPA   </vt:lpstr>
      <vt:lpstr>PowerPoint Presentation</vt:lpstr>
      <vt:lpstr>PowerPoint Presentation</vt:lpstr>
      <vt:lpstr>PowerPoint Presentation</vt:lpstr>
      <vt:lpstr>PowerPoint Presentation</vt:lpstr>
      <vt:lpstr>Commis chef standard</vt:lpstr>
      <vt:lpstr>Commis chef occupation standards</vt:lpstr>
      <vt:lpstr>Commis chef standard</vt:lpstr>
      <vt:lpstr>PowerPoint Presentation</vt:lpstr>
      <vt:lpstr>Team Member standards</vt:lpstr>
      <vt:lpstr>Team member occupation standards</vt:lpstr>
      <vt:lpstr>Team Member standard</vt:lpstr>
      <vt:lpstr>PowerPoint Presentation</vt:lpstr>
      <vt:lpstr>Planning your delivery   - points to consider</vt:lpstr>
      <vt:lpstr>What do you need to consider? </vt:lpstr>
      <vt:lpstr>How we can support you to prepare for delivery and end-point assessment </vt:lpstr>
      <vt:lpstr>Preparation resources and support</vt:lpstr>
      <vt:lpstr>Commis Chef mapping  </vt:lpstr>
      <vt:lpstr>Leaner Journals key features</vt:lpstr>
      <vt:lpstr>End-point assessment pack For customers  </vt:lpstr>
      <vt:lpstr>End-point assessment pack For Independent End Assessors (IEAs)  </vt:lpstr>
      <vt:lpstr>Timeline of events</vt:lpstr>
      <vt:lpstr>Price and offer</vt:lpstr>
      <vt:lpstr>Approval process </vt:lpstr>
      <vt:lpstr>End-point assessment reservation</vt:lpstr>
      <vt:lpstr>After successful end-point assessment</vt:lpstr>
      <vt:lpstr>PowerPoint Presentation</vt:lpstr>
      <vt:lpstr>Next steps</vt:lpstr>
      <vt:lpstr>And if you want to take things further with us </vt:lpstr>
      <vt:lpstr>Support and resources available</vt:lpstr>
      <vt:lpstr>More useful resources</vt:lpstr>
      <vt:lpstr>Any questions?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Service Practitioner Webinar</dc:title>
  <dc:creator>user</dc:creator>
  <cp:lastModifiedBy>Bryony Kingsland</cp:lastModifiedBy>
  <cp:revision>176</cp:revision>
  <cp:lastPrinted>2017-03-15T11:44:17Z</cp:lastPrinted>
  <dcterms:created xsi:type="dcterms:W3CDTF">2017-02-27T11:43:11Z</dcterms:created>
  <dcterms:modified xsi:type="dcterms:W3CDTF">2017-07-19T14:33:16Z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0x010100F28990A5D245F54C9491478AB2222E8D</vt:lpwstr>
  </property>
</Properties>
</file>