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5" r:id="rId2"/>
    <p:sldMasterId id="2147483669" r:id="rId3"/>
  </p:sldMasterIdLst>
  <p:notesMasterIdLst>
    <p:notesMasterId r:id="rId8"/>
  </p:notesMasterIdLst>
  <p:handoutMasterIdLst>
    <p:handoutMasterId r:id="rId9"/>
  </p:handoutMasterIdLst>
  <p:sldIdLst>
    <p:sldId id="280" r:id="rId4"/>
    <p:sldId id="275" r:id="rId5"/>
    <p:sldId id="274" r:id="rId6"/>
    <p:sldId id="272" r:id="rId7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1F2"/>
          </a:solidFill>
        </a:fill>
      </a:tcStyle>
    </a:wholeTbl>
    <a:band2H>
      <a:tcTxStyle/>
      <a:tcStyle>
        <a:tcBdr/>
        <a:fill>
          <a:solidFill>
            <a:srgbClr val="E7F1F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ADA"/>
          </a:solidFill>
        </a:fill>
      </a:tcStyle>
    </a:wholeTbl>
    <a:band2H>
      <a:tcTxStyle/>
      <a:tcStyle>
        <a:tcBdr/>
        <a:fill>
          <a:solidFill>
            <a:srgbClr val="FAE6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59D5-073C-47B2-9A7E-01AE1A5750C4}" type="datetimeFigureOut">
              <a:rPr lang="en-GB" smtClean="0"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32EED-447D-4F00-92B6-F000A78E7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56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34231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46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4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8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67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68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56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4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21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1603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13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95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842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10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78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93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8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19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8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68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4643437" y="1125537"/>
            <a:ext cx="414655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34" name="Group 3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23" name="Shape 2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5" name="Shape 2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6" name="Shape 2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7" name="Shape 2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8" name="Shape 2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0" name="Shape 3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1" name="Shape 3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2" name="Shape 3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3" name="Shape 3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4643437" y="1341437"/>
            <a:ext cx="4160838" cy="5516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8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845534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5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53" name="Group 53"/>
          <p:cNvGrpSpPr/>
          <p:nvPr/>
        </p:nvGrpSpPr>
        <p:grpSpPr>
          <a:xfrm>
            <a:off x="7975600" y="369887"/>
            <a:ext cx="811779" cy="503238"/>
            <a:chOff x="0" y="0"/>
            <a:chExt cx="811778" cy="503237"/>
          </a:xfrm>
        </p:grpSpPr>
        <p:sp>
          <p:nvSpPr>
            <p:cNvPr id="42" name="Shape 42"/>
            <p:cNvSpPr/>
            <p:nvPr/>
          </p:nvSpPr>
          <p:spPr>
            <a:xfrm>
              <a:off x="489354" y="0"/>
              <a:ext cx="322425" cy="27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1082"/>
              <a:ext cx="164681" cy="20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4" name="Shape 44"/>
            <p:cNvSpPr/>
            <p:nvPr/>
          </p:nvSpPr>
          <p:spPr>
            <a:xfrm>
              <a:off x="185671" y="1082"/>
              <a:ext cx="38737" cy="20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5" name="Shape 45"/>
            <p:cNvSpPr/>
            <p:nvPr/>
          </p:nvSpPr>
          <p:spPr>
            <a:xfrm>
              <a:off x="239771" y="1082"/>
              <a:ext cx="102791" cy="20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6" name="Shape 46"/>
            <p:cNvSpPr/>
            <p:nvPr/>
          </p:nvSpPr>
          <p:spPr>
            <a:xfrm>
              <a:off x="339099" y="50237"/>
              <a:ext cx="153212" cy="2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7" name="Shape 47"/>
            <p:cNvSpPr/>
            <p:nvPr/>
          </p:nvSpPr>
          <p:spPr>
            <a:xfrm>
              <a:off x="485818" y="291678"/>
              <a:ext cx="149751" cy="21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291678"/>
              <a:ext cx="171822" cy="21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9" name="Shape 49"/>
            <p:cNvSpPr/>
            <p:nvPr/>
          </p:nvSpPr>
          <p:spPr>
            <a:xfrm>
              <a:off x="196924" y="341699"/>
              <a:ext cx="138497" cy="16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0" name="Shape 50"/>
            <p:cNvSpPr/>
            <p:nvPr/>
          </p:nvSpPr>
          <p:spPr>
            <a:xfrm>
              <a:off x="359008" y="291028"/>
              <a:ext cx="39386" cy="20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1" name="Shape 51"/>
            <p:cNvSpPr/>
            <p:nvPr/>
          </p:nvSpPr>
          <p:spPr>
            <a:xfrm>
              <a:off x="425443" y="290595"/>
              <a:ext cx="38087" cy="2078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2" name="Shape 52"/>
            <p:cNvSpPr/>
            <p:nvPr/>
          </p:nvSpPr>
          <p:spPr>
            <a:xfrm>
              <a:off x="652880" y="337584"/>
              <a:ext cx="122267" cy="16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6700"/>
            <a:ext cx="3365500" cy="338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57188" y="6456363"/>
            <a:ext cx="28956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1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3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62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1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14" name="Group 1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3" name="Shape 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" name="Shape 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" name="Shape 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6" name="Shape 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7" name="Shape 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8" name="Shape 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9" name="Shape 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0" name="Shape 1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1" name="Shape 1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2" name="Shape 1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357187" y="0"/>
            <a:ext cx="3783013" cy="871538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357187" y="1341437"/>
            <a:ext cx="8440738" cy="5516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hf sldNum="0" hdr="0" ftr="0" dt="0"/>
  <p:txStyles>
    <p:titleStyle>
      <a:lvl1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1pPr>
      <a:lvl2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2pPr>
      <a:lvl3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3pPr>
      <a:lvl4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4pPr>
      <a:lvl5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5pPr>
      <a:lvl6pPr indent="4572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6pPr>
      <a:lvl7pPr indent="9144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7pPr>
      <a:lvl8pPr indent="13716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8pPr>
      <a:lvl9pPr indent="18288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9pPr>
    </p:titleStyle>
    <p:bodyStyle>
      <a:lvl1pPr marL="342900" indent="-342900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1pPr>
      <a:lvl2pPr marL="342900" indent="-341312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2pPr>
      <a:lvl3pPr marL="187589" indent="-184414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3pPr>
      <a:lvl4pPr marL="354453" indent="-15442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4pPr>
      <a:lvl5pPr marL="5405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5pPr>
      <a:lvl6pPr marL="9977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6pPr>
      <a:lvl7pPr marL="14549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7pPr>
      <a:lvl8pPr marL="19121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8pPr>
      <a:lvl9pPr marL="23693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01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0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611560" y="1722900"/>
            <a:ext cx="4043909" cy="534950"/>
          </a:xfrm>
        </p:spPr>
        <p:txBody>
          <a:bodyPr/>
          <a:lstStyle/>
          <a:p>
            <a:r>
              <a:rPr lang="en-GB" sz="3600" dirty="0" smtClean="0"/>
              <a:t>CITY &amp; GUILDS</a:t>
            </a:r>
            <a:endParaRPr lang="en-GB" sz="3600" dirty="0"/>
          </a:p>
        </p:txBody>
      </p:sp>
      <p:sp>
        <p:nvSpPr>
          <p:cNvPr id="10" name="Title 3"/>
          <p:cNvSpPr txBox="1">
            <a:spLocks/>
          </p:cNvSpPr>
          <p:nvPr/>
        </p:nvSpPr>
        <p:spPr bwMode="auto">
          <a:xfrm>
            <a:off x="611560" y="2410250"/>
            <a:ext cx="7378155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16 – 19 STUDY PROGRAMME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 bwMode="auto">
          <a:xfrm>
            <a:off x="611560" y="3128453"/>
            <a:ext cx="2941043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EXAMPLES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104" y="4018999"/>
            <a:ext cx="73448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FF0000"/>
                </a:solidFill>
              </a:rPr>
              <a:t>L2 </a:t>
            </a:r>
            <a:r>
              <a:rPr lang="en-GB" sz="2400" b="1" dirty="0" smtClean="0">
                <a:solidFill>
                  <a:srgbClr val="FF0000"/>
                </a:solidFill>
              </a:rPr>
              <a:t>and L3 Beauty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7"/>
          <p:cNvGraphicFramePr/>
          <p:nvPr>
            <p:extLst>
              <p:ext uri="{D42A27DB-BD31-4B8C-83A1-F6EECF244321}">
                <p14:modId xmlns:p14="http://schemas.microsoft.com/office/powerpoint/2010/main" val="1548381136"/>
              </p:ext>
            </p:extLst>
          </p:nvPr>
        </p:nvGraphicFramePr>
        <p:xfrm>
          <a:off x="254827" y="2216150"/>
          <a:ext cx="8262937" cy="406695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32112"/>
                <a:gridCol w="2933700"/>
                <a:gridCol w="2397125"/>
              </a:tblGrid>
              <a:tr h="4540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</a:t>
                      </a:r>
                      <a:r>
                        <a:rPr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Study</a:t>
                      </a:r>
                      <a:r>
                        <a:rPr lang="en-GB"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-</a:t>
                      </a:r>
                      <a:endParaRPr sz="1400" dirty="0">
                        <a:solidFill>
                          <a:srgbClr val="FFFFFF"/>
                        </a:solidFill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dirty="0" smtClean="0"/>
                        <a:t>500/9076/8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Level 2 Diploma in Beauty Therapy(3003-63) 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lvl="0" algn="l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4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68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(5009838X)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skills- English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(500/9319/8) -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1948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 (50110821)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–   Math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(501/0986/8) –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GB" sz="10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Work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 experience carried out by 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external employers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– could assume 12hrs/week over two weeks if used as an option</a:t>
                      </a:r>
                      <a:endParaRPr sz="10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n/a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Tutorials and non –accredited training support,  to prepare the individual </a:t>
                      </a:r>
                      <a:r>
                        <a:rPr lang="en-GB" sz="1000" b="0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work or progression (could be Simulated /RWE</a:t>
                      </a:r>
                      <a:r>
                        <a:rPr lang="en-GB" sz="10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but classified as non qualification activity</a:t>
                      </a:r>
                      <a:endParaRPr lang="en-GB" sz="1000" b="0" i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</a:p>
                    <a:p>
                      <a:pPr lvl="0" algn="ctr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5109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Employability skills could be considered as part of individual</a:t>
                      </a:r>
                      <a:r>
                        <a:rPr lang="en-GB" sz="1000" b="1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needs</a:t>
                      </a:r>
                      <a:endParaRPr lang="en-GB" sz="1000" b="1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  <a:endParaRPr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58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+ any planned non qualification activity as appropriate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57187" y="6456362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90" name="Shape 90"/>
          <p:cNvSpPr/>
          <p:nvPr/>
        </p:nvSpPr>
        <p:spPr>
          <a:xfrm>
            <a:off x="268287" y="1133475"/>
            <a:ext cx="8467726" cy="93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lang="en-GB" sz="1000" dirty="0" smtClean="0"/>
              <a:t>Decisions on work experience could be dependent on progression/delivery at Level 1 to give the individual ‘experience’ of a working environment, and/or plans if the individual progresses to Level 3 when work experience can be used as the step into employment.</a:t>
            </a:r>
          </a:p>
          <a:p>
            <a:pPr lvl="1" indent="0">
              <a:spcBef>
                <a:spcPts val="2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/>
              <a:t>Programmes </a:t>
            </a:r>
            <a:r>
              <a:rPr sz="1000" b="1" dirty="0"/>
              <a:t>using GSCE </a:t>
            </a:r>
            <a:r>
              <a:rPr sz="1000" dirty="0"/>
              <a:t>will require </a:t>
            </a:r>
            <a:r>
              <a:rPr sz="1000" dirty="0">
                <a:solidFill>
                  <a:srgbClr val="FF0000"/>
                </a:solidFill>
              </a:rPr>
              <a:t>substantially more </a:t>
            </a:r>
            <a:r>
              <a:rPr sz="1000" dirty="0"/>
              <a:t>planned hrs  with an avg 110 planned hrs for each element (</a:t>
            </a:r>
            <a:r>
              <a:rPr sz="1000" dirty="0" smtClean="0"/>
              <a:t>English/math's)</a:t>
            </a: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b="1" dirty="0">
                <a:solidFill>
                  <a:schemeClr val="tx1"/>
                </a:solidFill>
              </a:rPr>
              <a:t>Note: </a:t>
            </a:r>
            <a:r>
              <a:rPr sz="1000" dirty="0">
                <a:solidFill>
                  <a:schemeClr val="tx1"/>
                </a:solidFill>
              </a:rPr>
              <a:t>Where the leaner does have GSCE grades A*-C then </a:t>
            </a:r>
            <a:r>
              <a:rPr sz="1000" b="1" dirty="0">
                <a:solidFill>
                  <a:schemeClr val="tx1"/>
                </a:solidFill>
              </a:rPr>
              <a:t>other </a:t>
            </a:r>
            <a:r>
              <a:rPr sz="1000" b="1" dirty="0" smtClean="0">
                <a:solidFill>
                  <a:schemeClr val="tx1"/>
                </a:solidFill>
              </a:rPr>
              <a:t>option</a:t>
            </a:r>
            <a:r>
              <a:rPr lang="en-GB" sz="1000" b="1" dirty="0" smtClean="0">
                <a:solidFill>
                  <a:schemeClr val="tx1"/>
                </a:solidFill>
              </a:rPr>
              <a:t>s</a:t>
            </a:r>
            <a:r>
              <a:rPr sz="1000" b="1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need to be considered for planned hours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1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51067" y="601824"/>
            <a:ext cx="266693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2: BEAUTY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6589500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7"/>
          <p:cNvGraphicFramePr/>
          <p:nvPr>
            <p:extLst>
              <p:ext uri="{D42A27DB-BD31-4B8C-83A1-F6EECF244321}">
                <p14:modId xmlns:p14="http://schemas.microsoft.com/office/powerpoint/2010/main" val="50067834"/>
              </p:ext>
            </p:extLst>
          </p:nvPr>
        </p:nvGraphicFramePr>
        <p:xfrm>
          <a:off x="271461" y="2060848"/>
          <a:ext cx="8262937" cy="40849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32112"/>
                <a:gridCol w="2933700"/>
                <a:gridCol w="2397125"/>
              </a:tblGrid>
              <a:tr h="4540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</a:t>
                      </a:r>
                      <a:r>
                        <a:rPr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Study</a:t>
                      </a:r>
                      <a:r>
                        <a:rPr lang="en-GB"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-</a:t>
                      </a:r>
                      <a:endParaRPr sz="1400" dirty="0">
                        <a:solidFill>
                          <a:srgbClr val="FFFFFF"/>
                        </a:solidFill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500/8957/2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Level 3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Diploma in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Beauty Therapy Techniques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521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skills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/GCSE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- English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skill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s/GCSE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requirements have been achieved 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n/a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baseline="0" dirty="0" smtClean="0"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(unless resits required)</a:t>
                      </a:r>
                      <a:endParaRPr sz="1000" dirty="0"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1948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/GSCE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– Math’s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skills/GCSE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requirements have been achieved </a:t>
                      </a:r>
                      <a:endParaRPr lang="en-GB" sz="1000" dirty="0" smtClean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  <a:p>
                      <a:pPr lvl="0" algn="l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n/a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baseline="0" dirty="0" smtClean="0"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(unless resits required)</a:t>
                      </a:r>
                      <a:endParaRPr lang="en-GB" sz="1000" dirty="0" smtClean="0"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  <a:p>
                      <a:pPr lvl="0" algn="ctr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GB" sz="10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Work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 experience carried out by 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external employers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– assume 12hrs/week over two weeks</a:t>
                      </a:r>
                      <a:endParaRPr sz="10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24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(Band 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Code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- Z0007834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)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Tutorials and non –accredited training support  to prepare the individual </a:t>
                      </a:r>
                      <a:r>
                        <a:rPr lang="en-GB" sz="1000" b="0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work or progression (could be Simulated /RWE</a:t>
                      </a:r>
                      <a:r>
                        <a:rPr lang="en-GB" sz="10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but classified as non qualification activity</a:t>
                      </a:r>
                      <a:endParaRPr lang="en-GB" sz="1000" b="0" i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</a:p>
                    <a:p>
                      <a:pPr lvl="0" algn="ctr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5109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Employability skills could be considered as part of individual</a:t>
                      </a:r>
                      <a:r>
                        <a:rPr lang="en-GB" sz="1000" b="1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needs</a:t>
                      </a:r>
                      <a:endParaRPr lang="en-GB" sz="1000" b="1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  <a:endParaRPr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45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+ any planned non qualification activity as appropriate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57187" y="6456362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90" name="Shape 90"/>
          <p:cNvSpPr/>
          <p:nvPr/>
        </p:nvSpPr>
        <p:spPr>
          <a:xfrm>
            <a:off x="268287" y="1133475"/>
            <a:ext cx="8467726" cy="759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lang="en-GB" sz="1000" dirty="0" smtClean="0">
                <a:solidFill>
                  <a:schemeClr val="tx1"/>
                </a:solidFill>
              </a:rPr>
              <a:t>In this example it looks at how a  Level 3 qualification is the core aspect of delivery. It assumes the individual as now achieved the GSCE requirements, the essence is now that next step into employment</a:t>
            </a:r>
            <a:endParaRPr sz="1000" dirty="0">
              <a:solidFill>
                <a:schemeClr val="tx1"/>
              </a:solidFill>
            </a:endParaRPr>
          </a:p>
          <a:p>
            <a:pPr lvl="1" indent="0">
              <a:spcBef>
                <a:spcPts val="2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b="1" dirty="0">
                <a:solidFill>
                  <a:schemeClr val="tx1"/>
                </a:solidFill>
              </a:rPr>
              <a:t>Note: </a:t>
            </a:r>
            <a:r>
              <a:rPr sz="1000" dirty="0">
                <a:solidFill>
                  <a:schemeClr val="tx1"/>
                </a:solidFill>
              </a:rPr>
              <a:t>Where the leaner </a:t>
            </a:r>
            <a:r>
              <a:rPr lang="en-GB" sz="1000" dirty="0" smtClean="0">
                <a:solidFill>
                  <a:schemeClr val="tx1"/>
                </a:solidFill>
              </a:rPr>
              <a:t>still requires FS/</a:t>
            </a:r>
            <a:r>
              <a:rPr sz="1000" dirty="0" smtClean="0">
                <a:solidFill>
                  <a:schemeClr val="tx1"/>
                </a:solidFill>
              </a:rPr>
              <a:t>GSCE grades </a:t>
            </a:r>
            <a:r>
              <a:rPr sz="1000" dirty="0">
                <a:solidFill>
                  <a:schemeClr val="tx1"/>
                </a:solidFill>
              </a:rPr>
              <a:t>then </a:t>
            </a:r>
            <a:r>
              <a:rPr sz="1000" b="1" dirty="0">
                <a:solidFill>
                  <a:schemeClr val="tx1"/>
                </a:solidFill>
              </a:rPr>
              <a:t>other </a:t>
            </a:r>
            <a:r>
              <a:rPr sz="1000" b="1" dirty="0" smtClean="0">
                <a:solidFill>
                  <a:schemeClr val="tx1"/>
                </a:solidFill>
              </a:rPr>
              <a:t>option</a:t>
            </a:r>
            <a:r>
              <a:rPr lang="en-GB" sz="1000" b="1" dirty="0" smtClean="0">
                <a:solidFill>
                  <a:schemeClr val="tx1"/>
                </a:solidFill>
              </a:rPr>
              <a:t>s</a:t>
            </a:r>
            <a:r>
              <a:rPr sz="1000" b="1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need to be considered for planned hours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1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1461" y="620688"/>
            <a:ext cx="266693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3: BEAUTY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3875684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232862"/>
              </p:ext>
            </p:extLst>
          </p:nvPr>
        </p:nvGraphicFramePr>
        <p:xfrm>
          <a:off x="271463" y="1749425"/>
          <a:ext cx="8262938" cy="49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847"/>
                <a:gridCol w="2932847"/>
                <a:gridCol w="2397244"/>
              </a:tblGrid>
              <a:tr h="453794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Programme</a:t>
                      </a:r>
                      <a:r>
                        <a:rPr lang="en-GB" sz="1400" baseline="0" dirty="0" smtClean="0"/>
                        <a:t> of Study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Qual/QAN</a:t>
                      </a:r>
                      <a:r>
                        <a:rPr lang="en-GB" sz="1400" baseline="0" dirty="0" smtClean="0"/>
                        <a:t> number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GLHs (on LARA)</a:t>
                      </a:r>
                      <a:endParaRPr lang="en-GB" sz="1400" dirty="0"/>
                    </a:p>
                  </a:txBody>
                  <a:tcPr marT="45719" marB="45719"/>
                </a:tc>
              </a:tr>
              <a:tr h="51448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Substantial ‘Core’ Qualification (50%</a:t>
                      </a:r>
                      <a:r>
                        <a:rPr lang="en-GB" sz="1200" baseline="0" dirty="0" smtClean="0"/>
                        <a:t> of POS)</a:t>
                      </a:r>
                      <a:endParaRPr lang="en-GB" sz="1200" dirty="0" smtClean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EXAMPLE ONLY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/>
                        <a:t>c300 (min)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52866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Functional skills (example)</a:t>
                      </a:r>
                    </a:p>
                    <a:p>
                      <a:pPr algn="l"/>
                      <a:r>
                        <a:rPr lang="en-GB" sz="1100" dirty="0" smtClean="0"/>
                        <a:t>Could do Entry 3 if required (5009838X)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skills- English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(500/9319/8) -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52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Functional</a:t>
                      </a:r>
                      <a:r>
                        <a:rPr lang="en-GB" sz="1200" baseline="0" dirty="0" smtClean="0"/>
                        <a:t> skills (example)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Could do Entry 3 if required </a:t>
                      </a:r>
                      <a:r>
                        <a:rPr lang="en-GB" sz="1100" baseline="0" dirty="0" smtClean="0"/>
                        <a:t> (</a:t>
                      </a:r>
                      <a:r>
                        <a:rPr lang="en-GB" sz="1100" dirty="0" smtClean="0"/>
                        <a:t>50110821)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 –   Math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(501/0986/8) –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650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Work Experience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At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Level 1 and below seen as a minimum requirement to gain work ethic and experience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c50 -99</a:t>
                      </a:r>
                    </a:p>
                    <a:p>
                      <a:pPr algn="ctr"/>
                      <a:r>
                        <a:rPr lang="en-GB" sz="1200" dirty="0" smtClean="0"/>
                        <a:t>(link</a:t>
                      </a:r>
                      <a:r>
                        <a:rPr lang="en-GB" sz="1200" baseline="0" dirty="0" smtClean="0"/>
                        <a:t> to WE coding)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75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Non Accredited training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Entitlement (Tutorial)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Tutorials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and non –accredited training support  to prepare the individual </a:t>
                      </a:r>
                      <a:r>
                        <a:rPr lang="en-GB" sz="1200" i="1" baseline="0" dirty="0" smtClean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  <a:endParaRPr lang="en-GB" sz="12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TBC</a:t>
                      </a:r>
                    </a:p>
                  </a:txBody>
                  <a:tcPr marT="45719" marB="45719"/>
                </a:tc>
              </a:tr>
              <a:tr h="822957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Employability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(options available)</a:t>
                      </a:r>
                    </a:p>
                    <a:p>
                      <a:pPr algn="l"/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or Additionality (smaller relevant qualification)</a:t>
                      </a:r>
                    </a:p>
                    <a:p>
                      <a:pPr algn="l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L1 Award in Employability skills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QAN 600/57555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Example - 46</a:t>
                      </a:r>
                      <a:endParaRPr lang="en-GB" sz="1200" dirty="0"/>
                    </a:p>
                  </a:txBody>
                  <a:tcPr marT="45723" marB="45723"/>
                </a:tc>
              </a:tr>
              <a:tr h="68722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Total hours</a:t>
                      </a:r>
                      <a:endParaRPr lang="en-GB" sz="1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for total glh can be made through work experience/ non accredited activity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540</a:t>
                      </a:r>
                      <a:r>
                        <a:rPr lang="en-GB" sz="1200" baseline="0" dirty="0" smtClean="0"/>
                        <a:t> -600 +</a:t>
                      </a:r>
                      <a:endParaRPr lang="en-GB" sz="12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25641" name="Slide Number Placeholder 1"/>
          <p:cNvSpPr txBox="1">
            <a:spLocks noGrp="1"/>
          </p:cNvSpPr>
          <p:nvPr/>
        </p:nvSpPr>
        <p:spPr bwMode="auto">
          <a:xfrm>
            <a:off x="271463" y="6342063"/>
            <a:ext cx="4032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/>
              </a:solidFill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3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25644" name="Rectangle 1"/>
          <p:cNvSpPr>
            <a:spLocks noChangeArrowheads="1"/>
          </p:cNvSpPr>
          <p:nvPr/>
        </p:nvSpPr>
        <p:spPr bwMode="auto">
          <a:xfrm>
            <a:off x="271463" y="1133475"/>
            <a:ext cx="84677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000" b="0" dirty="0">
                <a:solidFill>
                  <a:schemeClr val="tx1"/>
                </a:solidFill>
              </a:rPr>
              <a:t>Under the latest Government actions, full time learners will be required to be on a programme that is </a:t>
            </a:r>
            <a:r>
              <a:rPr lang="en-GB" altLang="en-US" sz="1000" dirty="0">
                <a:solidFill>
                  <a:schemeClr val="tx1"/>
                </a:solidFill>
              </a:rPr>
              <a:t>no less than 540 Guide Learning Hours </a:t>
            </a:r>
            <a:r>
              <a:rPr lang="en-GB" altLang="en-US" sz="1000" b="0" dirty="0">
                <a:solidFill>
                  <a:schemeClr val="tx1"/>
                </a:solidFill>
              </a:rPr>
              <a:t>for </a:t>
            </a:r>
            <a:r>
              <a:rPr lang="en-GB" altLang="en-US" sz="1000" b="0" dirty="0" smtClean="0">
                <a:solidFill>
                  <a:schemeClr val="tx1"/>
                </a:solidFill>
              </a:rPr>
              <a:t>a</a:t>
            </a:r>
          </a:p>
          <a:p>
            <a:pPr algn="l" eaLnBrk="1" hangingPunct="1"/>
            <a:r>
              <a:rPr lang="en-GB" altLang="en-US" sz="1000" b="0" dirty="0" smtClean="0">
                <a:solidFill>
                  <a:schemeClr val="tx1"/>
                </a:solidFill>
              </a:rPr>
              <a:t>full </a:t>
            </a:r>
            <a:r>
              <a:rPr lang="en-GB" altLang="en-US" sz="1000" b="0" dirty="0">
                <a:solidFill>
                  <a:schemeClr val="tx1"/>
                </a:solidFill>
              </a:rPr>
              <a:t>time programme, with 600 being the optimum, although they can be larger and self funded above this level.</a:t>
            </a:r>
          </a:p>
          <a:p>
            <a:pPr marL="0" lvl="1" eaLnBrk="1" hangingPunct="1"/>
            <a:endParaRPr lang="en-GB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1463" y="608274"/>
            <a:ext cx="439657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EXAMPLE LEVEL 1 TEMPLATE</a:t>
            </a:r>
            <a:endParaRPr lang="en-GB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810</Words>
  <Application>Microsoft Office PowerPoint</Application>
  <PresentationFormat>On-screen Show (4:3)</PresentationFormat>
  <Paragraphs>119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</vt:lpstr>
      <vt:lpstr>4_Default Design</vt:lpstr>
      <vt:lpstr>5_Default Design</vt:lpstr>
      <vt:lpstr>CITY &amp; GUILDS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Study - Examples</dc:title>
  <dc:creator>Lawrence Rowley</dc:creator>
  <cp:lastModifiedBy>Katherine Murphy</cp:lastModifiedBy>
  <cp:revision>25</cp:revision>
  <dcterms:modified xsi:type="dcterms:W3CDTF">2014-05-16T10:31:00Z</dcterms:modified>
</cp:coreProperties>
</file>