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55" r:id="rId2"/>
    <p:sldMasterId id="2147483669" r:id="rId3"/>
  </p:sldMasterIdLst>
  <p:notesMasterIdLst>
    <p:notesMasterId r:id="rId14"/>
  </p:notesMasterIdLst>
  <p:handoutMasterIdLst>
    <p:handoutMasterId r:id="rId15"/>
  </p:handoutMasterIdLst>
  <p:sldIdLst>
    <p:sldId id="280" r:id="rId4"/>
    <p:sldId id="272" r:id="rId5"/>
    <p:sldId id="277" r:id="rId6"/>
    <p:sldId id="259" r:id="rId7"/>
    <p:sldId id="260" r:id="rId8"/>
    <p:sldId id="261" r:id="rId9"/>
    <p:sldId id="273" r:id="rId10"/>
    <p:sldId id="275" r:id="rId11"/>
    <p:sldId id="274" r:id="rId12"/>
    <p:sldId id="281" r:id="rId13"/>
  </p:sldIdLst>
  <p:sldSz cx="9144000" cy="6858000" type="screen4x3"/>
  <p:notesSz cx="6858000" cy="9144000"/>
  <p:defaultTextStyle>
    <a:lvl1pPr>
      <a:defRPr>
        <a:latin typeface="Arial"/>
        <a:ea typeface="Arial"/>
        <a:cs typeface="Arial"/>
        <a:sym typeface="Arial"/>
      </a:defRPr>
    </a:lvl1pPr>
    <a:lvl2pPr indent="457200">
      <a:defRPr>
        <a:latin typeface="Arial"/>
        <a:ea typeface="Arial"/>
        <a:cs typeface="Arial"/>
        <a:sym typeface="Arial"/>
      </a:defRPr>
    </a:lvl2pPr>
    <a:lvl3pPr indent="914400">
      <a:defRPr>
        <a:latin typeface="Arial"/>
        <a:ea typeface="Arial"/>
        <a:cs typeface="Arial"/>
        <a:sym typeface="Arial"/>
      </a:defRPr>
    </a:lvl3pPr>
    <a:lvl4pPr indent="1371600">
      <a:defRPr>
        <a:latin typeface="Arial"/>
        <a:ea typeface="Arial"/>
        <a:cs typeface="Arial"/>
        <a:sym typeface="Arial"/>
      </a:defRPr>
    </a:lvl4pPr>
    <a:lvl5pPr indent="1828800">
      <a:defRPr>
        <a:latin typeface="Arial"/>
        <a:ea typeface="Arial"/>
        <a:cs typeface="Arial"/>
        <a:sym typeface="Arial"/>
      </a:defRPr>
    </a:lvl5pPr>
    <a:lvl6pPr>
      <a:defRPr>
        <a:latin typeface="Arial"/>
        <a:ea typeface="Arial"/>
        <a:cs typeface="Arial"/>
        <a:sym typeface="Arial"/>
      </a:defRPr>
    </a:lvl6pPr>
    <a:lvl7pPr>
      <a:defRPr>
        <a:latin typeface="Arial"/>
        <a:ea typeface="Arial"/>
        <a:cs typeface="Arial"/>
        <a:sym typeface="Arial"/>
      </a:defRPr>
    </a:lvl7pPr>
    <a:lvl8pPr>
      <a:defRPr>
        <a:latin typeface="Arial"/>
        <a:ea typeface="Arial"/>
        <a:cs typeface="Arial"/>
        <a:sym typeface="Arial"/>
      </a:defRPr>
    </a:lvl8pPr>
    <a:lvl9pPr>
      <a:defRPr>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1F2"/>
          </a:solidFill>
        </a:fill>
      </a:tcStyle>
    </a:wholeTbl>
    <a:band2H>
      <a:tcTxStyle/>
      <a:tcStyle>
        <a:tcBdr/>
        <a:fill>
          <a:solidFill>
            <a:srgbClr val="E7F1F9"/>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4A9DE"/>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4A9DE"/>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14A9DE"/>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6CADA"/>
          </a:solidFill>
        </a:fill>
      </a:tcStyle>
    </a:wholeTbl>
    <a:band2H>
      <a:tcTxStyle/>
      <a:tcStyle>
        <a:tcBdr/>
        <a:fill>
          <a:solidFill>
            <a:srgbClr val="FAE6ED"/>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008B"/>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008B"/>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008B"/>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14A9DE"/>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14A9DE"/>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0659D5-073C-47B2-9A7E-01AE1A5750C4}" type="datetimeFigureOut">
              <a:rPr lang="en-GB" smtClean="0"/>
              <a:t>17/07/2017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C32EED-447D-4F00-92B6-F000A78E78F4}" type="slidenum">
              <a:rPr lang="en-GB" smtClean="0"/>
              <a:t>‹#›</a:t>
            </a:fld>
            <a:endParaRPr lang="en-GB"/>
          </a:p>
        </p:txBody>
      </p:sp>
    </p:spTree>
    <p:extLst>
      <p:ext uri="{BB962C8B-B14F-4D97-AF65-F5344CB8AC3E}">
        <p14:creationId xmlns:p14="http://schemas.microsoft.com/office/powerpoint/2010/main" val="122155600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Shape 56"/>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57" name="Shape 5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834231847"/>
      </p:ext>
    </p:extLst>
  </p:cSld>
  <p:clrMap bg1="lt1" tx1="dk1" bg2="lt2" tx2="dk2" accent1="accent1" accent2="accent2" accent3="accent3" accent4="accent4" accent5="accent5" accent6="accent6" hlink="hlink" folHlink="folHlink"/>
  <p:hf sldNum="0" hdr="0" ftr="0" dt="0"/>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7"/>
          <p:cNvSpPr txBox="1">
            <a:spLocks noGrp="1" noChangeArrowheads="1"/>
          </p:cNvSpPr>
          <p:nvPr/>
        </p:nvSpPr>
        <p:spPr bwMode="auto">
          <a:xfrm>
            <a:off x="3884602" y="8685559"/>
            <a:ext cx="2971801" cy="456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77" tIns="46289" rIns="92577" bIns="46289" anchor="b"/>
          <a:lstStyle>
            <a:lvl1pPr defTabSz="461963" eaLnBrk="0" hangingPunct="0">
              <a:spcBef>
                <a:spcPct val="30000"/>
              </a:spcBef>
              <a:defRPr sz="1200">
                <a:solidFill>
                  <a:schemeClr val="tx1"/>
                </a:solidFill>
                <a:latin typeface="Arial" pitchFamily="34" charset="0"/>
                <a:cs typeface="Arial" pitchFamily="34" charset="0"/>
              </a:defRPr>
            </a:lvl1pPr>
            <a:lvl2pPr marL="742950" indent="-285750" defTabSz="461963" eaLnBrk="0" hangingPunct="0">
              <a:spcBef>
                <a:spcPct val="30000"/>
              </a:spcBef>
              <a:defRPr sz="1200">
                <a:solidFill>
                  <a:schemeClr val="tx1"/>
                </a:solidFill>
                <a:latin typeface="Arial" pitchFamily="34" charset="0"/>
                <a:cs typeface="Arial" pitchFamily="34" charset="0"/>
              </a:defRPr>
            </a:lvl2pPr>
            <a:lvl3pPr marL="1143000" indent="-228600" defTabSz="461963" eaLnBrk="0" hangingPunct="0">
              <a:spcBef>
                <a:spcPct val="30000"/>
              </a:spcBef>
              <a:defRPr sz="1200">
                <a:solidFill>
                  <a:schemeClr val="tx1"/>
                </a:solidFill>
                <a:latin typeface="Arial" pitchFamily="34" charset="0"/>
                <a:cs typeface="Arial" pitchFamily="34" charset="0"/>
              </a:defRPr>
            </a:lvl3pPr>
            <a:lvl4pPr marL="1600200" indent="-228600" defTabSz="461963" eaLnBrk="0" hangingPunct="0">
              <a:spcBef>
                <a:spcPct val="30000"/>
              </a:spcBef>
              <a:defRPr sz="1200">
                <a:solidFill>
                  <a:schemeClr val="tx1"/>
                </a:solidFill>
                <a:latin typeface="Arial" pitchFamily="34" charset="0"/>
                <a:cs typeface="Arial" pitchFamily="34" charset="0"/>
              </a:defRPr>
            </a:lvl4pPr>
            <a:lvl5pPr marL="2057400" indent="-228600" defTabSz="461963" eaLnBrk="0" hangingPunct="0">
              <a:spcBef>
                <a:spcPct val="30000"/>
              </a:spcBef>
              <a:defRPr sz="1200">
                <a:solidFill>
                  <a:schemeClr val="tx1"/>
                </a:solidFill>
                <a:latin typeface="Arial" pitchFamily="34" charset="0"/>
                <a:cs typeface="Arial" pitchFamily="34" charset="0"/>
              </a:defRPr>
            </a:lvl5pPr>
            <a:lvl6pPr marL="25146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spcBef>
                <a:spcPct val="0"/>
              </a:spcBef>
            </a:pPr>
            <a:fld id="{805D455B-F831-4E9D-B039-4373816FFBC7}" type="slidenum">
              <a:rPr lang="en-GB" altLang="en-US">
                <a:latin typeface="Calibri" pitchFamily="34" charset="0"/>
                <a:ea typeface="MS PGothic" pitchFamily="34" charset="-128"/>
              </a:rPr>
              <a:pPr algn="r" eaLnBrk="1" hangingPunct="1">
                <a:spcBef>
                  <a:spcPct val="0"/>
                </a:spcBef>
              </a:pPr>
              <a:t>1</a:t>
            </a:fld>
            <a:endParaRPr lang="en-GB" altLang="en-US" dirty="0">
              <a:latin typeface="Calibri" pitchFamily="34" charset="0"/>
              <a:ea typeface="MS PGothic" pitchFamily="34" charset="-128"/>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xfrm>
            <a:off x="687399" y="4343510"/>
            <a:ext cx="5483203" cy="4114289"/>
          </a:xfrm>
          <a:noFill/>
        </p:spPr>
        <p:txBody>
          <a:bodyPr lIns="92577" tIns="46289" rIns="92577" bIns="46289"/>
          <a:lstStyle/>
          <a:p>
            <a:pPr defTabSz="457200" eaLnBrk="1" hangingPunct="1">
              <a:lnSpc>
                <a:spcPct val="80000"/>
              </a:lnSpc>
            </a:pPr>
            <a:endParaRPr lang="en-US" altLang="en-US" dirty="0" smtClean="0"/>
          </a:p>
        </p:txBody>
      </p:sp>
    </p:spTree>
    <p:extLst>
      <p:ext uri="{BB962C8B-B14F-4D97-AF65-F5344CB8AC3E}">
        <p14:creationId xmlns:p14="http://schemas.microsoft.com/office/powerpoint/2010/main" val="714727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7"/>
          <p:cNvSpPr txBox="1">
            <a:spLocks noGrp="1" noChangeArrowheads="1"/>
          </p:cNvSpPr>
          <p:nvPr/>
        </p:nvSpPr>
        <p:spPr bwMode="auto">
          <a:xfrm>
            <a:off x="3884602" y="8685559"/>
            <a:ext cx="2971801" cy="456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77" tIns="46289" rIns="92577" bIns="46289" anchor="b"/>
          <a:lstStyle>
            <a:lvl1pPr defTabSz="461963" eaLnBrk="0" hangingPunct="0">
              <a:spcBef>
                <a:spcPct val="30000"/>
              </a:spcBef>
              <a:defRPr sz="1200">
                <a:solidFill>
                  <a:schemeClr val="tx1"/>
                </a:solidFill>
                <a:latin typeface="Arial" pitchFamily="34" charset="0"/>
                <a:cs typeface="Arial" pitchFamily="34" charset="0"/>
              </a:defRPr>
            </a:lvl1pPr>
            <a:lvl2pPr marL="742950" indent="-285750" defTabSz="461963" eaLnBrk="0" hangingPunct="0">
              <a:spcBef>
                <a:spcPct val="30000"/>
              </a:spcBef>
              <a:defRPr sz="1200">
                <a:solidFill>
                  <a:schemeClr val="tx1"/>
                </a:solidFill>
                <a:latin typeface="Arial" pitchFamily="34" charset="0"/>
                <a:cs typeface="Arial" pitchFamily="34" charset="0"/>
              </a:defRPr>
            </a:lvl2pPr>
            <a:lvl3pPr marL="1143000" indent="-228600" defTabSz="461963" eaLnBrk="0" hangingPunct="0">
              <a:spcBef>
                <a:spcPct val="30000"/>
              </a:spcBef>
              <a:defRPr sz="1200">
                <a:solidFill>
                  <a:schemeClr val="tx1"/>
                </a:solidFill>
                <a:latin typeface="Arial" pitchFamily="34" charset="0"/>
                <a:cs typeface="Arial" pitchFamily="34" charset="0"/>
              </a:defRPr>
            </a:lvl3pPr>
            <a:lvl4pPr marL="1600200" indent="-228600" defTabSz="461963" eaLnBrk="0" hangingPunct="0">
              <a:spcBef>
                <a:spcPct val="30000"/>
              </a:spcBef>
              <a:defRPr sz="1200">
                <a:solidFill>
                  <a:schemeClr val="tx1"/>
                </a:solidFill>
                <a:latin typeface="Arial" pitchFamily="34" charset="0"/>
                <a:cs typeface="Arial" pitchFamily="34" charset="0"/>
              </a:defRPr>
            </a:lvl4pPr>
            <a:lvl5pPr marL="2057400" indent="-228600" defTabSz="461963" eaLnBrk="0" hangingPunct="0">
              <a:spcBef>
                <a:spcPct val="30000"/>
              </a:spcBef>
              <a:defRPr sz="1200">
                <a:solidFill>
                  <a:schemeClr val="tx1"/>
                </a:solidFill>
                <a:latin typeface="Arial" pitchFamily="34" charset="0"/>
                <a:cs typeface="Arial" pitchFamily="34" charset="0"/>
              </a:defRPr>
            </a:lvl5pPr>
            <a:lvl6pPr marL="25146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defTabSz="461963" eaLnBrk="0" fontAlgn="base" hangingPunct="0">
              <a:spcBef>
                <a:spcPct val="30000"/>
              </a:spcBef>
              <a:spcAft>
                <a:spcPct val="0"/>
              </a:spcAft>
              <a:defRPr sz="1200">
                <a:solidFill>
                  <a:schemeClr val="tx1"/>
                </a:solidFill>
                <a:latin typeface="Arial" pitchFamily="34" charset="0"/>
                <a:cs typeface="Arial" pitchFamily="34" charset="0"/>
              </a:defRPr>
            </a:lvl9pPr>
          </a:lstStyle>
          <a:p>
            <a:pPr algn="r" eaLnBrk="1" hangingPunct="1">
              <a:spcBef>
                <a:spcPct val="0"/>
              </a:spcBef>
            </a:pPr>
            <a:fld id="{805D455B-F831-4E9D-B039-4373816FFBC7}" type="slidenum">
              <a:rPr lang="en-GB" altLang="en-US">
                <a:latin typeface="Calibri" pitchFamily="34" charset="0"/>
                <a:ea typeface="MS PGothic" pitchFamily="34" charset="-128"/>
              </a:rPr>
              <a:pPr algn="r" eaLnBrk="1" hangingPunct="1">
                <a:spcBef>
                  <a:spcPct val="0"/>
                </a:spcBef>
              </a:pPr>
              <a:t>2</a:t>
            </a:fld>
            <a:endParaRPr lang="en-GB" altLang="en-US" dirty="0">
              <a:latin typeface="Calibri" pitchFamily="34" charset="0"/>
              <a:ea typeface="MS PGothic" pitchFamily="34" charset="-128"/>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xfrm>
            <a:off x="687399" y="4343510"/>
            <a:ext cx="5483203" cy="4114289"/>
          </a:xfrm>
          <a:noFill/>
        </p:spPr>
        <p:txBody>
          <a:bodyPr lIns="92577" tIns="46289" rIns="92577" bIns="46289"/>
          <a:lstStyle/>
          <a:p>
            <a:pPr defTabSz="457200" eaLnBrk="1" hangingPunct="1">
              <a:lnSpc>
                <a:spcPct val="80000"/>
              </a:lnSpc>
            </a:pPr>
            <a:endParaRPr lang="en-US" altLang="en-US" dirty="0" smtClean="0"/>
          </a:p>
        </p:txBody>
      </p:sp>
    </p:spTree>
    <p:extLst>
      <p:ext uri="{BB962C8B-B14F-4D97-AF65-F5344CB8AC3E}">
        <p14:creationId xmlns:p14="http://schemas.microsoft.com/office/powerpoint/2010/main" val="18097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77546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77546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75613"/>
            <a:ext cx="4754040" cy="3410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284149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96369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94798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750"/>
            <a:ext cx="4332450" cy="3133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22567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3988"/>
            <a:ext cx="4332450" cy="3133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724768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313560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17980" y="266701"/>
            <a:ext cx="450105" cy="464498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7189" y="266700"/>
            <a:ext cx="6178550" cy="5786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375144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52963" y="134143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52963" y="377348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41721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357188" y="1341438"/>
            <a:ext cx="8440737" cy="4711700"/>
          </a:xfrm>
        </p:spPr>
        <p:txBody>
          <a:bodyPr/>
          <a:lstStyle/>
          <a:p>
            <a:pPr lvl="0"/>
            <a:endParaRPr lang="en-US" noProof="0" dirty="0" smtClean="0"/>
          </a:p>
        </p:txBody>
      </p:sp>
    </p:spTree>
    <p:extLst>
      <p:ext uri="{BB962C8B-B14F-4D97-AF65-F5344CB8AC3E}">
        <p14:creationId xmlns:p14="http://schemas.microsoft.com/office/powerpoint/2010/main" val="2681603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ea typeface="ＭＳ Ｐゴシック" pitchFamily="34" charset="-128"/>
              </a:defRPr>
            </a:lvl1pPr>
          </a:lstStyle>
          <a:p>
            <a:pPr>
              <a:defRPr/>
            </a:pPr>
            <a:endParaRPr lang="en-GB" dirty="0"/>
          </a:p>
        </p:txBody>
      </p:sp>
    </p:spTree>
    <p:extLst>
      <p:ext uri="{BB962C8B-B14F-4D97-AF65-F5344CB8AC3E}">
        <p14:creationId xmlns:p14="http://schemas.microsoft.com/office/powerpoint/2010/main" val="262895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9" name="Shape 19"/>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20" name="Shape 20"/>
          <p:cNvSpPr>
            <a:spLocks noGrp="1"/>
          </p:cNvSpPr>
          <p:nvPr>
            <p:ph type="body" idx="1"/>
          </p:nvPr>
        </p:nvSpPr>
        <p:spPr>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
        <p:nvSpPr>
          <p:cNvPr id="5" name="TextBox 4"/>
          <p:cNvSpPr txBox="1"/>
          <p:nvPr userDrawn="1"/>
        </p:nvSpPr>
        <p:spPr>
          <a:xfrm>
            <a:off x="8453294" y="0"/>
            <a:ext cx="690706" cy="338554"/>
          </a:xfrm>
          <a:prstGeom prst="rect">
            <a:avLst/>
          </a:prstGeom>
          <a:noFill/>
        </p:spPr>
        <p:txBody>
          <a:bodyPr wrap="square" rtlCol="0">
            <a:spAutoFit/>
          </a:bodyPr>
          <a:lstStyle/>
          <a:p>
            <a:pPr algn="r" rtl="0"/>
            <a:fld id="{371E44BA-C53E-41FF-B9BB-64AE01A1D5B4}" type="slidenum">
              <a:rPr lang="en-GB" sz="1600" b="1" kern="1200" smtClean="0">
                <a:solidFill>
                  <a:srgbClr val="FF0000"/>
                </a:solidFill>
              </a:rPr>
              <a:pPr algn="r" rtl="0"/>
              <a:t>‹#›</a:t>
            </a:fld>
            <a:endParaRPr lang="en-GB" sz="1400" b="1" kern="1200" dirty="0">
              <a:solidFill>
                <a:srgbClr val="FF0000"/>
              </a:solidFill>
            </a:endParaRPr>
          </a:p>
        </p:txBody>
      </p:sp>
    </p:spTree>
    <p:extLst>
      <p:ext uri="{BB962C8B-B14F-4D97-AF65-F5344CB8AC3E}">
        <p14:creationId xmlns:p14="http://schemas.microsoft.com/office/powerpoint/2010/main" val="414581306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10806979" cy="590349"/>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1729957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357188" y="1341438"/>
            <a:ext cx="4143375"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9338420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75613"/>
            <a:ext cx="4754040" cy="3410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045310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4010785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141193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750"/>
            <a:ext cx="4332450" cy="3133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2152782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3988"/>
            <a:ext cx="4332450" cy="3133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9551191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9091881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17980" y="266701"/>
            <a:ext cx="450105" cy="464498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7189" y="266700"/>
            <a:ext cx="6178550" cy="5786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830680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22" name="Shape 22"/>
          <p:cNvSpPr/>
          <p:nvPr/>
        </p:nvSpPr>
        <p:spPr>
          <a:xfrm>
            <a:off x="4643437" y="1125537"/>
            <a:ext cx="4146551" cy="1"/>
          </a:xfrm>
          <a:prstGeom prst="line">
            <a:avLst/>
          </a:prstGeom>
          <a:ln w="12700">
            <a:solidFill>
              <a:srgbClr val="BBB1A5"/>
            </a:solidFill>
            <a:round/>
          </a:ln>
        </p:spPr>
        <p:txBody>
          <a:bodyPr lIns="0" tIns="0" rIns="0" bIns="0"/>
          <a:lstStyle/>
          <a:p>
            <a:pPr lvl="0" defTabSz="457200">
              <a:defRPr sz="1200">
                <a:latin typeface="+mn-lt"/>
                <a:ea typeface="+mn-ea"/>
                <a:cs typeface="+mn-cs"/>
                <a:sym typeface="Helvetica"/>
              </a:defRPr>
            </a:pPr>
            <a:endParaRPr dirty="0"/>
          </a:p>
        </p:txBody>
      </p:sp>
      <p:grpSp>
        <p:nvGrpSpPr>
          <p:cNvPr id="34" name="Group 34"/>
          <p:cNvGrpSpPr/>
          <p:nvPr/>
        </p:nvGrpSpPr>
        <p:grpSpPr>
          <a:xfrm>
            <a:off x="7962900" y="369887"/>
            <a:ext cx="811779" cy="503238"/>
            <a:chOff x="0" y="0"/>
            <a:chExt cx="811778" cy="503237"/>
          </a:xfrm>
        </p:grpSpPr>
        <p:sp>
          <p:nvSpPr>
            <p:cNvPr id="23" name="Shape 23"/>
            <p:cNvSpPr/>
            <p:nvPr/>
          </p:nvSpPr>
          <p:spPr>
            <a:xfrm>
              <a:off x="489330" y="0"/>
              <a:ext cx="322449" cy="272237"/>
            </a:xfrm>
            <a:custGeom>
              <a:avLst/>
              <a:gdLst/>
              <a:ahLst/>
              <a:cxnLst>
                <a:cxn ang="0">
                  <a:pos x="wd2" y="hd2"/>
                </a:cxn>
                <a:cxn ang="5400000">
                  <a:pos x="wd2" y="hd2"/>
                </a:cxn>
                <a:cxn ang="10800000">
                  <a:pos x="wd2" y="hd2"/>
                </a:cxn>
                <a:cxn ang="16200000">
                  <a:pos x="wd2" y="hd2"/>
                </a:cxn>
              </a:cxnLst>
              <a:rect l="0" t="0" r="r" b="b"/>
              <a:pathLst>
                <a:path w="21498" h="21600" extrusionOk="0">
                  <a:moveTo>
                    <a:pt x="21328" y="15023"/>
                  </a:moveTo>
                  <a:cubicBezTo>
                    <a:pt x="21328" y="15023"/>
                    <a:pt x="21225" y="14738"/>
                    <a:pt x="21055" y="14738"/>
                  </a:cubicBezTo>
                  <a:cubicBezTo>
                    <a:pt x="21055" y="14860"/>
                    <a:pt x="20987" y="14982"/>
                    <a:pt x="20851" y="14982"/>
                  </a:cubicBezTo>
                  <a:cubicBezTo>
                    <a:pt x="20885" y="15063"/>
                    <a:pt x="20851" y="15144"/>
                    <a:pt x="20816" y="15185"/>
                  </a:cubicBezTo>
                  <a:cubicBezTo>
                    <a:pt x="20919" y="15794"/>
                    <a:pt x="20578" y="15875"/>
                    <a:pt x="20578" y="15875"/>
                  </a:cubicBezTo>
                  <a:cubicBezTo>
                    <a:pt x="20578" y="15875"/>
                    <a:pt x="20612" y="15591"/>
                    <a:pt x="20510" y="15510"/>
                  </a:cubicBezTo>
                  <a:cubicBezTo>
                    <a:pt x="20374" y="15550"/>
                    <a:pt x="20271" y="15550"/>
                    <a:pt x="20169" y="15510"/>
                  </a:cubicBezTo>
                  <a:cubicBezTo>
                    <a:pt x="20135" y="15550"/>
                    <a:pt x="20101" y="15632"/>
                    <a:pt x="19965" y="15632"/>
                  </a:cubicBezTo>
                  <a:cubicBezTo>
                    <a:pt x="19965" y="16119"/>
                    <a:pt x="19590" y="16119"/>
                    <a:pt x="19590" y="16119"/>
                  </a:cubicBezTo>
                  <a:cubicBezTo>
                    <a:pt x="19590" y="16119"/>
                    <a:pt x="19692" y="15835"/>
                    <a:pt x="19658" y="15713"/>
                  </a:cubicBezTo>
                  <a:cubicBezTo>
                    <a:pt x="19488" y="15672"/>
                    <a:pt x="19283" y="15550"/>
                    <a:pt x="19249" y="15307"/>
                  </a:cubicBezTo>
                  <a:cubicBezTo>
                    <a:pt x="18329" y="15226"/>
                    <a:pt x="18227" y="16038"/>
                    <a:pt x="17375" y="16484"/>
                  </a:cubicBezTo>
                  <a:cubicBezTo>
                    <a:pt x="17410" y="16281"/>
                    <a:pt x="17307" y="16119"/>
                    <a:pt x="17341" y="15956"/>
                  </a:cubicBezTo>
                  <a:cubicBezTo>
                    <a:pt x="17171" y="16038"/>
                    <a:pt x="16830" y="16606"/>
                    <a:pt x="16490" y="16647"/>
                  </a:cubicBezTo>
                  <a:cubicBezTo>
                    <a:pt x="16592" y="16362"/>
                    <a:pt x="16387" y="16200"/>
                    <a:pt x="16353" y="15916"/>
                  </a:cubicBezTo>
                  <a:cubicBezTo>
                    <a:pt x="16115" y="16362"/>
                    <a:pt x="15331" y="16768"/>
                    <a:pt x="15331" y="16768"/>
                  </a:cubicBezTo>
                  <a:cubicBezTo>
                    <a:pt x="15468" y="15916"/>
                    <a:pt x="14752" y="15835"/>
                    <a:pt x="14582" y="15794"/>
                  </a:cubicBezTo>
                  <a:cubicBezTo>
                    <a:pt x="14003" y="15875"/>
                    <a:pt x="13492" y="15835"/>
                    <a:pt x="12912" y="15794"/>
                  </a:cubicBezTo>
                  <a:cubicBezTo>
                    <a:pt x="12435" y="16403"/>
                    <a:pt x="15093" y="15632"/>
                    <a:pt x="15093" y="17580"/>
                  </a:cubicBezTo>
                  <a:cubicBezTo>
                    <a:pt x="15093" y="19326"/>
                    <a:pt x="13151" y="18961"/>
                    <a:pt x="13151" y="19814"/>
                  </a:cubicBezTo>
                  <a:cubicBezTo>
                    <a:pt x="13151" y="20220"/>
                    <a:pt x="13492" y="20382"/>
                    <a:pt x="13628" y="20382"/>
                  </a:cubicBezTo>
                  <a:cubicBezTo>
                    <a:pt x="13764" y="20382"/>
                    <a:pt x="14139" y="20057"/>
                    <a:pt x="14377" y="20017"/>
                  </a:cubicBezTo>
                  <a:cubicBezTo>
                    <a:pt x="14650" y="19976"/>
                    <a:pt x="14752" y="20138"/>
                    <a:pt x="14752" y="20138"/>
                  </a:cubicBezTo>
                  <a:cubicBezTo>
                    <a:pt x="15229" y="19935"/>
                    <a:pt x="15365" y="20341"/>
                    <a:pt x="15365" y="20341"/>
                  </a:cubicBezTo>
                  <a:cubicBezTo>
                    <a:pt x="15365" y="20341"/>
                    <a:pt x="15161" y="20260"/>
                    <a:pt x="15059" y="20463"/>
                  </a:cubicBezTo>
                  <a:cubicBezTo>
                    <a:pt x="15195" y="20544"/>
                    <a:pt x="15331" y="20747"/>
                    <a:pt x="15365" y="20869"/>
                  </a:cubicBezTo>
                  <a:cubicBezTo>
                    <a:pt x="15808" y="20869"/>
                    <a:pt x="15774" y="21356"/>
                    <a:pt x="15774" y="21356"/>
                  </a:cubicBezTo>
                  <a:cubicBezTo>
                    <a:pt x="15774" y="21356"/>
                    <a:pt x="15604" y="21153"/>
                    <a:pt x="15399" y="21275"/>
                  </a:cubicBezTo>
                  <a:cubicBezTo>
                    <a:pt x="15365" y="21519"/>
                    <a:pt x="15263" y="21600"/>
                    <a:pt x="15263" y="21600"/>
                  </a:cubicBezTo>
                  <a:cubicBezTo>
                    <a:pt x="15263" y="21600"/>
                    <a:pt x="12810" y="21600"/>
                    <a:pt x="12469" y="21600"/>
                  </a:cubicBezTo>
                  <a:cubicBezTo>
                    <a:pt x="12095" y="21600"/>
                    <a:pt x="12027" y="20910"/>
                    <a:pt x="11788" y="20747"/>
                  </a:cubicBezTo>
                  <a:cubicBezTo>
                    <a:pt x="11550" y="20626"/>
                    <a:pt x="11277" y="20788"/>
                    <a:pt x="10902" y="20626"/>
                  </a:cubicBezTo>
                  <a:cubicBezTo>
                    <a:pt x="11277" y="20341"/>
                    <a:pt x="11311" y="19935"/>
                    <a:pt x="11550" y="19692"/>
                  </a:cubicBezTo>
                  <a:cubicBezTo>
                    <a:pt x="11311" y="19651"/>
                    <a:pt x="11243" y="19529"/>
                    <a:pt x="10902" y="19529"/>
                  </a:cubicBezTo>
                  <a:cubicBezTo>
                    <a:pt x="11243" y="18961"/>
                    <a:pt x="12095" y="18758"/>
                    <a:pt x="12095" y="18271"/>
                  </a:cubicBezTo>
                  <a:cubicBezTo>
                    <a:pt x="12095" y="17621"/>
                    <a:pt x="11209" y="17621"/>
                    <a:pt x="10868" y="17418"/>
                  </a:cubicBezTo>
                  <a:cubicBezTo>
                    <a:pt x="10868" y="18433"/>
                    <a:pt x="10221" y="18839"/>
                    <a:pt x="9676" y="19002"/>
                  </a:cubicBezTo>
                  <a:cubicBezTo>
                    <a:pt x="9165" y="19164"/>
                    <a:pt x="8926" y="19692"/>
                    <a:pt x="8756" y="19895"/>
                  </a:cubicBezTo>
                  <a:cubicBezTo>
                    <a:pt x="8756" y="19570"/>
                    <a:pt x="8654" y="19529"/>
                    <a:pt x="8586" y="19205"/>
                  </a:cubicBezTo>
                  <a:cubicBezTo>
                    <a:pt x="8415" y="19448"/>
                    <a:pt x="8075" y="19611"/>
                    <a:pt x="7836" y="20017"/>
                  </a:cubicBezTo>
                  <a:cubicBezTo>
                    <a:pt x="7904" y="19732"/>
                    <a:pt x="7700" y="19489"/>
                    <a:pt x="7563" y="19489"/>
                  </a:cubicBezTo>
                  <a:cubicBezTo>
                    <a:pt x="7223" y="19489"/>
                    <a:pt x="6610" y="20057"/>
                    <a:pt x="6610" y="20260"/>
                  </a:cubicBezTo>
                  <a:cubicBezTo>
                    <a:pt x="6610" y="20341"/>
                    <a:pt x="6814" y="20382"/>
                    <a:pt x="6916" y="20382"/>
                  </a:cubicBezTo>
                  <a:cubicBezTo>
                    <a:pt x="6984" y="20260"/>
                    <a:pt x="7155" y="20057"/>
                    <a:pt x="7461" y="20057"/>
                  </a:cubicBezTo>
                  <a:cubicBezTo>
                    <a:pt x="7734" y="20057"/>
                    <a:pt x="7836" y="20179"/>
                    <a:pt x="7870" y="20260"/>
                  </a:cubicBezTo>
                  <a:cubicBezTo>
                    <a:pt x="8245" y="20179"/>
                    <a:pt x="8381" y="20585"/>
                    <a:pt x="8381" y="20585"/>
                  </a:cubicBezTo>
                  <a:cubicBezTo>
                    <a:pt x="8381" y="20585"/>
                    <a:pt x="8143" y="20463"/>
                    <a:pt x="8143" y="20707"/>
                  </a:cubicBezTo>
                  <a:cubicBezTo>
                    <a:pt x="8347" y="20747"/>
                    <a:pt x="8381" y="20950"/>
                    <a:pt x="8381" y="20950"/>
                  </a:cubicBezTo>
                  <a:cubicBezTo>
                    <a:pt x="8381" y="20950"/>
                    <a:pt x="8790" y="20910"/>
                    <a:pt x="8790" y="21397"/>
                  </a:cubicBezTo>
                  <a:cubicBezTo>
                    <a:pt x="8654" y="21235"/>
                    <a:pt x="8517" y="21235"/>
                    <a:pt x="8449" y="21316"/>
                  </a:cubicBezTo>
                  <a:cubicBezTo>
                    <a:pt x="8415" y="21519"/>
                    <a:pt x="8245" y="21600"/>
                    <a:pt x="8245" y="21600"/>
                  </a:cubicBezTo>
                  <a:cubicBezTo>
                    <a:pt x="5247" y="21600"/>
                    <a:pt x="5247" y="21600"/>
                    <a:pt x="5247" y="21600"/>
                  </a:cubicBezTo>
                  <a:cubicBezTo>
                    <a:pt x="5076" y="21600"/>
                    <a:pt x="4736" y="21438"/>
                    <a:pt x="4736" y="20950"/>
                  </a:cubicBezTo>
                  <a:cubicBezTo>
                    <a:pt x="4736" y="20423"/>
                    <a:pt x="5213" y="20220"/>
                    <a:pt x="5383" y="19935"/>
                  </a:cubicBezTo>
                  <a:cubicBezTo>
                    <a:pt x="5383" y="19935"/>
                    <a:pt x="4940" y="19651"/>
                    <a:pt x="4599" y="19732"/>
                  </a:cubicBezTo>
                  <a:cubicBezTo>
                    <a:pt x="4770" y="19326"/>
                    <a:pt x="5553" y="19205"/>
                    <a:pt x="5996" y="18880"/>
                  </a:cubicBezTo>
                  <a:cubicBezTo>
                    <a:pt x="5826" y="18758"/>
                    <a:pt x="5519" y="18636"/>
                    <a:pt x="5281" y="18595"/>
                  </a:cubicBezTo>
                  <a:cubicBezTo>
                    <a:pt x="5690" y="18392"/>
                    <a:pt x="5928" y="17946"/>
                    <a:pt x="6644" y="17865"/>
                  </a:cubicBezTo>
                  <a:cubicBezTo>
                    <a:pt x="6950" y="17824"/>
                    <a:pt x="7359" y="17499"/>
                    <a:pt x="7529" y="17093"/>
                  </a:cubicBezTo>
                  <a:cubicBezTo>
                    <a:pt x="7666" y="16687"/>
                    <a:pt x="7972" y="15266"/>
                    <a:pt x="7972" y="15266"/>
                  </a:cubicBezTo>
                  <a:cubicBezTo>
                    <a:pt x="7972" y="15266"/>
                    <a:pt x="5383" y="16728"/>
                    <a:pt x="3611" y="16728"/>
                  </a:cubicBezTo>
                  <a:cubicBezTo>
                    <a:pt x="886" y="16728"/>
                    <a:pt x="34" y="14535"/>
                    <a:pt x="0" y="12749"/>
                  </a:cubicBezTo>
                  <a:cubicBezTo>
                    <a:pt x="-34" y="9379"/>
                    <a:pt x="2589" y="8202"/>
                    <a:pt x="3714" y="7349"/>
                  </a:cubicBezTo>
                  <a:cubicBezTo>
                    <a:pt x="2657" y="6374"/>
                    <a:pt x="1908" y="5278"/>
                    <a:pt x="1908" y="3735"/>
                  </a:cubicBezTo>
                  <a:cubicBezTo>
                    <a:pt x="1908" y="1096"/>
                    <a:pt x="4191" y="0"/>
                    <a:pt x="5894" y="0"/>
                  </a:cubicBezTo>
                  <a:cubicBezTo>
                    <a:pt x="7563" y="0"/>
                    <a:pt x="9505" y="1056"/>
                    <a:pt x="9505" y="3532"/>
                  </a:cubicBezTo>
                  <a:cubicBezTo>
                    <a:pt x="9505" y="6009"/>
                    <a:pt x="6439" y="7511"/>
                    <a:pt x="6439" y="7511"/>
                  </a:cubicBezTo>
                  <a:cubicBezTo>
                    <a:pt x="6439" y="7511"/>
                    <a:pt x="6780" y="7836"/>
                    <a:pt x="7189" y="8080"/>
                  </a:cubicBezTo>
                  <a:cubicBezTo>
                    <a:pt x="8620" y="7795"/>
                    <a:pt x="9403" y="9420"/>
                    <a:pt x="10187" y="10110"/>
                  </a:cubicBezTo>
                  <a:cubicBezTo>
                    <a:pt x="9778" y="10029"/>
                    <a:pt x="9471" y="10110"/>
                    <a:pt x="9471" y="10110"/>
                  </a:cubicBezTo>
                  <a:cubicBezTo>
                    <a:pt x="9948" y="10597"/>
                    <a:pt x="10289" y="11328"/>
                    <a:pt x="10493" y="11612"/>
                  </a:cubicBezTo>
                  <a:cubicBezTo>
                    <a:pt x="9914" y="11247"/>
                    <a:pt x="8858" y="11125"/>
                    <a:pt x="8858" y="11125"/>
                  </a:cubicBezTo>
                  <a:cubicBezTo>
                    <a:pt x="8858" y="11125"/>
                    <a:pt x="8994" y="11450"/>
                    <a:pt x="9063" y="12302"/>
                  </a:cubicBezTo>
                  <a:cubicBezTo>
                    <a:pt x="8245" y="10962"/>
                    <a:pt x="6167" y="11165"/>
                    <a:pt x="6303" y="9176"/>
                  </a:cubicBezTo>
                  <a:cubicBezTo>
                    <a:pt x="5622" y="8689"/>
                    <a:pt x="5110" y="8405"/>
                    <a:pt x="5110" y="8405"/>
                  </a:cubicBezTo>
                  <a:cubicBezTo>
                    <a:pt x="5110" y="8405"/>
                    <a:pt x="2794" y="9501"/>
                    <a:pt x="2794" y="11896"/>
                  </a:cubicBezTo>
                  <a:cubicBezTo>
                    <a:pt x="2794" y="14048"/>
                    <a:pt x="4361" y="14901"/>
                    <a:pt x="5519" y="14901"/>
                  </a:cubicBezTo>
                  <a:cubicBezTo>
                    <a:pt x="6678" y="14901"/>
                    <a:pt x="7291" y="14292"/>
                    <a:pt x="7700" y="14008"/>
                  </a:cubicBezTo>
                  <a:cubicBezTo>
                    <a:pt x="8075" y="13723"/>
                    <a:pt x="9165" y="12871"/>
                    <a:pt x="10732" y="12871"/>
                  </a:cubicBezTo>
                  <a:cubicBezTo>
                    <a:pt x="12095" y="12871"/>
                    <a:pt x="12572" y="12668"/>
                    <a:pt x="12572" y="12180"/>
                  </a:cubicBezTo>
                  <a:cubicBezTo>
                    <a:pt x="12572" y="11937"/>
                    <a:pt x="12401" y="11815"/>
                    <a:pt x="12129" y="11815"/>
                  </a:cubicBezTo>
                  <a:cubicBezTo>
                    <a:pt x="11856" y="11815"/>
                    <a:pt x="11584" y="12059"/>
                    <a:pt x="11141" y="11977"/>
                  </a:cubicBezTo>
                  <a:cubicBezTo>
                    <a:pt x="11686" y="11653"/>
                    <a:pt x="11516" y="11247"/>
                    <a:pt x="11788" y="10841"/>
                  </a:cubicBezTo>
                  <a:cubicBezTo>
                    <a:pt x="11686" y="10597"/>
                    <a:pt x="10970" y="10881"/>
                    <a:pt x="10970" y="10881"/>
                  </a:cubicBezTo>
                  <a:cubicBezTo>
                    <a:pt x="10970" y="10881"/>
                    <a:pt x="11277" y="9785"/>
                    <a:pt x="11652" y="9257"/>
                  </a:cubicBezTo>
                  <a:cubicBezTo>
                    <a:pt x="11243" y="9420"/>
                    <a:pt x="10936" y="9298"/>
                    <a:pt x="10664" y="9379"/>
                  </a:cubicBezTo>
                  <a:cubicBezTo>
                    <a:pt x="11073" y="8932"/>
                    <a:pt x="11175" y="7877"/>
                    <a:pt x="11788" y="7592"/>
                  </a:cubicBezTo>
                  <a:cubicBezTo>
                    <a:pt x="11175" y="7714"/>
                    <a:pt x="11209" y="7552"/>
                    <a:pt x="10732" y="7674"/>
                  </a:cubicBezTo>
                  <a:cubicBezTo>
                    <a:pt x="11175" y="7349"/>
                    <a:pt x="11550" y="6050"/>
                    <a:pt x="12435" y="6009"/>
                  </a:cubicBezTo>
                  <a:cubicBezTo>
                    <a:pt x="12333" y="5806"/>
                    <a:pt x="11584" y="5806"/>
                    <a:pt x="11345" y="5522"/>
                  </a:cubicBezTo>
                  <a:cubicBezTo>
                    <a:pt x="11924" y="5441"/>
                    <a:pt x="12435" y="4750"/>
                    <a:pt x="13389" y="4872"/>
                  </a:cubicBezTo>
                  <a:cubicBezTo>
                    <a:pt x="12878" y="4507"/>
                    <a:pt x="12878" y="4101"/>
                    <a:pt x="12674" y="3776"/>
                  </a:cubicBezTo>
                  <a:cubicBezTo>
                    <a:pt x="13321" y="4182"/>
                    <a:pt x="14343" y="3979"/>
                    <a:pt x="14752" y="4426"/>
                  </a:cubicBezTo>
                  <a:cubicBezTo>
                    <a:pt x="15195" y="3532"/>
                    <a:pt x="15979" y="3938"/>
                    <a:pt x="16558" y="3898"/>
                  </a:cubicBezTo>
                  <a:cubicBezTo>
                    <a:pt x="16319" y="4223"/>
                    <a:pt x="15979" y="4263"/>
                    <a:pt x="15979" y="4507"/>
                  </a:cubicBezTo>
                  <a:cubicBezTo>
                    <a:pt x="15979" y="4872"/>
                    <a:pt x="17205" y="5035"/>
                    <a:pt x="17137" y="5400"/>
                  </a:cubicBezTo>
                  <a:cubicBezTo>
                    <a:pt x="17478" y="5441"/>
                    <a:pt x="17921" y="5644"/>
                    <a:pt x="18193" y="5765"/>
                  </a:cubicBezTo>
                  <a:cubicBezTo>
                    <a:pt x="18738" y="5847"/>
                    <a:pt x="18534" y="6334"/>
                    <a:pt x="18432" y="6415"/>
                  </a:cubicBezTo>
                  <a:cubicBezTo>
                    <a:pt x="18568" y="6740"/>
                    <a:pt x="18295" y="7146"/>
                    <a:pt x="17989" y="7389"/>
                  </a:cubicBezTo>
                  <a:cubicBezTo>
                    <a:pt x="17955" y="7633"/>
                    <a:pt x="17648" y="7714"/>
                    <a:pt x="17648" y="7714"/>
                  </a:cubicBezTo>
                  <a:cubicBezTo>
                    <a:pt x="17648" y="7714"/>
                    <a:pt x="17716" y="7471"/>
                    <a:pt x="17648" y="7430"/>
                  </a:cubicBezTo>
                  <a:cubicBezTo>
                    <a:pt x="17103" y="7430"/>
                    <a:pt x="16524" y="6943"/>
                    <a:pt x="16456" y="7430"/>
                  </a:cubicBezTo>
                  <a:cubicBezTo>
                    <a:pt x="16456" y="7511"/>
                    <a:pt x="16456" y="7552"/>
                    <a:pt x="16456" y="7633"/>
                  </a:cubicBezTo>
                  <a:cubicBezTo>
                    <a:pt x="16490" y="7633"/>
                    <a:pt x="16592" y="7592"/>
                    <a:pt x="16694" y="7592"/>
                  </a:cubicBezTo>
                  <a:cubicBezTo>
                    <a:pt x="17035" y="7592"/>
                    <a:pt x="17716" y="7917"/>
                    <a:pt x="18227" y="7917"/>
                  </a:cubicBezTo>
                  <a:cubicBezTo>
                    <a:pt x="19011" y="7877"/>
                    <a:pt x="18943" y="6618"/>
                    <a:pt x="19726" y="6659"/>
                  </a:cubicBezTo>
                  <a:cubicBezTo>
                    <a:pt x="19079" y="7024"/>
                    <a:pt x="19760" y="8242"/>
                    <a:pt x="18636" y="8364"/>
                  </a:cubicBezTo>
                  <a:cubicBezTo>
                    <a:pt x="18057" y="8405"/>
                    <a:pt x="17205" y="7836"/>
                    <a:pt x="16728" y="7836"/>
                  </a:cubicBezTo>
                  <a:cubicBezTo>
                    <a:pt x="16626" y="7836"/>
                    <a:pt x="16558" y="7877"/>
                    <a:pt x="16524" y="7877"/>
                  </a:cubicBezTo>
                  <a:cubicBezTo>
                    <a:pt x="16694" y="8405"/>
                    <a:pt x="17375" y="8608"/>
                    <a:pt x="17546" y="8161"/>
                  </a:cubicBezTo>
                  <a:cubicBezTo>
                    <a:pt x="17648" y="8242"/>
                    <a:pt x="17614" y="8405"/>
                    <a:pt x="17614" y="8405"/>
                  </a:cubicBezTo>
                  <a:cubicBezTo>
                    <a:pt x="17750" y="8445"/>
                    <a:pt x="17921" y="8445"/>
                    <a:pt x="17921" y="8770"/>
                  </a:cubicBezTo>
                  <a:cubicBezTo>
                    <a:pt x="17921" y="9095"/>
                    <a:pt x="17716" y="9257"/>
                    <a:pt x="17716" y="9257"/>
                  </a:cubicBezTo>
                  <a:cubicBezTo>
                    <a:pt x="17716" y="9420"/>
                    <a:pt x="17478" y="9704"/>
                    <a:pt x="17307" y="9704"/>
                  </a:cubicBezTo>
                  <a:cubicBezTo>
                    <a:pt x="17410" y="9501"/>
                    <a:pt x="17410" y="9095"/>
                    <a:pt x="16728" y="9095"/>
                  </a:cubicBezTo>
                  <a:cubicBezTo>
                    <a:pt x="16013" y="9095"/>
                    <a:pt x="16217" y="9866"/>
                    <a:pt x="16524" y="9988"/>
                  </a:cubicBezTo>
                  <a:cubicBezTo>
                    <a:pt x="17512" y="10353"/>
                    <a:pt x="17580" y="10841"/>
                    <a:pt x="18023" y="11084"/>
                  </a:cubicBezTo>
                  <a:cubicBezTo>
                    <a:pt x="18023" y="11247"/>
                    <a:pt x="17512" y="11084"/>
                    <a:pt x="17512" y="11206"/>
                  </a:cubicBezTo>
                  <a:cubicBezTo>
                    <a:pt x="17512" y="11328"/>
                    <a:pt x="17682" y="11409"/>
                    <a:pt x="17955" y="11409"/>
                  </a:cubicBezTo>
                  <a:cubicBezTo>
                    <a:pt x="18363" y="11409"/>
                    <a:pt x="19147" y="10759"/>
                    <a:pt x="19147" y="9663"/>
                  </a:cubicBezTo>
                  <a:cubicBezTo>
                    <a:pt x="18943" y="9176"/>
                    <a:pt x="19283" y="8405"/>
                    <a:pt x="19897" y="8526"/>
                  </a:cubicBezTo>
                  <a:cubicBezTo>
                    <a:pt x="20067" y="7958"/>
                    <a:pt x="20476" y="8080"/>
                    <a:pt x="20476" y="8080"/>
                  </a:cubicBezTo>
                  <a:cubicBezTo>
                    <a:pt x="20476" y="8080"/>
                    <a:pt x="20237" y="8283"/>
                    <a:pt x="20271" y="8567"/>
                  </a:cubicBezTo>
                  <a:cubicBezTo>
                    <a:pt x="20816" y="8486"/>
                    <a:pt x="20953" y="8932"/>
                    <a:pt x="20953" y="8932"/>
                  </a:cubicBezTo>
                  <a:cubicBezTo>
                    <a:pt x="20953" y="8932"/>
                    <a:pt x="21498" y="8932"/>
                    <a:pt x="21498" y="9379"/>
                  </a:cubicBezTo>
                  <a:cubicBezTo>
                    <a:pt x="21396" y="9257"/>
                    <a:pt x="21123" y="9257"/>
                    <a:pt x="21055" y="9338"/>
                  </a:cubicBezTo>
                  <a:cubicBezTo>
                    <a:pt x="21055" y="9501"/>
                    <a:pt x="21021" y="9663"/>
                    <a:pt x="20953" y="9704"/>
                  </a:cubicBezTo>
                  <a:cubicBezTo>
                    <a:pt x="21021" y="9826"/>
                    <a:pt x="21021" y="9947"/>
                    <a:pt x="21021" y="10110"/>
                  </a:cubicBezTo>
                  <a:cubicBezTo>
                    <a:pt x="21396" y="10394"/>
                    <a:pt x="21089" y="10881"/>
                    <a:pt x="21089" y="10881"/>
                  </a:cubicBezTo>
                  <a:cubicBezTo>
                    <a:pt x="21089" y="10881"/>
                    <a:pt x="21055" y="10516"/>
                    <a:pt x="20885" y="10556"/>
                  </a:cubicBezTo>
                  <a:cubicBezTo>
                    <a:pt x="20851" y="10719"/>
                    <a:pt x="20578" y="10922"/>
                    <a:pt x="20374" y="10881"/>
                  </a:cubicBezTo>
                  <a:cubicBezTo>
                    <a:pt x="20237" y="11328"/>
                    <a:pt x="19965" y="11571"/>
                    <a:pt x="19794" y="11856"/>
                  </a:cubicBezTo>
                  <a:cubicBezTo>
                    <a:pt x="20101" y="11977"/>
                    <a:pt x="20067" y="12059"/>
                    <a:pt x="20340" y="12180"/>
                  </a:cubicBezTo>
                  <a:cubicBezTo>
                    <a:pt x="20067" y="12424"/>
                    <a:pt x="19488" y="12546"/>
                    <a:pt x="19488" y="12546"/>
                  </a:cubicBezTo>
                  <a:cubicBezTo>
                    <a:pt x="19488" y="12546"/>
                    <a:pt x="19590" y="12708"/>
                    <a:pt x="19863" y="12830"/>
                  </a:cubicBezTo>
                  <a:cubicBezTo>
                    <a:pt x="19522" y="13236"/>
                    <a:pt x="18772" y="13074"/>
                    <a:pt x="18772" y="13074"/>
                  </a:cubicBezTo>
                  <a:cubicBezTo>
                    <a:pt x="18772" y="13074"/>
                    <a:pt x="18806" y="13236"/>
                    <a:pt x="19079" y="13520"/>
                  </a:cubicBezTo>
                  <a:cubicBezTo>
                    <a:pt x="18602" y="13602"/>
                    <a:pt x="17887" y="13398"/>
                    <a:pt x="17512" y="13398"/>
                  </a:cubicBezTo>
                  <a:cubicBezTo>
                    <a:pt x="16967" y="13398"/>
                    <a:pt x="16967" y="14089"/>
                    <a:pt x="17478" y="14089"/>
                  </a:cubicBezTo>
                  <a:cubicBezTo>
                    <a:pt x="18159" y="14089"/>
                    <a:pt x="19283" y="13561"/>
                    <a:pt x="19828" y="13561"/>
                  </a:cubicBezTo>
                  <a:cubicBezTo>
                    <a:pt x="20135" y="13561"/>
                    <a:pt x="20305" y="13602"/>
                    <a:pt x="20476" y="13723"/>
                  </a:cubicBezTo>
                  <a:cubicBezTo>
                    <a:pt x="20953" y="13683"/>
                    <a:pt x="21089" y="14048"/>
                    <a:pt x="21123" y="14251"/>
                  </a:cubicBezTo>
                  <a:cubicBezTo>
                    <a:pt x="21566" y="14617"/>
                    <a:pt x="21328" y="15023"/>
                    <a:pt x="21328" y="15023"/>
                  </a:cubicBezTo>
                  <a:close/>
                  <a:moveTo>
                    <a:pt x="4054" y="3492"/>
                  </a:moveTo>
                  <a:cubicBezTo>
                    <a:pt x="4054" y="5278"/>
                    <a:pt x="5281" y="6374"/>
                    <a:pt x="5281" y="6374"/>
                  </a:cubicBezTo>
                  <a:cubicBezTo>
                    <a:pt x="5281" y="6374"/>
                    <a:pt x="7087" y="5278"/>
                    <a:pt x="7291" y="3492"/>
                  </a:cubicBezTo>
                  <a:cubicBezTo>
                    <a:pt x="7461" y="1786"/>
                    <a:pt x="6337" y="1380"/>
                    <a:pt x="5792" y="1380"/>
                  </a:cubicBezTo>
                  <a:cubicBezTo>
                    <a:pt x="4668" y="1421"/>
                    <a:pt x="4054" y="2355"/>
                    <a:pt x="4054" y="3492"/>
                  </a:cubicBezTo>
                  <a:close/>
                  <a:moveTo>
                    <a:pt x="16592" y="6090"/>
                  </a:moveTo>
                  <a:cubicBezTo>
                    <a:pt x="16762" y="6009"/>
                    <a:pt x="16524" y="5928"/>
                    <a:pt x="16626" y="5725"/>
                  </a:cubicBezTo>
                  <a:cubicBezTo>
                    <a:pt x="16728" y="5562"/>
                    <a:pt x="16898" y="5562"/>
                    <a:pt x="16898" y="5481"/>
                  </a:cubicBezTo>
                  <a:cubicBezTo>
                    <a:pt x="16592" y="5400"/>
                    <a:pt x="16183" y="5481"/>
                    <a:pt x="15808" y="5806"/>
                  </a:cubicBezTo>
                  <a:cubicBezTo>
                    <a:pt x="16183" y="5928"/>
                    <a:pt x="16422" y="6171"/>
                    <a:pt x="16592" y="6090"/>
                  </a:cubicBezTo>
                  <a:close/>
                  <a:moveTo>
                    <a:pt x="17955" y="6009"/>
                  </a:moveTo>
                  <a:cubicBezTo>
                    <a:pt x="17887" y="6009"/>
                    <a:pt x="17852" y="6090"/>
                    <a:pt x="17852" y="6171"/>
                  </a:cubicBezTo>
                  <a:cubicBezTo>
                    <a:pt x="17852" y="6415"/>
                    <a:pt x="18261" y="6496"/>
                    <a:pt x="18261" y="6374"/>
                  </a:cubicBezTo>
                  <a:cubicBezTo>
                    <a:pt x="18261" y="6334"/>
                    <a:pt x="18193" y="6293"/>
                    <a:pt x="18091" y="6171"/>
                  </a:cubicBezTo>
                  <a:cubicBezTo>
                    <a:pt x="18023" y="6090"/>
                    <a:pt x="18023" y="6009"/>
                    <a:pt x="17955" y="6009"/>
                  </a:cubicBezTo>
                  <a:close/>
                </a:path>
              </a:pathLst>
            </a:custGeom>
            <a:solidFill>
              <a:srgbClr val="ED1C24"/>
            </a:solidFill>
            <a:ln w="12700" cap="flat">
              <a:noFill/>
              <a:miter lim="400000"/>
            </a:ln>
            <a:effectLst/>
          </p:spPr>
          <p:txBody>
            <a:bodyPr wrap="square" lIns="0" tIns="0" rIns="0" bIns="0" numCol="1" anchor="t">
              <a:noAutofit/>
            </a:bodyPr>
            <a:lstStyle/>
            <a:p>
              <a:pPr lvl="0"/>
              <a:endParaRPr dirty="0"/>
            </a:p>
          </p:txBody>
        </p:sp>
        <p:sp>
          <p:nvSpPr>
            <p:cNvPr id="24" name="Shape 24"/>
            <p:cNvSpPr/>
            <p:nvPr/>
          </p:nvSpPr>
          <p:spPr>
            <a:xfrm>
              <a:off x="0" y="1145"/>
              <a:ext cx="164850" cy="209238"/>
            </a:xfrm>
            <a:custGeom>
              <a:avLst/>
              <a:gdLst/>
              <a:ahLst/>
              <a:cxnLst>
                <a:cxn ang="0">
                  <a:pos x="wd2" y="hd2"/>
                </a:cxn>
                <a:cxn ang="5400000">
                  <a:pos x="wd2" y="hd2"/>
                </a:cxn>
                <a:cxn ang="10800000">
                  <a:pos x="wd2" y="hd2"/>
                </a:cxn>
                <a:cxn ang="16200000">
                  <a:pos x="wd2" y="hd2"/>
                </a:cxn>
              </a:cxnLst>
              <a:rect l="0" t="0" r="r" b="b"/>
              <a:pathLst>
                <a:path w="21600" h="21600" extrusionOk="0">
                  <a:moveTo>
                    <a:pt x="18716" y="5968"/>
                  </a:moveTo>
                  <a:cubicBezTo>
                    <a:pt x="16166" y="4014"/>
                    <a:pt x="15026" y="3538"/>
                    <a:pt x="12678" y="3538"/>
                  </a:cubicBezTo>
                  <a:cubicBezTo>
                    <a:pt x="8452" y="3538"/>
                    <a:pt x="5635" y="6126"/>
                    <a:pt x="5635" y="10932"/>
                  </a:cubicBezTo>
                  <a:cubicBezTo>
                    <a:pt x="5635" y="15527"/>
                    <a:pt x="8318" y="18009"/>
                    <a:pt x="12276" y="18009"/>
                  </a:cubicBezTo>
                  <a:cubicBezTo>
                    <a:pt x="14489" y="18009"/>
                    <a:pt x="16166" y="17322"/>
                    <a:pt x="18380" y="15527"/>
                  </a:cubicBezTo>
                  <a:cubicBezTo>
                    <a:pt x="21332" y="18009"/>
                    <a:pt x="21332" y="18009"/>
                    <a:pt x="21332" y="18009"/>
                  </a:cubicBezTo>
                  <a:cubicBezTo>
                    <a:pt x="18648" y="20544"/>
                    <a:pt x="15764" y="21600"/>
                    <a:pt x="11605" y="21600"/>
                  </a:cubicBezTo>
                  <a:cubicBezTo>
                    <a:pt x="4427" y="21600"/>
                    <a:pt x="0" y="17850"/>
                    <a:pt x="0" y="10826"/>
                  </a:cubicBezTo>
                  <a:cubicBezTo>
                    <a:pt x="0" y="3961"/>
                    <a:pt x="4964" y="0"/>
                    <a:pt x="12544" y="0"/>
                  </a:cubicBezTo>
                  <a:cubicBezTo>
                    <a:pt x="16569" y="0"/>
                    <a:pt x="18917" y="898"/>
                    <a:pt x="21600" y="3327"/>
                  </a:cubicBezTo>
                  <a:lnTo>
                    <a:pt x="18716" y="5968"/>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5" name="Shape 25"/>
            <p:cNvSpPr/>
            <p:nvPr/>
          </p:nvSpPr>
          <p:spPr>
            <a:xfrm>
              <a:off x="185837" y="1145"/>
              <a:ext cx="38542" cy="205038"/>
            </a:xfrm>
            <a:custGeom>
              <a:avLst/>
              <a:gdLst/>
              <a:ahLst/>
              <a:cxnLst>
                <a:cxn ang="0">
                  <a:pos x="wd2" y="hd2"/>
                </a:cxn>
                <a:cxn ang="5400000">
                  <a:pos x="wd2" y="hd2"/>
                </a:cxn>
                <a:cxn ang="10800000">
                  <a:pos x="wd2" y="hd2"/>
                </a:cxn>
                <a:cxn ang="16200000">
                  <a:pos x="wd2" y="hd2"/>
                </a:cxn>
              </a:cxnLst>
              <a:rect l="0" t="0" r="r" b="b"/>
              <a:pathLst>
                <a:path w="21600" h="21600" extrusionOk="0">
                  <a:moveTo>
                    <a:pt x="0" y="3718"/>
                  </a:moveTo>
                  <a:lnTo>
                    <a:pt x="0" y="0"/>
                  </a:lnTo>
                  <a:lnTo>
                    <a:pt x="21600" y="0"/>
                  </a:lnTo>
                  <a:lnTo>
                    <a:pt x="21600" y="3718"/>
                  </a:lnTo>
                  <a:lnTo>
                    <a:pt x="0" y="3718"/>
                  </a:lnTo>
                  <a:close/>
                  <a:moveTo>
                    <a:pt x="241" y="21600"/>
                  </a:moveTo>
                  <a:lnTo>
                    <a:pt x="241" y="5178"/>
                  </a:lnTo>
                  <a:lnTo>
                    <a:pt x="21117" y="5178"/>
                  </a:lnTo>
                  <a:lnTo>
                    <a:pt x="21117" y="21600"/>
                  </a:lnTo>
                  <a:lnTo>
                    <a:pt x="241"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6" name="Shape 26"/>
            <p:cNvSpPr/>
            <p:nvPr/>
          </p:nvSpPr>
          <p:spPr>
            <a:xfrm>
              <a:off x="239642" y="1145"/>
              <a:ext cx="103032" cy="208092"/>
            </a:xfrm>
            <a:custGeom>
              <a:avLst/>
              <a:gdLst/>
              <a:ahLst/>
              <a:cxnLst>
                <a:cxn ang="0">
                  <a:pos x="wd2" y="hd2"/>
                </a:cxn>
                <a:cxn ang="5400000">
                  <a:pos x="wd2" y="hd2"/>
                </a:cxn>
                <a:cxn ang="10800000">
                  <a:pos x="wd2" y="hd2"/>
                </a:cxn>
                <a:cxn ang="16200000">
                  <a:pos x="wd2" y="hd2"/>
                </a:cxn>
              </a:cxnLst>
              <a:rect l="0" t="0" r="r" b="b"/>
              <a:pathLst>
                <a:path w="21600" h="21600" extrusionOk="0">
                  <a:moveTo>
                    <a:pt x="12896" y="21600"/>
                  </a:moveTo>
                  <a:cubicBezTo>
                    <a:pt x="6878" y="21600"/>
                    <a:pt x="4191" y="20273"/>
                    <a:pt x="4191" y="17354"/>
                  </a:cubicBezTo>
                  <a:cubicBezTo>
                    <a:pt x="4191" y="8226"/>
                    <a:pt x="4191" y="8226"/>
                    <a:pt x="4191" y="8226"/>
                  </a:cubicBezTo>
                  <a:cubicBezTo>
                    <a:pt x="0" y="8226"/>
                    <a:pt x="0" y="8226"/>
                    <a:pt x="0" y="8226"/>
                  </a:cubicBezTo>
                  <a:cubicBezTo>
                    <a:pt x="0" y="5095"/>
                    <a:pt x="0" y="5095"/>
                    <a:pt x="0" y="5095"/>
                  </a:cubicBezTo>
                  <a:cubicBezTo>
                    <a:pt x="4299" y="5095"/>
                    <a:pt x="4299" y="5095"/>
                    <a:pt x="4299" y="5095"/>
                  </a:cubicBezTo>
                  <a:cubicBezTo>
                    <a:pt x="4513" y="796"/>
                    <a:pt x="4513" y="796"/>
                    <a:pt x="4513" y="796"/>
                  </a:cubicBezTo>
                  <a:cubicBezTo>
                    <a:pt x="12251" y="0"/>
                    <a:pt x="12251" y="0"/>
                    <a:pt x="12251" y="0"/>
                  </a:cubicBezTo>
                  <a:cubicBezTo>
                    <a:pt x="12251" y="5095"/>
                    <a:pt x="12251" y="5095"/>
                    <a:pt x="12251" y="5095"/>
                  </a:cubicBezTo>
                  <a:cubicBezTo>
                    <a:pt x="18806" y="5095"/>
                    <a:pt x="18806" y="5095"/>
                    <a:pt x="18806" y="5095"/>
                  </a:cubicBezTo>
                  <a:cubicBezTo>
                    <a:pt x="18806" y="8226"/>
                    <a:pt x="18806" y="8226"/>
                    <a:pt x="18806" y="8226"/>
                  </a:cubicBezTo>
                  <a:cubicBezTo>
                    <a:pt x="12251" y="8226"/>
                    <a:pt x="12251" y="8226"/>
                    <a:pt x="12251" y="8226"/>
                  </a:cubicBezTo>
                  <a:cubicBezTo>
                    <a:pt x="12251" y="16028"/>
                    <a:pt x="12251" y="16028"/>
                    <a:pt x="12251" y="16028"/>
                  </a:cubicBezTo>
                  <a:cubicBezTo>
                    <a:pt x="12251" y="16771"/>
                    <a:pt x="12251" y="17036"/>
                    <a:pt x="12358" y="17354"/>
                  </a:cubicBezTo>
                  <a:cubicBezTo>
                    <a:pt x="12681" y="17938"/>
                    <a:pt x="13755" y="18310"/>
                    <a:pt x="15045" y="18310"/>
                  </a:cubicBezTo>
                  <a:cubicBezTo>
                    <a:pt x="16334" y="18310"/>
                    <a:pt x="17194" y="18150"/>
                    <a:pt x="19666" y="17301"/>
                  </a:cubicBezTo>
                  <a:cubicBezTo>
                    <a:pt x="21600" y="20061"/>
                    <a:pt x="21600" y="20061"/>
                    <a:pt x="21600" y="20061"/>
                  </a:cubicBezTo>
                  <a:cubicBezTo>
                    <a:pt x="18591" y="21175"/>
                    <a:pt x="16334" y="21600"/>
                    <a:pt x="12896"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7" name="Shape 27"/>
            <p:cNvSpPr/>
            <p:nvPr/>
          </p:nvSpPr>
          <p:spPr>
            <a:xfrm>
              <a:off x="339239" y="50400"/>
              <a:ext cx="153021" cy="221074"/>
            </a:xfrm>
            <a:custGeom>
              <a:avLst/>
              <a:gdLst/>
              <a:ahLst/>
              <a:cxnLst>
                <a:cxn ang="0">
                  <a:pos x="wd2" y="hd2"/>
                </a:cxn>
                <a:cxn ang="5400000">
                  <a:pos x="wd2" y="hd2"/>
                </a:cxn>
                <a:cxn ang="10800000">
                  <a:pos x="wd2" y="hd2"/>
                </a:cxn>
                <a:cxn ang="16200000">
                  <a:pos x="wd2" y="hd2"/>
                </a:cxn>
              </a:cxnLst>
              <a:rect l="0" t="0" r="r" b="b"/>
              <a:pathLst>
                <a:path w="21600" h="21600" extrusionOk="0">
                  <a:moveTo>
                    <a:pt x="8496" y="21600"/>
                  </a:moveTo>
                  <a:cubicBezTo>
                    <a:pt x="3024" y="21600"/>
                    <a:pt x="3024" y="21600"/>
                    <a:pt x="3024" y="21600"/>
                  </a:cubicBezTo>
                  <a:cubicBezTo>
                    <a:pt x="5400" y="18208"/>
                    <a:pt x="6912" y="15664"/>
                    <a:pt x="7344" y="14915"/>
                  </a:cubicBezTo>
                  <a:cubicBezTo>
                    <a:pt x="0" y="0"/>
                    <a:pt x="0" y="0"/>
                    <a:pt x="0" y="0"/>
                  </a:cubicBezTo>
                  <a:cubicBezTo>
                    <a:pt x="5904" y="0"/>
                    <a:pt x="5904" y="0"/>
                    <a:pt x="5904" y="0"/>
                  </a:cubicBezTo>
                  <a:cubicBezTo>
                    <a:pt x="5904" y="0"/>
                    <a:pt x="9000" y="7632"/>
                    <a:pt x="9288" y="8430"/>
                  </a:cubicBezTo>
                  <a:cubicBezTo>
                    <a:pt x="9648" y="9279"/>
                    <a:pt x="10008" y="10476"/>
                    <a:pt x="10008" y="10476"/>
                  </a:cubicBezTo>
                  <a:cubicBezTo>
                    <a:pt x="10368" y="9727"/>
                    <a:pt x="10368" y="9877"/>
                    <a:pt x="10872" y="8979"/>
                  </a:cubicBezTo>
                  <a:cubicBezTo>
                    <a:pt x="12600" y="5787"/>
                    <a:pt x="15912" y="0"/>
                    <a:pt x="15912" y="0"/>
                  </a:cubicBezTo>
                  <a:cubicBezTo>
                    <a:pt x="21600" y="0"/>
                    <a:pt x="21600" y="0"/>
                    <a:pt x="21600" y="0"/>
                  </a:cubicBezTo>
                  <a:lnTo>
                    <a:pt x="8496"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8" name="Shape 28"/>
            <p:cNvSpPr/>
            <p:nvPr/>
          </p:nvSpPr>
          <p:spPr>
            <a:xfrm>
              <a:off x="485772" y="291709"/>
              <a:ext cx="149968" cy="210002"/>
            </a:xfrm>
            <a:custGeom>
              <a:avLst/>
              <a:gdLst/>
              <a:ahLst/>
              <a:cxnLst>
                <a:cxn ang="0">
                  <a:pos x="wd2" y="hd2"/>
                </a:cxn>
                <a:cxn ang="5400000">
                  <a:pos x="wd2" y="hd2"/>
                </a:cxn>
                <a:cxn ang="10800000">
                  <a:pos x="wd2" y="hd2"/>
                </a:cxn>
                <a:cxn ang="16200000">
                  <a:pos x="wd2" y="hd2"/>
                </a:cxn>
              </a:cxnLst>
              <a:rect l="0" t="0" r="r" b="b"/>
              <a:pathLst>
                <a:path w="21600" h="21600" extrusionOk="0">
                  <a:moveTo>
                    <a:pt x="16292" y="21285"/>
                  </a:moveTo>
                  <a:cubicBezTo>
                    <a:pt x="16145" y="20391"/>
                    <a:pt x="16145" y="20181"/>
                    <a:pt x="16071" y="18604"/>
                  </a:cubicBezTo>
                  <a:cubicBezTo>
                    <a:pt x="13859" y="20812"/>
                    <a:pt x="11795" y="21600"/>
                    <a:pt x="8478" y="21600"/>
                  </a:cubicBezTo>
                  <a:cubicBezTo>
                    <a:pt x="3023" y="21600"/>
                    <a:pt x="0" y="18657"/>
                    <a:pt x="0" y="13296"/>
                  </a:cubicBezTo>
                  <a:cubicBezTo>
                    <a:pt x="0" y="7778"/>
                    <a:pt x="3465" y="4677"/>
                    <a:pt x="9584" y="4677"/>
                  </a:cubicBezTo>
                  <a:cubicBezTo>
                    <a:pt x="12459" y="4677"/>
                    <a:pt x="14375" y="5255"/>
                    <a:pt x="15776" y="6622"/>
                  </a:cubicBezTo>
                  <a:cubicBezTo>
                    <a:pt x="15702" y="5781"/>
                    <a:pt x="15702" y="5518"/>
                    <a:pt x="15702" y="4677"/>
                  </a:cubicBezTo>
                  <a:cubicBezTo>
                    <a:pt x="15702" y="0"/>
                    <a:pt x="15702" y="0"/>
                    <a:pt x="15702" y="0"/>
                  </a:cubicBezTo>
                  <a:cubicBezTo>
                    <a:pt x="21305" y="0"/>
                    <a:pt x="21305" y="0"/>
                    <a:pt x="21305" y="0"/>
                  </a:cubicBezTo>
                  <a:cubicBezTo>
                    <a:pt x="21305" y="18289"/>
                    <a:pt x="21305" y="18289"/>
                    <a:pt x="21305" y="18289"/>
                  </a:cubicBezTo>
                  <a:cubicBezTo>
                    <a:pt x="21305" y="18552"/>
                    <a:pt x="21305" y="18920"/>
                    <a:pt x="21379" y="19393"/>
                  </a:cubicBezTo>
                  <a:cubicBezTo>
                    <a:pt x="21379" y="20234"/>
                    <a:pt x="21453" y="20496"/>
                    <a:pt x="21600" y="21285"/>
                  </a:cubicBezTo>
                  <a:lnTo>
                    <a:pt x="16292" y="21285"/>
                  </a:lnTo>
                  <a:close/>
                  <a:moveTo>
                    <a:pt x="15555" y="10616"/>
                  </a:moveTo>
                  <a:cubicBezTo>
                    <a:pt x="14891" y="8882"/>
                    <a:pt x="13048" y="7778"/>
                    <a:pt x="10837" y="7778"/>
                  </a:cubicBezTo>
                  <a:cubicBezTo>
                    <a:pt x="7667" y="7778"/>
                    <a:pt x="5603" y="9670"/>
                    <a:pt x="5603" y="13086"/>
                  </a:cubicBezTo>
                  <a:cubicBezTo>
                    <a:pt x="5603" y="16502"/>
                    <a:pt x="7225" y="18236"/>
                    <a:pt x="9805" y="18236"/>
                  </a:cubicBezTo>
                  <a:cubicBezTo>
                    <a:pt x="11353" y="18236"/>
                    <a:pt x="13048" y="17553"/>
                    <a:pt x="14375" y="16397"/>
                  </a:cubicBezTo>
                  <a:cubicBezTo>
                    <a:pt x="15039" y="15766"/>
                    <a:pt x="15924" y="14453"/>
                    <a:pt x="15924" y="12666"/>
                  </a:cubicBezTo>
                  <a:cubicBezTo>
                    <a:pt x="15924" y="11509"/>
                    <a:pt x="15850" y="11299"/>
                    <a:pt x="15555" y="10616"/>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29" name="Shape 29"/>
            <p:cNvSpPr/>
            <p:nvPr/>
          </p:nvSpPr>
          <p:spPr>
            <a:xfrm>
              <a:off x="0" y="291709"/>
              <a:ext cx="171719" cy="211529"/>
            </a:xfrm>
            <a:custGeom>
              <a:avLst/>
              <a:gdLst/>
              <a:ahLst/>
              <a:cxnLst>
                <a:cxn ang="0">
                  <a:pos x="wd2" y="hd2"/>
                </a:cxn>
                <a:cxn ang="5400000">
                  <a:pos x="wd2" y="hd2"/>
                </a:cxn>
                <a:cxn ang="10800000">
                  <a:pos x="wd2" y="hd2"/>
                </a:cxn>
                <a:cxn ang="16200000">
                  <a:pos x="wd2" y="hd2"/>
                </a:cxn>
              </a:cxnLst>
              <a:rect l="0" t="0" r="r" b="b"/>
              <a:pathLst>
                <a:path w="21600" h="21600" extrusionOk="0">
                  <a:moveTo>
                    <a:pt x="18836" y="5843"/>
                  </a:moveTo>
                  <a:cubicBezTo>
                    <a:pt x="16650" y="4017"/>
                    <a:pt x="15171" y="3443"/>
                    <a:pt x="12793" y="3443"/>
                  </a:cubicBezTo>
                  <a:cubicBezTo>
                    <a:pt x="8421" y="3443"/>
                    <a:pt x="5400" y="6052"/>
                    <a:pt x="5400" y="10748"/>
                  </a:cubicBezTo>
                  <a:cubicBezTo>
                    <a:pt x="5400" y="15704"/>
                    <a:pt x="8229" y="18261"/>
                    <a:pt x="12729" y="18261"/>
                  </a:cubicBezTo>
                  <a:cubicBezTo>
                    <a:pt x="14400" y="18261"/>
                    <a:pt x="15364" y="18104"/>
                    <a:pt x="16907" y="17374"/>
                  </a:cubicBezTo>
                  <a:cubicBezTo>
                    <a:pt x="16907" y="13200"/>
                    <a:pt x="16907" y="13200"/>
                    <a:pt x="16907" y="13200"/>
                  </a:cubicBezTo>
                  <a:cubicBezTo>
                    <a:pt x="16907" y="11270"/>
                    <a:pt x="16907" y="11270"/>
                    <a:pt x="16907" y="11270"/>
                  </a:cubicBezTo>
                  <a:cubicBezTo>
                    <a:pt x="21471" y="11270"/>
                    <a:pt x="21471" y="11270"/>
                    <a:pt x="21471" y="11270"/>
                  </a:cubicBezTo>
                  <a:cubicBezTo>
                    <a:pt x="21471" y="19461"/>
                    <a:pt x="21471" y="19461"/>
                    <a:pt x="21471" y="19461"/>
                  </a:cubicBezTo>
                  <a:cubicBezTo>
                    <a:pt x="18257" y="20974"/>
                    <a:pt x="15557" y="21600"/>
                    <a:pt x="12150" y="21600"/>
                  </a:cubicBezTo>
                  <a:cubicBezTo>
                    <a:pt x="4693" y="21600"/>
                    <a:pt x="0" y="17791"/>
                    <a:pt x="0" y="10852"/>
                  </a:cubicBezTo>
                  <a:cubicBezTo>
                    <a:pt x="0" y="4070"/>
                    <a:pt x="4950" y="0"/>
                    <a:pt x="12343" y="0"/>
                  </a:cubicBezTo>
                  <a:cubicBezTo>
                    <a:pt x="16329" y="0"/>
                    <a:pt x="19157" y="1043"/>
                    <a:pt x="21600" y="3339"/>
                  </a:cubicBezTo>
                  <a:lnTo>
                    <a:pt x="18836" y="5843"/>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30" name="Shape 30"/>
            <p:cNvSpPr/>
            <p:nvPr/>
          </p:nvSpPr>
          <p:spPr>
            <a:xfrm>
              <a:off x="196903" y="341728"/>
              <a:ext cx="138521" cy="161128"/>
            </a:xfrm>
            <a:custGeom>
              <a:avLst/>
              <a:gdLst/>
              <a:ahLst/>
              <a:cxnLst>
                <a:cxn ang="0">
                  <a:pos x="wd2" y="hd2"/>
                </a:cxn>
                <a:cxn ang="5400000">
                  <a:pos x="wd2" y="hd2"/>
                </a:cxn>
                <a:cxn ang="10800000">
                  <a:pos x="wd2" y="hd2"/>
                </a:cxn>
                <a:cxn ang="16200000">
                  <a:pos x="wd2" y="hd2"/>
                </a:cxn>
              </a:cxnLst>
              <a:rect l="0" t="0" r="r" b="b"/>
              <a:pathLst>
                <a:path w="21600" h="21600" extrusionOk="0">
                  <a:moveTo>
                    <a:pt x="15702" y="21051"/>
                  </a:moveTo>
                  <a:cubicBezTo>
                    <a:pt x="15622" y="20229"/>
                    <a:pt x="15622" y="20160"/>
                    <a:pt x="15542" y="18994"/>
                  </a:cubicBezTo>
                  <a:cubicBezTo>
                    <a:pt x="15542" y="18789"/>
                    <a:pt x="15542" y="18446"/>
                    <a:pt x="15542" y="18034"/>
                  </a:cubicBezTo>
                  <a:cubicBezTo>
                    <a:pt x="13231" y="20366"/>
                    <a:pt x="10202" y="21600"/>
                    <a:pt x="7173" y="21600"/>
                  </a:cubicBezTo>
                  <a:cubicBezTo>
                    <a:pt x="2790" y="21600"/>
                    <a:pt x="0" y="19131"/>
                    <a:pt x="0" y="15223"/>
                  </a:cubicBezTo>
                  <a:cubicBezTo>
                    <a:pt x="0" y="0"/>
                    <a:pt x="0" y="0"/>
                    <a:pt x="0" y="0"/>
                  </a:cubicBezTo>
                  <a:cubicBezTo>
                    <a:pt x="6058" y="0"/>
                    <a:pt x="6058" y="0"/>
                    <a:pt x="6058" y="0"/>
                  </a:cubicBezTo>
                  <a:cubicBezTo>
                    <a:pt x="6058" y="13714"/>
                    <a:pt x="6058" y="13714"/>
                    <a:pt x="6058" y="13714"/>
                  </a:cubicBezTo>
                  <a:cubicBezTo>
                    <a:pt x="6058" y="15909"/>
                    <a:pt x="7014" y="17006"/>
                    <a:pt x="8847" y="17006"/>
                  </a:cubicBezTo>
                  <a:cubicBezTo>
                    <a:pt x="10999" y="17074"/>
                    <a:pt x="15224" y="14400"/>
                    <a:pt x="15224" y="10629"/>
                  </a:cubicBezTo>
                  <a:cubicBezTo>
                    <a:pt x="15224" y="0"/>
                    <a:pt x="15224" y="0"/>
                    <a:pt x="15224" y="0"/>
                  </a:cubicBezTo>
                  <a:cubicBezTo>
                    <a:pt x="21281" y="0"/>
                    <a:pt x="21281" y="0"/>
                    <a:pt x="21281" y="0"/>
                  </a:cubicBezTo>
                  <a:cubicBezTo>
                    <a:pt x="21281" y="16937"/>
                    <a:pt x="21281" y="16937"/>
                    <a:pt x="21281" y="16937"/>
                  </a:cubicBezTo>
                  <a:cubicBezTo>
                    <a:pt x="21281" y="17280"/>
                    <a:pt x="21361" y="17829"/>
                    <a:pt x="21361" y="18720"/>
                  </a:cubicBezTo>
                  <a:cubicBezTo>
                    <a:pt x="21441" y="19954"/>
                    <a:pt x="21520" y="20160"/>
                    <a:pt x="21600" y="21051"/>
                  </a:cubicBezTo>
                  <a:lnTo>
                    <a:pt x="15702" y="21051"/>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31" name="Shape 31"/>
            <p:cNvSpPr/>
            <p:nvPr/>
          </p:nvSpPr>
          <p:spPr>
            <a:xfrm>
              <a:off x="359082" y="290946"/>
              <a:ext cx="39305" cy="207710"/>
            </a:xfrm>
            <a:custGeom>
              <a:avLst/>
              <a:gdLst/>
              <a:ahLst/>
              <a:cxnLst>
                <a:cxn ang="0">
                  <a:pos x="wd2" y="hd2"/>
                </a:cxn>
                <a:cxn ang="5400000">
                  <a:pos x="wd2" y="hd2"/>
                </a:cxn>
                <a:cxn ang="10800000">
                  <a:pos x="wd2" y="hd2"/>
                </a:cxn>
                <a:cxn ang="16200000">
                  <a:pos x="wd2" y="hd2"/>
                </a:cxn>
              </a:cxnLst>
              <a:rect l="0" t="0" r="r" b="b"/>
              <a:pathLst>
                <a:path w="21600" h="21600" extrusionOk="0">
                  <a:moveTo>
                    <a:pt x="0" y="3716"/>
                  </a:moveTo>
                  <a:lnTo>
                    <a:pt x="0" y="0"/>
                  </a:lnTo>
                  <a:lnTo>
                    <a:pt x="21600" y="0"/>
                  </a:lnTo>
                  <a:lnTo>
                    <a:pt x="21600" y="3716"/>
                  </a:lnTo>
                  <a:lnTo>
                    <a:pt x="0" y="3716"/>
                  </a:lnTo>
                  <a:close/>
                  <a:moveTo>
                    <a:pt x="237" y="21600"/>
                  </a:moveTo>
                  <a:lnTo>
                    <a:pt x="237" y="5270"/>
                  </a:lnTo>
                  <a:lnTo>
                    <a:pt x="21007" y="5270"/>
                  </a:lnTo>
                  <a:lnTo>
                    <a:pt x="21007" y="21600"/>
                  </a:lnTo>
                  <a:lnTo>
                    <a:pt x="237"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32" name="Shape 32"/>
            <p:cNvSpPr/>
            <p:nvPr/>
          </p:nvSpPr>
          <p:spPr>
            <a:xfrm>
              <a:off x="425479" y="290564"/>
              <a:ext cx="38161" cy="208092"/>
            </a:xfrm>
            <a:prstGeom prst="rect">
              <a:avLst/>
            </a:prstGeom>
            <a:solidFill>
              <a:srgbClr val="000000"/>
            </a:solidFill>
            <a:ln w="12700" cap="flat">
              <a:noFill/>
              <a:miter lim="400000"/>
            </a:ln>
            <a:effectLst/>
          </p:spPr>
          <p:txBody>
            <a:bodyPr wrap="square" lIns="0" tIns="0" rIns="0" bIns="0" numCol="1" anchor="t">
              <a:noAutofit/>
            </a:bodyPr>
            <a:lstStyle/>
            <a:p>
              <a:pPr lvl="0"/>
              <a:endParaRPr dirty="0"/>
            </a:p>
          </p:txBody>
        </p:sp>
        <p:sp>
          <p:nvSpPr>
            <p:cNvPr id="33" name="Shape 33"/>
            <p:cNvSpPr/>
            <p:nvPr/>
          </p:nvSpPr>
          <p:spPr>
            <a:xfrm>
              <a:off x="652911" y="337528"/>
              <a:ext cx="122112" cy="165328"/>
            </a:xfrm>
            <a:custGeom>
              <a:avLst/>
              <a:gdLst/>
              <a:ahLst/>
              <a:cxnLst>
                <a:cxn ang="0">
                  <a:pos x="wd2" y="hd2"/>
                </a:cxn>
                <a:cxn ang="5400000">
                  <a:pos x="wd2" y="hd2"/>
                </a:cxn>
                <a:cxn ang="10800000">
                  <a:pos x="wd2" y="hd2"/>
                </a:cxn>
                <a:cxn ang="16200000">
                  <a:pos x="wd2" y="hd2"/>
                </a:cxn>
              </a:cxnLst>
              <a:rect l="0" t="0" r="r" b="b"/>
              <a:pathLst>
                <a:path w="21600" h="21600" extrusionOk="0">
                  <a:moveTo>
                    <a:pt x="10574" y="21600"/>
                  </a:moveTo>
                  <a:cubicBezTo>
                    <a:pt x="6778" y="21600"/>
                    <a:pt x="3163" y="20931"/>
                    <a:pt x="0" y="19527"/>
                  </a:cubicBezTo>
                  <a:cubicBezTo>
                    <a:pt x="2169" y="15715"/>
                    <a:pt x="2169" y="15715"/>
                    <a:pt x="2169" y="15715"/>
                  </a:cubicBezTo>
                  <a:cubicBezTo>
                    <a:pt x="5332" y="17186"/>
                    <a:pt x="7592" y="17721"/>
                    <a:pt x="10213" y="17721"/>
                  </a:cubicBezTo>
                  <a:cubicBezTo>
                    <a:pt x="13014" y="17721"/>
                    <a:pt x="14641" y="16852"/>
                    <a:pt x="14641" y="15314"/>
                  </a:cubicBezTo>
                  <a:cubicBezTo>
                    <a:pt x="14641" y="13843"/>
                    <a:pt x="13466" y="13174"/>
                    <a:pt x="10213" y="12773"/>
                  </a:cubicBezTo>
                  <a:cubicBezTo>
                    <a:pt x="6507" y="12438"/>
                    <a:pt x="5965" y="12305"/>
                    <a:pt x="4519" y="11703"/>
                  </a:cubicBezTo>
                  <a:cubicBezTo>
                    <a:pt x="2440" y="10767"/>
                    <a:pt x="1175" y="8961"/>
                    <a:pt x="1175" y="6888"/>
                  </a:cubicBezTo>
                  <a:cubicBezTo>
                    <a:pt x="1175" y="2608"/>
                    <a:pt x="5332" y="0"/>
                    <a:pt x="12020" y="0"/>
                  </a:cubicBezTo>
                  <a:cubicBezTo>
                    <a:pt x="15635" y="0"/>
                    <a:pt x="18889" y="535"/>
                    <a:pt x="21600" y="1739"/>
                  </a:cubicBezTo>
                  <a:cubicBezTo>
                    <a:pt x="19792" y="5751"/>
                    <a:pt x="19792" y="5751"/>
                    <a:pt x="19792" y="5751"/>
                  </a:cubicBezTo>
                  <a:cubicBezTo>
                    <a:pt x="16810" y="4480"/>
                    <a:pt x="14822" y="4012"/>
                    <a:pt x="12291" y="4012"/>
                  </a:cubicBezTo>
                  <a:cubicBezTo>
                    <a:pt x="9490" y="4012"/>
                    <a:pt x="8044" y="4815"/>
                    <a:pt x="8044" y="6353"/>
                  </a:cubicBezTo>
                  <a:cubicBezTo>
                    <a:pt x="8044" y="7089"/>
                    <a:pt x="8495" y="7557"/>
                    <a:pt x="9218" y="7891"/>
                  </a:cubicBezTo>
                  <a:cubicBezTo>
                    <a:pt x="9670" y="8025"/>
                    <a:pt x="10122" y="8159"/>
                    <a:pt x="10664" y="8225"/>
                  </a:cubicBezTo>
                  <a:cubicBezTo>
                    <a:pt x="11026" y="8292"/>
                    <a:pt x="11659" y="8359"/>
                    <a:pt x="12472" y="8426"/>
                  </a:cubicBezTo>
                  <a:cubicBezTo>
                    <a:pt x="18889" y="9028"/>
                    <a:pt x="21600" y="10900"/>
                    <a:pt x="21600" y="14578"/>
                  </a:cubicBezTo>
                  <a:cubicBezTo>
                    <a:pt x="21600" y="18992"/>
                    <a:pt x="17533" y="21600"/>
                    <a:pt x="10574"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grpSp>
      <p:sp>
        <p:nvSpPr>
          <p:cNvPr id="35" name="Shape 35"/>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36" name="Shape 36"/>
          <p:cNvSpPr>
            <a:spLocks noGrp="1"/>
          </p:cNvSpPr>
          <p:nvPr>
            <p:ph type="body" idx="1"/>
          </p:nvPr>
        </p:nvSpPr>
        <p:spPr>
          <a:xfrm>
            <a:off x="4643437" y="1341437"/>
            <a:ext cx="4160838" cy="5516563"/>
          </a:xfrm>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52963" y="134143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52963" y="3773488"/>
            <a:ext cx="4144962" cy="2279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87938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357188" y="1341438"/>
            <a:ext cx="8440737" cy="4711700"/>
          </a:xfrm>
        </p:spPr>
        <p:txBody>
          <a:bodyPr/>
          <a:lstStyle/>
          <a:p>
            <a:pPr lvl="0"/>
            <a:endParaRPr lang="en-US" noProof="0" dirty="0" smtClean="0"/>
          </a:p>
        </p:txBody>
      </p:sp>
    </p:spTree>
    <p:extLst>
      <p:ext uri="{BB962C8B-B14F-4D97-AF65-F5344CB8AC3E}">
        <p14:creationId xmlns:p14="http://schemas.microsoft.com/office/powerpoint/2010/main" val="38455345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7188" y="1341438"/>
            <a:ext cx="4143375"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ea typeface="ＭＳ Ｐゴシック" pitchFamily="34" charset="-128"/>
              </a:defRPr>
            </a:lvl1pPr>
          </a:lstStyle>
          <a:p>
            <a:pPr>
              <a:defRPr/>
            </a:pPr>
            <a:endParaRPr lang="en-GB" dirty="0"/>
          </a:p>
        </p:txBody>
      </p:sp>
    </p:spTree>
    <p:extLst>
      <p:ext uri="{BB962C8B-B14F-4D97-AF65-F5344CB8AC3E}">
        <p14:creationId xmlns:p14="http://schemas.microsoft.com/office/powerpoint/2010/main" val="2515515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39" name="Shape 39"/>
          <p:cNvSpPr>
            <a:spLocks noGrp="1"/>
          </p:cNvSpPr>
          <p:nvPr>
            <p:ph type="body" idx="1"/>
          </p:nvPr>
        </p:nvSpPr>
        <p:spPr>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000000"/>
        </a:solidFill>
        <a:effectLst/>
      </p:bgPr>
    </p:bg>
    <p:spTree>
      <p:nvGrpSpPr>
        <p:cNvPr id="1" name=""/>
        <p:cNvGrpSpPr/>
        <p:nvPr/>
      </p:nvGrpSpPr>
      <p:grpSpPr>
        <a:xfrm>
          <a:off x="0" y="0"/>
          <a:ext cx="0" cy="0"/>
          <a:chOff x="0" y="0"/>
          <a:chExt cx="0" cy="0"/>
        </a:xfrm>
      </p:grpSpPr>
      <p:sp>
        <p:nvSpPr>
          <p:cNvPr id="41" name="Shape 41"/>
          <p:cNvSpPr/>
          <p:nvPr/>
        </p:nvSpPr>
        <p:spPr>
          <a:xfrm>
            <a:off x="357187" y="1125537"/>
            <a:ext cx="8432801" cy="1"/>
          </a:xfrm>
          <a:prstGeom prst="line">
            <a:avLst/>
          </a:prstGeom>
          <a:ln w="12700">
            <a:solidFill>
              <a:srgbClr val="BBB1A5"/>
            </a:solidFill>
            <a:round/>
          </a:ln>
        </p:spPr>
        <p:txBody>
          <a:bodyPr lIns="0" tIns="0" rIns="0" bIns="0"/>
          <a:lstStyle/>
          <a:p>
            <a:pPr lvl="0" defTabSz="457200">
              <a:defRPr sz="1200">
                <a:latin typeface="+mn-lt"/>
                <a:ea typeface="+mn-ea"/>
                <a:cs typeface="+mn-cs"/>
                <a:sym typeface="Helvetica"/>
              </a:defRPr>
            </a:pPr>
            <a:endParaRPr dirty="0"/>
          </a:p>
        </p:txBody>
      </p:sp>
      <p:grpSp>
        <p:nvGrpSpPr>
          <p:cNvPr id="53" name="Group 53"/>
          <p:cNvGrpSpPr/>
          <p:nvPr/>
        </p:nvGrpSpPr>
        <p:grpSpPr>
          <a:xfrm>
            <a:off x="7975600" y="369887"/>
            <a:ext cx="811779" cy="503238"/>
            <a:chOff x="0" y="0"/>
            <a:chExt cx="811778" cy="503237"/>
          </a:xfrm>
        </p:grpSpPr>
        <p:sp>
          <p:nvSpPr>
            <p:cNvPr id="42" name="Shape 42"/>
            <p:cNvSpPr/>
            <p:nvPr/>
          </p:nvSpPr>
          <p:spPr>
            <a:xfrm>
              <a:off x="489354" y="0"/>
              <a:ext cx="322425" cy="272190"/>
            </a:xfrm>
            <a:custGeom>
              <a:avLst/>
              <a:gdLst/>
              <a:ahLst/>
              <a:cxnLst>
                <a:cxn ang="0">
                  <a:pos x="wd2" y="hd2"/>
                </a:cxn>
                <a:cxn ang="5400000">
                  <a:pos x="wd2" y="hd2"/>
                </a:cxn>
                <a:cxn ang="10800000">
                  <a:pos x="wd2" y="hd2"/>
                </a:cxn>
                <a:cxn ang="16200000">
                  <a:pos x="wd2" y="hd2"/>
                </a:cxn>
              </a:cxnLst>
              <a:rect l="0" t="0" r="r" b="b"/>
              <a:pathLst>
                <a:path w="21498" h="21600" extrusionOk="0">
                  <a:moveTo>
                    <a:pt x="21328" y="15023"/>
                  </a:moveTo>
                  <a:cubicBezTo>
                    <a:pt x="21328" y="15023"/>
                    <a:pt x="21225" y="14738"/>
                    <a:pt x="21055" y="14738"/>
                  </a:cubicBezTo>
                  <a:cubicBezTo>
                    <a:pt x="21055" y="14860"/>
                    <a:pt x="20987" y="14982"/>
                    <a:pt x="20851" y="14982"/>
                  </a:cubicBezTo>
                  <a:cubicBezTo>
                    <a:pt x="20885" y="15063"/>
                    <a:pt x="20851" y="15144"/>
                    <a:pt x="20816" y="15185"/>
                  </a:cubicBezTo>
                  <a:cubicBezTo>
                    <a:pt x="20919" y="15794"/>
                    <a:pt x="20578" y="15875"/>
                    <a:pt x="20578" y="15875"/>
                  </a:cubicBezTo>
                  <a:cubicBezTo>
                    <a:pt x="20578" y="15875"/>
                    <a:pt x="20612" y="15591"/>
                    <a:pt x="20510" y="15510"/>
                  </a:cubicBezTo>
                  <a:cubicBezTo>
                    <a:pt x="20374" y="15550"/>
                    <a:pt x="20271" y="15550"/>
                    <a:pt x="20169" y="15510"/>
                  </a:cubicBezTo>
                  <a:cubicBezTo>
                    <a:pt x="20135" y="15550"/>
                    <a:pt x="20101" y="15632"/>
                    <a:pt x="19965" y="15632"/>
                  </a:cubicBezTo>
                  <a:cubicBezTo>
                    <a:pt x="19965" y="16119"/>
                    <a:pt x="19590" y="16119"/>
                    <a:pt x="19590" y="16119"/>
                  </a:cubicBezTo>
                  <a:cubicBezTo>
                    <a:pt x="19590" y="16119"/>
                    <a:pt x="19692" y="15835"/>
                    <a:pt x="19658" y="15713"/>
                  </a:cubicBezTo>
                  <a:cubicBezTo>
                    <a:pt x="19488" y="15672"/>
                    <a:pt x="19283" y="15550"/>
                    <a:pt x="19249" y="15307"/>
                  </a:cubicBezTo>
                  <a:cubicBezTo>
                    <a:pt x="18329" y="15226"/>
                    <a:pt x="18227" y="16038"/>
                    <a:pt x="17375" y="16484"/>
                  </a:cubicBezTo>
                  <a:cubicBezTo>
                    <a:pt x="17410" y="16281"/>
                    <a:pt x="17307" y="16119"/>
                    <a:pt x="17341" y="15956"/>
                  </a:cubicBezTo>
                  <a:cubicBezTo>
                    <a:pt x="17171" y="16038"/>
                    <a:pt x="16830" y="16606"/>
                    <a:pt x="16490" y="16647"/>
                  </a:cubicBezTo>
                  <a:cubicBezTo>
                    <a:pt x="16592" y="16362"/>
                    <a:pt x="16387" y="16200"/>
                    <a:pt x="16353" y="15916"/>
                  </a:cubicBezTo>
                  <a:cubicBezTo>
                    <a:pt x="16115" y="16362"/>
                    <a:pt x="15331" y="16768"/>
                    <a:pt x="15331" y="16768"/>
                  </a:cubicBezTo>
                  <a:cubicBezTo>
                    <a:pt x="15468" y="15916"/>
                    <a:pt x="14752" y="15835"/>
                    <a:pt x="14582" y="15794"/>
                  </a:cubicBezTo>
                  <a:cubicBezTo>
                    <a:pt x="14003" y="15875"/>
                    <a:pt x="13492" y="15835"/>
                    <a:pt x="12912" y="15794"/>
                  </a:cubicBezTo>
                  <a:cubicBezTo>
                    <a:pt x="12435" y="16403"/>
                    <a:pt x="15093" y="15632"/>
                    <a:pt x="15093" y="17580"/>
                  </a:cubicBezTo>
                  <a:cubicBezTo>
                    <a:pt x="15093" y="19326"/>
                    <a:pt x="13151" y="18961"/>
                    <a:pt x="13151" y="19814"/>
                  </a:cubicBezTo>
                  <a:cubicBezTo>
                    <a:pt x="13151" y="20220"/>
                    <a:pt x="13492" y="20382"/>
                    <a:pt x="13628" y="20382"/>
                  </a:cubicBezTo>
                  <a:cubicBezTo>
                    <a:pt x="13764" y="20382"/>
                    <a:pt x="14139" y="20057"/>
                    <a:pt x="14377" y="20017"/>
                  </a:cubicBezTo>
                  <a:cubicBezTo>
                    <a:pt x="14650" y="19976"/>
                    <a:pt x="14752" y="20138"/>
                    <a:pt x="14752" y="20138"/>
                  </a:cubicBezTo>
                  <a:cubicBezTo>
                    <a:pt x="15229" y="19935"/>
                    <a:pt x="15365" y="20341"/>
                    <a:pt x="15365" y="20341"/>
                  </a:cubicBezTo>
                  <a:cubicBezTo>
                    <a:pt x="15365" y="20341"/>
                    <a:pt x="15161" y="20260"/>
                    <a:pt x="15059" y="20463"/>
                  </a:cubicBezTo>
                  <a:cubicBezTo>
                    <a:pt x="15195" y="20544"/>
                    <a:pt x="15331" y="20747"/>
                    <a:pt x="15365" y="20869"/>
                  </a:cubicBezTo>
                  <a:cubicBezTo>
                    <a:pt x="15808" y="20869"/>
                    <a:pt x="15774" y="21356"/>
                    <a:pt x="15774" y="21356"/>
                  </a:cubicBezTo>
                  <a:cubicBezTo>
                    <a:pt x="15774" y="21356"/>
                    <a:pt x="15604" y="21153"/>
                    <a:pt x="15399" y="21275"/>
                  </a:cubicBezTo>
                  <a:cubicBezTo>
                    <a:pt x="15365" y="21519"/>
                    <a:pt x="15263" y="21600"/>
                    <a:pt x="15263" y="21600"/>
                  </a:cubicBezTo>
                  <a:cubicBezTo>
                    <a:pt x="15263" y="21600"/>
                    <a:pt x="12810" y="21600"/>
                    <a:pt x="12469" y="21600"/>
                  </a:cubicBezTo>
                  <a:cubicBezTo>
                    <a:pt x="12095" y="21600"/>
                    <a:pt x="12027" y="20910"/>
                    <a:pt x="11788" y="20747"/>
                  </a:cubicBezTo>
                  <a:cubicBezTo>
                    <a:pt x="11550" y="20626"/>
                    <a:pt x="11277" y="20788"/>
                    <a:pt x="10902" y="20626"/>
                  </a:cubicBezTo>
                  <a:cubicBezTo>
                    <a:pt x="11277" y="20341"/>
                    <a:pt x="11311" y="19935"/>
                    <a:pt x="11550" y="19692"/>
                  </a:cubicBezTo>
                  <a:cubicBezTo>
                    <a:pt x="11311" y="19651"/>
                    <a:pt x="11243" y="19529"/>
                    <a:pt x="10902" y="19529"/>
                  </a:cubicBezTo>
                  <a:cubicBezTo>
                    <a:pt x="11243" y="18961"/>
                    <a:pt x="12095" y="18758"/>
                    <a:pt x="12095" y="18271"/>
                  </a:cubicBezTo>
                  <a:cubicBezTo>
                    <a:pt x="12095" y="17621"/>
                    <a:pt x="11209" y="17621"/>
                    <a:pt x="10868" y="17418"/>
                  </a:cubicBezTo>
                  <a:cubicBezTo>
                    <a:pt x="10868" y="18433"/>
                    <a:pt x="10221" y="18839"/>
                    <a:pt x="9676" y="19002"/>
                  </a:cubicBezTo>
                  <a:cubicBezTo>
                    <a:pt x="9165" y="19164"/>
                    <a:pt x="8926" y="19692"/>
                    <a:pt x="8756" y="19895"/>
                  </a:cubicBezTo>
                  <a:cubicBezTo>
                    <a:pt x="8756" y="19570"/>
                    <a:pt x="8654" y="19529"/>
                    <a:pt x="8586" y="19205"/>
                  </a:cubicBezTo>
                  <a:cubicBezTo>
                    <a:pt x="8415" y="19448"/>
                    <a:pt x="8075" y="19611"/>
                    <a:pt x="7836" y="20017"/>
                  </a:cubicBezTo>
                  <a:cubicBezTo>
                    <a:pt x="7904" y="19732"/>
                    <a:pt x="7700" y="19489"/>
                    <a:pt x="7563" y="19489"/>
                  </a:cubicBezTo>
                  <a:cubicBezTo>
                    <a:pt x="7223" y="19489"/>
                    <a:pt x="6610" y="20057"/>
                    <a:pt x="6610" y="20260"/>
                  </a:cubicBezTo>
                  <a:cubicBezTo>
                    <a:pt x="6610" y="20341"/>
                    <a:pt x="6814" y="20382"/>
                    <a:pt x="6916" y="20382"/>
                  </a:cubicBezTo>
                  <a:cubicBezTo>
                    <a:pt x="6984" y="20260"/>
                    <a:pt x="7155" y="20057"/>
                    <a:pt x="7461" y="20057"/>
                  </a:cubicBezTo>
                  <a:cubicBezTo>
                    <a:pt x="7734" y="20057"/>
                    <a:pt x="7836" y="20179"/>
                    <a:pt x="7870" y="20260"/>
                  </a:cubicBezTo>
                  <a:cubicBezTo>
                    <a:pt x="8245" y="20179"/>
                    <a:pt x="8381" y="20585"/>
                    <a:pt x="8381" y="20585"/>
                  </a:cubicBezTo>
                  <a:cubicBezTo>
                    <a:pt x="8381" y="20585"/>
                    <a:pt x="8143" y="20463"/>
                    <a:pt x="8143" y="20707"/>
                  </a:cubicBezTo>
                  <a:cubicBezTo>
                    <a:pt x="8347" y="20747"/>
                    <a:pt x="8381" y="20950"/>
                    <a:pt x="8381" y="20950"/>
                  </a:cubicBezTo>
                  <a:cubicBezTo>
                    <a:pt x="8381" y="20950"/>
                    <a:pt x="8790" y="20910"/>
                    <a:pt x="8790" y="21397"/>
                  </a:cubicBezTo>
                  <a:cubicBezTo>
                    <a:pt x="8654" y="21235"/>
                    <a:pt x="8517" y="21235"/>
                    <a:pt x="8449" y="21316"/>
                  </a:cubicBezTo>
                  <a:cubicBezTo>
                    <a:pt x="8415" y="21519"/>
                    <a:pt x="8245" y="21600"/>
                    <a:pt x="8245" y="21600"/>
                  </a:cubicBezTo>
                  <a:cubicBezTo>
                    <a:pt x="5247" y="21600"/>
                    <a:pt x="5247" y="21600"/>
                    <a:pt x="5247" y="21600"/>
                  </a:cubicBezTo>
                  <a:cubicBezTo>
                    <a:pt x="5076" y="21600"/>
                    <a:pt x="4736" y="21438"/>
                    <a:pt x="4736" y="20950"/>
                  </a:cubicBezTo>
                  <a:cubicBezTo>
                    <a:pt x="4736" y="20423"/>
                    <a:pt x="5213" y="20220"/>
                    <a:pt x="5383" y="19935"/>
                  </a:cubicBezTo>
                  <a:cubicBezTo>
                    <a:pt x="5383" y="19935"/>
                    <a:pt x="4940" y="19651"/>
                    <a:pt x="4599" y="19732"/>
                  </a:cubicBezTo>
                  <a:cubicBezTo>
                    <a:pt x="4770" y="19326"/>
                    <a:pt x="5553" y="19205"/>
                    <a:pt x="5996" y="18880"/>
                  </a:cubicBezTo>
                  <a:cubicBezTo>
                    <a:pt x="5826" y="18758"/>
                    <a:pt x="5519" y="18636"/>
                    <a:pt x="5281" y="18595"/>
                  </a:cubicBezTo>
                  <a:cubicBezTo>
                    <a:pt x="5690" y="18392"/>
                    <a:pt x="5928" y="17946"/>
                    <a:pt x="6644" y="17865"/>
                  </a:cubicBezTo>
                  <a:cubicBezTo>
                    <a:pt x="6950" y="17824"/>
                    <a:pt x="7359" y="17499"/>
                    <a:pt x="7529" y="17093"/>
                  </a:cubicBezTo>
                  <a:cubicBezTo>
                    <a:pt x="7666" y="16687"/>
                    <a:pt x="7972" y="15266"/>
                    <a:pt x="7972" y="15266"/>
                  </a:cubicBezTo>
                  <a:cubicBezTo>
                    <a:pt x="7972" y="15266"/>
                    <a:pt x="5383" y="16728"/>
                    <a:pt x="3611" y="16728"/>
                  </a:cubicBezTo>
                  <a:cubicBezTo>
                    <a:pt x="886" y="16728"/>
                    <a:pt x="34" y="14535"/>
                    <a:pt x="0" y="12749"/>
                  </a:cubicBezTo>
                  <a:cubicBezTo>
                    <a:pt x="-34" y="9379"/>
                    <a:pt x="2589" y="8202"/>
                    <a:pt x="3714" y="7349"/>
                  </a:cubicBezTo>
                  <a:cubicBezTo>
                    <a:pt x="2657" y="6374"/>
                    <a:pt x="1908" y="5278"/>
                    <a:pt x="1908" y="3735"/>
                  </a:cubicBezTo>
                  <a:cubicBezTo>
                    <a:pt x="1908" y="1096"/>
                    <a:pt x="4191" y="0"/>
                    <a:pt x="5894" y="0"/>
                  </a:cubicBezTo>
                  <a:cubicBezTo>
                    <a:pt x="7563" y="0"/>
                    <a:pt x="9505" y="1056"/>
                    <a:pt x="9505" y="3532"/>
                  </a:cubicBezTo>
                  <a:cubicBezTo>
                    <a:pt x="9505" y="6009"/>
                    <a:pt x="6439" y="7511"/>
                    <a:pt x="6439" y="7511"/>
                  </a:cubicBezTo>
                  <a:cubicBezTo>
                    <a:pt x="6439" y="7511"/>
                    <a:pt x="6780" y="7836"/>
                    <a:pt x="7189" y="8080"/>
                  </a:cubicBezTo>
                  <a:cubicBezTo>
                    <a:pt x="8620" y="7795"/>
                    <a:pt x="9403" y="9420"/>
                    <a:pt x="10187" y="10110"/>
                  </a:cubicBezTo>
                  <a:cubicBezTo>
                    <a:pt x="9778" y="10029"/>
                    <a:pt x="9471" y="10110"/>
                    <a:pt x="9471" y="10110"/>
                  </a:cubicBezTo>
                  <a:cubicBezTo>
                    <a:pt x="9948" y="10597"/>
                    <a:pt x="10289" y="11328"/>
                    <a:pt x="10493" y="11612"/>
                  </a:cubicBezTo>
                  <a:cubicBezTo>
                    <a:pt x="9914" y="11247"/>
                    <a:pt x="8858" y="11125"/>
                    <a:pt x="8858" y="11125"/>
                  </a:cubicBezTo>
                  <a:cubicBezTo>
                    <a:pt x="8858" y="11125"/>
                    <a:pt x="8994" y="11450"/>
                    <a:pt x="9063" y="12302"/>
                  </a:cubicBezTo>
                  <a:cubicBezTo>
                    <a:pt x="8245" y="10962"/>
                    <a:pt x="6167" y="11165"/>
                    <a:pt x="6303" y="9176"/>
                  </a:cubicBezTo>
                  <a:cubicBezTo>
                    <a:pt x="5622" y="8689"/>
                    <a:pt x="5110" y="8405"/>
                    <a:pt x="5110" y="8405"/>
                  </a:cubicBezTo>
                  <a:cubicBezTo>
                    <a:pt x="5110" y="8405"/>
                    <a:pt x="2794" y="9501"/>
                    <a:pt x="2794" y="11896"/>
                  </a:cubicBezTo>
                  <a:cubicBezTo>
                    <a:pt x="2794" y="14048"/>
                    <a:pt x="4361" y="14901"/>
                    <a:pt x="5519" y="14901"/>
                  </a:cubicBezTo>
                  <a:cubicBezTo>
                    <a:pt x="6678" y="14901"/>
                    <a:pt x="7291" y="14292"/>
                    <a:pt x="7700" y="14008"/>
                  </a:cubicBezTo>
                  <a:cubicBezTo>
                    <a:pt x="8075" y="13723"/>
                    <a:pt x="9165" y="12871"/>
                    <a:pt x="10732" y="12871"/>
                  </a:cubicBezTo>
                  <a:cubicBezTo>
                    <a:pt x="12095" y="12871"/>
                    <a:pt x="12572" y="12668"/>
                    <a:pt x="12572" y="12180"/>
                  </a:cubicBezTo>
                  <a:cubicBezTo>
                    <a:pt x="12572" y="11937"/>
                    <a:pt x="12401" y="11815"/>
                    <a:pt x="12129" y="11815"/>
                  </a:cubicBezTo>
                  <a:cubicBezTo>
                    <a:pt x="11856" y="11815"/>
                    <a:pt x="11584" y="12059"/>
                    <a:pt x="11141" y="11977"/>
                  </a:cubicBezTo>
                  <a:cubicBezTo>
                    <a:pt x="11686" y="11653"/>
                    <a:pt x="11516" y="11247"/>
                    <a:pt x="11788" y="10841"/>
                  </a:cubicBezTo>
                  <a:cubicBezTo>
                    <a:pt x="11686" y="10597"/>
                    <a:pt x="10970" y="10881"/>
                    <a:pt x="10970" y="10881"/>
                  </a:cubicBezTo>
                  <a:cubicBezTo>
                    <a:pt x="10970" y="10881"/>
                    <a:pt x="11277" y="9785"/>
                    <a:pt x="11652" y="9257"/>
                  </a:cubicBezTo>
                  <a:cubicBezTo>
                    <a:pt x="11243" y="9420"/>
                    <a:pt x="10936" y="9298"/>
                    <a:pt x="10664" y="9379"/>
                  </a:cubicBezTo>
                  <a:cubicBezTo>
                    <a:pt x="11073" y="8932"/>
                    <a:pt x="11175" y="7877"/>
                    <a:pt x="11788" y="7592"/>
                  </a:cubicBezTo>
                  <a:cubicBezTo>
                    <a:pt x="11175" y="7714"/>
                    <a:pt x="11209" y="7552"/>
                    <a:pt x="10732" y="7674"/>
                  </a:cubicBezTo>
                  <a:cubicBezTo>
                    <a:pt x="11175" y="7349"/>
                    <a:pt x="11550" y="6050"/>
                    <a:pt x="12435" y="6009"/>
                  </a:cubicBezTo>
                  <a:cubicBezTo>
                    <a:pt x="12333" y="5806"/>
                    <a:pt x="11584" y="5806"/>
                    <a:pt x="11345" y="5522"/>
                  </a:cubicBezTo>
                  <a:cubicBezTo>
                    <a:pt x="11924" y="5441"/>
                    <a:pt x="12435" y="4750"/>
                    <a:pt x="13389" y="4872"/>
                  </a:cubicBezTo>
                  <a:cubicBezTo>
                    <a:pt x="12878" y="4507"/>
                    <a:pt x="12878" y="4101"/>
                    <a:pt x="12674" y="3776"/>
                  </a:cubicBezTo>
                  <a:cubicBezTo>
                    <a:pt x="13321" y="4182"/>
                    <a:pt x="14343" y="3979"/>
                    <a:pt x="14752" y="4426"/>
                  </a:cubicBezTo>
                  <a:cubicBezTo>
                    <a:pt x="15195" y="3532"/>
                    <a:pt x="15979" y="3938"/>
                    <a:pt x="16558" y="3898"/>
                  </a:cubicBezTo>
                  <a:cubicBezTo>
                    <a:pt x="16319" y="4223"/>
                    <a:pt x="15979" y="4263"/>
                    <a:pt x="15979" y="4507"/>
                  </a:cubicBezTo>
                  <a:cubicBezTo>
                    <a:pt x="15979" y="4872"/>
                    <a:pt x="17205" y="5035"/>
                    <a:pt x="17137" y="5400"/>
                  </a:cubicBezTo>
                  <a:cubicBezTo>
                    <a:pt x="17478" y="5441"/>
                    <a:pt x="17921" y="5644"/>
                    <a:pt x="18193" y="5765"/>
                  </a:cubicBezTo>
                  <a:cubicBezTo>
                    <a:pt x="18738" y="5847"/>
                    <a:pt x="18534" y="6334"/>
                    <a:pt x="18432" y="6415"/>
                  </a:cubicBezTo>
                  <a:cubicBezTo>
                    <a:pt x="18568" y="6740"/>
                    <a:pt x="18295" y="7146"/>
                    <a:pt x="17989" y="7389"/>
                  </a:cubicBezTo>
                  <a:cubicBezTo>
                    <a:pt x="17955" y="7633"/>
                    <a:pt x="17648" y="7714"/>
                    <a:pt x="17648" y="7714"/>
                  </a:cubicBezTo>
                  <a:cubicBezTo>
                    <a:pt x="17648" y="7714"/>
                    <a:pt x="17716" y="7471"/>
                    <a:pt x="17648" y="7430"/>
                  </a:cubicBezTo>
                  <a:cubicBezTo>
                    <a:pt x="17103" y="7430"/>
                    <a:pt x="16524" y="6943"/>
                    <a:pt x="16456" y="7430"/>
                  </a:cubicBezTo>
                  <a:cubicBezTo>
                    <a:pt x="16456" y="7511"/>
                    <a:pt x="16456" y="7552"/>
                    <a:pt x="16456" y="7633"/>
                  </a:cubicBezTo>
                  <a:cubicBezTo>
                    <a:pt x="16490" y="7633"/>
                    <a:pt x="16592" y="7592"/>
                    <a:pt x="16694" y="7592"/>
                  </a:cubicBezTo>
                  <a:cubicBezTo>
                    <a:pt x="17035" y="7592"/>
                    <a:pt x="17716" y="7917"/>
                    <a:pt x="18227" y="7917"/>
                  </a:cubicBezTo>
                  <a:cubicBezTo>
                    <a:pt x="19011" y="7877"/>
                    <a:pt x="18943" y="6618"/>
                    <a:pt x="19726" y="6659"/>
                  </a:cubicBezTo>
                  <a:cubicBezTo>
                    <a:pt x="19079" y="7024"/>
                    <a:pt x="19760" y="8242"/>
                    <a:pt x="18636" y="8364"/>
                  </a:cubicBezTo>
                  <a:cubicBezTo>
                    <a:pt x="18057" y="8405"/>
                    <a:pt x="17205" y="7836"/>
                    <a:pt x="16728" y="7836"/>
                  </a:cubicBezTo>
                  <a:cubicBezTo>
                    <a:pt x="16626" y="7836"/>
                    <a:pt x="16558" y="7877"/>
                    <a:pt x="16524" y="7877"/>
                  </a:cubicBezTo>
                  <a:cubicBezTo>
                    <a:pt x="16694" y="8405"/>
                    <a:pt x="17375" y="8608"/>
                    <a:pt x="17546" y="8161"/>
                  </a:cubicBezTo>
                  <a:cubicBezTo>
                    <a:pt x="17648" y="8242"/>
                    <a:pt x="17614" y="8405"/>
                    <a:pt x="17614" y="8405"/>
                  </a:cubicBezTo>
                  <a:cubicBezTo>
                    <a:pt x="17750" y="8445"/>
                    <a:pt x="17921" y="8445"/>
                    <a:pt x="17921" y="8770"/>
                  </a:cubicBezTo>
                  <a:cubicBezTo>
                    <a:pt x="17921" y="9095"/>
                    <a:pt x="17716" y="9257"/>
                    <a:pt x="17716" y="9257"/>
                  </a:cubicBezTo>
                  <a:cubicBezTo>
                    <a:pt x="17716" y="9420"/>
                    <a:pt x="17478" y="9704"/>
                    <a:pt x="17307" y="9704"/>
                  </a:cubicBezTo>
                  <a:cubicBezTo>
                    <a:pt x="17410" y="9501"/>
                    <a:pt x="17410" y="9095"/>
                    <a:pt x="16728" y="9095"/>
                  </a:cubicBezTo>
                  <a:cubicBezTo>
                    <a:pt x="16013" y="9095"/>
                    <a:pt x="16217" y="9866"/>
                    <a:pt x="16524" y="9988"/>
                  </a:cubicBezTo>
                  <a:cubicBezTo>
                    <a:pt x="17512" y="10353"/>
                    <a:pt x="17580" y="10841"/>
                    <a:pt x="18023" y="11084"/>
                  </a:cubicBezTo>
                  <a:cubicBezTo>
                    <a:pt x="18023" y="11247"/>
                    <a:pt x="17512" y="11084"/>
                    <a:pt x="17512" y="11206"/>
                  </a:cubicBezTo>
                  <a:cubicBezTo>
                    <a:pt x="17512" y="11328"/>
                    <a:pt x="17682" y="11409"/>
                    <a:pt x="17955" y="11409"/>
                  </a:cubicBezTo>
                  <a:cubicBezTo>
                    <a:pt x="18363" y="11409"/>
                    <a:pt x="19147" y="10759"/>
                    <a:pt x="19147" y="9663"/>
                  </a:cubicBezTo>
                  <a:cubicBezTo>
                    <a:pt x="18943" y="9176"/>
                    <a:pt x="19283" y="8405"/>
                    <a:pt x="19897" y="8526"/>
                  </a:cubicBezTo>
                  <a:cubicBezTo>
                    <a:pt x="20067" y="7958"/>
                    <a:pt x="20476" y="8080"/>
                    <a:pt x="20476" y="8080"/>
                  </a:cubicBezTo>
                  <a:cubicBezTo>
                    <a:pt x="20476" y="8080"/>
                    <a:pt x="20237" y="8283"/>
                    <a:pt x="20271" y="8567"/>
                  </a:cubicBezTo>
                  <a:cubicBezTo>
                    <a:pt x="20816" y="8486"/>
                    <a:pt x="20953" y="8932"/>
                    <a:pt x="20953" y="8932"/>
                  </a:cubicBezTo>
                  <a:cubicBezTo>
                    <a:pt x="20953" y="8932"/>
                    <a:pt x="21498" y="8932"/>
                    <a:pt x="21498" y="9379"/>
                  </a:cubicBezTo>
                  <a:cubicBezTo>
                    <a:pt x="21396" y="9257"/>
                    <a:pt x="21123" y="9257"/>
                    <a:pt x="21055" y="9338"/>
                  </a:cubicBezTo>
                  <a:cubicBezTo>
                    <a:pt x="21055" y="9501"/>
                    <a:pt x="21021" y="9663"/>
                    <a:pt x="20953" y="9704"/>
                  </a:cubicBezTo>
                  <a:cubicBezTo>
                    <a:pt x="21021" y="9826"/>
                    <a:pt x="21021" y="9947"/>
                    <a:pt x="21021" y="10110"/>
                  </a:cubicBezTo>
                  <a:cubicBezTo>
                    <a:pt x="21396" y="10394"/>
                    <a:pt x="21089" y="10881"/>
                    <a:pt x="21089" y="10881"/>
                  </a:cubicBezTo>
                  <a:cubicBezTo>
                    <a:pt x="21089" y="10881"/>
                    <a:pt x="21055" y="10516"/>
                    <a:pt x="20885" y="10556"/>
                  </a:cubicBezTo>
                  <a:cubicBezTo>
                    <a:pt x="20851" y="10719"/>
                    <a:pt x="20578" y="10922"/>
                    <a:pt x="20374" y="10881"/>
                  </a:cubicBezTo>
                  <a:cubicBezTo>
                    <a:pt x="20237" y="11328"/>
                    <a:pt x="19965" y="11571"/>
                    <a:pt x="19794" y="11856"/>
                  </a:cubicBezTo>
                  <a:cubicBezTo>
                    <a:pt x="20101" y="11977"/>
                    <a:pt x="20067" y="12059"/>
                    <a:pt x="20340" y="12180"/>
                  </a:cubicBezTo>
                  <a:cubicBezTo>
                    <a:pt x="20067" y="12424"/>
                    <a:pt x="19488" y="12546"/>
                    <a:pt x="19488" y="12546"/>
                  </a:cubicBezTo>
                  <a:cubicBezTo>
                    <a:pt x="19488" y="12546"/>
                    <a:pt x="19590" y="12708"/>
                    <a:pt x="19863" y="12830"/>
                  </a:cubicBezTo>
                  <a:cubicBezTo>
                    <a:pt x="19522" y="13236"/>
                    <a:pt x="18772" y="13074"/>
                    <a:pt x="18772" y="13074"/>
                  </a:cubicBezTo>
                  <a:cubicBezTo>
                    <a:pt x="18772" y="13074"/>
                    <a:pt x="18806" y="13236"/>
                    <a:pt x="19079" y="13520"/>
                  </a:cubicBezTo>
                  <a:cubicBezTo>
                    <a:pt x="18602" y="13602"/>
                    <a:pt x="17887" y="13398"/>
                    <a:pt x="17512" y="13398"/>
                  </a:cubicBezTo>
                  <a:cubicBezTo>
                    <a:pt x="16967" y="13398"/>
                    <a:pt x="16967" y="14089"/>
                    <a:pt x="17478" y="14089"/>
                  </a:cubicBezTo>
                  <a:cubicBezTo>
                    <a:pt x="18159" y="14089"/>
                    <a:pt x="19283" y="13561"/>
                    <a:pt x="19828" y="13561"/>
                  </a:cubicBezTo>
                  <a:cubicBezTo>
                    <a:pt x="20135" y="13561"/>
                    <a:pt x="20305" y="13602"/>
                    <a:pt x="20476" y="13723"/>
                  </a:cubicBezTo>
                  <a:cubicBezTo>
                    <a:pt x="20953" y="13683"/>
                    <a:pt x="21089" y="14048"/>
                    <a:pt x="21123" y="14251"/>
                  </a:cubicBezTo>
                  <a:cubicBezTo>
                    <a:pt x="21566" y="14617"/>
                    <a:pt x="21328" y="15023"/>
                    <a:pt x="21328" y="15023"/>
                  </a:cubicBezTo>
                  <a:close/>
                  <a:moveTo>
                    <a:pt x="4054" y="3492"/>
                  </a:moveTo>
                  <a:cubicBezTo>
                    <a:pt x="4054" y="5278"/>
                    <a:pt x="5281" y="6374"/>
                    <a:pt x="5281" y="6374"/>
                  </a:cubicBezTo>
                  <a:cubicBezTo>
                    <a:pt x="5281" y="6374"/>
                    <a:pt x="7087" y="5278"/>
                    <a:pt x="7291" y="3492"/>
                  </a:cubicBezTo>
                  <a:cubicBezTo>
                    <a:pt x="7461" y="1786"/>
                    <a:pt x="6337" y="1380"/>
                    <a:pt x="5792" y="1380"/>
                  </a:cubicBezTo>
                  <a:cubicBezTo>
                    <a:pt x="4668" y="1421"/>
                    <a:pt x="4054" y="2355"/>
                    <a:pt x="4054" y="3492"/>
                  </a:cubicBezTo>
                  <a:close/>
                  <a:moveTo>
                    <a:pt x="16592" y="6090"/>
                  </a:moveTo>
                  <a:cubicBezTo>
                    <a:pt x="16762" y="6009"/>
                    <a:pt x="16524" y="5928"/>
                    <a:pt x="16626" y="5725"/>
                  </a:cubicBezTo>
                  <a:cubicBezTo>
                    <a:pt x="16728" y="5562"/>
                    <a:pt x="16898" y="5562"/>
                    <a:pt x="16898" y="5481"/>
                  </a:cubicBezTo>
                  <a:cubicBezTo>
                    <a:pt x="16592" y="5400"/>
                    <a:pt x="16183" y="5481"/>
                    <a:pt x="15808" y="5806"/>
                  </a:cubicBezTo>
                  <a:cubicBezTo>
                    <a:pt x="16183" y="5928"/>
                    <a:pt x="16422" y="6171"/>
                    <a:pt x="16592" y="6090"/>
                  </a:cubicBezTo>
                  <a:close/>
                  <a:moveTo>
                    <a:pt x="17955" y="6009"/>
                  </a:moveTo>
                  <a:cubicBezTo>
                    <a:pt x="17887" y="6009"/>
                    <a:pt x="17852" y="6090"/>
                    <a:pt x="17852" y="6171"/>
                  </a:cubicBezTo>
                  <a:cubicBezTo>
                    <a:pt x="17852" y="6415"/>
                    <a:pt x="18261" y="6496"/>
                    <a:pt x="18261" y="6374"/>
                  </a:cubicBezTo>
                  <a:cubicBezTo>
                    <a:pt x="18261" y="6334"/>
                    <a:pt x="18193" y="6293"/>
                    <a:pt x="18091" y="6171"/>
                  </a:cubicBezTo>
                  <a:cubicBezTo>
                    <a:pt x="18023" y="6090"/>
                    <a:pt x="18023" y="6009"/>
                    <a:pt x="17955" y="6009"/>
                  </a:cubicBezTo>
                  <a:close/>
                </a:path>
              </a:pathLst>
            </a:custGeom>
            <a:solidFill>
              <a:srgbClr val="ED1C24"/>
            </a:solidFill>
            <a:ln w="12700" cap="flat">
              <a:noFill/>
              <a:miter lim="400000"/>
            </a:ln>
            <a:effectLst/>
          </p:spPr>
          <p:txBody>
            <a:bodyPr wrap="square" lIns="0" tIns="0" rIns="0" bIns="0" numCol="1" anchor="t">
              <a:noAutofit/>
            </a:bodyPr>
            <a:lstStyle/>
            <a:p>
              <a:pPr lvl="0"/>
              <a:endParaRPr dirty="0"/>
            </a:p>
          </p:txBody>
        </p:sp>
        <p:sp>
          <p:nvSpPr>
            <p:cNvPr id="43" name="Shape 43"/>
            <p:cNvSpPr/>
            <p:nvPr/>
          </p:nvSpPr>
          <p:spPr>
            <a:xfrm>
              <a:off x="0" y="1082"/>
              <a:ext cx="164681" cy="209178"/>
            </a:xfrm>
            <a:custGeom>
              <a:avLst/>
              <a:gdLst/>
              <a:ahLst/>
              <a:cxnLst>
                <a:cxn ang="0">
                  <a:pos x="wd2" y="hd2"/>
                </a:cxn>
                <a:cxn ang="5400000">
                  <a:pos x="wd2" y="hd2"/>
                </a:cxn>
                <a:cxn ang="10800000">
                  <a:pos x="wd2" y="hd2"/>
                </a:cxn>
                <a:cxn ang="16200000">
                  <a:pos x="wd2" y="hd2"/>
                </a:cxn>
              </a:cxnLst>
              <a:rect l="0" t="0" r="r" b="b"/>
              <a:pathLst>
                <a:path w="21600" h="21600" extrusionOk="0">
                  <a:moveTo>
                    <a:pt x="18716" y="5968"/>
                  </a:moveTo>
                  <a:cubicBezTo>
                    <a:pt x="16166" y="4014"/>
                    <a:pt x="15026" y="3538"/>
                    <a:pt x="12678" y="3538"/>
                  </a:cubicBezTo>
                  <a:cubicBezTo>
                    <a:pt x="8452" y="3538"/>
                    <a:pt x="5635" y="6126"/>
                    <a:pt x="5635" y="10932"/>
                  </a:cubicBezTo>
                  <a:cubicBezTo>
                    <a:pt x="5635" y="15527"/>
                    <a:pt x="8318" y="18009"/>
                    <a:pt x="12276" y="18009"/>
                  </a:cubicBezTo>
                  <a:cubicBezTo>
                    <a:pt x="14489" y="18009"/>
                    <a:pt x="16166" y="17322"/>
                    <a:pt x="18380" y="15527"/>
                  </a:cubicBezTo>
                  <a:cubicBezTo>
                    <a:pt x="21332" y="18009"/>
                    <a:pt x="21332" y="18009"/>
                    <a:pt x="21332" y="18009"/>
                  </a:cubicBezTo>
                  <a:cubicBezTo>
                    <a:pt x="18648" y="20544"/>
                    <a:pt x="15764" y="21600"/>
                    <a:pt x="11605" y="21600"/>
                  </a:cubicBezTo>
                  <a:cubicBezTo>
                    <a:pt x="4427" y="21600"/>
                    <a:pt x="0" y="17850"/>
                    <a:pt x="0" y="10826"/>
                  </a:cubicBezTo>
                  <a:cubicBezTo>
                    <a:pt x="0" y="3961"/>
                    <a:pt x="4964" y="0"/>
                    <a:pt x="12544" y="0"/>
                  </a:cubicBezTo>
                  <a:cubicBezTo>
                    <a:pt x="16569" y="0"/>
                    <a:pt x="18917" y="898"/>
                    <a:pt x="21600" y="3327"/>
                  </a:cubicBezTo>
                  <a:lnTo>
                    <a:pt x="18716" y="5968"/>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4" name="Shape 44"/>
            <p:cNvSpPr/>
            <p:nvPr/>
          </p:nvSpPr>
          <p:spPr>
            <a:xfrm>
              <a:off x="185671" y="1082"/>
              <a:ext cx="38737" cy="205064"/>
            </a:xfrm>
            <a:custGeom>
              <a:avLst/>
              <a:gdLst/>
              <a:ahLst/>
              <a:cxnLst>
                <a:cxn ang="0">
                  <a:pos x="wd2" y="hd2"/>
                </a:cxn>
                <a:cxn ang="5400000">
                  <a:pos x="wd2" y="hd2"/>
                </a:cxn>
                <a:cxn ang="10800000">
                  <a:pos x="wd2" y="hd2"/>
                </a:cxn>
                <a:cxn ang="16200000">
                  <a:pos x="wd2" y="hd2"/>
                </a:cxn>
              </a:cxnLst>
              <a:rect l="0" t="0" r="r" b="b"/>
              <a:pathLst>
                <a:path w="21600" h="21600" extrusionOk="0">
                  <a:moveTo>
                    <a:pt x="0" y="3718"/>
                  </a:moveTo>
                  <a:lnTo>
                    <a:pt x="0" y="0"/>
                  </a:lnTo>
                  <a:lnTo>
                    <a:pt x="21600" y="0"/>
                  </a:lnTo>
                  <a:lnTo>
                    <a:pt x="21600" y="3718"/>
                  </a:lnTo>
                  <a:lnTo>
                    <a:pt x="0" y="3718"/>
                  </a:lnTo>
                  <a:close/>
                  <a:moveTo>
                    <a:pt x="241" y="21600"/>
                  </a:moveTo>
                  <a:lnTo>
                    <a:pt x="241" y="5178"/>
                  </a:lnTo>
                  <a:lnTo>
                    <a:pt x="21117" y="5178"/>
                  </a:lnTo>
                  <a:lnTo>
                    <a:pt x="21117" y="21600"/>
                  </a:lnTo>
                  <a:lnTo>
                    <a:pt x="241" y="21600"/>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5" name="Shape 45"/>
            <p:cNvSpPr/>
            <p:nvPr/>
          </p:nvSpPr>
          <p:spPr>
            <a:xfrm>
              <a:off x="239771" y="1082"/>
              <a:ext cx="102791" cy="208096"/>
            </a:xfrm>
            <a:custGeom>
              <a:avLst/>
              <a:gdLst/>
              <a:ahLst/>
              <a:cxnLst>
                <a:cxn ang="0">
                  <a:pos x="wd2" y="hd2"/>
                </a:cxn>
                <a:cxn ang="5400000">
                  <a:pos x="wd2" y="hd2"/>
                </a:cxn>
                <a:cxn ang="10800000">
                  <a:pos x="wd2" y="hd2"/>
                </a:cxn>
                <a:cxn ang="16200000">
                  <a:pos x="wd2" y="hd2"/>
                </a:cxn>
              </a:cxnLst>
              <a:rect l="0" t="0" r="r" b="b"/>
              <a:pathLst>
                <a:path w="21600" h="21600" extrusionOk="0">
                  <a:moveTo>
                    <a:pt x="12896" y="21600"/>
                  </a:moveTo>
                  <a:cubicBezTo>
                    <a:pt x="6878" y="21600"/>
                    <a:pt x="4191" y="20273"/>
                    <a:pt x="4191" y="17354"/>
                  </a:cubicBezTo>
                  <a:cubicBezTo>
                    <a:pt x="4191" y="8226"/>
                    <a:pt x="4191" y="8226"/>
                    <a:pt x="4191" y="8226"/>
                  </a:cubicBezTo>
                  <a:cubicBezTo>
                    <a:pt x="0" y="8226"/>
                    <a:pt x="0" y="8226"/>
                    <a:pt x="0" y="8226"/>
                  </a:cubicBezTo>
                  <a:cubicBezTo>
                    <a:pt x="0" y="5095"/>
                    <a:pt x="0" y="5095"/>
                    <a:pt x="0" y="5095"/>
                  </a:cubicBezTo>
                  <a:cubicBezTo>
                    <a:pt x="4299" y="5095"/>
                    <a:pt x="4299" y="5095"/>
                    <a:pt x="4299" y="5095"/>
                  </a:cubicBezTo>
                  <a:cubicBezTo>
                    <a:pt x="4513" y="796"/>
                    <a:pt x="4513" y="796"/>
                    <a:pt x="4513" y="796"/>
                  </a:cubicBezTo>
                  <a:cubicBezTo>
                    <a:pt x="12251" y="0"/>
                    <a:pt x="12251" y="0"/>
                    <a:pt x="12251" y="0"/>
                  </a:cubicBezTo>
                  <a:cubicBezTo>
                    <a:pt x="12251" y="5095"/>
                    <a:pt x="12251" y="5095"/>
                    <a:pt x="12251" y="5095"/>
                  </a:cubicBezTo>
                  <a:cubicBezTo>
                    <a:pt x="18806" y="5095"/>
                    <a:pt x="18806" y="5095"/>
                    <a:pt x="18806" y="5095"/>
                  </a:cubicBezTo>
                  <a:cubicBezTo>
                    <a:pt x="18806" y="8226"/>
                    <a:pt x="18806" y="8226"/>
                    <a:pt x="18806" y="8226"/>
                  </a:cubicBezTo>
                  <a:cubicBezTo>
                    <a:pt x="12251" y="8226"/>
                    <a:pt x="12251" y="8226"/>
                    <a:pt x="12251" y="8226"/>
                  </a:cubicBezTo>
                  <a:cubicBezTo>
                    <a:pt x="12251" y="16028"/>
                    <a:pt x="12251" y="16028"/>
                    <a:pt x="12251" y="16028"/>
                  </a:cubicBezTo>
                  <a:cubicBezTo>
                    <a:pt x="12251" y="16771"/>
                    <a:pt x="12251" y="17036"/>
                    <a:pt x="12358" y="17354"/>
                  </a:cubicBezTo>
                  <a:cubicBezTo>
                    <a:pt x="12681" y="17938"/>
                    <a:pt x="13755" y="18310"/>
                    <a:pt x="15045" y="18310"/>
                  </a:cubicBezTo>
                  <a:cubicBezTo>
                    <a:pt x="16334" y="18310"/>
                    <a:pt x="17194" y="18150"/>
                    <a:pt x="19666" y="17301"/>
                  </a:cubicBezTo>
                  <a:cubicBezTo>
                    <a:pt x="21600" y="20061"/>
                    <a:pt x="21600" y="20061"/>
                    <a:pt x="21600" y="20061"/>
                  </a:cubicBezTo>
                  <a:cubicBezTo>
                    <a:pt x="18591" y="21175"/>
                    <a:pt x="16334" y="21600"/>
                    <a:pt x="12896" y="21600"/>
                  </a:cubicBez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6" name="Shape 46"/>
            <p:cNvSpPr/>
            <p:nvPr/>
          </p:nvSpPr>
          <p:spPr>
            <a:xfrm>
              <a:off x="339099" y="50237"/>
              <a:ext cx="153212" cy="221304"/>
            </a:xfrm>
            <a:custGeom>
              <a:avLst/>
              <a:gdLst/>
              <a:ahLst/>
              <a:cxnLst>
                <a:cxn ang="0">
                  <a:pos x="wd2" y="hd2"/>
                </a:cxn>
                <a:cxn ang="5400000">
                  <a:pos x="wd2" y="hd2"/>
                </a:cxn>
                <a:cxn ang="10800000">
                  <a:pos x="wd2" y="hd2"/>
                </a:cxn>
                <a:cxn ang="16200000">
                  <a:pos x="wd2" y="hd2"/>
                </a:cxn>
              </a:cxnLst>
              <a:rect l="0" t="0" r="r" b="b"/>
              <a:pathLst>
                <a:path w="21600" h="21600" extrusionOk="0">
                  <a:moveTo>
                    <a:pt x="8496" y="21600"/>
                  </a:moveTo>
                  <a:cubicBezTo>
                    <a:pt x="3024" y="21600"/>
                    <a:pt x="3024" y="21600"/>
                    <a:pt x="3024" y="21600"/>
                  </a:cubicBezTo>
                  <a:cubicBezTo>
                    <a:pt x="5400" y="18208"/>
                    <a:pt x="6912" y="15664"/>
                    <a:pt x="7344" y="14915"/>
                  </a:cubicBezTo>
                  <a:cubicBezTo>
                    <a:pt x="0" y="0"/>
                    <a:pt x="0" y="0"/>
                    <a:pt x="0" y="0"/>
                  </a:cubicBezTo>
                  <a:cubicBezTo>
                    <a:pt x="5904" y="0"/>
                    <a:pt x="5904" y="0"/>
                    <a:pt x="5904" y="0"/>
                  </a:cubicBezTo>
                  <a:cubicBezTo>
                    <a:pt x="5904" y="0"/>
                    <a:pt x="9000" y="7632"/>
                    <a:pt x="9288" y="8430"/>
                  </a:cubicBezTo>
                  <a:cubicBezTo>
                    <a:pt x="9648" y="9279"/>
                    <a:pt x="10008" y="10476"/>
                    <a:pt x="10008" y="10476"/>
                  </a:cubicBezTo>
                  <a:cubicBezTo>
                    <a:pt x="10368" y="9727"/>
                    <a:pt x="10368" y="9877"/>
                    <a:pt x="10872" y="8979"/>
                  </a:cubicBezTo>
                  <a:cubicBezTo>
                    <a:pt x="12600" y="5787"/>
                    <a:pt x="15912" y="0"/>
                    <a:pt x="15912" y="0"/>
                  </a:cubicBezTo>
                  <a:cubicBezTo>
                    <a:pt x="21600" y="0"/>
                    <a:pt x="21600" y="0"/>
                    <a:pt x="21600" y="0"/>
                  </a:cubicBezTo>
                  <a:lnTo>
                    <a:pt x="8496" y="21600"/>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7" name="Shape 47"/>
            <p:cNvSpPr/>
            <p:nvPr/>
          </p:nvSpPr>
          <p:spPr>
            <a:xfrm>
              <a:off x="485818" y="291678"/>
              <a:ext cx="149751" cy="210044"/>
            </a:xfrm>
            <a:custGeom>
              <a:avLst/>
              <a:gdLst/>
              <a:ahLst/>
              <a:cxnLst>
                <a:cxn ang="0">
                  <a:pos x="wd2" y="hd2"/>
                </a:cxn>
                <a:cxn ang="5400000">
                  <a:pos x="wd2" y="hd2"/>
                </a:cxn>
                <a:cxn ang="10800000">
                  <a:pos x="wd2" y="hd2"/>
                </a:cxn>
                <a:cxn ang="16200000">
                  <a:pos x="wd2" y="hd2"/>
                </a:cxn>
              </a:cxnLst>
              <a:rect l="0" t="0" r="r" b="b"/>
              <a:pathLst>
                <a:path w="21600" h="21600" extrusionOk="0">
                  <a:moveTo>
                    <a:pt x="16292" y="21285"/>
                  </a:moveTo>
                  <a:cubicBezTo>
                    <a:pt x="16145" y="20391"/>
                    <a:pt x="16145" y="20181"/>
                    <a:pt x="16071" y="18604"/>
                  </a:cubicBezTo>
                  <a:cubicBezTo>
                    <a:pt x="13859" y="20812"/>
                    <a:pt x="11795" y="21600"/>
                    <a:pt x="8478" y="21600"/>
                  </a:cubicBezTo>
                  <a:cubicBezTo>
                    <a:pt x="3023" y="21600"/>
                    <a:pt x="0" y="18657"/>
                    <a:pt x="0" y="13296"/>
                  </a:cubicBezTo>
                  <a:cubicBezTo>
                    <a:pt x="0" y="7778"/>
                    <a:pt x="3465" y="4677"/>
                    <a:pt x="9584" y="4677"/>
                  </a:cubicBezTo>
                  <a:cubicBezTo>
                    <a:pt x="12459" y="4677"/>
                    <a:pt x="14375" y="5255"/>
                    <a:pt x="15776" y="6622"/>
                  </a:cubicBezTo>
                  <a:cubicBezTo>
                    <a:pt x="15702" y="5781"/>
                    <a:pt x="15702" y="5518"/>
                    <a:pt x="15702" y="4677"/>
                  </a:cubicBezTo>
                  <a:cubicBezTo>
                    <a:pt x="15702" y="0"/>
                    <a:pt x="15702" y="0"/>
                    <a:pt x="15702" y="0"/>
                  </a:cubicBezTo>
                  <a:cubicBezTo>
                    <a:pt x="21305" y="0"/>
                    <a:pt x="21305" y="0"/>
                    <a:pt x="21305" y="0"/>
                  </a:cubicBezTo>
                  <a:cubicBezTo>
                    <a:pt x="21305" y="18289"/>
                    <a:pt x="21305" y="18289"/>
                    <a:pt x="21305" y="18289"/>
                  </a:cubicBezTo>
                  <a:cubicBezTo>
                    <a:pt x="21305" y="18552"/>
                    <a:pt x="21305" y="18920"/>
                    <a:pt x="21379" y="19393"/>
                  </a:cubicBezTo>
                  <a:cubicBezTo>
                    <a:pt x="21379" y="20234"/>
                    <a:pt x="21453" y="20496"/>
                    <a:pt x="21600" y="21285"/>
                  </a:cubicBezTo>
                  <a:lnTo>
                    <a:pt x="16292" y="21285"/>
                  </a:lnTo>
                  <a:close/>
                  <a:moveTo>
                    <a:pt x="15555" y="10616"/>
                  </a:moveTo>
                  <a:cubicBezTo>
                    <a:pt x="14891" y="8882"/>
                    <a:pt x="13048" y="7778"/>
                    <a:pt x="10837" y="7778"/>
                  </a:cubicBezTo>
                  <a:cubicBezTo>
                    <a:pt x="7667" y="7778"/>
                    <a:pt x="5603" y="9670"/>
                    <a:pt x="5603" y="13086"/>
                  </a:cubicBezTo>
                  <a:cubicBezTo>
                    <a:pt x="5603" y="16502"/>
                    <a:pt x="7225" y="18236"/>
                    <a:pt x="9805" y="18236"/>
                  </a:cubicBezTo>
                  <a:cubicBezTo>
                    <a:pt x="11353" y="18236"/>
                    <a:pt x="13048" y="17553"/>
                    <a:pt x="14375" y="16397"/>
                  </a:cubicBezTo>
                  <a:cubicBezTo>
                    <a:pt x="15039" y="15766"/>
                    <a:pt x="15924" y="14453"/>
                    <a:pt x="15924" y="12666"/>
                  </a:cubicBezTo>
                  <a:cubicBezTo>
                    <a:pt x="15924" y="11509"/>
                    <a:pt x="15850" y="11299"/>
                    <a:pt x="15555" y="10616"/>
                  </a:cubicBez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8" name="Shape 48"/>
            <p:cNvSpPr/>
            <p:nvPr/>
          </p:nvSpPr>
          <p:spPr>
            <a:xfrm>
              <a:off x="0" y="291678"/>
              <a:ext cx="171822" cy="211560"/>
            </a:xfrm>
            <a:custGeom>
              <a:avLst/>
              <a:gdLst/>
              <a:ahLst/>
              <a:cxnLst>
                <a:cxn ang="0">
                  <a:pos x="wd2" y="hd2"/>
                </a:cxn>
                <a:cxn ang="5400000">
                  <a:pos x="wd2" y="hd2"/>
                </a:cxn>
                <a:cxn ang="10800000">
                  <a:pos x="wd2" y="hd2"/>
                </a:cxn>
                <a:cxn ang="16200000">
                  <a:pos x="wd2" y="hd2"/>
                </a:cxn>
              </a:cxnLst>
              <a:rect l="0" t="0" r="r" b="b"/>
              <a:pathLst>
                <a:path w="21600" h="21600" extrusionOk="0">
                  <a:moveTo>
                    <a:pt x="18836" y="5843"/>
                  </a:moveTo>
                  <a:cubicBezTo>
                    <a:pt x="16650" y="4017"/>
                    <a:pt x="15171" y="3443"/>
                    <a:pt x="12793" y="3443"/>
                  </a:cubicBezTo>
                  <a:cubicBezTo>
                    <a:pt x="8421" y="3443"/>
                    <a:pt x="5400" y="6052"/>
                    <a:pt x="5400" y="10748"/>
                  </a:cubicBezTo>
                  <a:cubicBezTo>
                    <a:pt x="5400" y="15704"/>
                    <a:pt x="8229" y="18261"/>
                    <a:pt x="12729" y="18261"/>
                  </a:cubicBezTo>
                  <a:cubicBezTo>
                    <a:pt x="14400" y="18261"/>
                    <a:pt x="15364" y="18104"/>
                    <a:pt x="16907" y="17374"/>
                  </a:cubicBezTo>
                  <a:cubicBezTo>
                    <a:pt x="16907" y="13200"/>
                    <a:pt x="16907" y="13200"/>
                    <a:pt x="16907" y="13200"/>
                  </a:cubicBezTo>
                  <a:cubicBezTo>
                    <a:pt x="16907" y="11270"/>
                    <a:pt x="16907" y="11270"/>
                    <a:pt x="16907" y="11270"/>
                  </a:cubicBezTo>
                  <a:cubicBezTo>
                    <a:pt x="21471" y="11270"/>
                    <a:pt x="21471" y="11270"/>
                    <a:pt x="21471" y="11270"/>
                  </a:cubicBezTo>
                  <a:cubicBezTo>
                    <a:pt x="21471" y="19461"/>
                    <a:pt x="21471" y="19461"/>
                    <a:pt x="21471" y="19461"/>
                  </a:cubicBezTo>
                  <a:cubicBezTo>
                    <a:pt x="18257" y="20974"/>
                    <a:pt x="15557" y="21600"/>
                    <a:pt x="12150" y="21600"/>
                  </a:cubicBezTo>
                  <a:cubicBezTo>
                    <a:pt x="4693" y="21600"/>
                    <a:pt x="0" y="17791"/>
                    <a:pt x="0" y="10852"/>
                  </a:cubicBezTo>
                  <a:cubicBezTo>
                    <a:pt x="0" y="4070"/>
                    <a:pt x="4950" y="0"/>
                    <a:pt x="12343" y="0"/>
                  </a:cubicBezTo>
                  <a:cubicBezTo>
                    <a:pt x="16329" y="0"/>
                    <a:pt x="19157" y="1043"/>
                    <a:pt x="21600" y="3339"/>
                  </a:cubicBezTo>
                  <a:lnTo>
                    <a:pt x="18836" y="5843"/>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49" name="Shape 49"/>
            <p:cNvSpPr/>
            <p:nvPr/>
          </p:nvSpPr>
          <p:spPr>
            <a:xfrm>
              <a:off x="196924" y="341699"/>
              <a:ext cx="138497" cy="161106"/>
            </a:xfrm>
            <a:custGeom>
              <a:avLst/>
              <a:gdLst/>
              <a:ahLst/>
              <a:cxnLst>
                <a:cxn ang="0">
                  <a:pos x="wd2" y="hd2"/>
                </a:cxn>
                <a:cxn ang="5400000">
                  <a:pos x="wd2" y="hd2"/>
                </a:cxn>
                <a:cxn ang="10800000">
                  <a:pos x="wd2" y="hd2"/>
                </a:cxn>
                <a:cxn ang="16200000">
                  <a:pos x="wd2" y="hd2"/>
                </a:cxn>
              </a:cxnLst>
              <a:rect l="0" t="0" r="r" b="b"/>
              <a:pathLst>
                <a:path w="21600" h="21600" extrusionOk="0">
                  <a:moveTo>
                    <a:pt x="15702" y="21051"/>
                  </a:moveTo>
                  <a:cubicBezTo>
                    <a:pt x="15622" y="20229"/>
                    <a:pt x="15622" y="20160"/>
                    <a:pt x="15542" y="18994"/>
                  </a:cubicBezTo>
                  <a:cubicBezTo>
                    <a:pt x="15542" y="18789"/>
                    <a:pt x="15542" y="18446"/>
                    <a:pt x="15542" y="18034"/>
                  </a:cubicBezTo>
                  <a:cubicBezTo>
                    <a:pt x="13231" y="20366"/>
                    <a:pt x="10202" y="21600"/>
                    <a:pt x="7173" y="21600"/>
                  </a:cubicBezTo>
                  <a:cubicBezTo>
                    <a:pt x="2790" y="21600"/>
                    <a:pt x="0" y="19131"/>
                    <a:pt x="0" y="15223"/>
                  </a:cubicBezTo>
                  <a:cubicBezTo>
                    <a:pt x="0" y="0"/>
                    <a:pt x="0" y="0"/>
                    <a:pt x="0" y="0"/>
                  </a:cubicBezTo>
                  <a:cubicBezTo>
                    <a:pt x="6058" y="0"/>
                    <a:pt x="6058" y="0"/>
                    <a:pt x="6058" y="0"/>
                  </a:cubicBezTo>
                  <a:cubicBezTo>
                    <a:pt x="6058" y="13714"/>
                    <a:pt x="6058" y="13714"/>
                    <a:pt x="6058" y="13714"/>
                  </a:cubicBezTo>
                  <a:cubicBezTo>
                    <a:pt x="6058" y="15909"/>
                    <a:pt x="7014" y="17006"/>
                    <a:pt x="8847" y="17006"/>
                  </a:cubicBezTo>
                  <a:cubicBezTo>
                    <a:pt x="10999" y="17074"/>
                    <a:pt x="15224" y="14400"/>
                    <a:pt x="15224" y="10629"/>
                  </a:cubicBezTo>
                  <a:cubicBezTo>
                    <a:pt x="15224" y="0"/>
                    <a:pt x="15224" y="0"/>
                    <a:pt x="15224" y="0"/>
                  </a:cubicBezTo>
                  <a:cubicBezTo>
                    <a:pt x="21281" y="0"/>
                    <a:pt x="21281" y="0"/>
                    <a:pt x="21281" y="0"/>
                  </a:cubicBezTo>
                  <a:cubicBezTo>
                    <a:pt x="21281" y="16937"/>
                    <a:pt x="21281" y="16937"/>
                    <a:pt x="21281" y="16937"/>
                  </a:cubicBezTo>
                  <a:cubicBezTo>
                    <a:pt x="21281" y="17280"/>
                    <a:pt x="21361" y="17829"/>
                    <a:pt x="21361" y="18720"/>
                  </a:cubicBezTo>
                  <a:cubicBezTo>
                    <a:pt x="21441" y="19954"/>
                    <a:pt x="21520" y="20160"/>
                    <a:pt x="21600" y="21051"/>
                  </a:cubicBezTo>
                  <a:lnTo>
                    <a:pt x="15702" y="21051"/>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50" name="Shape 50"/>
            <p:cNvSpPr/>
            <p:nvPr/>
          </p:nvSpPr>
          <p:spPr>
            <a:xfrm>
              <a:off x="359008" y="291028"/>
              <a:ext cx="39386" cy="207663"/>
            </a:xfrm>
            <a:custGeom>
              <a:avLst/>
              <a:gdLst/>
              <a:ahLst/>
              <a:cxnLst>
                <a:cxn ang="0">
                  <a:pos x="wd2" y="hd2"/>
                </a:cxn>
                <a:cxn ang="5400000">
                  <a:pos x="wd2" y="hd2"/>
                </a:cxn>
                <a:cxn ang="10800000">
                  <a:pos x="wd2" y="hd2"/>
                </a:cxn>
                <a:cxn ang="16200000">
                  <a:pos x="wd2" y="hd2"/>
                </a:cxn>
              </a:cxnLst>
              <a:rect l="0" t="0" r="r" b="b"/>
              <a:pathLst>
                <a:path w="21600" h="21600" extrusionOk="0">
                  <a:moveTo>
                    <a:pt x="0" y="3716"/>
                  </a:moveTo>
                  <a:lnTo>
                    <a:pt x="0" y="0"/>
                  </a:lnTo>
                  <a:lnTo>
                    <a:pt x="21600" y="0"/>
                  </a:lnTo>
                  <a:lnTo>
                    <a:pt x="21600" y="3716"/>
                  </a:lnTo>
                  <a:lnTo>
                    <a:pt x="0" y="3716"/>
                  </a:lnTo>
                  <a:close/>
                  <a:moveTo>
                    <a:pt x="237" y="21600"/>
                  </a:moveTo>
                  <a:lnTo>
                    <a:pt x="237" y="5270"/>
                  </a:lnTo>
                  <a:lnTo>
                    <a:pt x="21007" y="5270"/>
                  </a:lnTo>
                  <a:lnTo>
                    <a:pt x="21007" y="21600"/>
                  </a:lnTo>
                  <a:lnTo>
                    <a:pt x="237" y="21600"/>
                  </a:ln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sp>
          <p:nvSpPr>
            <p:cNvPr id="51" name="Shape 51"/>
            <p:cNvSpPr/>
            <p:nvPr/>
          </p:nvSpPr>
          <p:spPr>
            <a:xfrm>
              <a:off x="425443" y="290595"/>
              <a:ext cx="38087" cy="207879"/>
            </a:xfrm>
            <a:prstGeom prst="rect">
              <a:avLst/>
            </a:prstGeom>
            <a:solidFill>
              <a:srgbClr val="FFFFFF"/>
            </a:solidFill>
            <a:ln w="12700" cap="flat">
              <a:noFill/>
              <a:miter lim="400000"/>
            </a:ln>
            <a:effectLst/>
          </p:spPr>
          <p:txBody>
            <a:bodyPr wrap="square" lIns="0" tIns="0" rIns="0" bIns="0" numCol="1" anchor="t">
              <a:noAutofit/>
            </a:bodyPr>
            <a:lstStyle/>
            <a:p>
              <a:pPr lvl="0"/>
              <a:endParaRPr dirty="0"/>
            </a:p>
          </p:txBody>
        </p:sp>
        <p:sp>
          <p:nvSpPr>
            <p:cNvPr id="52" name="Shape 52"/>
            <p:cNvSpPr/>
            <p:nvPr/>
          </p:nvSpPr>
          <p:spPr>
            <a:xfrm>
              <a:off x="652880" y="337584"/>
              <a:ext cx="122267" cy="165221"/>
            </a:xfrm>
            <a:custGeom>
              <a:avLst/>
              <a:gdLst/>
              <a:ahLst/>
              <a:cxnLst>
                <a:cxn ang="0">
                  <a:pos x="wd2" y="hd2"/>
                </a:cxn>
                <a:cxn ang="5400000">
                  <a:pos x="wd2" y="hd2"/>
                </a:cxn>
                <a:cxn ang="10800000">
                  <a:pos x="wd2" y="hd2"/>
                </a:cxn>
                <a:cxn ang="16200000">
                  <a:pos x="wd2" y="hd2"/>
                </a:cxn>
              </a:cxnLst>
              <a:rect l="0" t="0" r="r" b="b"/>
              <a:pathLst>
                <a:path w="21600" h="21600" extrusionOk="0">
                  <a:moveTo>
                    <a:pt x="10574" y="21600"/>
                  </a:moveTo>
                  <a:cubicBezTo>
                    <a:pt x="6778" y="21600"/>
                    <a:pt x="3163" y="20931"/>
                    <a:pt x="0" y="19527"/>
                  </a:cubicBezTo>
                  <a:cubicBezTo>
                    <a:pt x="2169" y="15715"/>
                    <a:pt x="2169" y="15715"/>
                    <a:pt x="2169" y="15715"/>
                  </a:cubicBezTo>
                  <a:cubicBezTo>
                    <a:pt x="5332" y="17186"/>
                    <a:pt x="7592" y="17721"/>
                    <a:pt x="10213" y="17721"/>
                  </a:cubicBezTo>
                  <a:cubicBezTo>
                    <a:pt x="13014" y="17721"/>
                    <a:pt x="14641" y="16852"/>
                    <a:pt x="14641" y="15314"/>
                  </a:cubicBezTo>
                  <a:cubicBezTo>
                    <a:pt x="14641" y="13843"/>
                    <a:pt x="13466" y="13174"/>
                    <a:pt x="10213" y="12773"/>
                  </a:cubicBezTo>
                  <a:cubicBezTo>
                    <a:pt x="6507" y="12438"/>
                    <a:pt x="5965" y="12305"/>
                    <a:pt x="4519" y="11703"/>
                  </a:cubicBezTo>
                  <a:cubicBezTo>
                    <a:pt x="2440" y="10767"/>
                    <a:pt x="1175" y="8961"/>
                    <a:pt x="1175" y="6888"/>
                  </a:cubicBezTo>
                  <a:cubicBezTo>
                    <a:pt x="1175" y="2608"/>
                    <a:pt x="5332" y="0"/>
                    <a:pt x="12020" y="0"/>
                  </a:cubicBezTo>
                  <a:cubicBezTo>
                    <a:pt x="15635" y="0"/>
                    <a:pt x="18889" y="535"/>
                    <a:pt x="21600" y="1739"/>
                  </a:cubicBezTo>
                  <a:cubicBezTo>
                    <a:pt x="19792" y="5751"/>
                    <a:pt x="19792" y="5751"/>
                    <a:pt x="19792" y="5751"/>
                  </a:cubicBezTo>
                  <a:cubicBezTo>
                    <a:pt x="16810" y="4480"/>
                    <a:pt x="14822" y="4012"/>
                    <a:pt x="12291" y="4012"/>
                  </a:cubicBezTo>
                  <a:cubicBezTo>
                    <a:pt x="9490" y="4012"/>
                    <a:pt x="8044" y="4815"/>
                    <a:pt x="8044" y="6353"/>
                  </a:cubicBezTo>
                  <a:cubicBezTo>
                    <a:pt x="8044" y="7089"/>
                    <a:pt x="8495" y="7557"/>
                    <a:pt x="9218" y="7891"/>
                  </a:cubicBezTo>
                  <a:cubicBezTo>
                    <a:pt x="9670" y="8025"/>
                    <a:pt x="10122" y="8159"/>
                    <a:pt x="10664" y="8225"/>
                  </a:cubicBezTo>
                  <a:cubicBezTo>
                    <a:pt x="11026" y="8292"/>
                    <a:pt x="11659" y="8359"/>
                    <a:pt x="12472" y="8426"/>
                  </a:cubicBezTo>
                  <a:cubicBezTo>
                    <a:pt x="18889" y="9028"/>
                    <a:pt x="21600" y="10900"/>
                    <a:pt x="21600" y="14578"/>
                  </a:cubicBezTo>
                  <a:cubicBezTo>
                    <a:pt x="21600" y="18992"/>
                    <a:pt x="17533" y="21600"/>
                    <a:pt x="10574" y="21600"/>
                  </a:cubicBezTo>
                  <a:close/>
                </a:path>
              </a:pathLst>
            </a:custGeom>
            <a:solidFill>
              <a:srgbClr val="FFFFFF"/>
            </a:solidFill>
            <a:ln w="12700" cap="flat">
              <a:noFill/>
              <a:miter lim="400000"/>
            </a:ln>
            <a:effectLst/>
          </p:spPr>
          <p:txBody>
            <a:bodyPr wrap="square" lIns="0" tIns="0" rIns="0" bIns="0" numCol="1" anchor="t">
              <a:noAutofit/>
            </a:bodyPr>
            <a:lstStyle/>
            <a:p>
              <a:pPr lvl="0"/>
              <a:endParaRPr dirty="0"/>
            </a:p>
          </p:txBody>
        </p:sp>
      </p:grpSp>
      <p:sp>
        <p:nvSpPr>
          <p:cNvPr id="54" name="Shape 54"/>
          <p:cNvSpPr>
            <a:spLocks noGrp="1"/>
          </p:cNvSpPr>
          <p:nvPr>
            <p:ph type="title"/>
          </p:nvPr>
        </p:nvSpPr>
        <p:spPr>
          <a:prstGeom prst="rect">
            <a:avLst/>
          </a:prstGeom>
        </p:spPr>
        <p:txBody>
          <a:bodyPr/>
          <a:lstStyle/>
          <a:p>
            <a:pPr lvl="0">
              <a:defRPr sz="1800" b="0">
                <a:solidFill>
                  <a:srgbClr val="000000"/>
                </a:solidFill>
              </a:defRPr>
            </a:pPr>
            <a:r>
              <a:rPr sz="2200" b="1">
                <a:solidFill>
                  <a:srgbClr val="FFFFFF"/>
                </a:solidFill>
              </a:rPr>
              <a:t>Title Text</a:t>
            </a:r>
          </a:p>
        </p:txBody>
      </p:sp>
      <p:sp>
        <p:nvSpPr>
          <p:cNvPr id="55" name="Shape 55"/>
          <p:cNvSpPr>
            <a:spLocks noGrp="1"/>
          </p:cNvSpPr>
          <p:nvPr>
            <p:ph type="body" idx="1"/>
          </p:nvPr>
        </p:nvSpPr>
        <p:spPr>
          <a:prstGeom prst="rect">
            <a:avLst/>
          </a:prstGeom>
        </p:spPr>
        <p:txBody>
          <a:bodyPr/>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7188" y="266700"/>
            <a:ext cx="3365500" cy="33813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57188" y="1341438"/>
            <a:ext cx="8440737" cy="4711700"/>
          </a:xfrm>
        </p:spPr>
        <p:txBody>
          <a:bodyPr/>
          <a:lstStyle/>
          <a:p>
            <a:pPr lvl="0"/>
            <a:endParaRPr lang="en-GB" noProof="0" dirty="0" smtClean="0"/>
          </a:p>
        </p:txBody>
      </p:sp>
      <p:sp>
        <p:nvSpPr>
          <p:cNvPr id="4" name="Rectangle 7"/>
          <p:cNvSpPr>
            <a:spLocks noGrp="1" noChangeArrowheads="1"/>
          </p:cNvSpPr>
          <p:nvPr>
            <p:ph type="ftr" sz="quarter" idx="10"/>
          </p:nvPr>
        </p:nvSpPr>
        <p:spPr>
          <a:xfrm>
            <a:off x="357188" y="6456363"/>
            <a:ext cx="2895600" cy="215900"/>
          </a:xfrm>
          <a:prstGeom prst="rect">
            <a:avLst/>
          </a:prstGeom>
          <a:ln/>
        </p:spPr>
        <p:txBody>
          <a:bodyPr/>
          <a:lstStyle>
            <a:lvl1pPr>
              <a:defRPr/>
            </a:lvl1pPr>
          </a:lstStyle>
          <a:p>
            <a:pPr>
              <a:defRPr/>
            </a:pPr>
            <a:endParaRPr lang="en-GB" dirty="0"/>
          </a:p>
        </p:txBody>
      </p:sp>
    </p:spTree>
    <p:extLst>
      <p:ext uri="{BB962C8B-B14F-4D97-AF65-F5344CB8AC3E}">
        <p14:creationId xmlns:p14="http://schemas.microsoft.com/office/powerpoint/2010/main" val="110117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
        <p:nvSpPr>
          <p:cNvPr id="5" name="TextBox 4"/>
          <p:cNvSpPr txBox="1"/>
          <p:nvPr userDrawn="1"/>
        </p:nvSpPr>
        <p:spPr>
          <a:xfrm>
            <a:off x="8453294" y="0"/>
            <a:ext cx="690706" cy="338554"/>
          </a:xfrm>
          <a:prstGeom prst="rect">
            <a:avLst/>
          </a:prstGeom>
          <a:noFill/>
        </p:spPr>
        <p:txBody>
          <a:bodyPr wrap="square" rtlCol="0">
            <a:spAutoFit/>
          </a:bodyPr>
          <a:lstStyle/>
          <a:p>
            <a:pPr algn="r" rtl="0"/>
            <a:fld id="{371E44BA-C53E-41FF-B9BB-64AE01A1D5B4}" type="slidenum">
              <a:rPr lang="en-GB" sz="1600" b="1" kern="1200" smtClean="0">
                <a:solidFill>
                  <a:srgbClr val="FF0000"/>
                </a:solidFill>
              </a:rPr>
              <a:pPr algn="r" rtl="0"/>
              <a:t>‹#›</a:t>
            </a:fld>
            <a:endParaRPr lang="en-GB" sz="1400" b="1" kern="1200" dirty="0">
              <a:solidFill>
                <a:srgbClr val="FF0000"/>
              </a:solidFill>
            </a:endParaRPr>
          </a:p>
        </p:txBody>
      </p:sp>
    </p:spTree>
    <p:extLst>
      <p:ext uri="{BB962C8B-B14F-4D97-AF65-F5344CB8AC3E}">
        <p14:creationId xmlns:p14="http://schemas.microsoft.com/office/powerpoint/2010/main" val="29433344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10806979" cy="590349"/>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51062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88" y="265244"/>
            <a:ext cx="4754040" cy="3410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357188" y="1341438"/>
            <a:ext cx="4143375"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341438"/>
            <a:ext cx="4144962" cy="471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30761160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357187" y="1125537"/>
            <a:ext cx="8432801" cy="1"/>
          </a:xfrm>
          <a:prstGeom prst="line">
            <a:avLst/>
          </a:prstGeom>
          <a:ln w="12700">
            <a:solidFill>
              <a:srgbClr val="BBB1A5"/>
            </a:solidFill>
            <a:round/>
          </a:ln>
        </p:spPr>
        <p:txBody>
          <a:bodyPr lIns="0" tIns="0" rIns="0" bIns="0"/>
          <a:lstStyle/>
          <a:p>
            <a:pPr lvl="0" defTabSz="457200">
              <a:defRPr sz="1200">
                <a:latin typeface="+mn-lt"/>
                <a:ea typeface="+mn-ea"/>
                <a:cs typeface="+mn-cs"/>
                <a:sym typeface="Helvetica"/>
              </a:defRPr>
            </a:pPr>
            <a:endParaRPr dirty="0"/>
          </a:p>
        </p:txBody>
      </p:sp>
      <p:grpSp>
        <p:nvGrpSpPr>
          <p:cNvPr id="14" name="Group 14"/>
          <p:cNvGrpSpPr/>
          <p:nvPr/>
        </p:nvGrpSpPr>
        <p:grpSpPr>
          <a:xfrm>
            <a:off x="7962900" y="369887"/>
            <a:ext cx="811779" cy="503238"/>
            <a:chOff x="0" y="0"/>
            <a:chExt cx="811778" cy="503237"/>
          </a:xfrm>
        </p:grpSpPr>
        <p:sp>
          <p:nvSpPr>
            <p:cNvPr id="3" name="Shape 3"/>
            <p:cNvSpPr/>
            <p:nvPr/>
          </p:nvSpPr>
          <p:spPr>
            <a:xfrm>
              <a:off x="489330" y="0"/>
              <a:ext cx="322449" cy="272237"/>
            </a:xfrm>
            <a:custGeom>
              <a:avLst/>
              <a:gdLst/>
              <a:ahLst/>
              <a:cxnLst>
                <a:cxn ang="0">
                  <a:pos x="wd2" y="hd2"/>
                </a:cxn>
                <a:cxn ang="5400000">
                  <a:pos x="wd2" y="hd2"/>
                </a:cxn>
                <a:cxn ang="10800000">
                  <a:pos x="wd2" y="hd2"/>
                </a:cxn>
                <a:cxn ang="16200000">
                  <a:pos x="wd2" y="hd2"/>
                </a:cxn>
              </a:cxnLst>
              <a:rect l="0" t="0" r="r" b="b"/>
              <a:pathLst>
                <a:path w="21498" h="21600" extrusionOk="0">
                  <a:moveTo>
                    <a:pt x="21328" y="15023"/>
                  </a:moveTo>
                  <a:cubicBezTo>
                    <a:pt x="21328" y="15023"/>
                    <a:pt x="21225" y="14738"/>
                    <a:pt x="21055" y="14738"/>
                  </a:cubicBezTo>
                  <a:cubicBezTo>
                    <a:pt x="21055" y="14860"/>
                    <a:pt x="20987" y="14982"/>
                    <a:pt x="20851" y="14982"/>
                  </a:cubicBezTo>
                  <a:cubicBezTo>
                    <a:pt x="20885" y="15063"/>
                    <a:pt x="20851" y="15144"/>
                    <a:pt x="20816" y="15185"/>
                  </a:cubicBezTo>
                  <a:cubicBezTo>
                    <a:pt x="20919" y="15794"/>
                    <a:pt x="20578" y="15875"/>
                    <a:pt x="20578" y="15875"/>
                  </a:cubicBezTo>
                  <a:cubicBezTo>
                    <a:pt x="20578" y="15875"/>
                    <a:pt x="20612" y="15591"/>
                    <a:pt x="20510" y="15510"/>
                  </a:cubicBezTo>
                  <a:cubicBezTo>
                    <a:pt x="20374" y="15550"/>
                    <a:pt x="20271" y="15550"/>
                    <a:pt x="20169" y="15510"/>
                  </a:cubicBezTo>
                  <a:cubicBezTo>
                    <a:pt x="20135" y="15550"/>
                    <a:pt x="20101" y="15632"/>
                    <a:pt x="19965" y="15632"/>
                  </a:cubicBezTo>
                  <a:cubicBezTo>
                    <a:pt x="19965" y="16119"/>
                    <a:pt x="19590" y="16119"/>
                    <a:pt x="19590" y="16119"/>
                  </a:cubicBezTo>
                  <a:cubicBezTo>
                    <a:pt x="19590" y="16119"/>
                    <a:pt x="19692" y="15835"/>
                    <a:pt x="19658" y="15713"/>
                  </a:cubicBezTo>
                  <a:cubicBezTo>
                    <a:pt x="19488" y="15672"/>
                    <a:pt x="19283" y="15550"/>
                    <a:pt x="19249" y="15307"/>
                  </a:cubicBezTo>
                  <a:cubicBezTo>
                    <a:pt x="18329" y="15226"/>
                    <a:pt x="18227" y="16038"/>
                    <a:pt x="17375" y="16484"/>
                  </a:cubicBezTo>
                  <a:cubicBezTo>
                    <a:pt x="17410" y="16281"/>
                    <a:pt x="17307" y="16119"/>
                    <a:pt x="17341" y="15956"/>
                  </a:cubicBezTo>
                  <a:cubicBezTo>
                    <a:pt x="17171" y="16038"/>
                    <a:pt x="16830" y="16606"/>
                    <a:pt x="16490" y="16647"/>
                  </a:cubicBezTo>
                  <a:cubicBezTo>
                    <a:pt x="16592" y="16362"/>
                    <a:pt x="16387" y="16200"/>
                    <a:pt x="16353" y="15916"/>
                  </a:cubicBezTo>
                  <a:cubicBezTo>
                    <a:pt x="16115" y="16362"/>
                    <a:pt x="15331" y="16768"/>
                    <a:pt x="15331" y="16768"/>
                  </a:cubicBezTo>
                  <a:cubicBezTo>
                    <a:pt x="15468" y="15916"/>
                    <a:pt x="14752" y="15835"/>
                    <a:pt x="14582" y="15794"/>
                  </a:cubicBezTo>
                  <a:cubicBezTo>
                    <a:pt x="14003" y="15875"/>
                    <a:pt x="13492" y="15835"/>
                    <a:pt x="12912" y="15794"/>
                  </a:cubicBezTo>
                  <a:cubicBezTo>
                    <a:pt x="12435" y="16403"/>
                    <a:pt x="15093" y="15632"/>
                    <a:pt x="15093" y="17580"/>
                  </a:cubicBezTo>
                  <a:cubicBezTo>
                    <a:pt x="15093" y="19326"/>
                    <a:pt x="13151" y="18961"/>
                    <a:pt x="13151" y="19814"/>
                  </a:cubicBezTo>
                  <a:cubicBezTo>
                    <a:pt x="13151" y="20220"/>
                    <a:pt x="13492" y="20382"/>
                    <a:pt x="13628" y="20382"/>
                  </a:cubicBezTo>
                  <a:cubicBezTo>
                    <a:pt x="13764" y="20382"/>
                    <a:pt x="14139" y="20057"/>
                    <a:pt x="14377" y="20017"/>
                  </a:cubicBezTo>
                  <a:cubicBezTo>
                    <a:pt x="14650" y="19976"/>
                    <a:pt x="14752" y="20138"/>
                    <a:pt x="14752" y="20138"/>
                  </a:cubicBezTo>
                  <a:cubicBezTo>
                    <a:pt x="15229" y="19935"/>
                    <a:pt x="15365" y="20341"/>
                    <a:pt x="15365" y="20341"/>
                  </a:cubicBezTo>
                  <a:cubicBezTo>
                    <a:pt x="15365" y="20341"/>
                    <a:pt x="15161" y="20260"/>
                    <a:pt x="15059" y="20463"/>
                  </a:cubicBezTo>
                  <a:cubicBezTo>
                    <a:pt x="15195" y="20544"/>
                    <a:pt x="15331" y="20747"/>
                    <a:pt x="15365" y="20869"/>
                  </a:cubicBezTo>
                  <a:cubicBezTo>
                    <a:pt x="15808" y="20869"/>
                    <a:pt x="15774" y="21356"/>
                    <a:pt x="15774" y="21356"/>
                  </a:cubicBezTo>
                  <a:cubicBezTo>
                    <a:pt x="15774" y="21356"/>
                    <a:pt x="15604" y="21153"/>
                    <a:pt x="15399" y="21275"/>
                  </a:cubicBezTo>
                  <a:cubicBezTo>
                    <a:pt x="15365" y="21519"/>
                    <a:pt x="15263" y="21600"/>
                    <a:pt x="15263" y="21600"/>
                  </a:cubicBezTo>
                  <a:cubicBezTo>
                    <a:pt x="15263" y="21600"/>
                    <a:pt x="12810" y="21600"/>
                    <a:pt x="12469" y="21600"/>
                  </a:cubicBezTo>
                  <a:cubicBezTo>
                    <a:pt x="12095" y="21600"/>
                    <a:pt x="12027" y="20910"/>
                    <a:pt x="11788" y="20747"/>
                  </a:cubicBezTo>
                  <a:cubicBezTo>
                    <a:pt x="11550" y="20626"/>
                    <a:pt x="11277" y="20788"/>
                    <a:pt x="10902" y="20626"/>
                  </a:cubicBezTo>
                  <a:cubicBezTo>
                    <a:pt x="11277" y="20341"/>
                    <a:pt x="11311" y="19935"/>
                    <a:pt x="11550" y="19692"/>
                  </a:cubicBezTo>
                  <a:cubicBezTo>
                    <a:pt x="11311" y="19651"/>
                    <a:pt x="11243" y="19529"/>
                    <a:pt x="10902" y="19529"/>
                  </a:cubicBezTo>
                  <a:cubicBezTo>
                    <a:pt x="11243" y="18961"/>
                    <a:pt x="12095" y="18758"/>
                    <a:pt x="12095" y="18271"/>
                  </a:cubicBezTo>
                  <a:cubicBezTo>
                    <a:pt x="12095" y="17621"/>
                    <a:pt x="11209" y="17621"/>
                    <a:pt x="10868" y="17418"/>
                  </a:cubicBezTo>
                  <a:cubicBezTo>
                    <a:pt x="10868" y="18433"/>
                    <a:pt x="10221" y="18839"/>
                    <a:pt x="9676" y="19002"/>
                  </a:cubicBezTo>
                  <a:cubicBezTo>
                    <a:pt x="9165" y="19164"/>
                    <a:pt x="8926" y="19692"/>
                    <a:pt x="8756" y="19895"/>
                  </a:cubicBezTo>
                  <a:cubicBezTo>
                    <a:pt x="8756" y="19570"/>
                    <a:pt x="8654" y="19529"/>
                    <a:pt x="8586" y="19205"/>
                  </a:cubicBezTo>
                  <a:cubicBezTo>
                    <a:pt x="8415" y="19448"/>
                    <a:pt x="8075" y="19611"/>
                    <a:pt x="7836" y="20017"/>
                  </a:cubicBezTo>
                  <a:cubicBezTo>
                    <a:pt x="7904" y="19732"/>
                    <a:pt x="7700" y="19489"/>
                    <a:pt x="7563" y="19489"/>
                  </a:cubicBezTo>
                  <a:cubicBezTo>
                    <a:pt x="7223" y="19489"/>
                    <a:pt x="6610" y="20057"/>
                    <a:pt x="6610" y="20260"/>
                  </a:cubicBezTo>
                  <a:cubicBezTo>
                    <a:pt x="6610" y="20341"/>
                    <a:pt x="6814" y="20382"/>
                    <a:pt x="6916" y="20382"/>
                  </a:cubicBezTo>
                  <a:cubicBezTo>
                    <a:pt x="6984" y="20260"/>
                    <a:pt x="7155" y="20057"/>
                    <a:pt x="7461" y="20057"/>
                  </a:cubicBezTo>
                  <a:cubicBezTo>
                    <a:pt x="7734" y="20057"/>
                    <a:pt x="7836" y="20179"/>
                    <a:pt x="7870" y="20260"/>
                  </a:cubicBezTo>
                  <a:cubicBezTo>
                    <a:pt x="8245" y="20179"/>
                    <a:pt x="8381" y="20585"/>
                    <a:pt x="8381" y="20585"/>
                  </a:cubicBezTo>
                  <a:cubicBezTo>
                    <a:pt x="8381" y="20585"/>
                    <a:pt x="8143" y="20463"/>
                    <a:pt x="8143" y="20707"/>
                  </a:cubicBezTo>
                  <a:cubicBezTo>
                    <a:pt x="8347" y="20747"/>
                    <a:pt x="8381" y="20950"/>
                    <a:pt x="8381" y="20950"/>
                  </a:cubicBezTo>
                  <a:cubicBezTo>
                    <a:pt x="8381" y="20950"/>
                    <a:pt x="8790" y="20910"/>
                    <a:pt x="8790" y="21397"/>
                  </a:cubicBezTo>
                  <a:cubicBezTo>
                    <a:pt x="8654" y="21235"/>
                    <a:pt x="8517" y="21235"/>
                    <a:pt x="8449" y="21316"/>
                  </a:cubicBezTo>
                  <a:cubicBezTo>
                    <a:pt x="8415" y="21519"/>
                    <a:pt x="8245" y="21600"/>
                    <a:pt x="8245" y="21600"/>
                  </a:cubicBezTo>
                  <a:cubicBezTo>
                    <a:pt x="5247" y="21600"/>
                    <a:pt x="5247" y="21600"/>
                    <a:pt x="5247" y="21600"/>
                  </a:cubicBezTo>
                  <a:cubicBezTo>
                    <a:pt x="5076" y="21600"/>
                    <a:pt x="4736" y="21438"/>
                    <a:pt x="4736" y="20950"/>
                  </a:cubicBezTo>
                  <a:cubicBezTo>
                    <a:pt x="4736" y="20423"/>
                    <a:pt x="5213" y="20220"/>
                    <a:pt x="5383" y="19935"/>
                  </a:cubicBezTo>
                  <a:cubicBezTo>
                    <a:pt x="5383" y="19935"/>
                    <a:pt x="4940" y="19651"/>
                    <a:pt x="4599" y="19732"/>
                  </a:cubicBezTo>
                  <a:cubicBezTo>
                    <a:pt x="4770" y="19326"/>
                    <a:pt x="5553" y="19205"/>
                    <a:pt x="5996" y="18880"/>
                  </a:cubicBezTo>
                  <a:cubicBezTo>
                    <a:pt x="5826" y="18758"/>
                    <a:pt x="5519" y="18636"/>
                    <a:pt x="5281" y="18595"/>
                  </a:cubicBezTo>
                  <a:cubicBezTo>
                    <a:pt x="5690" y="18392"/>
                    <a:pt x="5928" y="17946"/>
                    <a:pt x="6644" y="17865"/>
                  </a:cubicBezTo>
                  <a:cubicBezTo>
                    <a:pt x="6950" y="17824"/>
                    <a:pt x="7359" y="17499"/>
                    <a:pt x="7529" y="17093"/>
                  </a:cubicBezTo>
                  <a:cubicBezTo>
                    <a:pt x="7666" y="16687"/>
                    <a:pt x="7972" y="15266"/>
                    <a:pt x="7972" y="15266"/>
                  </a:cubicBezTo>
                  <a:cubicBezTo>
                    <a:pt x="7972" y="15266"/>
                    <a:pt x="5383" y="16728"/>
                    <a:pt x="3611" y="16728"/>
                  </a:cubicBezTo>
                  <a:cubicBezTo>
                    <a:pt x="886" y="16728"/>
                    <a:pt x="34" y="14535"/>
                    <a:pt x="0" y="12749"/>
                  </a:cubicBezTo>
                  <a:cubicBezTo>
                    <a:pt x="-34" y="9379"/>
                    <a:pt x="2589" y="8202"/>
                    <a:pt x="3714" y="7349"/>
                  </a:cubicBezTo>
                  <a:cubicBezTo>
                    <a:pt x="2657" y="6374"/>
                    <a:pt x="1908" y="5278"/>
                    <a:pt x="1908" y="3735"/>
                  </a:cubicBezTo>
                  <a:cubicBezTo>
                    <a:pt x="1908" y="1096"/>
                    <a:pt x="4191" y="0"/>
                    <a:pt x="5894" y="0"/>
                  </a:cubicBezTo>
                  <a:cubicBezTo>
                    <a:pt x="7563" y="0"/>
                    <a:pt x="9505" y="1056"/>
                    <a:pt x="9505" y="3532"/>
                  </a:cubicBezTo>
                  <a:cubicBezTo>
                    <a:pt x="9505" y="6009"/>
                    <a:pt x="6439" y="7511"/>
                    <a:pt x="6439" y="7511"/>
                  </a:cubicBezTo>
                  <a:cubicBezTo>
                    <a:pt x="6439" y="7511"/>
                    <a:pt x="6780" y="7836"/>
                    <a:pt x="7189" y="8080"/>
                  </a:cubicBezTo>
                  <a:cubicBezTo>
                    <a:pt x="8620" y="7795"/>
                    <a:pt x="9403" y="9420"/>
                    <a:pt x="10187" y="10110"/>
                  </a:cubicBezTo>
                  <a:cubicBezTo>
                    <a:pt x="9778" y="10029"/>
                    <a:pt x="9471" y="10110"/>
                    <a:pt x="9471" y="10110"/>
                  </a:cubicBezTo>
                  <a:cubicBezTo>
                    <a:pt x="9948" y="10597"/>
                    <a:pt x="10289" y="11328"/>
                    <a:pt x="10493" y="11612"/>
                  </a:cubicBezTo>
                  <a:cubicBezTo>
                    <a:pt x="9914" y="11247"/>
                    <a:pt x="8858" y="11125"/>
                    <a:pt x="8858" y="11125"/>
                  </a:cubicBezTo>
                  <a:cubicBezTo>
                    <a:pt x="8858" y="11125"/>
                    <a:pt x="8994" y="11450"/>
                    <a:pt x="9063" y="12302"/>
                  </a:cubicBezTo>
                  <a:cubicBezTo>
                    <a:pt x="8245" y="10962"/>
                    <a:pt x="6167" y="11165"/>
                    <a:pt x="6303" y="9176"/>
                  </a:cubicBezTo>
                  <a:cubicBezTo>
                    <a:pt x="5622" y="8689"/>
                    <a:pt x="5110" y="8405"/>
                    <a:pt x="5110" y="8405"/>
                  </a:cubicBezTo>
                  <a:cubicBezTo>
                    <a:pt x="5110" y="8405"/>
                    <a:pt x="2794" y="9501"/>
                    <a:pt x="2794" y="11896"/>
                  </a:cubicBezTo>
                  <a:cubicBezTo>
                    <a:pt x="2794" y="14048"/>
                    <a:pt x="4361" y="14901"/>
                    <a:pt x="5519" y="14901"/>
                  </a:cubicBezTo>
                  <a:cubicBezTo>
                    <a:pt x="6678" y="14901"/>
                    <a:pt x="7291" y="14292"/>
                    <a:pt x="7700" y="14008"/>
                  </a:cubicBezTo>
                  <a:cubicBezTo>
                    <a:pt x="8075" y="13723"/>
                    <a:pt x="9165" y="12871"/>
                    <a:pt x="10732" y="12871"/>
                  </a:cubicBezTo>
                  <a:cubicBezTo>
                    <a:pt x="12095" y="12871"/>
                    <a:pt x="12572" y="12668"/>
                    <a:pt x="12572" y="12180"/>
                  </a:cubicBezTo>
                  <a:cubicBezTo>
                    <a:pt x="12572" y="11937"/>
                    <a:pt x="12401" y="11815"/>
                    <a:pt x="12129" y="11815"/>
                  </a:cubicBezTo>
                  <a:cubicBezTo>
                    <a:pt x="11856" y="11815"/>
                    <a:pt x="11584" y="12059"/>
                    <a:pt x="11141" y="11977"/>
                  </a:cubicBezTo>
                  <a:cubicBezTo>
                    <a:pt x="11686" y="11653"/>
                    <a:pt x="11516" y="11247"/>
                    <a:pt x="11788" y="10841"/>
                  </a:cubicBezTo>
                  <a:cubicBezTo>
                    <a:pt x="11686" y="10597"/>
                    <a:pt x="10970" y="10881"/>
                    <a:pt x="10970" y="10881"/>
                  </a:cubicBezTo>
                  <a:cubicBezTo>
                    <a:pt x="10970" y="10881"/>
                    <a:pt x="11277" y="9785"/>
                    <a:pt x="11652" y="9257"/>
                  </a:cubicBezTo>
                  <a:cubicBezTo>
                    <a:pt x="11243" y="9420"/>
                    <a:pt x="10936" y="9298"/>
                    <a:pt x="10664" y="9379"/>
                  </a:cubicBezTo>
                  <a:cubicBezTo>
                    <a:pt x="11073" y="8932"/>
                    <a:pt x="11175" y="7877"/>
                    <a:pt x="11788" y="7592"/>
                  </a:cubicBezTo>
                  <a:cubicBezTo>
                    <a:pt x="11175" y="7714"/>
                    <a:pt x="11209" y="7552"/>
                    <a:pt x="10732" y="7674"/>
                  </a:cubicBezTo>
                  <a:cubicBezTo>
                    <a:pt x="11175" y="7349"/>
                    <a:pt x="11550" y="6050"/>
                    <a:pt x="12435" y="6009"/>
                  </a:cubicBezTo>
                  <a:cubicBezTo>
                    <a:pt x="12333" y="5806"/>
                    <a:pt x="11584" y="5806"/>
                    <a:pt x="11345" y="5522"/>
                  </a:cubicBezTo>
                  <a:cubicBezTo>
                    <a:pt x="11924" y="5441"/>
                    <a:pt x="12435" y="4750"/>
                    <a:pt x="13389" y="4872"/>
                  </a:cubicBezTo>
                  <a:cubicBezTo>
                    <a:pt x="12878" y="4507"/>
                    <a:pt x="12878" y="4101"/>
                    <a:pt x="12674" y="3776"/>
                  </a:cubicBezTo>
                  <a:cubicBezTo>
                    <a:pt x="13321" y="4182"/>
                    <a:pt x="14343" y="3979"/>
                    <a:pt x="14752" y="4426"/>
                  </a:cubicBezTo>
                  <a:cubicBezTo>
                    <a:pt x="15195" y="3532"/>
                    <a:pt x="15979" y="3938"/>
                    <a:pt x="16558" y="3898"/>
                  </a:cubicBezTo>
                  <a:cubicBezTo>
                    <a:pt x="16319" y="4223"/>
                    <a:pt x="15979" y="4263"/>
                    <a:pt x="15979" y="4507"/>
                  </a:cubicBezTo>
                  <a:cubicBezTo>
                    <a:pt x="15979" y="4872"/>
                    <a:pt x="17205" y="5035"/>
                    <a:pt x="17137" y="5400"/>
                  </a:cubicBezTo>
                  <a:cubicBezTo>
                    <a:pt x="17478" y="5441"/>
                    <a:pt x="17921" y="5644"/>
                    <a:pt x="18193" y="5765"/>
                  </a:cubicBezTo>
                  <a:cubicBezTo>
                    <a:pt x="18738" y="5847"/>
                    <a:pt x="18534" y="6334"/>
                    <a:pt x="18432" y="6415"/>
                  </a:cubicBezTo>
                  <a:cubicBezTo>
                    <a:pt x="18568" y="6740"/>
                    <a:pt x="18295" y="7146"/>
                    <a:pt x="17989" y="7389"/>
                  </a:cubicBezTo>
                  <a:cubicBezTo>
                    <a:pt x="17955" y="7633"/>
                    <a:pt x="17648" y="7714"/>
                    <a:pt x="17648" y="7714"/>
                  </a:cubicBezTo>
                  <a:cubicBezTo>
                    <a:pt x="17648" y="7714"/>
                    <a:pt x="17716" y="7471"/>
                    <a:pt x="17648" y="7430"/>
                  </a:cubicBezTo>
                  <a:cubicBezTo>
                    <a:pt x="17103" y="7430"/>
                    <a:pt x="16524" y="6943"/>
                    <a:pt x="16456" y="7430"/>
                  </a:cubicBezTo>
                  <a:cubicBezTo>
                    <a:pt x="16456" y="7511"/>
                    <a:pt x="16456" y="7552"/>
                    <a:pt x="16456" y="7633"/>
                  </a:cubicBezTo>
                  <a:cubicBezTo>
                    <a:pt x="16490" y="7633"/>
                    <a:pt x="16592" y="7592"/>
                    <a:pt x="16694" y="7592"/>
                  </a:cubicBezTo>
                  <a:cubicBezTo>
                    <a:pt x="17035" y="7592"/>
                    <a:pt x="17716" y="7917"/>
                    <a:pt x="18227" y="7917"/>
                  </a:cubicBezTo>
                  <a:cubicBezTo>
                    <a:pt x="19011" y="7877"/>
                    <a:pt x="18943" y="6618"/>
                    <a:pt x="19726" y="6659"/>
                  </a:cubicBezTo>
                  <a:cubicBezTo>
                    <a:pt x="19079" y="7024"/>
                    <a:pt x="19760" y="8242"/>
                    <a:pt x="18636" y="8364"/>
                  </a:cubicBezTo>
                  <a:cubicBezTo>
                    <a:pt x="18057" y="8405"/>
                    <a:pt x="17205" y="7836"/>
                    <a:pt x="16728" y="7836"/>
                  </a:cubicBezTo>
                  <a:cubicBezTo>
                    <a:pt x="16626" y="7836"/>
                    <a:pt x="16558" y="7877"/>
                    <a:pt x="16524" y="7877"/>
                  </a:cubicBezTo>
                  <a:cubicBezTo>
                    <a:pt x="16694" y="8405"/>
                    <a:pt x="17375" y="8608"/>
                    <a:pt x="17546" y="8161"/>
                  </a:cubicBezTo>
                  <a:cubicBezTo>
                    <a:pt x="17648" y="8242"/>
                    <a:pt x="17614" y="8405"/>
                    <a:pt x="17614" y="8405"/>
                  </a:cubicBezTo>
                  <a:cubicBezTo>
                    <a:pt x="17750" y="8445"/>
                    <a:pt x="17921" y="8445"/>
                    <a:pt x="17921" y="8770"/>
                  </a:cubicBezTo>
                  <a:cubicBezTo>
                    <a:pt x="17921" y="9095"/>
                    <a:pt x="17716" y="9257"/>
                    <a:pt x="17716" y="9257"/>
                  </a:cubicBezTo>
                  <a:cubicBezTo>
                    <a:pt x="17716" y="9420"/>
                    <a:pt x="17478" y="9704"/>
                    <a:pt x="17307" y="9704"/>
                  </a:cubicBezTo>
                  <a:cubicBezTo>
                    <a:pt x="17410" y="9501"/>
                    <a:pt x="17410" y="9095"/>
                    <a:pt x="16728" y="9095"/>
                  </a:cubicBezTo>
                  <a:cubicBezTo>
                    <a:pt x="16013" y="9095"/>
                    <a:pt x="16217" y="9866"/>
                    <a:pt x="16524" y="9988"/>
                  </a:cubicBezTo>
                  <a:cubicBezTo>
                    <a:pt x="17512" y="10353"/>
                    <a:pt x="17580" y="10841"/>
                    <a:pt x="18023" y="11084"/>
                  </a:cubicBezTo>
                  <a:cubicBezTo>
                    <a:pt x="18023" y="11247"/>
                    <a:pt x="17512" y="11084"/>
                    <a:pt x="17512" y="11206"/>
                  </a:cubicBezTo>
                  <a:cubicBezTo>
                    <a:pt x="17512" y="11328"/>
                    <a:pt x="17682" y="11409"/>
                    <a:pt x="17955" y="11409"/>
                  </a:cubicBezTo>
                  <a:cubicBezTo>
                    <a:pt x="18363" y="11409"/>
                    <a:pt x="19147" y="10759"/>
                    <a:pt x="19147" y="9663"/>
                  </a:cubicBezTo>
                  <a:cubicBezTo>
                    <a:pt x="18943" y="9176"/>
                    <a:pt x="19283" y="8405"/>
                    <a:pt x="19897" y="8526"/>
                  </a:cubicBezTo>
                  <a:cubicBezTo>
                    <a:pt x="20067" y="7958"/>
                    <a:pt x="20476" y="8080"/>
                    <a:pt x="20476" y="8080"/>
                  </a:cubicBezTo>
                  <a:cubicBezTo>
                    <a:pt x="20476" y="8080"/>
                    <a:pt x="20237" y="8283"/>
                    <a:pt x="20271" y="8567"/>
                  </a:cubicBezTo>
                  <a:cubicBezTo>
                    <a:pt x="20816" y="8486"/>
                    <a:pt x="20953" y="8932"/>
                    <a:pt x="20953" y="8932"/>
                  </a:cubicBezTo>
                  <a:cubicBezTo>
                    <a:pt x="20953" y="8932"/>
                    <a:pt x="21498" y="8932"/>
                    <a:pt x="21498" y="9379"/>
                  </a:cubicBezTo>
                  <a:cubicBezTo>
                    <a:pt x="21396" y="9257"/>
                    <a:pt x="21123" y="9257"/>
                    <a:pt x="21055" y="9338"/>
                  </a:cubicBezTo>
                  <a:cubicBezTo>
                    <a:pt x="21055" y="9501"/>
                    <a:pt x="21021" y="9663"/>
                    <a:pt x="20953" y="9704"/>
                  </a:cubicBezTo>
                  <a:cubicBezTo>
                    <a:pt x="21021" y="9826"/>
                    <a:pt x="21021" y="9947"/>
                    <a:pt x="21021" y="10110"/>
                  </a:cubicBezTo>
                  <a:cubicBezTo>
                    <a:pt x="21396" y="10394"/>
                    <a:pt x="21089" y="10881"/>
                    <a:pt x="21089" y="10881"/>
                  </a:cubicBezTo>
                  <a:cubicBezTo>
                    <a:pt x="21089" y="10881"/>
                    <a:pt x="21055" y="10516"/>
                    <a:pt x="20885" y="10556"/>
                  </a:cubicBezTo>
                  <a:cubicBezTo>
                    <a:pt x="20851" y="10719"/>
                    <a:pt x="20578" y="10922"/>
                    <a:pt x="20374" y="10881"/>
                  </a:cubicBezTo>
                  <a:cubicBezTo>
                    <a:pt x="20237" y="11328"/>
                    <a:pt x="19965" y="11571"/>
                    <a:pt x="19794" y="11856"/>
                  </a:cubicBezTo>
                  <a:cubicBezTo>
                    <a:pt x="20101" y="11977"/>
                    <a:pt x="20067" y="12059"/>
                    <a:pt x="20340" y="12180"/>
                  </a:cubicBezTo>
                  <a:cubicBezTo>
                    <a:pt x="20067" y="12424"/>
                    <a:pt x="19488" y="12546"/>
                    <a:pt x="19488" y="12546"/>
                  </a:cubicBezTo>
                  <a:cubicBezTo>
                    <a:pt x="19488" y="12546"/>
                    <a:pt x="19590" y="12708"/>
                    <a:pt x="19863" y="12830"/>
                  </a:cubicBezTo>
                  <a:cubicBezTo>
                    <a:pt x="19522" y="13236"/>
                    <a:pt x="18772" y="13074"/>
                    <a:pt x="18772" y="13074"/>
                  </a:cubicBezTo>
                  <a:cubicBezTo>
                    <a:pt x="18772" y="13074"/>
                    <a:pt x="18806" y="13236"/>
                    <a:pt x="19079" y="13520"/>
                  </a:cubicBezTo>
                  <a:cubicBezTo>
                    <a:pt x="18602" y="13602"/>
                    <a:pt x="17887" y="13398"/>
                    <a:pt x="17512" y="13398"/>
                  </a:cubicBezTo>
                  <a:cubicBezTo>
                    <a:pt x="16967" y="13398"/>
                    <a:pt x="16967" y="14089"/>
                    <a:pt x="17478" y="14089"/>
                  </a:cubicBezTo>
                  <a:cubicBezTo>
                    <a:pt x="18159" y="14089"/>
                    <a:pt x="19283" y="13561"/>
                    <a:pt x="19828" y="13561"/>
                  </a:cubicBezTo>
                  <a:cubicBezTo>
                    <a:pt x="20135" y="13561"/>
                    <a:pt x="20305" y="13602"/>
                    <a:pt x="20476" y="13723"/>
                  </a:cubicBezTo>
                  <a:cubicBezTo>
                    <a:pt x="20953" y="13683"/>
                    <a:pt x="21089" y="14048"/>
                    <a:pt x="21123" y="14251"/>
                  </a:cubicBezTo>
                  <a:cubicBezTo>
                    <a:pt x="21566" y="14617"/>
                    <a:pt x="21328" y="15023"/>
                    <a:pt x="21328" y="15023"/>
                  </a:cubicBezTo>
                  <a:close/>
                  <a:moveTo>
                    <a:pt x="4054" y="3492"/>
                  </a:moveTo>
                  <a:cubicBezTo>
                    <a:pt x="4054" y="5278"/>
                    <a:pt x="5281" y="6374"/>
                    <a:pt x="5281" y="6374"/>
                  </a:cubicBezTo>
                  <a:cubicBezTo>
                    <a:pt x="5281" y="6374"/>
                    <a:pt x="7087" y="5278"/>
                    <a:pt x="7291" y="3492"/>
                  </a:cubicBezTo>
                  <a:cubicBezTo>
                    <a:pt x="7461" y="1786"/>
                    <a:pt x="6337" y="1380"/>
                    <a:pt x="5792" y="1380"/>
                  </a:cubicBezTo>
                  <a:cubicBezTo>
                    <a:pt x="4668" y="1421"/>
                    <a:pt x="4054" y="2355"/>
                    <a:pt x="4054" y="3492"/>
                  </a:cubicBezTo>
                  <a:close/>
                  <a:moveTo>
                    <a:pt x="16592" y="6090"/>
                  </a:moveTo>
                  <a:cubicBezTo>
                    <a:pt x="16762" y="6009"/>
                    <a:pt x="16524" y="5928"/>
                    <a:pt x="16626" y="5725"/>
                  </a:cubicBezTo>
                  <a:cubicBezTo>
                    <a:pt x="16728" y="5562"/>
                    <a:pt x="16898" y="5562"/>
                    <a:pt x="16898" y="5481"/>
                  </a:cubicBezTo>
                  <a:cubicBezTo>
                    <a:pt x="16592" y="5400"/>
                    <a:pt x="16183" y="5481"/>
                    <a:pt x="15808" y="5806"/>
                  </a:cubicBezTo>
                  <a:cubicBezTo>
                    <a:pt x="16183" y="5928"/>
                    <a:pt x="16422" y="6171"/>
                    <a:pt x="16592" y="6090"/>
                  </a:cubicBezTo>
                  <a:close/>
                  <a:moveTo>
                    <a:pt x="17955" y="6009"/>
                  </a:moveTo>
                  <a:cubicBezTo>
                    <a:pt x="17887" y="6009"/>
                    <a:pt x="17852" y="6090"/>
                    <a:pt x="17852" y="6171"/>
                  </a:cubicBezTo>
                  <a:cubicBezTo>
                    <a:pt x="17852" y="6415"/>
                    <a:pt x="18261" y="6496"/>
                    <a:pt x="18261" y="6374"/>
                  </a:cubicBezTo>
                  <a:cubicBezTo>
                    <a:pt x="18261" y="6334"/>
                    <a:pt x="18193" y="6293"/>
                    <a:pt x="18091" y="6171"/>
                  </a:cubicBezTo>
                  <a:cubicBezTo>
                    <a:pt x="18023" y="6090"/>
                    <a:pt x="18023" y="6009"/>
                    <a:pt x="17955" y="6009"/>
                  </a:cubicBezTo>
                  <a:close/>
                </a:path>
              </a:pathLst>
            </a:custGeom>
            <a:solidFill>
              <a:srgbClr val="ED1C24"/>
            </a:solidFill>
            <a:ln w="12700" cap="flat">
              <a:noFill/>
              <a:miter lim="400000"/>
            </a:ln>
            <a:effectLst/>
          </p:spPr>
          <p:txBody>
            <a:bodyPr wrap="square" lIns="0" tIns="0" rIns="0" bIns="0" numCol="1" anchor="t">
              <a:noAutofit/>
            </a:bodyPr>
            <a:lstStyle/>
            <a:p>
              <a:pPr lvl="0"/>
              <a:endParaRPr dirty="0"/>
            </a:p>
          </p:txBody>
        </p:sp>
        <p:sp>
          <p:nvSpPr>
            <p:cNvPr id="4" name="Shape 4"/>
            <p:cNvSpPr/>
            <p:nvPr/>
          </p:nvSpPr>
          <p:spPr>
            <a:xfrm>
              <a:off x="0" y="1145"/>
              <a:ext cx="164850" cy="209238"/>
            </a:xfrm>
            <a:custGeom>
              <a:avLst/>
              <a:gdLst/>
              <a:ahLst/>
              <a:cxnLst>
                <a:cxn ang="0">
                  <a:pos x="wd2" y="hd2"/>
                </a:cxn>
                <a:cxn ang="5400000">
                  <a:pos x="wd2" y="hd2"/>
                </a:cxn>
                <a:cxn ang="10800000">
                  <a:pos x="wd2" y="hd2"/>
                </a:cxn>
                <a:cxn ang="16200000">
                  <a:pos x="wd2" y="hd2"/>
                </a:cxn>
              </a:cxnLst>
              <a:rect l="0" t="0" r="r" b="b"/>
              <a:pathLst>
                <a:path w="21600" h="21600" extrusionOk="0">
                  <a:moveTo>
                    <a:pt x="18716" y="5968"/>
                  </a:moveTo>
                  <a:cubicBezTo>
                    <a:pt x="16166" y="4014"/>
                    <a:pt x="15026" y="3538"/>
                    <a:pt x="12678" y="3538"/>
                  </a:cubicBezTo>
                  <a:cubicBezTo>
                    <a:pt x="8452" y="3538"/>
                    <a:pt x="5635" y="6126"/>
                    <a:pt x="5635" y="10932"/>
                  </a:cubicBezTo>
                  <a:cubicBezTo>
                    <a:pt x="5635" y="15527"/>
                    <a:pt x="8318" y="18009"/>
                    <a:pt x="12276" y="18009"/>
                  </a:cubicBezTo>
                  <a:cubicBezTo>
                    <a:pt x="14489" y="18009"/>
                    <a:pt x="16166" y="17322"/>
                    <a:pt x="18380" y="15527"/>
                  </a:cubicBezTo>
                  <a:cubicBezTo>
                    <a:pt x="21332" y="18009"/>
                    <a:pt x="21332" y="18009"/>
                    <a:pt x="21332" y="18009"/>
                  </a:cubicBezTo>
                  <a:cubicBezTo>
                    <a:pt x="18648" y="20544"/>
                    <a:pt x="15764" y="21600"/>
                    <a:pt x="11605" y="21600"/>
                  </a:cubicBezTo>
                  <a:cubicBezTo>
                    <a:pt x="4427" y="21600"/>
                    <a:pt x="0" y="17850"/>
                    <a:pt x="0" y="10826"/>
                  </a:cubicBezTo>
                  <a:cubicBezTo>
                    <a:pt x="0" y="3961"/>
                    <a:pt x="4964" y="0"/>
                    <a:pt x="12544" y="0"/>
                  </a:cubicBezTo>
                  <a:cubicBezTo>
                    <a:pt x="16569" y="0"/>
                    <a:pt x="18917" y="898"/>
                    <a:pt x="21600" y="3327"/>
                  </a:cubicBezTo>
                  <a:lnTo>
                    <a:pt x="18716" y="5968"/>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5" name="Shape 5"/>
            <p:cNvSpPr/>
            <p:nvPr/>
          </p:nvSpPr>
          <p:spPr>
            <a:xfrm>
              <a:off x="185837" y="1145"/>
              <a:ext cx="38542" cy="205038"/>
            </a:xfrm>
            <a:custGeom>
              <a:avLst/>
              <a:gdLst/>
              <a:ahLst/>
              <a:cxnLst>
                <a:cxn ang="0">
                  <a:pos x="wd2" y="hd2"/>
                </a:cxn>
                <a:cxn ang="5400000">
                  <a:pos x="wd2" y="hd2"/>
                </a:cxn>
                <a:cxn ang="10800000">
                  <a:pos x="wd2" y="hd2"/>
                </a:cxn>
                <a:cxn ang="16200000">
                  <a:pos x="wd2" y="hd2"/>
                </a:cxn>
              </a:cxnLst>
              <a:rect l="0" t="0" r="r" b="b"/>
              <a:pathLst>
                <a:path w="21600" h="21600" extrusionOk="0">
                  <a:moveTo>
                    <a:pt x="0" y="3718"/>
                  </a:moveTo>
                  <a:lnTo>
                    <a:pt x="0" y="0"/>
                  </a:lnTo>
                  <a:lnTo>
                    <a:pt x="21600" y="0"/>
                  </a:lnTo>
                  <a:lnTo>
                    <a:pt x="21600" y="3718"/>
                  </a:lnTo>
                  <a:lnTo>
                    <a:pt x="0" y="3718"/>
                  </a:lnTo>
                  <a:close/>
                  <a:moveTo>
                    <a:pt x="241" y="21600"/>
                  </a:moveTo>
                  <a:lnTo>
                    <a:pt x="241" y="5178"/>
                  </a:lnTo>
                  <a:lnTo>
                    <a:pt x="21117" y="5178"/>
                  </a:lnTo>
                  <a:lnTo>
                    <a:pt x="21117" y="21600"/>
                  </a:lnTo>
                  <a:lnTo>
                    <a:pt x="241"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6" name="Shape 6"/>
            <p:cNvSpPr/>
            <p:nvPr/>
          </p:nvSpPr>
          <p:spPr>
            <a:xfrm>
              <a:off x="239642" y="1145"/>
              <a:ext cx="103032" cy="208092"/>
            </a:xfrm>
            <a:custGeom>
              <a:avLst/>
              <a:gdLst/>
              <a:ahLst/>
              <a:cxnLst>
                <a:cxn ang="0">
                  <a:pos x="wd2" y="hd2"/>
                </a:cxn>
                <a:cxn ang="5400000">
                  <a:pos x="wd2" y="hd2"/>
                </a:cxn>
                <a:cxn ang="10800000">
                  <a:pos x="wd2" y="hd2"/>
                </a:cxn>
                <a:cxn ang="16200000">
                  <a:pos x="wd2" y="hd2"/>
                </a:cxn>
              </a:cxnLst>
              <a:rect l="0" t="0" r="r" b="b"/>
              <a:pathLst>
                <a:path w="21600" h="21600" extrusionOk="0">
                  <a:moveTo>
                    <a:pt x="12896" y="21600"/>
                  </a:moveTo>
                  <a:cubicBezTo>
                    <a:pt x="6878" y="21600"/>
                    <a:pt x="4191" y="20273"/>
                    <a:pt x="4191" y="17354"/>
                  </a:cubicBezTo>
                  <a:cubicBezTo>
                    <a:pt x="4191" y="8226"/>
                    <a:pt x="4191" y="8226"/>
                    <a:pt x="4191" y="8226"/>
                  </a:cubicBezTo>
                  <a:cubicBezTo>
                    <a:pt x="0" y="8226"/>
                    <a:pt x="0" y="8226"/>
                    <a:pt x="0" y="8226"/>
                  </a:cubicBezTo>
                  <a:cubicBezTo>
                    <a:pt x="0" y="5095"/>
                    <a:pt x="0" y="5095"/>
                    <a:pt x="0" y="5095"/>
                  </a:cubicBezTo>
                  <a:cubicBezTo>
                    <a:pt x="4299" y="5095"/>
                    <a:pt x="4299" y="5095"/>
                    <a:pt x="4299" y="5095"/>
                  </a:cubicBezTo>
                  <a:cubicBezTo>
                    <a:pt x="4513" y="796"/>
                    <a:pt x="4513" y="796"/>
                    <a:pt x="4513" y="796"/>
                  </a:cubicBezTo>
                  <a:cubicBezTo>
                    <a:pt x="12251" y="0"/>
                    <a:pt x="12251" y="0"/>
                    <a:pt x="12251" y="0"/>
                  </a:cubicBezTo>
                  <a:cubicBezTo>
                    <a:pt x="12251" y="5095"/>
                    <a:pt x="12251" y="5095"/>
                    <a:pt x="12251" y="5095"/>
                  </a:cubicBezTo>
                  <a:cubicBezTo>
                    <a:pt x="18806" y="5095"/>
                    <a:pt x="18806" y="5095"/>
                    <a:pt x="18806" y="5095"/>
                  </a:cubicBezTo>
                  <a:cubicBezTo>
                    <a:pt x="18806" y="8226"/>
                    <a:pt x="18806" y="8226"/>
                    <a:pt x="18806" y="8226"/>
                  </a:cubicBezTo>
                  <a:cubicBezTo>
                    <a:pt x="12251" y="8226"/>
                    <a:pt x="12251" y="8226"/>
                    <a:pt x="12251" y="8226"/>
                  </a:cubicBezTo>
                  <a:cubicBezTo>
                    <a:pt x="12251" y="16028"/>
                    <a:pt x="12251" y="16028"/>
                    <a:pt x="12251" y="16028"/>
                  </a:cubicBezTo>
                  <a:cubicBezTo>
                    <a:pt x="12251" y="16771"/>
                    <a:pt x="12251" y="17036"/>
                    <a:pt x="12358" y="17354"/>
                  </a:cubicBezTo>
                  <a:cubicBezTo>
                    <a:pt x="12681" y="17938"/>
                    <a:pt x="13755" y="18310"/>
                    <a:pt x="15045" y="18310"/>
                  </a:cubicBezTo>
                  <a:cubicBezTo>
                    <a:pt x="16334" y="18310"/>
                    <a:pt x="17194" y="18150"/>
                    <a:pt x="19666" y="17301"/>
                  </a:cubicBezTo>
                  <a:cubicBezTo>
                    <a:pt x="21600" y="20061"/>
                    <a:pt x="21600" y="20061"/>
                    <a:pt x="21600" y="20061"/>
                  </a:cubicBezTo>
                  <a:cubicBezTo>
                    <a:pt x="18591" y="21175"/>
                    <a:pt x="16334" y="21600"/>
                    <a:pt x="12896"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7" name="Shape 7"/>
            <p:cNvSpPr/>
            <p:nvPr/>
          </p:nvSpPr>
          <p:spPr>
            <a:xfrm>
              <a:off x="339239" y="50400"/>
              <a:ext cx="153021" cy="221074"/>
            </a:xfrm>
            <a:custGeom>
              <a:avLst/>
              <a:gdLst/>
              <a:ahLst/>
              <a:cxnLst>
                <a:cxn ang="0">
                  <a:pos x="wd2" y="hd2"/>
                </a:cxn>
                <a:cxn ang="5400000">
                  <a:pos x="wd2" y="hd2"/>
                </a:cxn>
                <a:cxn ang="10800000">
                  <a:pos x="wd2" y="hd2"/>
                </a:cxn>
                <a:cxn ang="16200000">
                  <a:pos x="wd2" y="hd2"/>
                </a:cxn>
              </a:cxnLst>
              <a:rect l="0" t="0" r="r" b="b"/>
              <a:pathLst>
                <a:path w="21600" h="21600" extrusionOk="0">
                  <a:moveTo>
                    <a:pt x="8496" y="21600"/>
                  </a:moveTo>
                  <a:cubicBezTo>
                    <a:pt x="3024" y="21600"/>
                    <a:pt x="3024" y="21600"/>
                    <a:pt x="3024" y="21600"/>
                  </a:cubicBezTo>
                  <a:cubicBezTo>
                    <a:pt x="5400" y="18208"/>
                    <a:pt x="6912" y="15664"/>
                    <a:pt x="7344" y="14915"/>
                  </a:cubicBezTo>
                  <a:cubicBezTo>
                    <a:pt x="0" y="0"/>
                    <a:pt x="0" y="0"/>
                    <a:pt x="0" y="0"/>
                  </a:cubicBezTo>
                  <a:cubicBezTo>
                    <a:pt x="5904" y="0"/>
                    <a:pt x="5904" y="0"/>
                    <a:pt x="5904" y="0"/>
                  </a:cubicBezTo>
                  <a:cubicBezTo>
                    <a:pt x="5904" y="0"/>
                    <a:pt x="9000" y="7632"/>
                    <a:pt x="9288" y="8430"/>
                  </a:cubicBezTo>
                  <a:cubicBezTo>
                    <a:pt x="9648" y="9279"/>
                    <a:pt x="10008" y="10476"/>
                    <a:pt x="10008" y="10476"/>
                  </a:cubicBezTo>
                  <a:cubicBezTo>
                    <a:pt x="10368" y="9727"/>
                    <a:pt x="10368" y="9877"/>
                    <a:pt x="10872" y="8979"/>
                  </a:cubicBezTo>
                  <a:cubicBezTo>
                    <a:pt x="12600" y="5787"/>
                    <a:pt x="15912" y="0"/>
                    <a:pt x="15912" y="0"/>
                  </a:cubicBezTo>
                  <a:cubicBezTo>
                    <a:pt x="21600" y="0"/>
                    <a:pt x="21600" y="0"/>
                    <a:pt x="21600" y="0"/>
                  </a:cubicBezTo>
                  <a:lnTo>
                    <a:pt x="8496"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8" name="Shape 8"/>
            <p:cNvSpPr/>
            <p:nvPr/>
          </p:nvSpPr>
          <p:spPr>
            <a:xfrm>
              <a:off x="485772" y="291709"/>
              <a:ext cx="149968" cy="210002"/>
            </a:xfrm>
            <a:custGeom>
              <a:avLst/>
              <a:gdLst/>
              <a:ahLst/>
              <a:cxnLst>
                <a:cxn ang="0">
                  <a:pos x="wd2" y="hd2"/>
                </a:cxn>
                <a:cxn ang="5400000">
                  <a:pos x="wd2" y="hd2"/>
                </a:cxn>
                <a:cxn ang="10800000">
                  <a:pos x="wd2" y="hd2"/>
                </a:cxn>
                <a:cxn ang="16200000">
                  <a:pos x="wd2" y="hd2"/>
                </a:cxn>
              </a:cxnLst>
              <a:rect l="0" t="0" r="r" b="b"/>
              <a:pathLst>
                <a:path w="21600" h="21600" extrusionOk="0">
                  <a:moveTo>
                    <a:pt x="16292" y="21285"/>
                  </a:moveTo>
                  <a:cubicBezTo>
                    <a:pt x="16145" y="20391"/>
                    <a:pt x="16145" y="20181"/>
                    <a:pt x="16071" y="18604"/>
                  </a:cubicBezTo>
                  <a:cubicBezTo>
                    <a:pt x="13859" y="20812"/>
                    <a:pt x="11795" y="21600"/>
                    <a:pt x="8478" y="21600"/>
                  </a:cubicBezTo>
                  <a:cubicBezTo>
                    <a:pt x="3023" y="21600"/>
                    <a:pt x="0" y="18657"/>
                    <a:pt x="0" y="13296"/>
                  </a:cubicBezTo>
                  <a:cubicBezTo>
                    <a:pt x="0" y="7778"/>
                    <a:pt x="3465" y="4677"/>
                    <a:pt x="9584" y="4677"/>
                  </a:cubicBezTo>
                  <a:cubicBezTo>
                    <a:pt x="12459" y="4677"/>
                    <a:pt x="14375" y="5255"/>
                    <a:pt x="15776" y="6622"/>
                  </a:cubicBezTo>
                  <a:cubicBezTo>
                    <a:pt x="15702" y="5781"/>
                    <a:pt x="15702" y="5518"/>
                    <a:pt x="15702" y="4677"/>
                  </a:cubicBezTo>
                  <a:cubicBezTo>
                    <a:pt x="15702" y="0"/>
                    <a:pt x="15702" y="0"/>
                    <a:pt x="15702" y="0"/>
                  </a:cubicBezTo>
                  <a:cubicBezTo>
                    <a:pt x="21305" y="0"/>
                    <a:pt x="21305" y="0"/>
                    <a:pt x="21305" y="0"/>
                  </a:cubicBezTo>
                  <a:cubicBezTo>
                    <a:pt x="21305" y="18289"/>
                    <a:pt x="21305" y="18289"/>
                    <a:pt x="21305" y="18289"/>
                  </a:cubicBezTo>
                  <a:cubicBezTo>
                    <a:pt x="21305" y="18552"/>
                    <a:pt x="21305" y="18920"/>
                    <a:pt x="21379" y="19393"/>
                  </a:cubicBezTo>
                  <a:cubicBezTo>
                    <a:pt x="21379" y="20234"/>
                    <a:pt x="21453" y="20496"/>
                    <a:pt x="21600" y="21285"/>
                  </a:cubicBezTo>
                  <a:lnTo>
                    <a:pt x="16292" y="21285"/>
                  </a:lnTo>
                  <a:close/>
                  <a:moveTo>
                    <a:pt x="15555" y="10616"/>
                  </a:moveTo>
                  <a:cubicBezTo>
                    <a:pt x="14891" y="8882"/>
                    <a:pt x="13048" y="7778"/>
                    <a:pt x="10837" y="7778"/>
                  </a:cubicBezTo>
                  <a:cubicBezTo>
                    <a:pt x="7667" y="7778"/>
                    <a:pt x="5603" y="9670"/>
                    <a:pt x="5603" y="13086"/>
                  </a:cubicBezTo>
                  <a:cubicBezTo>
                    <a:pt x="5603" y="16502"/>
                    <a:pt x="7225" y="18236"/>
                    <a:pt x="9805" y="18236"/>
                  </a:cubicBezTo>
                  <a:cubicBezTo>
                    <a:pt x="11353" y="18236"/>
                    <a:pt x="13048" y="17553"/>
                    <a:pt x="14375" y="16397"/>
                  </a:cubicBezTo>
                  <a:cubicBezTo>
                    <a:pt x="15039" y="15766"/>
                    <a:pt x="15924" y="14453"/>
                    <a:pt x="15924" y="12666"/>
                  </a:cubicBezTo>
                  <a:cubicBezTo>
                    <a:pt x="15924" y="11509"/>
                    <a:pt x="15850" y="11299"/>
                    <a:pt x="15555" y="10616"/>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9" name="Shape 9"/>
            <p:cNvSpPr/>
            <p:nvPr/>
          </p:nvSpPr>
          <p:spPr>
            <a:xfrm>
              <a:off x="0" y="291709"/>
              <a:ext cx="171719" cy="211529"/>
            </a:xfrm>
            <a:custGeom>
              <a:avLst/>
              <a:gdLst/>
              <a:ahLst/>
              <a:cxnLst>
                <a:cxn ang="0">
                  <a:pos x="wd2" y="hd2"/>
                </a:cxn>
                <a:cxn ang="5400000">
                  <a:pos x="wd2" y="hd2"/>
                </a:cxn>
                <a:cxn ang="10800000">
                  <a:pos x="wd2" y="hd2"/>
                </a:cxn>
                <a:cxn ang="16200000">
                  <a:pos x="wd2" y="hd2"/>
                </a:cxn>
              </a:cxnLst>
              <a:rect l="0" t="0" r="r" b="b"/>
              <a:pathLst>
                <a:path w="21600" h="21600" extrusionOk="0">
                  <a:moveTo>
                    <a:pt x="18836" y="5843"/>
                  </a:moveTo>
                  <a:cubicBezTo>
                    <a:pt x="16650" y="4017"/>
                    <a:pt x="15171" y="3443"/>
                    <a:pt x="12793" y="3443"/>
                  </a:cubicBezTo>
                  <a:cubicBezTo>
                    <a:pt x="8421" y="3443"/>
                    <a:pt x="5400" y="6052"/>
                    <a:pt x="5400" y="10748"/>
                  </a:cubicBezTo>
                  <a:cubicBezTo>
                    <a:pt x="5400" y="15704"/>
                    <a:pt x="8229" y="18261"/>
                    <a:pt x="12729" y="18261"/>
                  </a:cubicBezTo>
                  <a:cubicBezTo>
                    <a:pt x="14400" y="18261"/>
                    <a:pt x="15364" y="18104"/>
                    <a:pt x="16907" y="17374"/>
                  </a:cubicBezTo>
                  <a:cubicBezTo>
                    <a:pt x="16907" y="13200"/>
                    <a:pt x="16907" y="13200"/>
                    <a:pt x="16907" y="13200"/>
                  </a:cubicBezTo>
                  <a:cubicBezTo>
                    <a:pt x="16907" y="11270"/>
                    <a:pt x="16907" y="11270"/>
                    <a:pt x="16907" y="11270"/>
                  </a:cubicBezTo>
                  <a:cubicBezTo>
                    <a:pt x="21471" y="11270"/>
                    <a:pt x="21471" y="11270"/>
                    <a:pt x="21471" y="11270"/>
                  </a:cubicBezTo>
                  <a:cubicBezTo>
                    <a:pt x="21471" y="19461"/>
                    <a:pt x="21471" y="19461"/>
                    <a:pt x="21471" y="19461"/>
                  </a:cubicBezTo>
                  <a:cubicBezTo>
                    <a:pt x="18257" y="20974"/>
                    <a:pt x="15557" y="21600"/>
                    <a:pt x="12150" y="21600"/>
                  </a:cubicBezTo>
                  <a:cubicBezTo>
                    <a:pt x="4693" y="21600"/>
                    <a:pt x="0" y="17791"/>
                    <a:pt x="0" y="10852"/>
                  </a:cubicBezTo>
                  <a:cubicBezTo>
                    <a:pt x="0" y="4070"/>
                    <a:pt x="4950" y="0"/>
                    <a:pt x="12343" y="0"/>
                  </a:cubicBezTo>
                  <a:cubicBezTo>
                    <a:pt x="16329" y="0"/>
                    <a:pt x="19157" y="1043"/>
                    <a:pt x="21600" y="3339"/>
                  </a:cubicBezTo>
                  <a:lnTo>
                    <a:pt x="18836" y="5843"/>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10" name="Shape 10"/>
            <p:cNvSpPr/>
            <p:nvPr/>
          </p:nvSpPr>
          <p:spPr>
            <a:xfrm>
              <a:off x="196903" y="341728"/>
              <a:ext cx="138521" cy="161128"/>
            </a:xfrm>
            <a:custGeom>
              <a:avLst/>
              <a:gdLst/>
              <a:ahLst/>
              <a:cxnLst>
                <a:cxn ang="0">
                  <a:pos x="wd2" y="hd2"/>
                </a:cxn>
                <a:cxn ang="5400000">
                  <a:pos x="wd2" y="hd2"/>
                </a:cxn>
                <a:cxn ang="10800000">
                  <a:pos x="wd2" y="hd2"/>
                </a:cxn>
                <a:cxn ang="16200000">
                  <a:pos x="wd2" y="hd2"/>
                </a:cxn>
              </a:cxnLst>
              <a:rect l="0" t="0" r="r" b="b"/>
              <a:pathLst>
                <a:path w="21600" h="21600" extrusionOk="0">
                  <a:moveTo>
                    <a:pt x="15702" y="21051"/>
                  </a:moveTo>
                  <a:cubicBezTo>
                    <a:pt x="15622" y="20229"/>
                    <a:pt x="15622" y="20160"/>
                    <a:pt x="15542" y="18994"/>
                  </a:cubicBezTo>
                  <a:cubicBezTo>
                    <a:pt x="15542" y="18789"/>
                    <a:pt x="15542" y="18446"/>
                    <a:pt x="15542" y="18034"/>
                  </a:cubicBezTo>
                  <a:cubicBezTo>
                    <a:pt x="13231" y="20366"/>
                    <a:pt x="10202" y="21600"/>
                    <a:pt x="7173" y="21600"/>
                  </a:cubicBezTo>
                  <a:cubicBezTo>
                    <a:pt x="2790" y="21600"/>
                    <a:pt x="0" y="19131"/>
                    <a:pt x="0" y="15223"/>
                  </a:cubicBezTo>
                  <a:cubicBezTo>
                    <a:pt x="0" y="0"/>
                    <a:pt x="0" y="0"/>
                    <a:pt x="0" y="0"/>
                  </a:cubicBezTo>
                  <a:cubicBezTo>
                    <a:pt x="6058" y="0"/>
                    <a:pt x="6058" y="0"/>
                    <a:pt x="6058" y="0"/>
                  </a:cubicBezTo>
                  <a:cubicBezTo>
                    <a:pt x="6058" y="13714"/>
                    <a:pt x="6058" y="13714"/>
                    <a:pt x="6058" y="13714"/>
                  </a:cubicBezTo>
                  <a:cubicBezTo>
                    <a:pt x="6058" y="15909"/>
                    <a:pt x="7014" y="17006"/>
                    <a:pt x="8847" y="17006"/>
                  </a:cubicBezTo>
                  <a:cubicBezTo>
                    <a:pt x="10999" y="17074"/>
                    <a:pt x="15224" y="14400"/>
                    <a:pt x="15224" y="10629"/>
                  </a:cubicBezTo>
                  <a:cubicBezTo>
                    <a:pt x="15224" y="0"/>
                    <a:pt x="15224" y="0"/>
                    <a:pt x="15224" y="0"/>
                  </a:cubicBezTo>
                  <a:cubicBezTo>
                    <a:pt x="21281" y="0"/>
                    <a:pt x="21281" y="0"/>
                    <a:pt x="21281" y="0"/>
                  </a:cubicBezTo>
                  <a:cubicBezTo>
                    <a:pt x="21281" y="16937"/>
                    <a:pt x="21281" y="16937"/>
                    <a:pt x="21281" y="16937"/>
                  </a:cubicBezTo>
                  <a:cubicBezTo>
                    <a:pt x="21281" y="17280"/>
                    <a:pt x="21361" y="17829"/>
                    <a:pt x="21361" y="18720"/>
                  </a:cubicBezTo>
                  <a:cubicBezTo>
                    <a:pt x="21441" y="19954"/>
                    <a:pt x="21520" y="20160"/>
                    <a:pt x="21600" y="21051"/>
                  </a:cubicBezTo>
                  <a:lnTo>
                    <a:pt x="15702" y="21051"/>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11" name="Shape 11"/>
            <p:cNvSpPr/>
            <p:nvPr/>
          </p:nvSpPr>
          <p:spPr>
            <a:xfrm>
              <a:off x="359082" y="290946"/>
              <a:ext cx="39305" cy="207710"/>
            </a:xfrm>
            <a:custGeom>
              <a:avLst/>
              <a:gdLst/>
              <a:ahLst/>
              <a:cxnLst>
                <a:cxn ang="0">
                  <a:pos x="wd2" y="hd2"/>
                </a:cxn>
                <a:cxn ang="5400000">
                  <a:pos x="wd2" y="hd2"/>
                </a:cxn>
                <a:cxn ang="10800000">
                  <a:pos x="wd2" y="hd2"/>
                </a:cxn>
                <a:cxn ang="16200000">
                  <a:pos x="wd2" y="hd2"/>
                </a:cxn>
              </a:cxnLst>
              <a:rect l="0" t="0" r="r" b="b"/>
              <a:pathLst>
                <a:path w="21600" h="21600" extrusionOk="0">
                  <a:moveTo>
                    <a:pt x="0" y="3716"/>
                  </a:moveTo>
                  <a:lnTo>
                    <a:pt x="0" y="0"/>
                  </a:lnTo>
                  <a:lnTo>
                    <a:pt x="21600" y="0"/>
                  </a:lnTo>
                  <a:lnTo>
                    <a:pt x="21600" y="3716"/>
                  </a:lnTo>
                  <a:lnTo>
                    <a:pt x="0" y="3716"/>
                  </a:lnTo>
                  <a:close/>
                  <a:moveTo>
                    <a:pt x="237" y="21600"/>
                  </a:moveTo>
                  <a:lnTo>
                    <a:pt x="237" y="5270"/>
                  </a:lnTo>
                  <a:lnTo>
                    <a:pt x="21007" y="5270"/>
                  </a:lnTo>
                  <a:lnTo>
                    <a:pt x="21007" y="21600"/>
                  </a:lnTo>
                  <a:lnTo>
                    <a:pt x="237" y="21600"/>
                  </a:ln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sp>
          <p:nvSpPr>
            <p:cNvPr id="12" name="Shape 12"/>
            <p:cNvSpPr/>
            <p:nvPr/>
          </p:nvSpPr>
          <p:spPr>
            <a:xfrm>
              <a:off x="425479" y="290564"/>
              <a:ext cx="38161" cy="208092"/>
            </a:xfrm>
            <a:prstGeom prst="rect">
              <a:avLst/>
            </a:prstGeom>
            <a:solidFill>
              <a:srgbClr val="000000"/>
            </a:solidFill>
            <a:ln w="12700" cap="flat">
              <a:noFill/>
              <a:miter lim="400000"/>
            </a:ln>
            <a:effectLst/>
          </p:spPr>
          <p:txBody>
            <a:bodyPr wrap="square" lIns="0" tIns="0" rIns="0" bIns="0" numCol="1" anchor="t">
              <a:noAutofit/>
            </a:bodyPr>
            <a:lstStyle/>
            <a:p>
              <a:pPr lvl="0"/>
              <a:endParaRPr dirty="0"/>
            </a:p>
          </p:txBody>
        </p:sp>
        <p:sp>
          <p:nvSpPr>
            <p:cNvPr id="13" name="Shape 13"/>
            <p:cNvSpPr/>
            <p:nvPr/>
          </p:nvSpPr>
          <p:spPr>
            <a:xfrm>
              <a:off x="652911" y="337528"/>
              <a:ext cx="122112" cy="165328"/>
            </a:xfrm>
            <a:custGeom>
              <a:avLst/>
              <a:gdLst/>
              <a:ahLst/>
              <a:cxnLst>
                <a:cxn ang="0">
                  <a:pos x="wd2" y="hd2"/>
                </a:cxn>
                <a:cxn ang="5400000">
                  <a:pos x="wd2" y="hd2"/>
                </a:cxn>
                <a:cxn ang="10800000">
                  <a:pos x="wd2" y="hd2"/>
                </a:cxn>
                <a:cxn ang="16200000">
                  <a:pos x="wd2" y="hd2"/>
                </a:cxn>
              </a:cxnLst>
              <a:rect l="0" t="0" r="r" b="b"/>
              <a:pathLst>
                <a:path w="21600" h="21600" extrusionOk="0">
                  <a:moveTo>
                    <a:pt x="10574" y="21600"/>
                  </a:moveTo>
                  <a:cubicBezTo>
                    <a:pt x="6778" y="21600"/>
                    <a:pt x="3163" y="20931"/>
                    <a:pt x="0" y="19527"/>
                  </a:cubicBezTo>
                  <a:cubicBezTo>
                    <a:pt x="2169" y="15715"/>
                    <a:pt x="2169" y="15715"/>
                    <a:pt x="2169" y="15715"/>
                  </a:cubicBezTo>
                  <a:cubicBezTo>
                    <a:pt x="5332" y="17186"/>
                    <a:pt x="7592" y="17721"/>
                    <a:pt x="10213" y="17721"/>
                  </a:cubicBezTo>
                  <a:cubicBezTo>
                    <a:pt x="13014" y="17721"/>
                    <a:pt x="14641" y="16852"/>
                    <a:pt x="14641" y="15314"/>
                  </a:cubicBezTo>
                  <a:cubicBezTo>
                    <a:pt x="14641" y="13843"/>
                    <a:pt x="13466" y="13174"/>
                    <a:pt x="10213" y="12773"/>
                  </a:cubicBezTo>
                  <a:cubicBezTo>
                    <a:pt x="6507" y="12438"/>
                    <a:pt x="5965" y="12305"/>
                    <a:pt x="4519" y="11703"/>
                  </a:cubicBezTo>
                  <a:cubicBezTo>
                    <a:pt x="2440" y="10767"/>
                    <a:pt x="1175" y="8961"/>
                    <a:pt x="1175" y="6888"/>
                  </a:cubicBezTo>
                  <a:cubicBezTo>
                    <a:pt x="1175" y="2608"/>
                    <a:pt x="5332" y="0"/>
                    <a:pt x="12020" y="0"/>
                  </a:cubicBezTo>
                  <a:cubicBezTo>
                    <a:pt x="15635" y="0"/>
                    <a:pt x="18889" y="535"/>
                    <a:pt x="21600" y="1739"/>
                  </a:cubicBezTo>
                  <a:cubicBezTo>
                    <a:pt x="19792" y="5751"/>
                    <a:pt x="19792" y="5751"/>
                    <a:pt x="19792" y="5751"/>
                  </a:cubicBezTo>
                  <a:cubicBezTo>
                    <a:pt x="16810" y="4480"/>
                    <a:pt x="14822" y="4012"/>
                    <a:pt x="12291" y="4012"/>
                  </a:cubicBezTo>
                  <a:cubicBezTo>
                    <a:pt x="9490" y="4012"/>
                    <a:pt x="8044" y="4815"/>
                    <a:pt x="8044" y="6353"/>
                  </a:cubicBezTo>
                  <a:cubicBezTo>
                    <a:pt x="8044" y="7089"/>
                    <a:pt x="8495" y="7557"/>
                    <a:pt x="9218" y="7891"/>
                  </a:cubicBezTo>
                  <a:cubicBezTo>
                    <a:pt x="9670" y="8025"/>
                    <a:pt x="10122" y="8159"/>
                    <a:pt x="10664" y="8225"/>
                  </a:cubicBezTo>
                  <a:cubicBezTo>
                    <a:pt x="11026" y="8292"/>
                    <a:pt x="11659" y="8359"/>
                    <a:pt x="12472" y="8426"/>
                  </a:cubicBezTo>
                  <a:cubicBezTo>
                    <a:pt x="18889" y="9028"/>
                    <a:pt x="21600" y="10900"/>
                    <a:pt x="21600" y="14578"/>
                  </a:cubicBezTo>
                  <a:cubicBezTo>
                    <a:pt x="21600" y="18992"/>
                    <a:pt x="17533" y="21600"/>
                    <a:pt x="10574" y="21600"/>
                  </a:cubicBezTo>
                  <a:close/>
                </a:path>
              </a:pathLst>
            </a:custGeom>
            <a:solidFill>
              <a:srgbClr val="000000"/>
            </a:solidFill>
            <a:ln w="12700" cap="flat">
              <a:noFill/>
              <a:miter lim="400000"/>
            </a:ln>
            <a:effectLst/>
          </p:spPr>
          <p:txBody>
            <a:bodyPr wrap="square" lIns="0" tIns="0" rIns="0" bIns="0" numCol="1" anchor="t">
              <a:noAutofit/>
            </a:bodyPr>
            <a:lstStyle/>
            <a:p>
              <a:pPr lvl="0"/>
              <a:endParaRPr dirty="0"/>
            </a:p>
          </p:txBody>
        </p:sp>
      </p:grpSp>
      <p:sp>
        <p:nvSpPr>
          <p:cNvPr id="15" name="Shape 15"/>
          <p:cNvSpPr>
            <a:spLocks noGrp="1"/>
          </p:cNvSpPr>
          <p:nvPr>
            <p:ph type="title"/>
          </p:nvPr>
        </p:nvSpPr>
        <p:spPr>
          <a:xfrm>
            <a:off x="357187" y="0"/>
            <a:ext cx="3783013" cy="871538"/>
          </a:xfrm>
          <a:prstGeom prst="rect">
            <a:avLst/>
          </a:prstGeom>
          <a:solidFill>
            <a:srgbClr val="FF0000"/>
          </a:solidFill>
          <a:ln w="12700">
            <a:miter lim="400000"/>
          </a:ln>
          <a:extLst>
            <a:ext uri="{C572A759-6A51-4108-AA02-DFA0A04FC94B}">
              <ma14:wrappingTextBoxFlag xmlns:ma14="http://schemas.microsoft.com/office/mac/drawingml/2011/main" xmlns="" val="1"/>
            </a:ext>
          </a:extLst>
        </p:spPr>
        <p:txBody>
          <a:bodyPr lIns="0" tIns="0" rIns="0" bIns="0" anchor="ctr"/>
          <a:lstStyle/>
          <a:p>
            <a:pPr lvl="0">
              <a:defRPr sz="1800" b="0">
                <a:solidFill>
                  <a:srgbClr val="000000"/>
                </a:solidFill>
              </a:defRPr>
            </a:pPr>
            <a:r>
              <a:rPr sz="2200" b="1">
                <a:solidFill>
                  <a:srgbClr val="FFFFFF"/>
                </a:solidFill>
              </a:rPr>
              <a:t>Title Text</a:t>
            </a:r>
          </a:p>
        </p:txBody>
      </p:sp>
      <p:sp>
        <p:nvSpPr>
          <p:cNvPr id="16" name="Shape 16"/>
          <p:cNvSpPr>
            <a:spLocks noGrp="1"/>
          </p:cNvSpPr>
          <p:nvPr>
            <p:ph type="body" idx="1"/>
          </p:nvPr>
        </p:nvSpPr>
        <p:spPr>
          <a:xfrm>
            <a:off x="357187" y="1341437"/>
            <a:ext cx="8440738" cy="55165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a:defRPr sz="1800">
                <a:solidFill>
                  <a:srgbClr val="000000"/>
                </a:solidFill>
              </a:defRPr>
            </a:pPr>
            <a:r>
              <a:rPr sz="1700">
                <a:solidFill>
                  <a:srgbClr val="14A9DE"/>
                </a:solidFill>
              </a:rPr>
              <a:t>Body Level One</a:t>
            </a:r>
          </a:p>
          <a:p>
            <a:pPr lvl="1">
              <a:defRPr sz="1800">
                <a:solidFill>
                  <a:srgbClr val="000000"/>
                </a:solidFill>
              </a:defRPr>
            </a:pPr>
            <a:r>
              <a:rPr sz="1700">
                <a:solidFill>
                  <a:srgbClr val="14A9DE"/>
                </a:solidFill>
              </a:rPr>
              <a:t>Body Level Two</a:t>
            </a:r>
          </a:p>
          <a:p>
            <a:pPr lvl="2">
              <a:defRPr sz="1800">
                <a:solidFill>
                  <a:srgbClr val="000000"/>
                </a:solidFill>
              </a:defRPr>
            </a:pPr>
            <a:r>
              <a:rPr sz="1700">
                <a:solidFill>
                  <a:srgbClr val="14A9DE"/>
                </a:solidFill>
              </a:rPr>
              <a:t>Body Level Three</a:t>
            </a:r>
          </a:p>
          <a:p>
            <a:pPr lvl="3">
              <a:defRPr sz="1800">
                <a:solidFill>
                  <a:srgbClr val="000000"/>
                </a:solidFill>
              </a:defRPr>
            </a:pPr>
            <a:r>
              <a:rPr sz="1700">
                <a:solidFill>
                  <a:srgbClr val="14A9DE"/>
                </a:solidFill>
              </a:rPr>
              <a:t>Body Level Four</a:t>
            </a:r>
          </a:p>
          <a:p>
            <a:pPr lvl="4">
              <a:defRPr sz="1800">
                <a:solidFill>
                  <a:srgbClr val="000000"/>
                </a:solidFill>
              </a:defRPr>
            </a:pPr>
            <a:r>
              <a:rPr sz="1700">
                <a:solidFill>
                  <a:srgbClr val="14A9DE"/>
                </a:solidFill>
              </a:rP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hf sldNum="0" hdr="0" ftr="0" dt="0"/>
  <p:txStyles>
    <p:titleStyle>
      <a:lvl1pPr>
        <a:lnSpc>
          <a:spcPct val="90000"/>
        </a:lnSpc>
        <a:defRPr sz="2200" b="1">
          <a:solidFill>
            <a:srgbClr val="FFFFFF"/>
          </a:solidFill>
          <a:latin typeface="Arial Black"/>
          <a:ea typeface="Arial Black"/>
          <a:cs typeface="Arial Black"/>
          <a:sym typeface="Arial Black"/>
        </a:defRPr>
      </a:lvl1pPr>
      <a:lvl2pPr>
        <a:lnSpc>
          <a:spcPct val="90000"/>
        </a:lnSpc>
        <a:defRPr sz="2200" b="1">
          <a:solidFill>
            <a:srgbClr val="FFFFFF"/>
          </a:solidFill>
          <a:latin typeface="Arial Black"/>
          <a:ea typeface="Arial Black"/>
          <a:cs typeface="Arial Black"/>
          <a:sym typeface="Arial Black"/>
        </a:defRPr>
      </a:lvl2pPr>
      <a:lvl3pPr>
        <a:lnSpc>
          <a:spcPct val="90000"/>
        </a:lnSpc>
        <a:defRPr sz="2200" b="1">
          <a:solidFill>
            <a:srgbClr val="FFFFFF"/>
          </a:solidFill>
          <a:latin typeface="Arial Black"/>
          <a:ea typeface="Arial Black"/>
          <a:cs typeface="Arial Black"/>
          <a:sym typeface="Arial Black"/>
        </a:defRPr>
      </a:lvl3pPr>
      <a:lvl4pPr>
        <a:lnSpc>
          <a:spcPct val="90000"/>
        </a:lnSpc>
        <a:defRPr sz="2200" b="1">
          <a:solidFill>
            <a:srgbClr val="FFFFFF"/>
          </a:solidFill>
          <a:latin typeface="Arial Black"/>
          <a:ea typeface="Arial Black"/>
          <a:cs typeface="Arial Black"/>
          <a:sym typeface="Arial Black"/>
        </a:defRPr>
      </a:lvl4pPr>
      <a:lvl5pPr>
        <a:lnSpc>
          <a:spcPct val="90000"/>
        </a:lnSpc>
        <a:defRPr sz="2200" b="1">
          <a:solidFill>
            <a:srgbClr val="FFFFFF"/>
          </a:solidFill>
          <a:latin typeface="Arial Black"/>
          <a:ea typeface="Arial Black"/>
          <a:cs typeface="Arial Black"/>
          <a:sym typeface="Arial Black"/>
        </a:defRPr>
      </a:lvl5pPr>
      <a:lvl6pPr indent="457200">
        <a:lnSpc>
          <a:spcPct val="90000"/>
        </a:lnSpc>
        <a:defRPr sz="2200" b="1">
          <a:solidFill>
            <a:srgbClr val="FFFFFF"/>
          </a:solidFill>
          <a:latin typeface="Arial Black"/>
          <a:ea typeface="Arial Black"/>
          <a:cs typeface="Arial Black"/>
          <a:sym typeface="Arial Black"/>
        </a:defRPr>
      </a:lvl6pPr>
      <a:lvl7pPr indent="914400">
        <a:lnSpc>
          <a:spcPct val="90000"/>
        </a:lnSpc>
        <a:defRPr sz="2200" b="1">
          <a:solidFill>
            <a:srgbClr val="FFFFFF"/>
          </a:solidFill>
          <a:latin typeface="Arial Black"/>
          <a:ea typeface="Arial Black"/>
          <a:cs typeface="Arial Black"/>
          <a:sym typeface="Arial Black"/>
        </a:defRPr>
      </a:lvl7pPr>
      <a:lvl8pPr indent="1371600">
        <a:lnSpc>
          <a:spcPct val="90000"/>
        </a:lnSpc>
        <a:defRPr sz="2200" b="1">
          <a:solidFill>
            <a:srgbClr val="FFFFFF"/>
          </a:solidFill>
          <a:latin typeface="Arial Black"/>
          <a:ea typeface="Arial Black"/>
          <a:cs typeface="Arial Black"/>
          <a:sym typeface="Arial Black"/>
        </a:defRPr>
      </a:lvl8pPr>
      <a:lvl9pPr indent="1828800">
        <a:lnSpc>
          <a:spcPct val="90000"/>
        </a:lnSpc>
        <a:defRPr sz="2200" b="1">
          <a:solidFill>
            <a:srgbClr val="FFFFFF"/>
          </a:solidFill>
          <a:latin typeface="Arial Black"/>
          <a:ea typeface="Arial Black"/>
          <a:cs typeface="Arial Black"/>
          <a:sym typeface="Arial Black"/>
        </a:defRPr>
      </a:lvl9pPr>
    </p:titleStyle>
    <p:bodyStyle>
      <a:lvl1pPr marL="342900" indent="-342900">
        <a:spcBef>
          <a:spcPts val="400"/>
        </a:spcBef>
        <a:defRPr sz="1700">
          <a:solidFill>
            <a:srgbClr val="14A9DE"/>
          </a:solidFill>
          <a:latin typeface="Arial Bold"/>
          <a:ea typeface="Arial Bold"/>
          <a:cs typeface="Arial Bold"/>
          <a:sym typeface="Arial Bold"/>
        </a:defRPr>
      </a:lvl1pPr>
      <a:lvl2pPr marL="342900" indent="-341312">
        <a:spcBef>
          <a:spcPts val="400"/>
        </a:spcBef>
        <a:defRPr sz="1700">
          <a:solidFill>
            <a:srgbClr val="14A9DE"/>
          </a:solidFill>
          <a:latin typeface="Arial Bold"/>
          <a:ea typeface="Arial Bold"/>
          <a:cs typeface="Arial Bold"/>
          <a:sym typeface="Arial Bold"/>
        </a:defRPr>
      </a:lvl2pPr>
      <a:lvl3pPr marL="187589" indent="-184414">
        <a:spcBef>
          <a:spcPts val="400"/>
        </a:spcBef>
        <a:buSzPct val="100000"/>
        <a:buChar char="•"/>
        <a:defRPr sz="1700">
          <a:solidFill>
            <a:srgbClr val="14A9DE"/>
          </a:solidFill>
          <a:latin typeface="Arial Bold"/>
          <a:ea typeface="Arial Bold"/>
          <a:cs typeface="Arial Bold"/>
          <a:sym typeface="Arial Bold"/>
        </a:defRPr>
      </a:lvl3pPr>
      <a:lvl4pPr marL="354453" indent="-154428">
        <a:spcBef>
          <a:spcPts val="400"/>
        </a:spcBef>
        <a:buSzPct val="100000"/>
        <a:buChar char="•"/>
        <a:defRPr sz="1700">
          <a:solidFill>
            <a:srgbClr val="14A9DE"/>
          </a:solidFill>
          <a:latin typeface="Arial Bold"/>
          <a:ea typeface="Arial Bold"/>
          <a:cs typeface="Arial Bold"/>
          <a:sym typeface="Arial Bold"/>
        </a:defRPr>
      </a:lvl4pPr>
      <a:lvl5pPr marL="540543" indent="-175418">
        <a:spcBef>
          <a:spcPts val="400"/>
        </a:spcBef>
        <a:buSzPct val="100000"/>
        <a:buChar char="•"/>
        <a:defRPr sz="1700">
          <a:solidFill>
            <a:srgbClr val="14A9DE"/>
          </a:solidFill>
          <a:latin typeface="Arial Bold"/>
          <a:ea typeface="Arial Bold"/>
          <a:cs typeface="Arial Bold"/>
          <a:sym typeface="Arial Bold"/>
        </a:defRPr>
      </a:lvl5pPr>
      <a:lvl6pPr marL="997743" indent="-175418">
        <a:spcBef>
          <a:spcPts val="400"/>
        </a:spcBef>
        <a:buSzPct val="100000"/>
        <a:buChar char="•"/>
        <a:defRPr sz="1700">
          <a:solidFill>
            <a:srgbClr val="14A9DE"/>
          </a:solidFill>
          <a:latin typeface="Arial Bold"/>
          <a:ea typeface="Arial Bold"/>
          <a:cs typeface="Arial Bold"/>
          <a:sym typeface="Arial Bold"/>
        </a:defRPr>
      </a:lvl6pPr>
      <a:lvl7pPr marL="1454943" indent="-175418">
        <a:spcBef>
          <a:spcPts val="400"/>
        </a:spcBef>
        <a:buSzPct val="100000"/>
        <a:buChar char="•"/>
        <a:defRPr sz="1700">
          <a:solidFill>
            <a:srgbClr val="14A9DE"/>
          </a:solidFill>
          <a:latin typeface="Arial Bold"/>
          <a:ea typeface="Arial Bold"/>
          <a:cs typeface="Arial Bold"/>
          <a:sym typeface="Arial Bold"/>
        </a:defRPr>
      </a:lvl7pPr>
      <a:lvl8pPr marL="1912143" indent="-175418">
        <a:spcBef>
          <a:spcPts val="400"/>
        </a:spcBef>
        <a:buSzPct val="100000"/>
        <a:buChar char="•"/>
        <a:defRPr sz="1700">
          <a:solidFill>
            <a:srgbClr val="14A9DE"/>
          </a:solidFill>
          <a:latin typeface="Arial Bold"/>
          <a:ea typeface="Arial Bold"/>
          <a:cs typeface="Arial Bold"/>
          <a:sym typeface="Arial Bold"/>
        </a:defRPr>
      </a:lvl8pPr>
      <a:lvl9pPr marL="2369343" indent="-175418">
        <a:spcBef>
          <a:spcPts val="400"/>
        </a:spcBef>
        <a:buSzPct val="100000"/>
        <a:buChar char="•"/>
        <a:defRPr sz="1700">
          <a:solidFill>
            <a:srgbClr val="14A9DE"/>
          </a:solidFill>
          <a:latin typeface="Arial Bold"/>
          <a:ea typeface="Arial Bold"/>
          <a:cs typeface="Arial Bold"/>
          <a:sym typeface="Arial Bold"/>
        </a:defRPr>
      </a:lvl9pPr>
    </p:bodyStyle>
    <p:otherStyle>
      <a:lvl1pPr algn="r">
        <a:defRPr sz="1200">
          <a:solidFill>
            <a:schemeClr val="tx1"/>
          </a:solidFill>
          <a:latin typeface="+mn-lt"/>
          <a:ea typeface="+mn-ea"/>
          <a:cs typeface="+mn-cs"/>
          <a:sym typeface="Arial"/>
        </a:defRPr>
      </a:lvl1pPr>
      <a:lvl2pPr indent="457200" algn="r">
        <a:defRPr sz="1200">
          <a:solidFill>
            <a:schemeClr val="tx1"/>
          </a:solidFill>
          <a:latin typeface="+mn-lt"/>
          <a:ea typeface="+mn-ea"/>
          <a:cs typeface="+mn-cs"/>
          <a:sym typeface="Arial"/>
        </a:defRPr>
      </a:lvl2pPr>
      <a:lvl3pPr indent="914400" algn="r">
        <a:defRPr sz="1200">
          <a:solidFill>
            <a:schemeClr val="tx1"/>
          </a:solidFill>
          <a:latin typeface="+mn-lt"/>
          <a:ea typeface="+mn-ea"/>
          <a:cs typeface="+mn-cs"/>
          <a:sym typeface="Arial"/>
        </a:defRPr>
      </a:lvl3pPr>
      <a:lvl4pPr indent="1371600" algn="r">
        <a:defRPr sz="1200">
          <a:solidFill>
            <a:schemeClr val="tx1"/>
          </a:solidFill>
          <a:latin typeface="+mn-lt"/>
          <a:ea typeface="+mn-ea"/>
          <a:cs typeface="+mn-cs"/>
          <a:sym typeface="Arial"/>
        </a:defRPr>
      </a:lvl4pPr>
      <a:lvl5pPr indent="1828800" algn="r">
        <a:defRPr sz="1200">
          <a:solidFill>
            <a:schemeClr val="tx1"/>
          </a:solidFill>
          <a:latin typeface="+mn-lt"/>
          <a:ea typeface="+mn-ea"/>
          <a:cs typeface="+mn-cs"/>
          <a:sym typeface="Arial"/>
        </a:defRPr>
      </a:lvl5pPr>
      <a:lvl6pPr algn="r">
        <a:defRPr sz="1200">
          <a:solidFill>
            <a:schemeClr val="tx1"/>
          </a:solidFill>
          <a:latin typeface="+mn-lt"/>
          <a:ea typeface="+mn-ea"/>
          <a:cs typeface="+mn-cs"/>
          <a:sym typeface="Arial"/>
        </a:defRPr>
      </a:lvl6pPr>
      <a:lvl7pPr algn="r">
        <a:defRPr sz="1200">
          <a:solidFill>
            <a:schemeClr val="tx1"/>
          </a:solidFill>
          <a:latin typeface="+mn-lt"/>
          <a:ea typeface="+mn-ea"/>
          <a:cs typeface="+mn-cs"/>
          <a:sym typeface="Arial"/>
        </a:defRPr>
      </a:lvl7pPr>
      <a:lvl8pPr algn="r">
        <a:defRPr sz="1200">
          <a:solidFill>
            <a:schemeClr val="tx1"/>
          </a:solidFill>
          <a:latin typeface="+mn-lt"/>
          <a:ea typeface="+mn-ea"/>
          <a:cs typeface="+mn-cs"/>
          <a:sym typeface="Arial"/>
        </a:defRPr>
      </a:lvl8pPr>
      <a:lvl9pPr algn="r">
        <a:defRPr sz="1200">
          <a:solidFill>
            <a:schemeClr val="tx1"/>
          </a:solidFill>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7189" y="265244"/>
            <a:ext cx="3891625" cy="3410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72000" tIns="36000" rIns="72000" bIns="0" numCol="1" anchor="ctr" anchorCtr="0" compatLnSpc="1">
            <a:prstTxWarp prst="textNoShape">
              <a:avLst/>
            </a:prstTxWarp>
            <a:spAutoFit/>
          </a:bodyPr>
          <a:lstStyle/>
          <a:p>
            <a:pPr lvl="0"/>
            <a:r>
              <a:rPr lang="en-GB" smtClean="0"/>
              <a:t>CLICK TO EDIT MASTER</a:t>
            </a:r>
          </a:p>
        </p:txBody>
      </p:sp>
      <p:sp>
        <p:nvSpPr>
          <p:cNvPr id="1027" name="Rectangle 3"/>
          <p:cNvSpPr>
            <a:spLocks noGrp="1" noChangeArrowheads="1"/>
          </p:cNvSpPr>
          <p:nvPr>
            <p:ph type="body" idx="1"/>
          </p:nvPr>
        </p:nvSpPr>
        <p:spPr bwMode="auto">
          <a:xfrm>
            <a:off x="357188" y="1341438"/>
            <a:ext cx="8440737"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4932" name="Rectangle 4"/>
          <p:cNvSpPr>
            <a:spLocks noGrp="1" noChangeArrowheads="1"/>
          </p:cNvSpPr>
          <p:nvPr>
            <p:ph type="ftr" sz="quarter" idx="3"/>
          </p:nvPr>
        </p:nvSpPr>
        <p:spPr bwMode="auto">
          <a:xfrm>
            <a:off x="357188" y="6456363"/>
            <a:ext cx="2895600" cy="215900"/>
          </a:xfrm>
          <a:prstGeom prst="rect">
            <a:avLst/>
          </a:prstGeom>
          <a:noFill/>
          <a:ln>
            <a:noFill/>
          </a:ln>
          <a:effectLst/>
          <a:extLst/>
        </p:spPr>
        <p:txBody>
          <a:bodyPr vert="horz" wrap="square" lIns="0" tIns="0" rIns="0" bIns="0" numCol="1" anchor="t" anchorCtr="0" compatLnSpc="1">
            <a:prstTxWarp prst="textNoShape">
              <a:avLst/>
            </a:prstTxWarp>
          </a:bodyPr>
          <a:lstStyle>
            <a:lvl1pPr>
              <a:defRPr sz="900" b="1">
                <a:solidFill>
                  <a:srgbClr val="BBB1A5"/>
                </a:solidFill>
                <a:latin typeface="Arial" pitchFamily="34" charset="0"/>
                <a:cs typeface="Arial" pitchFamily="34" charset="0"/>
              </a:defRPr>
            </a:lvl1pPr>
          </a:lstStyle>
          <a:p>
            <a:pPr algn="l" rtl="0" fontAlgn="base">
              <a:spcBef>
                <a:spcPct val="0"/>
              </a:spcBef>
              <a:spcAft>
                <a:spcPct val="0"/>
              </a:spcAft>
              <a:defRPr/>
            </a:pPr>
            <a:endParaRPr lang="en-GB" kern="1200" dirty="0"/>
          </a:p>
        </p:txBody>
      </p:sp>
      <p:sp>
        <p:nvSpPr>
          <p:cNvPr id="1029" name="Line 5"/>
          <p:cNvSpPr>
            <a:spLocks noChangeShapeType="1"/>
          </p:cNvSpPr>
          <p:nvPr/>
        </p:nvSpPr>
        <p:spPr bwMode="auto">
          <a:xfrm>
            <a:off x="357189" y="1125538"/>
            <a:ext cx="8432800" cy="0"/>
          </a:xfrm>
          <a:prstGeom prst="line">
            <a:avLst/>
          </a:prstGeom>
          <a:noFill/>
          <a:ln w="12700">
            <a:solidFill>
              <a:srgbClr val="BBB1A5"/>
            </a:solidFill>
            <a:round/>
            <a:headEnd/>
            <a:tailEnd/>
          </a:ln>
          <a:extLst>
            <a:ext uri="{909E8E84-426E-40DD-AFC4-6F175D3DCCD1}">
              <a14:hiddenFill xmlns:a14="http://schemas.microsoft.com/office/drawing/2010/main">
                <a:noFill/>
              </a14:hiddenFill>
            </a:ext>
          </a:extLst>
        </p:spPr>
        <p:txBody>
          <a:bodyPr/>
          <a:lstStyle/>
          <a:p>
            <a:pPr algn="l" rtl="0" fontAlgn="base">
              <a:spcBef>
                <a:spcPct val="0"/>
              </a:spcBef>
              <a:spcAft>
                <a:spcPct val="0"/>
              </a:spcAft>
            </a:pPr>
            <a:endParaRPr lang="en-GB" sz="1900" kern="1200" dirty="0">
              <a:solidFill>
                <a:srgbClr val="000000"/>
              </a:solidFill>
            </a:endParaRPr>
          </a:p>
        </p:txBody>
      </p:sp>
      <p:grpSp>
        <p:nvGrpSpPr>
          <p:cNvPr id="1030" name="Group 19"/>
          <p:cNvGrpSpPr>
            <a:grpSpLocks noChangeAspect="1"/>
          </p:cNvGrpSpPr>
          <p:nvPr/>
        </p:nvGrpSpPr>
        <p:grpSpPr bwMode="auto">
          <a:xfrm>
            <a:off x="7962900" y="369890"/>
            <a:ext cx="812800" cy="503237"/>
            <a:chOff x="1610" y="2840"/>
            <a:chExt cx="2130" cy="1318"/>
          </a:xfrm>
        </p:grpSpPr>
        <p:sp>
          <p:nvSpPr>
            <p:cNvPr id="1031" name="Freeform 20"/>
            <p:cNvSpPr>
              <a:spLocks noChangeAspect="1" noEditPoints="1"/>
            </p:cNvSpPr>
            <p:nvPr/>
          </p:nvSpPr>
          <p:spPr bwMode="auto">
            <a:xfrm>
              <a:off x="2891" y="2840"/>
              <a:ext cx="849" cy="711"/>
            </a:xfrm>
            <a:custGeom>
              <a:avLst/>
              <a:gdLst>
                <a:gd name="T0" fmla="*/ 87755 w 634"/>
                <a:gd name="T1" fmla="*/ 51335 h 532"/>
                <a:gd name="T2" fmla="*/ 86349 w 634"/>
                <a:gd name="T3" fmla="*/ 53006 h 532"/>
                <a:gd name="T4" fmla="*/ 82451 w 634"/>
                <a:gd name="T5" fmla="*/ 55109 h 532"/>
                <a:gd name="T6" fmla="*/ 73157 w 634"/>
                <a:gd name="T7" fmla="*/ 56361 h 532"/>
                <a:gd name="T8" fmla="*/ 68802 w 634"/>
                <a:gd name="T9" fmla="*/ 54417 h 532"/>
                <a:gd name="T10" fmla="*/ 54466 w 634"/>
                <a:gd name="T11" fmla="*/ 53934 h 532"/>
                <a:gd name="T12" fmla="*/ 57423 w 634"/>
                <a:gd name="T13" fmla="*/ 69662 h 532"/>
                <a:gd name="T14" fmla="*/ 64721 w 634"/>
                <a:gd name="T15" fmla="*/ 69522 h 532"/>
                <a:gd name="T16" fmla="*/ 66438 w 634"/>
                <a:gd name="T17" fmla="*/ 73026 h 532"/>
                <a:gd name="T18" fmla="*/ 52548 w 634"/>
                <a:gd name="T19" fmla="*/ 73907 h 532"/>
                <a:gd name="T20" fmla="*/ 48670 w 634"/>
                <a:gd name="T21" fmla="*/ 67357 h 532"/>
                <a:gd name="T22" fmla="*/ 45861 w 634"/>
                <a:gd name="T23" fmla="*/ 59481 h 532"/>
                <a:gd name="T24" fmla="*/ 36254 w 634"/>
                <a:gd name="T25" fmla="*/ 65642 h 532"/>
                <a:gd name="T26" fmla="*/ 27962 w 634"/>
                <a:gd name="T27" fmla="*/ 69302 h 532"/>
                <a:gd name="T28" fmla="*/ 33240 w 634"/>
                <a:gd name="T29" fmla="*/ 69302 h 532"/>
                <a:gd name="T30" fmla="*/ 35338 w 634"/>
                <a:gd name="T31" fmla="*/ 71701 h 532"/>
                <a:gd name="T32" fmla="*/ 34790 w 634"/>
                <a:gd name="T33" fmla="*/ 73907 h 532"/>
                <a:gd name="T34" fmla="*/ 22817 w 634"/>
                <a:gd name="T35" fmla="*/ 68124 h 532"/>
                <a:gd name="T36" fmla="*/ 22347 w 634"/>
                <a:gd name="T37" fmla="*/ 63605 h 532"/>
                <a:gd name="T38" fmla="*/ 33727 w 634"/>
                <a:gd name="T39" fmla="*/ 52236 h 532"/>
                <a:gd name="T40" fmla="*/ 15760 w 634"/>
                <a:gd name="T41" fmla="*/ 25178 h 532"/>
                <a:gd name="T42" fmla="*/ 40073 w 634"/>
                <a:gd name="T43" fmla="*/ 12062 h 532"/>
                <a:gd name="T44" fmla="*/ 42924 w 634"/>
                <a:gd name="T45" fmla="*/ 34580 h 532"/>
                <a:gd name="T46" fmla="*/ 37444 w 634"/>
                <a:gd name="T47" fmla="*/ 37965 h 532"/>
                <a:gd name="T48" fmla="*/ 21650 w 634"/>
                <a:gd name="T49" fmla="*/ 28654 h 532"/>
                <a:gd name="T50" fmla="*/ 32533 w 634"/>
                <a:gd name="T51" fmla="*/ 47863 h 532"/>
                <a:gd name="T52" fmla="*/ 51113 w 634"/>
                <a:gd name="T53" fmla="*/ 40356 h 532"/>
                <a:gd name="T54" fmla="*/ 46311 w 634"/>
                <a:gd name="T55" fmla="*/ 37241 h 532"/>
                <a:gd name="T56" fmla="*/ 49737 w 634"/>
                <a:gd name="T57" fmla="*/ 26008 h 532"/>
                <a:gd name="T58" fmla="*/ 47820 w 634"/>
                <a:gd name="T59" fmla="*/ 18839 h 532"/>
                <a:gd name="T60" fmla="*/ 62111 w 634"/>
                <a:gd name="T61" fmla="*/ 15134 h 532"/>
                <a:gd name="T62" fmla="*/ 72229 w 634"/>
                <a:gd name="T63" fmla="*/ 18426 h 532"/>
                <a:gd name="T64" fmla="*/ 75629 w 634"/>
                <a:gd name="T65" fmla="*/ 25283 h 532"/>
                <a:gd name="T66" fmla="*/ 69290 w 634"/>
                <a:gd name="T67" fmla="*/ 25333 h 532"/>
                <a:gd name="T68" fmla="*/ 76719 w 634"/>
                <a:gd name="T69" fmla="*/ 27031 h 532"/>
                <a:gd name="T70" fmla="*/ 70387 w 634"/>
                <a:gd name="T71" fmla="*/ 26797 h 532"/>
                <a:gd name="T72" fmla="*/ 74191 w 634"/>
                <a:gd name="T73" fmla="*/ 28654 h 532"/>
                <a:gd name="T74" fmla="*/ 72936 w 634"/>
                <a:gd name="T75" fmla="*/ 33159 h 532"/>
                <a:gd name="T76" fmla="*/ 75990 w 634"/>
                <a:gd name="T77" fmla="*/ 37929 h 532"/>
                <a:gd name="T78" fmla="*/ 80682 w 634"/>
                <a:gd name="T79" fmla="*/ 32997 h 532"/>
                <a:gd name="T80" fmla="*/ 85391 w 634"/>
                <a:gd name="T81" fmla="*/ 29271 h 532"/>
                <a:gd name="T82" fmla="*/ 88621 w 634"/>
                <a:gd name="T83" fmla="*/ 31938 h 532"/>
                <a:gd name="T84" fmla="*/ 88743 w 634"/>
                <a:gd name="T85" fmla="*/ 37241 h 532"/>
                <a:gd name="T86" fmla="*/ 83274 w 634"/>
                <a:gd name="T87" fmla="*/ 40515 h 532"/>
                <a:gd name="T88" fmla="*/ 83614 w 634"/>
                <a:gd name="T89" fmla="*/ 43982 h 532"/>
                <a:gd name="T90" fmla="*/ 73752 w 634"/>
                <a:gd name="T91" fmla="*/ 45833 h 532"/>
                <a:gd name="T92" fmla="*/ 86168 w 634"/>
                <a:gd name="T93" fmla="*/ 46915 h 532"/>
                <a:gd name="T94" fmla="*/ 17229 w 634"/>
                <a:gd name="T95" fmla="*/ 11955 h 532"/>
                <a:gd name="T96" fmla="*/ 24506 w 634"/>
                <a:gd name="T97" fmla="*/ 4758 h 532"/>
                <a:gd name="T98" fmla="*/ 69992 w 634"/>
                <a:gd name="T99" fmla="*/ 19609 h 532"/>
                <a:gd name="T100" fmla="*/ 69764 w 634"/>
                <a:gd name="T101" fmla="*/ 20868 h 532"/>
                <a:gd name="T102" fmla="*/ 76896 w 634"/>
                <a:gd name="T103" fmla="*/ 21818 h 53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34" h="532">
                  <a:moveTo>
                    <a:pt x="627" y="370"/>
                  </a:moveTo>
                  <a:cubicBezTo>
                    <a:pt x="627" y="370"/>
                    <a:pt x="624" y="363"/>
                    <a:pt x="619" y="363"/>
                  </a:cubicBezTo>
                  <a:cubicBezTo>
                    <a:pt x="619" y="366"/>
                    <a:pt x="617" y="369"/>
                    <a:pt x="613" y="369"/>
                  </a:cubicBezTo>
                  <a:cubicBezTo>
                    <a:pt x="614" y="371"/>
                    <a:pt x="613" y="373"/>
                    <a:pt x="612" y="374"/>
                  </a:cubicBezTo>
                  <a:cubicBezTo>
                    <a:pt x="615" y="389"/>
                    <a:pt x="605" y="391"/>
                    <a:pt x="605" y="391"/>
                  </a:cubicBezTo>
                  <a:cubicBezTo>
                    <a:pt x="605" y="391"/>
                    <a:pt x="606" y="384"/>
                    <a:pt x="603" y="382"/>
                  </a:cubicBezTo>
                  <a:cubicBezTo>
                    <a:pt x="599" y="383"/>
                    <a:pt x="596" y="383"/>
                    <a:pt x="593" y="382"/>
                  </a:cubicBezTo>
                  <a:cubicBezTo>
                    <a:pt x="592" y="383"/>
                    <a:pt x="591" y="385"/>
                    <a:pt x="587" y="385"/>
                  </a:cubicBezTo>
                  <a:cubicBezTo>
                    <a:pt x="587" y="397"/>
                    <a:pt x="576" y="397"/>
                    <a:pt x="576" y="397"/>
                  </a:cubicBezTo>
                  <a:cubicBezTo>
                    <a:pt x="576" y="397"/>
                    <a:pt x="579" y="390"/>
                    <a:pt x="578" y="387"/>
                  </a:cubicBezTo>
                  <a:cubicBezTo>
                    <a:pt x="573" y="386"/>
                    <a:pt x="567" y="383"/>
                    <a:pt x="566" y="377"/>
                  </a:cubicBezTo>
                  <a:cubicBezTo>
                    <a:pt x="539" y="375"/>
                    <a:pt x="536" y="395"/>
                    <a:pt x="511" y="406"/>
                  </a:cubicBezTo>
                  <a:cubicBezTo>
                    <a:pt x="512" y="401"/>
                    <a:pt x="509" y="397"/>
                    <a:pt x="510" y="393"/>
                  </a:cubicBezTo>
                  <a:cubicBezTo>
                    <a:pt x="505" y="395"/>
                    <a:pt x="495" y="409"/>
                    <a:pt x="485" y="410"/>
                  </a:cubicBezTo>
                  <a:cubicBezTo>
                    <a:pt x="488" y="403"/>
                    <a:pt x="482" y="399"/>
                    <a:pt x="481" y="392"/>
                  </a:cubicBezTo>
                  <a:cubicBezTo>
                    <a:pt x="474" y="403"/>
                    <a:pt x="451" y="413"/>
                    <a:pt x="451" y="413"/>
                  </a:cubicBezTo>
                  <a:cubicBezTo>
                    <a:pt x="455" y="392"/>
                    <a:pt x="434" y="390"/>
                    <a:pt x="429" y="389"/>
                  </a:cubicBezTo>
                  <a:cubicBezTo>
                    <a:pt x="412" y="391"/>
                    <a:pt x="397" y="390"/>
                    <a:pt x="380" y="389"/>
                  </a:cubicBezTo>
                  <a:cubicBezTo>
                    <a:pt x="366" y="404"/>
                    <a:pt x="444" y="385"/>
                    <a:pt x="444" y="433"/>
                  </a:cubicBezTo>
                  <a:cubicBezTo>
                    <a:pt x="444" y="476"/>
                    <a:pt x="387" y="467"/>
                    <a:pt x="387" y="488"/>
                  </a:cubicBezTo>
                  <a:cubicBezTo>
                    <a:pt x="387" y="498"/>
                    <a:pt x="397" y="502"/>
                    <a:pt x="401" y="502"/>
                  </a:cubicBezTo>
                  <a:cubicBezTo>
                    <a:pt x="405" y="502"/>
                    <a:pt x="416" y="494"/>
                    <a:pt x="423" y="493"/>
                  </a:cubicBezTo>
                  <a:cubicBezTo>
                    <a:pt x="431" y="492"/>
                    <a:pt x="434" y="496"/>
                    <a:pt x="434" y="496"/>
                  </a:cubicBezTo>
                  <a:cubicBezTo>
                    <a:pt x="448" y="491"/>
                    <a:pt x="452" y="501"/>
                    <a:pt x="452" y="501"/>
                  </a:cubicBezTo>
                  <a:cubicBezTo>
                    <a:pt x="452" y="501"/>
                    <a:pt x="446" y="499"/>
                    <a:pt x="443" y="504"/>
                  </a:cubicBezTo>
                  <a:cubicBezTo>
                    <a:pt x="447" y="506"/>
                    <a:pt x="451" y="511"/>
                    <a:pt x="452" y="514"/>
                  </a:cubicBezTo>
                  <a:cubicBezTo>
                    <a:pt x="465" y="514"/>
                    <a:pt x="464" y="526"/>
                    <a:pt x="464" y="526"/>
                  </a:cubicBezTo>
                  <a:cubicBezTo>
                    <a:pt x="464" y="526"/>
                    <a:pt x="459" y="521"/>
                    <a:pt x="453" y="524"/>
                  </a:cubicBezTo>
                  <a:cubicBezTo>
                    <a:pt x="452" y="530"/>
                    <a:pt x="449" y="532"/>
                    <a:pt x="449" y="532"/>
                  </a:cubicBezTo>
                  <a:cubicBezTo>
                    <a:pt x="449" y="532"/>
                    <a:pt x="377" y="532"/>
                    <a:pt x="367" y="532"/>
                  </a:cubicBezTo>
                  <a:cubicBezTo>
                    <a:pt x="356" y="532"/>
                    <a:pt x="354" y="515"/>
                    <a:pt x="347" y="511"/>
                  </a:cubicBezTo>
                  <a:cubicBezTo>
                    <a:pt x="340" y="508"/>
                    <a:pt x="332" y="512"/>
                    <a:pt x="321" y="508"/>
                  </a:cubicBezTo>
                  <a:cubicBezTo>
                    <a:pt x="332" y="501"/>
                    <a:pt x="333" y="491"/>
                    <a:pt x="340" y="485"/>
                  </a:cubicBezTo>
                  <a:cubicBezTo>
                    <a:pt x="333" y="484"/>
                    <a:pt x="331" y="481"/>
                    <a:pt x="321" y="481"/>
                  </a:cubicBezTo>
                  <a:cubicBezTo>
                    <a:pt x="331" y="467"/>
                    <a:pt x="356" y="462"/>
                    <a:pt x="356" y="450"/>
                  </a:cubicBezTo>
                  <a:cubicBezTo>
                    <a:pt x="356" y="434"/>
                    <a:pt x="330" y="434"/>
                    <a:pt x="320" y="429"/>
                  </a:cubicBezTo>
                  <a:cubicBezTo>
                    <a:pt x="320" y="454"/>
                    <a:pt x="301" y="464"/>
                    <a:pt x="285" y="468"/>
                  </a:cubicBezTo>
                  <a:cubicBezTo>
                    <a:pt x="270" y="472"/>
                    <a:pt x="263" y="485"/>
                    <a:pt x="258" y="490"/>
                  </a:cubicBezTo>
                  <a:cubicBezTo>
                    <a:pt x="258" y="482"/>
                    <a:pt x="255" y="481"/>
                    <a:pt x="253" y="473"/>
                  </a:cubicBezTo>
                  <a:cubicBezTo>
                    <a:pt x="248" y="479"/>
                    <a:pt x="238" y="483"/>
                    <a:pt x="231" y="493"/>
                  </a:cubicBezTo>
                  <a:cubicBezTo>
                    <a:pt x="233" y="486"/>
                    <a:pt x="227" y="480"/>
                    <a:pt x="223" y="480"/>
                  </a:cubicBezTo>
                  <a:cubicBezTo>
                    <a:pt x="213" y="480"/>
                    <a:pt x="195" y="494"/>
                    <a:pt x="195" y="499"/>
                  </a:cubicBezTo>
                  <a:cubicBezTo>
                    <a:pt x="195" y="501"/>
                    <a:pt x="201" y="502"/>
                    <a:pt x="204" y="502"/>
                  </a:cubicBezTo>
                  <a:cubicBezTo>
                    <a:pt x="206" y="499"/>
                    <a:pt x="211" y="494"/>
                    <a:pt x="220" y="494"/>
                  </a:cubicBezTo>
                  <a:cubicBezTo>
                    <a:pt x="228" y="494"/>
                    <a:pt x="231" y="497"/>
                    <a:pt x="232" y="499"/>
                  </a:cubicBezTo>
                  <a:cubicBezTo>
                    <a:pt x="243" y="497"/>
                    <a:pt x="247" y="507"/>
                    <a:pt x="247" y="507"/>
                  </a:cubicBezTo>
                  <a:cubicBezTo>
                    <a:pt x="247" y="507"/>
                    <a:pt x="240" y="504"/>
                    <a:pt x="240" y="510"/>
                  </a:cubicBezTo>
                  <a:cubicBezTo>
                    <a:pt x="246" y="511"/>
                    <a:pt x="247" y="516"/>
                    <a:pt x="247" y="516"/>
                  </a:cubicBezTo>
                  <a:cubicBezTo>
                    <a:pt x="247" y="516"/>
                    <a:pt x="259" y="515"/>
                    <a:pt x="259" y="527"/>
                  </a:cubicBezTo>
                  <a:cubicBezTo>
                    <a:pt x="255" y="523"/>
                    <a:pt x="251" y="523"/>
                    <a:pt x="249" y="525"/>
                  </a:cubicBezTo>
                  <a:cubicBezTo>
                    <a:pt x="248" y="530"/>
                    <a:pt x="243" y="532"/>
                    <a:pt x="243" y="532"/>
                  </a:cubicBezTo>
                  <a:cubicBezTo>
                    <a:pt x="155" y="532"/>
                    <a:pt x="155" y="532"/>
                    <a:pt x="155" y="532"/>
                  </a:cubicBezTo>
                  <a:cubicBezTo>
                    <a:pt x="150" y="532"/>
                    <a:pt x="140" y="528"/>
                    <a:pt x="140" y="516"/>
                  </a:cubicBezTo>
                  <a:cubicBezTo>
                    <a:pt x="140" y="503"/>
                    <a:pt x="154" y="498"/>
                    <a:pt x="159" y="491"/>
                  </a:cubicBezTo>
                  <a:cubicBezTo>
                    <a:pt x="159" y="491"/>
                    <a:pt x="146" y="484"/>
                    <a:pt x="136" y="486"/>
                  </a:cubicBezTo>
                  <a:cubicBezTo>
                    <a:pt x="141" y="476"/>
                    <a:pt x="164" y="473"/>
                    <a:pt x="177" y="465"/>
                  </a:cubicBezTo>
                  <a:cubicBezTo>
                    <a:pt x="172" y="462"/>
                    <a:pt x="163" y="459"/>
                    <a:pt x="156" y="458"/>
                  </a:cubicBezTo>
                  <a:cubicBezTo>
                    <a:pt x="168" y="453"/>
                    <a:pt x="175" y="442"/>
                    <a:pt x="196" y="440"/>
                  </a:cubicBezTo>
                  <a:cubicBezTo>
                    <a:pt x="205" y="439"/>
                    <a:pt x="217" y="431"/>
                    <a:pt x="222" y="421"/>
                  </a:cubicBezTo>
                  <a:cubicBezTo>
                    <a:pt x="226" y="411"/>
                    <a:pt x="235" y="376"/>
                    <a:pt x="235" y="376"/>
                  </a:cubicBezTo>
                  <a:cubicBezTo>
                    <a:pt x="235" y="376"/>
                    <a:pt x="159" y="412"/>
                    <a:pt x="107" y="412"/>
                  </a:cubicBezTo>
                  <a:cubicBezTo>
                    <a:pt x="27" y="412"/>
                    <a:pt x="2" y="358"/>
                    <a:pt x="1" y="314"/>
                  </a:cubicBezTo>
                  <a:cubicBezTo>
                    <a:pt x="0" y="231"/>
                    <a:pt x="77" y="202"/>
                    <a:pt x="110" y="181"/>
                  </a:cubicBezTo>
                  <a:cubicBezTo>
                    <a:pt x="79" y="157"/>
                    <a:pt x="57" y="130"/>
                    <a:pt x="57" y="92"/>
                  </a:cubicBezTo>
                  <a:cubicBezTo>
                    <a:pt x="57" y="27"/>
                    <a:pt x="124" y="0"/>
                    <a:pt x="174" y="0"/>
                  </a:cubicBezTo>
                  <a:cubicBezTo>
                    <a:pt x="223" y="0"/>
                    <a:pt x="280" y="26"/>
                    <a:pt x="280" y="87"/>
                  </a:cubicBezTo>
                  <a:cubicBezTo>
                    <a:pt x="280" y="148"/>
                    <a:pt x="190" y="185"/>
                    <a:pt x="190" y="185"/>
                  </a:cubicBezTo>
                  <a:cubicBezTo>
                    <a:pt x="190" y="185"/>
                    <a:pt x="200" y="193"/>
                    <a:pt x="212" y="199"/>
                  </a:cubicBezTo>
                  <a:cubicBezTo>
                    <a:pt x="254" y="192"/>
                    <a:pt x="277" y="232"/>
                    <a:pt x="300" y="249"/>
                  </a:cubicBezTo>
                  <a:cubicBezTo>
                    <a:pt x="288" y="247"/>
                    <a:pt x="279" y="249"/>
                    <a:pt x="279" y="249"/>
                  </a:cubicBezTo>
                  <a:cubicBezTo>
                    <a:pt x="293" y="261"/>
                    <a:pt x="303" y="279"/>
                    <a:pt x="309" y="286"/>
                  </a:cubicBezTo>
                  <a:cubicBezTo>
                    <a:pt x="292" y="277"/>
                    <a:pt x="261" y="274"/>
                    <a:pt x="261" y="274"/>
                  </a:cubicBezTo>
                  <a:cubicBezTo>
                    <a:pt x="261" y="274"/>
                    <a:pt x="265" y="282"/>
                    <a:pt x="267" y="303"/>
                  </a:cubicBezTo>
                  <a:cubicBezTo>
                    <a:pt x="243" y="270"/>
                    <a:pt x="182" y="275"/>
                    <a:pt x="186" y="226"/>
                  </a:cubicBezTo>
                  <a:cubicBezTo>
                    <a:pt x="166" y="214"/>
                    <a:pt x="151" y="207"/>
                    <a:pt x="151" y="207"/>
                  </a:cubicBezTo>
                  <a:cubicBezTo>
                    <a:pt x="151" y="207"/>
                    <a:pt x="83" y="234"/>
                    <a:pt x="83" y="293"/>
                  </a:cubicBezTo>
                  <a:cubicBezTo>
                    <a:pt x="83" y="346"/>
                    <a:pt x="129" y="367"/>
                    <a:pt x="163" y="367"/>
                  </a:cubicBezTo>
                  <a:cubicBezTo>
                    <a:pt x="197" y="367"/>
                    <a:pt x="215" y="352"/>
                    <a:pt x="227" y="345"/>
                  </a:cubicBezTo>
                  <a:cubicBezTo>
                    <a:pt x="238" y="338"/>
                    <a:pt x="270" y="317"/>
                    <a:pt x="316" y="317"/>
                  </a:cubicBezTo>
                  <a:cubicBezTo>
                    <a:pt x="356" y="317"/>
                    <a:pt x="370" y="312"/>
                    <a:pt x="370" y="300"/>
                  </a:cubicBezTo>
                  <a:cubicBezTo>
                    <a:pt x="370" y="294"/>
                    <a:pt x="365" y="291"/>
                    <a:pt x="357" y="291"/>
                  </a:cubicBezTo>
                  <a:cubicBezTo>
                    <a:pt x="349" y="291"/>
                    <a:pt x="341" y="297"/>
                    <a:pt x="328" y="295"/>
                  </a:cubicBezTo>
                  <a:cubicBezTo>
                    <a:pt x="344" y="287"/>
                    <a:pt x="339" y="277"/>
                    <a:pt x="347" y="267"/>
                  </a:cubicBezTo>
                  <a:cubicBezTo>
                    <a:pt x="344" y="261"/>
                    <a:pt x="323" y="268"/>
                    <a:pt x="323" y="268"/>
                  </a:cubicBezTo>
                  <a:cubicBezTo>
                    <a:pt x="323" y="268"/>
                    <a:pt x="332" y="241"/>
                    <a:pt x="343" y="228"/>
                  </a:cubicBezTo>
                  <a:cubicBezTo>
                    <a:pt x="331" y="232"/>
                    <a:pt x="322" y="229"/>
                    <a:pt x="314" y="231"/>
                  </a:cubicBezTo>
                  <a:cubicBezTo>
                    <a:pt x="326" y="220"/>
                    <a:pt x="329" y="194"/>
                    <a:pt x="347" y="187"/>
                  </a:cubicBezTo>
                  <a:cubicBezTo>
                    <a:pt x="329" y="190"/>
                    <a:pt x="330" y="186"/>
                    <a:pt x="316" y="189"/>
                  </a:cubicBezTo>
                  <a:cubicBezTo>
                    <a:pt x="329" y="181"/>
                    <a:pt x="340" y="149"/>
                    <a:pt x="366" y="148"/>
                  </a:cubicBezTo>
                  <a:cubicBezTo>
                    <a:pt x="363" y="143"/>
                    <a:pt x="341" y="143"/>
                    <a:pt x="334" y="136"/>
                  </a:cubicBezTo>
                  <a:cubicBezTo>
                    <a:pt x="351" y="134"/>
                    <a:pt x="366" y="117"/>
                    <a:pt x="394" y="120"/>
                  </a:cubicBezTo>
                  <a:cubicBezTo>
                    <a:pt x="379" y="111"/>
                    <a:pt x="379" y="101"/>
                    <a:pt x="373" y="93"/>
                  </a:cubicBezTo>
                  <a:cubicBezTo>
                    <a:pt x="392" y="103"/>
                    <a:pt x="422" y="98"/>
                    <a:pt x="434" y="109"/>
                  </a:cubicBezTo>
                  <a:cubicBezTo>
                    <a:pt x="447" y="87"/>
                    <a:pt x="470" y="97"/>
                    <a:pt x="487" y="96"/>
                  </a:cubicBezTo>
                  <a:cubicBezTo>
                    <a:pt x="480" y="104"/>
                    <a:pt x="470" y="105"/>
                    <a:pt x="470" y="111"/>
                  </a:cubicBezTo>
                  <a:cubicBezTo>
                    <a:pt x="470" y="120"/>
                    <a:pt x="506" y="124"/>
                    <a:pt x="504" y="133"/>
                  </a:cubicBezTo>
                  <a:cubicBezTo>
                    <a:pt x="514" y="134"/>
                    <a:pt x="527" y="139"/>
                    <a:pt x="535" y="142"/>
                  </a:cubicBezTo>
                  <a:cubicBezTo>
                    <a:pt x="551" y="144"/>
                    <a:pt x="545" y="156"/>
                    <a:pt x="542" y="158"/>
                  </a:cubicBezTo>
                  <a:cubicBezTo>
                    <a:pt x="546" y="166"/>
                    <a:pt x="538" y="176"/>
                    <a:pt x="529" y="182"/>
                  </a:cubicBezTo>
                  <a:cubicBezTo>
                    <a:pt x="528" y="188"/>
                    <a:pt x="519" y="190"/>
                    <a:pt x="519" y="190"/>
                  </a:cubicBezTo>
                  <a:cubicBezTo>
                    <a:pt x="519" y="190"/>
                    <a:pt x="521" y="184"/>
                    <a:pt x="519" y="183"/>
                  </a:cubicBezTo>
                  <a:cubicBezTo>
                    <a:pt x="503" y="183"/>
                    <a:pt x="486" y="171"/>
                    <a:pt x="484" y="183"/>
                  </a:cubicBezTo>
                  <a:cubicBezTo>
                    <a:pt x="484" y="185"/>
                    <a:pt x="484" y="186"/>
                    <a:pt x="484" y="188"/>
                  </a:cubicBezTo>
                  <a:cubicBezTo>
                    <a:pt x="485" y="188"/>
                    <a:pt x="488" y="187"/>
                    <a:pt x="491" y="187"/>
                  </a:cubicBezTo>
                  <a:cubicBezTo>
                    <a:pt x="501" y="187"/>
                    <a:pt x="521" y="195"/>
                    <a:pt x="536" y="195"/>
                  </a:cubicBezTo>
                  <a:cubicBezTo>
                    <a:pt x="559" y="194"/>
                    <a:pt x="557" y="163"/>
                    <a:pt x="580" y="164"/>
                  </a:cubicBezTo>
                  <a:cubicBezTo>
                    <a:pt x="561" y="173"/>
                    <a:pt x="581" y="203"/>
                    <a:pt x="548" y="206"/>
                  </a:cubicBezTo>
                  <a:cubicBezTo>
                    <a:pt x="531" y="207"/>
                    <a:pt x="506" y="193"/>
                    <a:pt x="492" y="193"/>
                  </a:cubicBezTo>
                  <a:cubicBezTo>
                    <a:pt x="489" y="193"/>
                    <a:pt x="487" y="194"/>
                    <a:pt x="486" y="194"/>
                  </a:cubicBezTo>
                  <a:cubicBezTo>
                    <a:pt x="491" y="207"/>
                    <a:pt x="511" y="212"/>
                    <a:pt x="516" y="201"/>
                  </a:cubicBezTo>
                  <a:cubicBezTo>
                    <a:pt x="519" y="203"/>
                    <a:pt x="518" y="207"/>
                    <a:pt x="518" y="207"/>
                  </a:cubicBezTo>
                  <a:cubicBezTo>
                    <a:pt x="522" y="208"/>
                    <a:pt x="527" y="208"/>
                    <a:pt x="527" y="216"/>
                  </a:cubicBezTo>
                  <a:cubicBezTo>
                    <a:pt x="527" y="224"/>
                    <a:pt x="521" y="228"/>
                    <a:pt x="521" y="228"/>
                  </a:cubicBezTo>
                  <a:cubicBezTo>
                    <a:pt x="521" y="232"/>
                    <a:pt x="514" y="239"/>
                    <a:pt x="509" y="239"/>
                  </a:cubicBezTo>
                  <a:cubicBezTo>
                    <a:pt x="512" y="234"/>
                    <a:pt x="512" y="224"/>
                    <a:pt x="492" y="224"/>
                  </a:cubicBezTo>
                  <a:cubicBezTo>
                    <a:pt x="471" y="224"/>
                    <a:pt x="477" y="243"/>
                    <a:pt x="486" y="246"/>
                  </a:cubicBezTo>
                  <a:cubicBezTo>
                    <a:pt x="515" y="255"/>
                    <a:pt x="517" y="267"/>
                    <a:pt x="530" y="273"/>
                  </a:cubicBezTo>
                  <a:cubicBezTo>
                    <a:pt x="530" y="277"/>
                    <a:pt x="515" y="273"/>
                    <a:pt x="515" y="276"/>
                  </a:cubicBezTo>
                  <a:cubicBezTo>
                    <a:pt x="515" y="279"/>
                    <a:pt x="520" y="281"/>
                    <a:pt x="528" y="281"/>
                  </a:cubicBezTo>
                  <a:cubicBezTo>
                    <a:pt x="540" y="281"/>
                    <a:pt x="563" y="265"/>
                    <a:pt x="563" y="238"/>
                  </a:cubicBezTo>
                  <a:cubicBezTo>
                    <a:pt x="557" y="226"/>
                    <a:pt x="567" y="207"/>
                    <a:pt x="585" y="210"/>
                  </a:cubicBezTo>
                  <a:cubicBezTo>
                    <a:pt x="590" y="196"/>
                    <a:pt x="602" y="199"/>
                    <a:pt x="602" y="199"/>
                  </a:cubicBezTo>
                  <a:cubicBezTo>
                    <a:pt x="602" y="199"/>
                    <a:pt x="595" y="204"/>
                    <a:pt x="596" y="211"/>
                  </a:cubicBezTo>
                  <a:cubicBezTo>
                    <a:pt x="612" y="209"/>
                    <a:pt x="616" y="220"/>
                    <a:pt x="616" y="220"/>
                  </a:cubicBezTo>
                  <a:cubicBezTo>
                    <a:pt x="616" y="220"/>
                    <a:pt x="632" y="220"/>
                    <a:pt x="632" y="231"/>
                  </a:cubicBezTo>
                  <a:cubicBezTo>
                    <a:pt x="629" y="228"/>
                    <a:pt x="621" y="228"/>
                    <a:pt x="619" y="230"/>
                  </a:cubicBezTo>
                  <a:cubicBezTo>
                    <a:pt x="619" y="234"/>
                    <a:pt x="618" y="238"/>
                    <a:pt x="616" y="239"/>
                  </a:cubicBezTo>
                  <a:cubicBezTo>
                    <a:pt x="618" y="242"/>
                    <a:pt x="618" y="245"/>
                    <a:pt x="618" y="249"/>
                  </a:cubicBezTo>
                  <a:cubicBezTo>
                    <a:pt x="629" y="256"/>
                    <a:pt x="620" y="268"/>
                    <a:pt x="620" y="268"/>
                  </a:cubicBezTo>
                  <a:cubicBezTo>
                    <a:pt x="620" y="268"/>
                    <a:pt x="619" y="259"/>
                    <a:pt x="614" y="260"/>
                  </a:cubicBezTo>
                  <a:cubicBezTo>
                    <a:pt x="613" y="264"/>
                    <a:pt x="605" y="269"/>
                    <a:pt x="599" y="268"/>
                  </a:cubicBezTo>
                  <a:cubicBezTo>
                    <a:pt x="595" y="279"/>
                    <a:pt x="587" y="285"/>
                    <a:pt x="582" y="292"/>
                  </a:cubicBezTo>
                  <a:cubicBezTo>
                    <a:pt x="591" y="295"/>
                    <a:pt x="590" y="297"/>
                    <a:pt x="598" y="300"/>
                  </a:cubicBezTo>
                  <a:cubicBezTo>
                    <a:pt x="590" y="306"/>
                    <a:pt x="573" y="309"/>
                    <a:pt x="573" y="309"/>
                  </a:cubicBezTo>
                  <a:cubicBezTo>
                    <a:pt x="573" y="309"/>
                    <a:pt x="576" y="313"/>
                    <a:pt x="584" y="316"/>
                  </a:cubicBezTo>
                  <a:cubicBezTo>
                    <a:pt x="574" y="326"/>
                    <a:pt x="552" y="322"/>
                    <a:pt x="552" y="322"/>
                  </a:cubicBezTo>
                  <a:cubicBezTo>
                    <a:pt x="552" y="322"/>
                    <a:pt x="553" y="326"/>
                    <a:pt x="561" y="333"/>
                  </a:cubicBezTo>
                  <a:cubicBezTo>
                    <a:pt x="547" y="335"/>
                    <a:pt x="526" y="330"/>
                    <a:pt x="515" y="330"/>
                  </a:cubicBezTo>
                  <a:cubicBezTo>
                    <a:pt x="499" y="330"/>
                    <a:pt x="499" y="347"/>
                    <a:pt x="514" y="347"/>
                  </a:cubicBezTo>
                  <a:cubicBezTo>
                    <a:pt x="534" y="347"/>
                    <a:pt x="567" y="334"/>
                    <a:pt x="583" y="334"/>
                  </a:cubicBezTo>
                  <a:cubicBezTo>
                    <a:pt x="592" y="334"/>
                    <a:pt x="597" y="335"/>
                    <a:pt x="602" y="338"/>
                  </a:cubicBezTo>
                  <a:cubicBezTo>
                    <a:pt x="616" y="337"/>
                    <a:pt x="620" y="346"/>
                    <a:pt x="621" y="351"/>
                  </a:cubicBezTo>
                  <a:cubicBezTo>
                    <a:pt x="634" y="360"/>
                    <a:pt x="627" y="370"/>
                    <a:pt x="627" y="370"/>
                  </a:cubicBezTo>
                  <a:close/>
                  <a:moveTo>
                    <a:pt x="120" y="86"/>
                  </a:moveTo>
                  <a:cubicBezTo>
                    <a:pt x="120" y="130"/>
                    <a:pt x="156" y="157"/>
                    <a:pt x="156" y="157"/>
                  </a:cubicBezTo>
                  <a:cubicBezTo>
                    <a:pt x="156" y="157"/>
                    <a:pt x="209" y="130"/>
                    <a:pt x="215" y="86"/>
                  </a:cubicBezTo>
                  <a:cubicBezTo>
                    <a:pt x="220" y="44"/>
                    <a:pt x="187" y="34"/>
                    <a:pt x="171" y="34"/>
                  </a:cubicBezTo>
                  <a:cubicBezTo>
                    <a:pt x="138" y="35"/>
                    <a:pt x="120" y="58"/>
                    <a:pt x="120" y="86"/>
                  </a:cubicBezTo>
                  <a:close/>
                  <a:moveTo>
                    <a:pt x="488" y="150"/>
                  </a:moveTo>
                  <a:cubicBezTo>
                    <a:pt x="493" y="148"/>
                    <a:pt x="486" y="146"/>
                    <a:pt x="489" y="141"/>
                  </a:cubicBezTo>
                  <a:cubicBezTo>
                    <a:pt x="492" y="137"/>
                    <a:pt x="497" y="137"/>
                    <a:pt x="497" y="135"/>
                  </a:cubicBezTo>
                  <a:cubicBezTo>
                    <a:pt x="488" y="133"/>
                    <a:pt x="476" y="135"/>
                    <a:pt x="465" y="143"/>
                  </a:cubicBezTo>
                  <a:cubicBezTo>
                    <a:pt x="476" y="146"/>
                    <a:pt x="483" y="152"/>
                    <a:pt x="488" y="150"/>
                  </a:cubicBezTo>
                  <a:close/>
                  <a:moveTo>
                    <a:pt x="528" y="148"/>
                  </a:moveTo>
                  <a:cubicBezTo>
                    <a:pt x="526" y="148"/>
                    <a:pt x="525" y="150"/>
                    <a:pt x="525" y="152"/>
                  </a:cubicBezTo>
                  <a:cubicBezTo>
                    <a:pt x="525" y="158"/>
                    <a:pt x="537" y="160"/>
                    <a:pt x="537" y="157"/>
                  </a:cubicBezTo>
                  <a:cubicBezTo>
                    <a:pt x="537" y="156"/>
                    <a:pt x="535" y="155"/>
                    <a:pt x="532" y="152"/>
                  </a:cubicBezTo>
                  <a:cubicBezTo>
                    <a:pt x="530" y="150"/>
                    <a:pt x="530" y="148"/>
                    <a:pt x="528" y="148"/>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2" name="Freeform 21"/>
            <p:cNvSpPr>
              <a:spLocks noChangeAspect="1"/>
            </p:cNvSpPr>
            <p:nvPr/>
          </p:nvSpPr>
          <p:spPr bwMode="auto">
            <a:xfrm>
              <a:off x="1610" y="2844"/>
              <a:ext cx="433" cy="549"/>
            </a:xfrm>
            <a:custGeom>
              <a:avLst/>
              <a:gdLst>
                <a:gd name="T0" fmla="*/ 42704 w 322"/>
                <a:gd name="T1" fmla="*/ 16767 h 409"/>
                <a:gd name="T2" fmla="*/ 29104 w 322"/>
                <a:gd name="T3" fmla="*/ 9976 h 409"/>
                <a:gd name="T4" fmla="*/ 12880 w 322"/>
                <a:gd name="T5" fmla="*/ 30757 h 409"/>
                <a:gd name="T6" fmla="*/ 28111 w 322"/>
                <a:gd name="T7" fmla="*/ 50758 h 409"/>
                <a:gd name="T8" fmla="*/ 42117 w 322"/>
                <a:gd name="T9" fmla="*/ 43768 h 409"/>
                <a:gd name="T10" fmla="*/ 48800 w 322"/>
                <a:gd name="T11" fmla="*/ 50758 h 409"/>
                <a:gd name="T12" fmla="*/ 26570 w 322"/>
                <a:gd name="T13" fmla="*/ 60903 h 409"/>
                <a:gd name="T14" fmla="*/ 0 w 322"/>
                <a:gd name="T15" fmla="*/ 30466 h 409"/>
                <a:gd name="T16" fmla="*/ 28786 w 322"/>
                <a:gd name="T17" fmla="*/ 0 h 409"/>
                <a:gd name="T18" fmla="*/ 49378 w 322"/>
                <a:gd name="T19" fmla="*/ 9381 h 409"/>
                <a:gd name="T20" fmla="*/ 42704 w 322"/>
                <a:gd name="T21" fmla="*/ 16767 h 4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22" h="409">
                  <a:moveTo>
                    <a:pt x="279" y="113"/>
                  </a:moveTo>
                  <a:cubicBezTo>
                    <a:pt x="241" y="76"/>
                    <a:pt x="224" y="67"/>
                    <a:pt x="189" y="67"/>
                  </a:cubicBezTo>
                  <a:cubicBezTo>
                    <a:pt x="126" y="67"/>
                    <a:pt x="84" y="116"/>
                    <a:pt x="84" y="207"/>
                  </a:cubicBezTo>
                  <a:cubicBezTo>
                    <a:pt x="84" y="294"/>
                    <a:pt x="124" y="341"/>
                    <a:pt x="183" y="341"/>
                  </a:cubicBezTo>
                  <a:cubicBezTo>
                    <a:pt x="216" y="341"/>
                    <a:pt x="241" y="328"/>
                    <a:pt x="274" y="294"/>
                  </a:cubicBezTo>
                  <a:cubicBezTo>
                    <a:pt x="318" y="341"/>
                    <a:pt x="318" y="341"/>
                    <a:pt x="318" y="341"/>
                  </a:cubicBezTo>
                  <a:cubicBezTo>
                    <a:pt x="278" y="389"/>
                    <a:pt x="235" y="409"/>
                    <a:pt x="173" y="409"/>
                  </a:cubicBezTo>
                  <a:cubicBezTo>
                    <a:pt x="66" y="409"/>
                    <a:pt x="0" y="338"/>
                    <a:pt x="0" y="205"/>
                  </a:cubicBezTo>
                  <a:cubicBezTo>
                    <a:pt x="0" y="75"/>
                    <a:pt x="74" y="0"/>
                    <a:pt x="187" y="0"/>
                  </a:cubicBezTo>
                  <a:cubicBezTo>
                    <a:pt x="247" y="0"/>
                    <a:pt x="282" y="17"/>
                    <a:pt x="322" y="63"/>
                  </a:cubicBezTo>
                  <a:lnTo>
                    <a:pt x="279"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3" name="Freeform 22"/>
            <p:cNvSpPr>
              <a:spLocks noChangeAspect="1" noEditPoints="1"/>
            </p:cNvSpPr>
            <p:nvPr/>
          </p:nvSpPr>
          <p:spPr bwMode="auto">
            <a:xfrm>
              <a:off x="2097" y="2844"/>
              <a:ext cx="100" cy="536"/>
            </a:xfrm>
            <a:custGeom>
              <a:avLst/>
              <a:gdLst>
                <a:gd name="T0" fmla="*/ 0 w 179"/>
                <a:gd name="T1" fmla="*/ 1 h 947"/>
                <a:gd name="T2" fmla="*/ 0 w 179"/>
                <a:gd name="T3" fmla="*/ 0 h 947"/>
                <a:gd name="T4" fmla="*/ 1 w 179"/>
                <a:gd name="T5" fmla="*/ 0 h 947"/>
                <a:gd name="T6" fmla="*/ 1 w 179"/>
                <a:gd name="T7" fmla="*/ 1 h 947"/>
                <a:gd name="T8" fmla="*/ 0 w 179"/>
                <a:gd name="T9" fmla="*/ 1 h 947"/>
                <a:gd name="T10" fmla="*/ 1 w 179"/>
                <a:gd name="T11" fmla="*/ 1 h 947"/>
                <a:gd name="T12" fmla="*/ 1 w 179"/>
                <a:gd name="T13" fmla="*/ 1 h 947"/>
                <a:gd name="T14" fmla="*/ 1 w 179"/>
                <a:gd name="T15" fmla="*/ 1 h 947"/>
                <a:gd name="T16" fmla="*/ 1 w 179"/>
                <a:gd name="T17" fmla="*/ 1 h 947"/>
                <a:gd name="T18" fmla="*/ 1 w 179"/>
                <a:gd name="T19" fmla="*/ 1 h 9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79" h="947">
                  <a:moveTo>
                    <a:pt x="0" y="163"/>
                  </a:moveTo>
                  <a:lnTo>
                    <a:pt x="0" y="0"/>
                  </a:lnTo>
                  <a:lnTo>
                    <a:pt x="179" y="0"/>
                  </a:lnTo>
                  <a:lnTo>
                    <a:pt x="179" y="163"/>
                  </a:lnTo>
                  <a:lnTo>
                    <a:pt x="0" y="163"/>
                  </a:lnTo>
                  <a:close/>
                  <a:moveTo>
                    <a:pt x="2" y="947"/>
                  </a:moveTo>
                  <a:lnTo>
                    <a:pt x="2" y="227"/>
                  </a:lnTo>
                  <a:lnTo>
                    <a:pt x="175" y="227"/>
                  </a:lnTo>
                  <a:lnTo>
                    <a:pt x="175" y="947"/>
                  </a:lnTo>
                  <a:lnTo>
                    <a:pt x="2" y="9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4" name="Freeform 23"/>
            <p:cNvSpPr>
              <a:spLocks noChangeAspect="1"/>
            </p:cNvSpPr>
            <p:nvPr/>
          </p:nvSpPr>
          <p:spPr bwMode="auto">
            <a:xfrm>
              <a:off x="2238" y="2844"/>
              <a:ext cx="270" cy="545"/>
            </a:xfrm>
            <a:custGeom>
              <a:avLst/>
              <a:gdLst>
                <a:gd name="T0" fmla="*/ 18094 w 201"/>
                <a:gd name="T1" fmla="*/ 58292 h 407"/>
                <a:gd name="T2" fmla="*/ 5839 w 201"/>
                <a:gd name="T3" fmla="*/ 46859 h 407"/>
                <a:gd name="T4" fmla="*/ 5839 w 201"/>
                <a:gd name="T5" fmla="*/ 22321 h 407"/>
                <a:gd name="T6" fmla="*/ 0 w 201"/>
                <a:gd name="T7" fmla="*/ 22321 h 407"/>
                <a:gd name="T8" fmla="*/ 0 w 201"/>
                <a:gd name="T9" fmla="*/ 13838 h 407"/>
                <a:gd name="T10" fmla="*/ 6124 w 201"/>
                <a:gd name="T11" fmla="*/ 13838 h 407"/>
                <a:gd name="T12" fmla="*/ 6304 w 201"/>
                <a:gd name="T13" fmla="*/ 2132 h 407"/>
                <a:gd name="T14" fmla="*/ 17265 w 201"/>
                <a:gd name="T15" fmla="*/ 0 h 407"/>
                <a:gd name="T16" fmla="*/ 17265 w 201"/>
                <a:gd name="T17" fmla="*/ 13838 h 407"/>
                <a:gd name="T18" fmla="*/ 26428 w 201"/>
                <a:gd name="T19" fmla="*/ 13838 h 407"/>
                <a:gd name="T20" fmla="*/ 26428 w 201"/>
                <a:gd name="T21" fmla="*/ 22321 h 407"/>
                <a:gd name="T22" fmla="*/ 17265 w 201"/>
                <a:gd name="T23" fmla="*/ 22321 h 407"/>
                <a:gd name="T24" fmla="*/ 17265 w 201"/>
                <a:gd name="T25" fmla="*/ 43138 h 407"/>
                <a:gd name="T26" fmla="*/ 17289 w 201"/>
                <a:gd name="T27" fmla="*/ 46859 h 407"/>
                <a:gd name="T28" fmla="*/ 21189 w 201"/>
                <a:gd name="T29" fmla="*/ 49398 h 407"/>
                <a:gd name="T30" fmla="*/ 27571 w 201"/>
                <a:gd name="T31" fmla="*/ 46637 h 407"/>
                <a:gd name="T32" fmla="*/ 30390 w 201"/>
                <a:gd name="T33" fmla="*/ 54109 h 407"/>
                <a:gd name="T34" fmla="*/ 18094 w 201"/>
                <a:gd name="T35" fmla="*/ 58292 h 4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1" h="407">
                  <a:moveTo>
                    <a:pt x="120" y="407"/>
                  </a:moveTo>
                  <a:cubicBezTo>
                    <a:pt x="64" y="407"/>
                    <a:pt x="39" y="382"/>
                    <a:pt x="39" y="327"/>
                  </a:cubicBezTo>
                  <a:cubicBezTo>
                    <a:pt x="39" y="155"/>
                    <a:pt x="39" y="155"/>
                    <a:pt x="39" y="155"/>
                  </a:cubicBezTo>
                  <a:cubicBezTo>
                    <a:pt x="0" y="155"/>
                    <a:pt x="0" y="155"/>
                    <a:pt x="0" y="155"/>
                  </a:cubicBezTo>
                  <a:cubicBezTo>
                    <a:pt x="0" y="96"/>
                    <a:pt x="0" y="96"/>
                    <a:pt x="0" y="96"/>
                  </a:cubicBezTo>
                  <a:cubicBezTo>
                    <a:pt x="40" y="96"/>
                    <a:pt x="40" y="96"/>
                    <a:pt x="40" y="96"/>
                  </a:cubicBezTo>
                  <a:cubicBezTo>
                    <a:pt x="42" y="15"/>
                    <a:pt x="42" y="15"/>
                    <a:pt x="42" y="15"/>
                  </a:cubicBezTo>
                  <a:cubicBezTo>
                    <a:pt x="114" y="0"/>
                    <a:pt x="114" y="0"/>
                    <a:pt x="114" y="0"/>
                  </a:cubicBezTo>
                  <a:cubicBezTo>
                    <a:pt x="114" y="96"/>
                    <a:pt x="114" y="96"/>
                    <a:pt x="114" y="96"/>
                  </a:cubicBezTo>
                  <a:cubicBezTo>
                    <a:pt x="175" y="96"/>
                    <a:pt x="175" y="96"/>
                    <a:pt x="175" y="96"/>
                  </a:cubicBezTo>
                  <a:cubicBezTo>
                    <a:pt x="175" y="155"/>
                    <a:pt x="175" y="155"/>
                    <a:pt x="175" y="155"/>
                  </a:cubicBezTo>
                  <a:cubicBezTo>
                    <a:pt x="114" y="155"/>
                    <a:pt x="114" y="155"/>
                    <a:pt x="114" y="155"/>
                  </a:cubicBezTo>
                  <a:cubicBezTo>
                    <a:pt x="114" y="302"/>
                    <a:pt x="114" y="302"/>
                    <a:pt x="114" y="302"/>
                  </a:cubicBezTo>
                  <a:cubicBezTo>
                    <a:pt x="114" y="316"/>
                    <a:pt x="114" y="321"/>
                    <a:pt x="115" y="327"/>
                  </a:cubicBezTo>
                  <a:cubicBezTo>
                    <a:pt x="118" y="338"/>
                    <a:pt x="128" y="345"/>
                    <a:pt x="140" y="345"/>
                  </a:cubicBezTo>
                  <a:cubicBezTo>
                    <a:pt x="152" y="345"/>
                    <a:pt x="160" y="342"/>
                    <a:pt x="183" y="326"/>
                  </a:cubicBezTo>
                  <a:cubicBezTo>
                    <a:pt x="201" y="378"/>
                    <a:pt x="201" y="378"/>
                    <a:pt x="201" y="378"/>
                  </a:cubicBezTo>
                  <a:cubicBezTo>
                    <a:pt x="173" y="399"/>
                    <a:pt x="152" y="407"/>
                    <a:pt x="120" y="40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5" name="Freeform 24"/>
            <p:cNvSpPr>
              <a:spLocks noChangeAspect="1"/>
            </p:cNvSpPr>
            <p:nvPr/>
          </p:nvSpPr>
          <p:spPr bwMode="auto">
            <a:xfrm>
              <a:off x="2500" y="2973"/>
              <a:ext cx="399" cy="578"/>
            </a:xfrm>
            <a:custGeom>
              <a:avLst/>
              <a:gdLst>
                <a:gd name="T0" fmla="*/ 15106 w 300"/>
                <a:gd name="T1" fmla="*/ 58863 h 433"/>
                <a:gd name="T2" fmla="*/ 5300 w 300"/>
                <a:gd name="T3" fmla="*/ 58863 h 433"/>
                <a:gd name="T4" fmla="*/ 13074 w 300"/>
                <a:gd name="T5" fmla="*/ 40679 h 433"/>
                <a:gd name="T6" fmla="*/ 0 w 300"/>
                <a:gd name="T7" fmla="*/ 0 h 433"/>
                <a:gd name="T8" fmla="*/ 10500 w 300"/>
                <a:gd name="T9" fmla="*/ 0 h 433"/>
                <a:gd name="T10" fmla="*/ 16535 w 300"/>
                <a:gd name="T11" fmla="*/ 22976 h 433"/>
                <a:gd name="T12" fmla="*/ 17846 w 300"/>
                <a:gd name="T13" fmla="*/ 28576 h 433"/>
                <a:gd name="T14" fmla="*/ 19406 w 300"/>
                <a:gd name="T15" fmla="*/ 24531 h 433"/>
                <a:gd name="T16" fmla="*/ 28245 w 300"/>
                <a:gd name="T17" fmla="*/ 0 h 433"/>
                <a:gd name="T18" fmla="*/ 38421 w 300"/>
                <a:gd name="T19" fmla="*/ 0 h 433"/>
                <a:gd name="T20" fmla="*/ 15106 w 300"/>
                <a:gd name="T21" fmla="*/ 58863 h 4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0" h="433">
                  <a:moveTo>
                    <a:pt x="118" y="433"/>
                  </a:moveTo>
                  <a:cubicBezTo>
                    <a:pt x="42" y="433"/>
                    <a:pt x="42" y="433"/>
                    <a:pt x="42" y="433"/>
                  </a:cubicBezTo>
                  <a:cubicBezTo>
                    <a:pt x="75" y="365"/>
                    <a:pt x="96" y="314"/>
                    <a:pt x="102" y="299"/>
                  </a:cubicBezTo>
                  <a:cubicBezTo>
                    <a:pt x="0" y="0"/>
                    <a:pt x="0" y="0"/>
                    <a:pt x="0" y="0"/>
                  </a:cubicBezTo>
                  <a:cubicBezTo>
                    <a:pt x="82" y="0"/>
                    <a:pt x="82" y="0"/>
                    <a:pt x="82" y="0"/>
                  </a:cubicBezTo>
                  <a:cubicBezTo>
                    <a:pt x="82" y="0"/>
                    <a:pt x="125" y="153"/>
                    <a:pt x="129" y="169"/>
                  </a:cubicBezTo>
                  <a:cubicBezTo>
                    <a:pt x="134" y="186"/>
                    <a:pt x="139" y="210"/>
                    <a:pt x="139" y="210"/>
                  </a:cubicBezTo>
                  <a:cubicBezTo>
                    <a:pt x="144" y="195"/>
                    <a:pt x="144" y="198"/>
                    <a:pt x="151" y="180"/>
                  </a:cubicBezTo>
                  <a:cubicBezTo>
                    <a:pt x="175" y="116"/>
                    <a:pt x="221" y="0"/>
                    <a:pt x="221" y="0"/>
                  </a:cubicBezTo>
                  <a:cubicBezTo>
                    <a:pt x="300" y="0"/>
                    <a:pt x="300" y="0"/>
                    <a:pt x="300" y="0"/>
                  </a:cubicBezTo>
                  <a:lnTo>
                    <a:pt x="118" y="4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6" name="Freeform 25"/>
            <p:cNvSpPr>
              <a:spLocks noChangeAspect="1" noEditPoints="1"/>
            </p:cNvSpPr>
            <p:nvPr/>
          </p:nvSpPr>
          <p:spPr bwMode="auto">
            <a:xfrm>
              <a:off x="2883" y="3605"/>
              <a:ext cx="391" cy="549"/>
            </a:xfrm>
            <a:custGeom>
              <a:avLst/>
              <a:gdLst>
                <a:gd name="T0" fmla="*/ 29924 w 293"/>
                <a:gd name="T1" fmla="*/ 55697 h 411"/>
                <a:gd name="T2" fmla="*/ 29535 w 293"/>
                <a:gd name="T3" fmla="*/ 48699 h 411"/>
                <a:gd name="T4" fmla="*/ 15637 w 293"/>
                <a:gd name="T5" fmla="*/ 56567 h 411"/>
                <a:gd name="T6" fmla="*/ 0 w 293"/>
                <a:gd name="T7" fmla="*/ 34803 h 411"/>
                <a:gd name="T8" fmla="*/ 17623 w 293"/>
                <a:gd name="T9" fmla="*/ 12218 h 411"/>
                <a:gd name="T10" fmla="*/ 29017 w 293"/>
                <a:gd name="T11" fmla="*/ 17354 h 411"/>
                <a:gd name="T12" fmla="*/ 29005 w 293"/>
                <a:gd name="T13" fmla="*/ 12218 h 411"/>
                <a:gd name="T14" fmla="*/ 29005 w 293"/>
                <a:gd name="T15" fmla="*/ 0 h 411"/>
                <a:gd name="T16" fmla="*/ 39208 w 293"/>
                <a:gd name="T17" fmla="*/ 0 h 411"/>
                <a:gd name="T18" fmla="*/ 39208 w 293"/>
                <a:gd name="T19" fmla="*/ 47847 h 411"/>
                <a:gd name="T20" fmla="*/ 39362 w 293"/>
                <a:gd name="T21" fmla="*/ 50775 h 411"/>
                <a:gd name="T22" fmla="*/ 39718 w 293"/>
                <a:gd name="T23" fmla="*/ 55697 h 411"/>
                <a:gd name="T24" fmla="*/ 29924 w 293"/>
                <a:gd name="T25" fmla="*/ 55697 h 411"/>
                <a:gd name="T26" fmla="*/ 28643 w 293"/>
                <a:gd name="T27" fmla="*/ 27749 h 411"/>
                <a:gd name="T28" fmla="*/ 19938 w 293"/>
                <a:gd name="T29" fmla="*/ 20353 h 411"/>
                <a:gd name="T30" fmla="*/ 10297 w 293"/>
                <a:gd name="T31" fmla="*/ 34192 h 411"/>
                <a:gd name="T32" fmla="*/ 18053 w 293"/>
                <a:gd name="T33" fmla="*/ 47657 h 411"/>
                <a:gd name="T34" fmla="*/ 26511 w 293"/>
                <a:gd name="T35" fmla="*/ 42869 h 411"/>
                <a:gd name="T36" fmla="*/ 29294 w 293"/>
                <a:gd name="T37" fmla="*/ 33147 h 411"/>
                <a:gd name="T38" fmla="*/ 28643 w 293"/>
                <a:gd name="T39" fmla="*/ 27749 h 4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93" h="411">
                  <a:moveTo>
                    <a:pt x="221" y="405"/>
                  </a:moveTo>
                  <a:cubicBezTo>
                    <a:pt x="219" y="388"/>
                    <a:pt x="219" y="384"/>
                    <a:pt x="218" y="354"/>
                  </a:cubicBezTo>
                  <a:cubicBezTo>
                    <a:pt x="188" y="396"/>
                    <a:pt x="160" y="411"/>
                    <a:pt x="115" y="411"/>
                  </a:cubicBezTo>
                  <a:cubicBezTo>
                    <a:pt x="41" y="411"/>
                    <a:pt x="0" y="355"/>
                    <a:pt x="0" y="253"/>
                  </a:cubicBezTo>
                  <a:cubicBezTo>
                    <a:pt x="0" y="148"/>
                    <a:pt x="47" y="89"/>
                    <a:pt x="130" y="89"/>
                  </a:cubicBezTo>
                  <a:cubicBezTo>
                    <a:pt x="169" y="89"/>
                    <a:pt x="195" y="100"/>
                    <a:pt x="214" y="126"/>
                  </a:cubicBezTo>
                  <a:cubicBezTo>
                    <a:pt x="213" y="110"/>
                    <a:pt x="213" y="105"/>
                    <a:pt x="213" y="89"/>
                  </a:cubicBezTo>
                  <a:cubicBezTo>
                    <a:pt x="213" y="0"/>
                    <a:pt x="213" y="0"/>
                    <a:pt x="213" y="0"/>
                  </a:cubicBezTo>
                  <a:cubicBezTo>
                    <a:pt x="289" y="0"/>
                    <a:pt x="289" y="0"/>
                    <a:pt x="289" y="0"/>
                  </a:cubicBezTo>
                  <a:cubicBezTo>
                    <a:pt x="289" y="348"/>
                    <a:pt x="289" y="348"/>
                    <a:pt x="289" y="348"/>
                  </a:cubicBezTo>
                  <a:cubicBezTo>
                    <a:pt x="289" y="353"/>
                    <a:pt x="289" y="360"/>
                    <a:pt x="290" y="369"/>
                  </a:cubicBezTo>
                  <a:cubicBezTo>
                    <a:pt x="290" y="385"/>
                    <a:pt x="291" y="390"/>
                    <a:pt x="293" y="405"/>
                  </a:cubicBezTo>
                  <a:lnTo>
                    <a:pt x="221" y="405"/>
                  </a:lnTo>
                  <a:close/>
                  <a:moveTo>
                    <a:pt x="211" y="202"/>
                  </a:moveTo>
                  <a:cubicBezTo>
                    <a:pt x="202" y="169"/>
                    <a:pt x="177" y="148"/>
                    <a:pt x="147" y="148"/>
                  </a:cubicBezTo>
                  <a:cubicBezTo>
                    <a:pt x="104" y="148"/>
                    <a:pt x="76" y="184"/>
                    <a:pt x="76" y="249"/>
                  </a:cubicBezTo>
                  <a:cubicBezTo>
                    <a:pt x="76" y="314"/>
                    <a:pt x="98" y="347"/>
                    <a:pt x="133" y="347"/>
                  </a:cubicBezTo>
                  <a:cubicBezTo>
                    <a:pt x="154" y="347"/>
                    <a:pt x="177" y="334"/>
                    <a:pt x="195" y="312"/>
                  </a:cubicBezTo>
                  <a:cubicBezTo>
                    <a:pt x="204" y="300"/>
                    <a:pt x="216" y="275"/>
                    <a:pt x="216" y="241"/>
                  </a:cubicBezTo>
                  <a:cubicBezTo>
                    <a:pt x="216" y="219"/>
                    <a:pt x="215" y="215"/>
                    <a:pt x="211" y="2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7" name="Freeform 26"/>
            <p:cNvSpPr>
              <a:spLocks noChangeAspect="1"/>
            </p:cNvSpPr>
            <p:nvPr/>
          </p:nvSpPr>
          <p:spPr bwMode="auto">
            <a:xfrm>
              <a:off x="1610" y="3605"/>
              <a:ext cx="449" cy="553"/>
            </a:xfrm>
            <a:custGeom>
              <a:avLst/>
              <a:gdLst>
                <a:gd name="T0" fmla="*/ 40492 w 336"/>
                <a:gd name="T1" fmla="*/ 15390 h 414"/>
                <a:gd name="T2" fmla="*/ 27583 w 336"/>
                <a:gd name="T3" fmla="*/ 9114 h 414"/>
                <a:gd name="T4" fmla="*/ 11559 w 336"/>
                <a:gd name="T5" fmla="*/ 28385 h 414"/>
                <a:gd name="T6" fmla="*/ 27394 w 336"/>
                <a:gd name="T7" fmla="*/ 48047 h 414"/>
                <a:gd name="T8" fmla="*/ 36352 w 336"/>
                <a:gd name="T9" fmla="*/ 45826 h 414"/>
                <a:gd name="T10" fmla="*/ 36352 w 336"/>
                <a:gd name="T11" fmla="*/ 34802 h 414"/>
                <a:gd name="T12" fmla="*/ 36352 w 336"/>
                <a:gd name="T13" fmla="*/ 29678 h 414"/>
                <a:gd name="T14" fmla="*/ 46196 w 336"/>
                <a:gd name="T15" fmla="*/ 29678 h 414"/>
                <a:gd name="T16" fmla="*/ 46196 w 336"/>
                <a:gd name="T17" fmla="*/ 51298 h 414"/>
                <a:gd name="T18" fmla="*/ 26177 w 336"/>
                <a:gd name="T19" fmla="*/ 56888 h 414"/>
                <a:gd name="T20" fmla="*/ 0 w 336"/>
                <a:gd name="T21" fmla="*/ 28558 h 414"/>
                <a:gd name="T22" fmla="*/ 26518 w 336"/>
                <a:gd name="T23" fmla="*/ 0 h 414"/>
                <a:gd name="T24" fmla="*/ 46492 w 336"/>
                <a:gd name="T25" fmla="*/ 8865 h 414"/>
                <a:gd name="T26" fmla="*/ 40492 w 336"/>
                <a:gd name="T27" fmla="*/ 15390 h 4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6" h="414">
                  <a:moveTo>
                    <a:pt x="293" y="112"/>
                  </a:moveTo>
                  <a:cubicBezTo>
                    <a:pt x="259" y="77"/>
                    <a:pt x="236" y="66"/>
                    <a:pt x="199" y="66"/>
                  </a:cubicBezTo>
                  <a:cubicBezTo>
                    <a:pt x="131" y="66"/>
                    <a:pt x="84" y="116"/>
                    <a:pt x="84" y="206"/>
                  </a:cubicBezTo>
                  <a:cubicBezTo>
                    <a:pt x="84" y="301"/>
                    <a:pt x="128" y="350"/>
                    <a:pt x="198" y="350"/>
                  </a:cubicBezTo>
                  <a:cubicBezTo>
                    <a:pt x="224" y="350"/>
                    <a:pt x="239" y="347"/>
                    <a:pt x="263" y="333"/>
                  </a:cubicBezTo>
                  <a:cubicBezTo>
                    <a:pt x="263" y="253"/>
                    <a:pt x="263" y="253"/>
                    <a:pt x="263" y="253"/>
                  </a:cubicBezTo>
                  <a:cubicBezTo>
                    <a:pt x="263" y="216"/>
                    <a:pt x="263" y="216"/>
                    <a:pt x="263" y="216"/>
                  </a:cubicBezTo>
                  <a:cubicBezTo>
                    <a:pt x="334" y="216"/>
                    <a:pt x="334" y="216"/>
                    <a:pt x="334" y="216"/>
                  </a:cubicBezTo>
                  <a:cubicBezTo>
                    <a:pt x="334" y="373"/>
                    <a:pt x="334" y="373"/>
                    <a:pt x="334" y="373"/>
                  </a:cubicBezTo>
                  <a:cubicBezTo>
                    <a:pt x="284" y="402"/>
                    <a:pt x="242" y="414"/>
                    <a:pt x="189" y="414"/>
                  </a:cubicBezTo>
                  <a:cubicBezTo>
                    <a:pt x="73" y="414"/>
                    <a:pt x="0" y="341"/>
                    <a:pt x="0" y="208"/>
                  </a:cubicBezTo>
                  <a:cubicBezTo>
                    <a:pt x="0" y="78"/>
                    <a:pt x="77" y="0"/>
                    <a:pt x="192" y="0"/>
                  </a:cubicBezTo>
                  <a:cubicBezTo>
                    <a:pt x="254" y="0"/>
                    <a:pt x="298" y="20"/>
                    <a:pt x="336" y="64"/>
                  </a:cubicBezTo>
                  <a:lnTo>
                    <a:pt x="293"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8" name="Freeform 27"/>
            <p:cNvSpPr>
              <a:spLocks noChangeAspect="1"/>
            </p:cNvSpPr>
            <p:nvPr/>
          </p:nvSpPr>
          <p:spPr bwMode="auto">
            <a:xfrm>
              <a:off x="2126" y="3734"/>
              <a:ext cx="362" cy="424"/>
            </a:xfrm>
            <a:custGeom>
              <a:avLst/>
              <a:gdLst>
                <a:gd name="T0" fmla="*/ 27191 w 271"/>
                <a:gd name="T1" fmla="*/ 47628 h 315"/>
                <a:gd name="T2" fmla="*/ 26825 w 271"/>
                <a:gd name="T3" fmla="*/ 43060 h 315"/>
                <a:gd name="T4" fmla="*/ 26825 w 271"/>
                <a:gd name="T5" fmla="*/ 40886 h 315"/>
                <a:gd name="T6" fmla="*/ 12459 w 271"/>
                <a:gd name="T7" fmla="*/ 49044 h 315"/>
                <a:gd name="T8" fmla="*/ 0 w 271"/>
                <a:gd name="T9" fmla="*/ 34477 h 315"/>
                <a:gd name="T10" fmla="*/ 0 w 271"/>
                <a:gd name="T11" fmla="*/ 0 h 315"/>
                <a:gd name="T12" fmla="*/ 10490 w 271"/>
                <a:gd name="T13" fmla="*/ 0 h 315"/>
                <a:gd name="T14" fmla="*/ 10490 w 271"/>
                <a:gd name="T15" fmla="*/ 31143 h 315"/>
                <a:gd name="T16" fmla="*/ 15298 w 271"/>
                <a:gd name="T17" fmla="*/ 38552 h 315"/>
                <a:gd name="T18" fmla="*/ 26328 w 271"/>
                <a:gd name="T19" fmla="*/ 24133 h 315"/>
                <a:gd name="T20" fmla="*/ 26328 w 271"/>
                <a:gd name="T21" fmla="*/ 0 h 315"/>
                <a:gd name="T22" fmla="*/ 36830 w 271"/>
                <a:gd name="T23" fmla="*/ 0 h 315"/>
                <a:gd name="T24" fmla="*/ 36830 w 271"/>
                <a:gd name="T25" fmla="*/ 38483 h 315"/>
                <a:gd name="T26" fmla="*/ 36899 w 271"/>
                <a:gd name="T27" fmla="*/ 42545 h 315"/>
                <a:gd name="T28" fmla="*/ 37341 w 271"/>
                <a:gd name="T29" fmla="*/ 47628 h 315"/>
                <a:gd name="T30" fmla="*/ 27191 w 271"/>
                <a:gd name="T31" fmla="*/ 47628 h 31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1" h="315">
                  <a:moveTo>
                    <a:pt x="197" y="307"/>
                  </a:moveTo>
                  <a:cubicBezTo>
                    <a:pt x="196" y="295"/>
                    <a:pt x="196" y="294"/>
                    <a:pt x="195" y="277"/>
                  </a:cubicBezTo>
                  <a:cubicBezTo>
                    <a:pt x="195" y="274"/>
                    <a:pt x="195" y="269"/>
                    <a:pt x="195" y="263"/>
                  </a:cubicBezTo>
                  <a:cubicBezTo>
                    <a:pt x="166" y="297"/>
                    <a:pt x="128" y="315"/>
                    <a:pt x="90" y="315"/>
                  </a:cubicBezTo>
                  <a:cubicBezTo>
                    <a:pt x="35" y="315"/>
                    <a:pt x="0" y="279"/>
                    <a:pt x="0" y="222"/>
                  </a:cubicBezTo>
                  <a:cubicBezTo>
                    <a:pt x="0" y="0"/>
                    <a:pt x="0" y="0"/>
                    <a:pt x="0" y="0"/>
                  </a:cubicBezTo>
                  <a:cubicBezTo>
                    <a:pt x="76" y="0"/>
                    <a:pt x="76" y="0"/>
                    <a:pt x="76" y="0"/>
                  </a:cubicBezTo>
                  <a:cubicBezTo>
                    <a:pt x="76" y="200"/>
                    <a:pt x="76" y="200"/>
                    <a:pt x="76" y="200"/>
                  </a:cubicBezTo>
                  <a:cubicBezTo>
                    <a:pt x="76" y="232"/>
                    <a:pt x="88" y="248"/>
                    <a:pt x="111" y="248"/>
                  </a:cubicBezTo>
                  <a:cubicBezTo>
                    <a:pt x="138" y="249"/>
                    <a:pt x="191" y="210"/>
                    <a:pt x="191" y="155"/>
                  </a:cubicBezTo>
                  <a:cubicBezTo>
                    <a:pt x="191" y="0"/>
                    <a:pt x="191" y="0"/>
                    <a:pt x="191" y="0"/>
                  </a:cubicBezTo>
                  <a:cubicBezTo>
                    <a:pt x="267" y="0"/>
                    <a:pt x="267" y="0"/>
                    <a:pt x="267" y="0"/>
                  </a:cubicBezTo>
                  <a:cubicBezTo>
                    <a:pt x="267" y="247"/>
                    <a:pt x="267" y="247"/>
                    <a:pt x="267" y="247"/>
                  </a:cubicBezTo>
                  <a:cubicBezTo>
                    <a:pt x="267" y="252"/>
                    <a:pt x="268" y="260"/>
                    <a:pt x="268" y="273"/>
                  </a:cubicBezTo>
                  <a:cubicBezTo>
                    <a:pt x="269" y="291"/>
                    <a:pt x="270" y="294"/>
                    <a:pt x="271" y="307"/>
                  </a:cubicBezTo>
                  <a:lnTo>
                    <a:pt x="197" y="3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9" name="Freeform 28"/>
            <p:cNvSpPr>
              <a:spLocks noChangeAspect="1" noEditPoints="1"/>
            </p:cNvSpPr>
            <p:nvPr/>
          </p:nvSpPr>
          <p:spPr bwMode="auto">
            <a:xfrm>
              <a:off x="2550" y="3601"/>
              <a:ext cx="104" cy="545"/>
            </a:xfrm>
            <a:custGeom>
              <a:avLst/>
              <a:gdLst>
                <a:gd name="T0" fmla="*/ 0 w 182"/>
                <a:gd name="T1" fmla="*/ 1 h 959"/>
                <a:gd name="T2" fmla="*/ 0 w 182"/>
                <a:gd name="T3" fmla="*/ 0 h 959"/>
                <a:gd name="T4" fmla="*/ 1 w 182"/>
                <a:gd name="T5" fmla="*/ 0 h 959"/>
                <a:gd name="T6" fmla="*/ 1 w 182"/>
                <a:gd name="T7" fmla="*/ 1 h 959"/>
                <a:gd name="T8" fmla="*/ 0 w 182"/>
                <a:gd name="T9" fmla="*/ 1 h 959"/>
                <a:gd name="T10" fmla="*/ 1 w 182"/>
                <a:gd name="T11" fmla="*/ 1 h 959"/>
                <a:gd name="T12" fmla="*/ 1 w 182"/>
                <a:gd name="T13" fmla="*/ 1 h 959"/>
                <a:gd name="T14" fmla="*/ 1 w 182"/>
                <a:gd name="T15" fmla="*/ 1 h 959"/>
                <a:gd name="T16" fmla="*/ 1 w 182"/>
                <a:gd name="T17" fmla="*/ 1 h 959"/>
                <a:gd name="T18" fmla="*/ 1 w 182"/>
                <a:gd name="T19" fmla="*/ 1 h 9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2" h="959">
                  <a:moveTo>
                    <a:pt x="0" y="165"/>
                  </a:moveTo>
                  <a:lnTo>
                    <a:pt x="0" y="0"/>
                  </a:lnTo>
                  <a:lnTo>
                    <a:pt x="182" y="0"/>
                  </a:lnTo>
                  <a:lnTo>
                    <a:pt x="182" y="165"/>
                  </a:lnTo>
                  <a:lnTo>
                    <a:pt x="0" y="165"/>
                  </a:lnTo>
                  <a:close/>
                  <a:moveTo>
                    <a:pt x="2" y="959"/>
                  </a:moveTo>
                  <a:lnTo>
                    <a:pt x="2" y="234"/>
                  </a:lnTo>
                  <a:lnTo>
                    <a:pt x="177" y="234"/>
                  </a:lnTo>
                  <a:lnTo>
                    <a:pt x="177" y="959"/>
                  </a:lnTo>
                  <a:lnTo>
                    <a:pt x="2" y="9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40" name="Rectangle 29"/>
            <p:cNvSpPr>
              <a:spLocks noChangeAspect="1" noChangeArrowheads="1"/>
            </p:cNvSpPr>
            <p:nvPr/>
          </p:nvSpPr>
          <p:spPr bwMode="auto">
            <a:xfrm>
              <a:off x="2725" y="3601"/>
              <a:ext cx="100" cy="5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rtl="0" fontAlgn="base">
                <a:spcBef>
                  <a:spcPct val="0"/>
                </a:spcBef>
                <a:spcAft>
                  <a:spcPct val="0"/>
                </a:spcAft>
              </a:pPr>
              <a:endParaRPr lang="en-US" kern="1200" dirty="0">
                <a:solidFill>
                  <a:srgbClr val="000000"/>
                </a:solidFill>
              </a:endParaRPr>
            </a:p>
          </p:txBody>
        </p:sp>
        <p:sp>
          <p:nvSpPr>
            <p:cNvPr id="1041" name="Freeform 30"/>
            <p:cNvSpPr>
              <a:spLocks noChangeAspect="1"/>
            </p:cNvSpPr>
            <p:nvPr/>
          </p:nvSpPr>
          <p:spPr bwMode="auto">
            <a:xfrm>
              <a:off x="3320" y="3726"/>
              <a:ext cx="320" cy="432"/>
            </a:xfrm>
            <a:custGeom>
              <a:avLst/>
              <a:gdLst>
                <a:gd name="T0" fmla="*/ 16679 w 239"/>
                <a:gd name="T1" fmla="*/ 45353 h 323"/>
                <a:gd name="T2" fmla="*/ 0 w 239"/>
                <a:gd name="T3" fmla="*/ 40991 h 323"/>
                <a:gd name="T4" fmla="*/ 3440 w 239"/>
                <a:gd name="T5" fmla="*/ 33007 h 323"/>
                <a:gd name="T6" fmla="*/ 16092 w 239"/>
                <a:gd name="T7" fmla="*/ 37226 h 323"/>
                <a:gd name="T8" fmla="*/ 23210 w 239"/>
                <a:gd name="T9" fmla="*/ 32229 h 323"/>
                <a:gd name="T10" fmla="*/ 16092 w 239"/>
                <a:gd name="T11" fmla="*/ 26769 h 323"/>
                <a:gd name="T12" fmla="*/ 7222 w 239"/>
                <a:gd name="T13" fmla="*/ 24633 h 323"/>
                <a:gd name="T14" fmla="*/ 1850 w 239"/>
                <a:gd name="T15" fmla="*/ 14449 h 323"/>
                <a:gd name="T16" fmla="*/ 19006 w 239"/>
                <a:gd name="T17" fmla="*/ 0 h 323"/>
                <a:gd name="T18" fmla="*/ 34079 w 239"/>
                <a:gd name="T19" fmla="*/ 3679 h 323"/>
                <a:gd name="T20" fmla="*/ 31245 w 239"/>
                <a:gd name="T21" fmla="*/ 12108 h 323"/>
                <a:gd name="T22" fmla="*/ 19461 w 239"/>
                <a:gd name="T23" fmla="*/ 8347 h 323"/>
                <a:gd name="T24" fmla="*/ 12662 w 239"/>
                <a:gd name="T25" fmla="*/ 13343 h 323"/>
                <a:gd name="T26" fmla="*/ 14573 w 239"/>
                <a:gd name="T27" fmla="*/ 16507 h 323"/>
                <a:gd name="T28" fmla="*/ 16896 w 239"/>
                <a:gd name="T29" fmla="*/ 17362 h 323"/>
                <a:gd name="T30" fmla="*/ 19778 w 239"/>
                <a:gd name="T31" fmla="*/ 17693 h 323"/>
                <a:gd name="T32" fmla="*/ 34079 w 239"/>
                <a:gd name="T33" fmla="*/ 30648 h 323"/>
                <a:gd name="T34" fmla="*/ 16679 w 239"/>
                <a:gd name="T35" fmla="*/ 45353 h 3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9" h="323">
                  <a:moveTo>
                    <a:pt x="117" y="323"/>
                  </a:moveTo>
                  <a:cubicBezTo>
                    <a:pt x="75" y="323"/>
                    <a:pt x="35" y="313"/>
                    <a:pt x="0" y="292"/>
                  </a:cubicBezTo>
                  <a:cubicBezTo>
                    <a:pt x="24" y="235"/>
                    <a:pt x="24" y="235"/>
                    <a:pt x="24" y="235"/>
                  </a:cubicBezTo>
                  <a:cubicBezTo>
                    <a:pt x="59" y="257"/>
                    <a:pt x="84" y="265"/>
                    <a:pt x="113" y="265"/>
                  </a:cubicBezTo>
                  <a:cubicBezTo>
                    <a:pt x="144" y="265"/>
                    <a:pt x="162" y="252"/>
                    <a:pt x="162" y="229"/>
                  </a:cubicBezTo>
                  <a:cubicBezTo>
                    <a:pt x="162" y="207"/>
                    <a:pt x="149" y="197"/>
                    <a:pt x="113" y="191"/>
                  </a:cubicBezTo>
                  <a:cubicBezTo>
                    <a:pt x="72" y="186"/>
                    <a:pt x="66" y="184"/>
                    <a:pt x="50" y="175"/>
                  </a:cubicBezTo>
                  <a:cubicBezTo>
                    <a:pt x="27" y="161"/>
                    <a:pt x="13" y="134"/>
                    <a:pt x="13" y="103"/>
                  </a:cubicBezTo>
                  <a:cubicBezTo>
                    <a:pt x="13" y="39"/>
                    <a:pt x="59" y="0"/>
                    <a:pt x="133" y="0"/>
                  </a:cubicBezTo>
                  <a:cubicBezTo>
                    <a:pt x="173" y="0"/>
                    <a:pt x="209" y="8"/>
                    <a:pt x="239" y="26"/>
                  </a:cubicBezTo>
                  <a:cubicBezTo>
                    <a:pt x="219" y="86"/>
                    <a:pt x="219" y="86"/>
                    <a:pt x="219" y="86"/>
                  </a:cubicBezTo>
                  <a:cubicBezTo>
                    <a:pt x="186" y="67"/>
                    <a:pt x="164" y="60"/>
                    <a:pt x="136" y="60"/>
                  </a:cubicBezTo>
                  <a:cubicBezTo>
                    <a:pt x="105" y="60"/>
                    <a:pt x="89" y="72"/>
                    <a:pt x="89" y="95"/>
                  </a:cubicBezTo>
                  <a:cubicBezTo>
                    <a:pt x="89" y="106"/>
                    <a:pt x="94" y="113"/>
                    <a:pt x="102" y="118"/>
                  </a:cubicBezTo>
                  <a:cubicBezTo>
                    <a:pt x="107" y="120"/>
                    <a:pt x="112" y="122"/>
                    <a:pt x="118" y="123"/>
                  </a:cubicBezTo>
                  <a:cubicBezTo>
                    <a:pt x="122" y="124"/>
                    <a:pt x="129" y="125"/>
                    <a:pt x="138" y="126"/>
                  </a:cubicBezTo>
                  <a:cubicBezTo>
                    <a:pt x="209" y="135"/>
                    <a:pt x="239" y="163"/>
                    <a:pt x="239" y="218"/>
                  </a:cubicBezTo>
                  <a:cubicBezTo>
                    <a:pt x="239" y="284"/>
                    <a:pt x="194" y="323"/>
                    <a:pt x="117" y="32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grpSp>
    </p:spTree>
    <p:extLst>
      <p:ext uri="{BB962C8B-B14F-4D97-AF65-F5344CB8AC3E}">
        <p14:creationId xmlns:p14="http://schemas.microsoft.com/office/powerpoint/2010/main" val="376010755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hf sldNum="0" hdr="0" ftr="0" dt="0"/>
  <p:txStyles>
    <p:title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p:titleStyle>
    <p:bodyStyle>
      <a:lvl1pPr marL="342900" indent="-342900" algn="l" rtl="0" eaLnBrk="0" fontAlgn="base" hangingPunct="0">
        <a:spcBef>
          <a:spcPct val="20000"/>
        </a:spcBef>
        <a:spcAft>
          <a:spcPct val="20000"/>
        </a:spcAft>
        <a:defRPr sz="1700" b="1">
          <a:solidFill>
            <a:srgbClr val="14A9DE"/>
          </a:solidFill>
          <a:latin typeface="+mn-lt"/>
          <a:ea typeface="+mn-ea"/>
          <a:cs typeface="+mn-cs"/>
        </a:defRPr>
      </a:lvl1pPr>
      <a:lvl2pPr marL="1588" indent="455613" algn="l" rtl="0" eaLnBrk="0" fontAlgn="base" hangingPunct="0">
        <a:spcBef>
          <a:spcPct val="20000"/>
        </a:spcBef>
        <a:spcAft>
          <a:spcPct val="0"/>
        </a:spcAft>
        <a:buClr>
          <a:srgbClr val="FF0000"/>
        </a:buClr>
        <a:defRPr sz="1700">
          <a:solidFill>
            <a:srgbClr val="14A9DE"/>
          </a:solidFill>
          <a:latin typeface="+mn-lt"/>
          <a:cs typeface="+mn-cs"/>
        </a:defRPr>
      </a:lvl2pPr>
      <a:lvl3pPr marL="198438" indent="-195263" algn="l" rtl="0" eaLnBrk="0" fontAlgn="base" hangingPunct="0">
        <a:spcBef>
          <a:spcPct val="20000"/>
        </a:spcBef>
        <a:spcAft>
          <a:spcPct val="0"/>
        </a:spcAft>
        <a:buClr>
          <a:srgbClr val="FF0000"/>
        </a:buClr>
        <a:buChar char="•"/>
        <a:defRPr sz="1700">
          <a:solidFill>
            <a:srgbClr val="726964"/>
          </a:solidFill>
          <a:latin typeface="+mn-lt"/>
          <a:cs typeface="+mn-cs"/>
        </a:defRPr>
      </a:lvl3pPr>
      <a:lvl4pPr marL="363538" indent="-163513" algn="l" rtl="0" eaLnBrk="0" fontAlgn="base" hangingPunct="0">
        <a:spcBef>
          <a:spcPct val="20000"/>
        </a:spcBef>
        <a:spcAft>
          <a:spcPct val="0"/>
        </a:spcAft>
        <a:buClr>
          <a:srgbClr val="FF0000"/>
        </a:buClr>
        <a:buChar char="•"/>
        <a:defRPr sz="1700">
          <a:solidFill>
            <a:srgbClr val="726964"/>
          </a:solidFill>
          <a:latin typeface="+mn-lt"/>
          <a:cs typeface="+mn-cs"/>
        </a:defRPr>
      </a:lvl4pPr>
      <a:lvl5pPr marL="550863" indent="-185738" algn="l" rtl="0" eaLnBrk="0" fontAlgn="base" hangingPunct="0">
        <a:spcBef>
          <a:spcPct val="20000"/>
        </a:spcBef>
        <a:spcAft>
          <a:spcPct val="0"/>
        </a:spcAft>
        <a:buClr>
          <a:srgbClr val="FF0000"/>
        </a:buClr>
        <a:buChar char="•"/>
        <a:defRPr sz="1700">
          <a:solidFill>
            <a:srgbClr val="726964"/>
          </a:solidFill>
          <a:latin typeface="+mn-lt"/>
          <a:cs typeface="+mn-cs"/>
        </a:defRPr>
      </a:lvl5pPr>
      <a:lvl6pPr marL="1008063" indent="-185738" algn="l" rtl="0" fontAlgn="base">
        <a:spcBef>
          <a:spcPct val="20000"/>
        </a:spcBef>
        <a:spcAft>
          <a:spcPct val="0"/>
        </a:spcAft>
        <a:buClr>
          <a:srgbClr val="FF0000"/>
        </a:buClr>
        <a:buChar char="•"/>
        <a:defRPr sz="1700">
          <a:solidFill>
            <a:srgbClr val="726964"/>
          </a:solidFill>
          <a:latin typeface="+mn-lt"/>
          <a:cs typeface="+mn-cs"/>
        </a:defRPr>
      </a:lvl6pPr>
      <a:lvl7pPr marL="1465263" indent="-185738" algn="l" rtl="0" fontAlgn="base">
        <a:spcBef>
          <a:spcPct val="20000"/>
        </a:spcBef>
        <a:spcAft>
          <a:spcPct val="0"/>
        </a:spcAft>
        <a:buClr>
          <a:srgbClr val="FF0000"/>
        </a:buClr>
        <a:buChar char="•"/>
        <a:defRPr sz="1700">
          <a:solidFill>
            <a:srgbClr val="726964"/>
          </a:solidFill>
          <a:latin typeface="+mn-lt"/>
          <a:cs typeface="+mn-cs"/>
        </a:defRPr>
      </a:lvl7pPr>
      <a:lvl8pPr marL="1922463" indent="-185738" algn="l" rtl="0" fontAlgn="base">
        <a:spcBef>
          <a:spcPct val="20000"/>
        </a:spcBef>
        <a:spcAft>
          <a:spcPct val="0"/>
        </a:spcAft>
        <a:buClr>
          <a:srgbClr val="FF0000"/>
        </a:buClr>
        <a:buChar char="•"/>
        <a:defRPr sz="1700">
          <a:solidFill>
            <a:srgbClr val="726964"/>
          </a:solidFill>
          <a:latin typeface="+mn-lt"/>
          <a:cs typeface="+mn-cs"/>
        </a:defRPr>
      </a:lvl8pPr>
      <a:lvl9pPr marL="2379663" indent="-185738" algn="l" rtl="0" fontAlgn="base">
        <a:spcBef>
          <a:spcPct val="20000"/>
        </a:spcBef>
        <a:spcAft>
          <a:spcPct val="0"/>
        </a:spcAft>
        <a:buClr>
          <a:srgbClr val="FF0000"/>
        </a:buClr>
        <a:buChar char="•"/>
        <a:defRPr sz="1700">
          <a:solidFill>
            <a:srgbClr val="72696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7189" y="265244"/>
            <a:ext cx="3891625" cy="3410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72000" tIns="36000" rIns="72000" bIns="0" numCol="1" anchor="ctr" anchorCtr="0" compatLnSpc="1">
            <a:prstTxWarp prst="textNoShape">
              <a:avLst/>
            </a:prstTxWarp>
            <a:spAutoFit/>
          </a:bodyPr>
          <a:lstStyle/>
          <a:p>
            <a:pPr lvl="0"/>
            <a:r>
              <a:rPr lang="en-GB" smtClean="0"/>
              <a:t>CLICK TO EDIT MASTER</a:t>
            </a:r>
          </a:p>
        </p:txBody>
      </p:sp>
      <p:sp>
        <p:nvSpPr>
          <p:cNvPr id="1027" name="Rectangle 3"/>
          <p:cNvSpPr>
            <a:spLocks noGrp="1" noChangeArrowheads="1"/>
          </p:cNvSpPr>
          <p:nvPr>
            <p:ph type="body" idx="1"/>
          </p:nvPr>
        </p:nvSpPr>
        <p:spPr bwMode="auto">
          <a:xfrm>
            <a:off x="357188" y="1341438"/>
            <a:ext cx="8440737"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4932" name="Rectangle 4"/>
          <p:cNvSpPr>
            <a:spLocks noGrp="1" noChangeArrowheads="1"/>
          </p:cNvSpPr>
          <p:nvPr>
            <p:ph type="ftr" sz="quarter" idx="3"/>
          </p:nvPr>
        </p:nvSpPr>
        <p:spPr bwMode="auto">
          <a:xfrm>
            <a:off x="357188" y="6456363"/>
            <a:ext cx="2895600" cy="215900"/>
          </a:xfrm>
          <a:prstGeom prst="rect">
            <a:avLst/>
          </a:prstGeom>
          <a:noFill/>
          <a:ln>
            <a:noFill/>
          </a:ln>
          <a:effectLst/>
          <a:extLst/>
        </p:spPr>
        <p:txBody>
          <a:bodyPr vert="horz" wrap="square" lIns="0" tIns="0" rIns="0" bIns="0" numCol="1" anchor="t" anchorCtr="0" compatLnSpc="1">
            <a:prstTxWarp prst="textNoShape">
              <a:avLst/>
            </a:prstTxWarp>
          </a:bodyPr>
          <a:lstStyle>
            <a:lvl1pPr>
              <a:defRPr sz="900" b="1">
                <a:solidFill>
                  <a:srgbClr val="BBB1A5"/>
                </a:solidFill>
                <a:latin typeface="Arial" pitchFamily="34" charset="0"/>
                <a:cs typeface="Arial" pitchFamily="34" charset="0"/>
              </a:defRPr>
            </a:lvl1pPr>
          </a:lstStyle>
          <a:p>
            <a:pPr algn="l" rtl="0" fontAlgn="base">
              <a:spcBef>
                <a:spcPct val="0"/>
              </a:spcBef>
              <a:spcAft>
                <a:spcPct val="0"/>
              </a:spcAft>
              <a:defRPr/>
            </a:pPr>
            <a:endParaRPr lang="en-GB" kern="1200" dirty="0"/>
          </a:p>
        </p:txBody>
      </p:sp>
      <p:sp>
        <p:nvSpPr>
          <p:cNvPr id="1029" name="Line 5"/>
          <p:cNvSpPr>
            <a:spLocks noChangeShapeType="1"/>
          </p:cNvSpPr>
          <p:nvPr/>
        </p:nvSpPr>
        <p:spPr bwMode="auto">
          <a:xfrm>
            <a:off x="357189" y="1125538"/>
            <a:ext cx="8432800" cy="0"/>
          </a:xfrm>
          <a:prstGeom prst="line">
            <a:avLst/>
          </a:prstGeom>
          <a:noFill/>
          <a:ln w="12700">
            <a:solidFill>
              <a:srgbClr val="BBB1A5"/>
            </a:solidFill>
            <a:round/>
            <a:headEnd/>
            <a:tailEnd/>
          </a:ln>
          <a:extLst>
            <a:ext uri="{909E8E84-426E-40DD-AFC4-6F175D3DCCD1}">
              <a14:hiddenFill xmlns:a14="http://schemas.microsoft.com/office/drawing/2010/main">
                <a:noFill/>
              </a14:hiddenFill>
            </a:ext>
          </a:extLst>
        </p:spPr>
        <p:txBody>
          <a:bodyPr/>
          <a:lstStyle/>
          <a:p>
            <a:pPr algn="l" rtl="0" fontAlgn="base">
              <a:spcBef>
                <a:spcPct val="0"/>
              </a:spcBef>
              <a:spcAft>
                <a:spcPct val="0"/>
              </a:spcAft>
            </a:pPr>
            <a:endParaRPr lang="en-GB" sz="1900" kern="1200" dirty="0">
              <a:solidFill>
                <a:srgbClr val="000000"/>
              </a:solidFill>
            </a:endParaRPr>
          </a:p>
        </p:txBody>
      </p:sp>
      <p:grpSp>
        <p:nvGrpSpPr>
          <p:cNvPr id="1030" name="Group 19"/>
          <p:cNvGrpSpPr>
            <a:grpSpLocks noChangeAspect="1"/>
          </p:cNvGrpSpPr>
          <p:nvPr/>
        </p:nvGrpSpPr>
        <p:grpSpPr bwMode="auto">
          <a:xfrm>
            <a:off x="7962900" y="369890"/>
            <a:ext cx="812800" cy="503237"/>
            <a:chOff x="1610" y="2840"/>
            <a:chExt cx="2130" cy="1318"/>
          </a:xfrm>
        </p:grpSpPr>
        <p:sp>
          <p:nvSpPr>
            <p:cNvPr id="1031" name="Freeform 20"/>
            <p:cNvSpPr>
              <a:spLocks noChangeAspect="1" noEditPoints="1"/>
            </p:cNvSpPr>
            <p:nvPr/>
          </p:nvSpPr>
          <p:spPr bwMode="auto">
            <a:xfrm>
              <a:off x="2891" y="2840"/>
              <a:ext cx="849" cy="711"/>
            </a:xfrm>
            <a:custGeom>
              <a:avLst/>
              <a:gdLst>
                <a:gd name="T0" fmla="*/ 87755 w 634"/>
                <a:gd name="T1" fmla="*/ 51335 h 532"/>
                <a:gd name="T2" fmla="*/ 86349 w 634"/>
                <a:gd name="T3" fmla="*/ 53006 h 532"/>
                <a:gd name="T4" fmla="*/ 82451 w 634"/>
                <a:gd name="T5" fmla="*/ 55109 h 532"/>
                <a:gd name="T6" fmla="*/ 73157 w 634"/>
                <a:gd name="T7" fmla="*/ 56361 h 532"/>
                <a:gd name="T8" fmla="*/ 68802 w 634"/>
                <a:gd name="T9" fmla="*/ 54417 h 532"/>
                <a:gd name="T10" fmla="*/ 54466 w 634"/>
                <a:gd name="T11" fmla="*/ 53934 h 532"/>
                <a:gd name="T12" fmla="*/ 57423 w 634"/>
                <a:gd name="T13" fmla="*/ 69662 h 532"/>
                <a:gd name="T14" fmla="*/ 64721 w 634"/>
                <a:gd name="T15" fmla="*/ 69522 h 532"/>
                <a:gd name="T16" fmla="*/ 66438 w 634"/>
                <a:gd name="T17" fmla="*/ 73026 h 532"/>
                <a:gd name="T18" fmla="*/ 52548 w 634"/>
                <a:gd name="T19" fmla="*/ 73907 h 532"/>
                <a:gd name="T20" fmla="*/ 48670 w 634"/>
                <a:gd name="T21" fmla="*/ 67357 h 532"/>
                <a:gd name="T22" fmla="*/ 45861 w 634"/>
                <a:gd name="T23" fmla="*/ 59481 h 532"/>
                <a:gd name="T24" fmla="*/ 36254 w 634"/>
                <a:gd name="T25" fmla="*/ 65642 h 532"/>
                <a:gd name="T26" fmla="*/ 27962 w 634"/>
                <a:gd name="T27" fmla="*/ 69302 h 532"/>
                <a:gd name="T28" fmla="*/ 33240 w 634"/>
                <a:gd name="T29" fmla="*/ 69302 h 532"/>
                <a:gd name="T30" fmla="*/ 35338 w 634"/>
                <a:gd name="T31" fmla="*/ 71701 h 532"/>
                <a:gd name="T32" fmla="*/ 34790 w 634"/>
                <a:gd name="T33" fmla="*/ 73907 h 532"/>
                <a:gd name="T34" fmla="*/ 22817 w 634"/>
                <a:gd name="T35" fmla="*/ 68124 h 532"/>
                <a:gd name="T36" fmla="*/ 22347 w 634"/>
                <a:gd name="T37" fmla="*/ 63605 h 532"/>
                <a:gd name="T38" fmla="*/ 33727 w 634"/>
                <a:gd name="T39" fmla="*/ 52236 h 532"/>
                <a:gd name="T40" fmla="*/ 15760 w 634"/>
                <a:gd name="T41" fmla="*/ 25178 h 532"/>
                <a:gd name="T42" fmla="*/ 40073 w 634"/>
                <a:gd name="T43" fmla="*/ 12062 h 532"/>
                <a:gd name="T44" fmla="*/ 42924 w 634"/>
                <a:gd name="T45" fmla="*/ 34580 h 532"/>
                <a:gd name="T46" fmla="*/ 37444 w 634"/>
                <a:gd name="T47" fmla="*/ 37965 h 532"/>
                <a:gd name="T48" fmla="*/ 21650 w 634"/>
                <a:gd name="T49" fmla="*/ 28654 h 532"/>
                <a:gd name="T50" fmla="*/ 32533 w 634"/>
                <a:gd name="T51" fmla="*/ 47863 h 532"/>
                <a:gd name="T52" fmla="*/ 51113 w 634"/>
                <a:gd name="T53" fmla="*/ 40356 h 532"/>
                <a:gd name="T54" fmla="*/ 46311 w 634"/>
                <a:gd name="T55" fmla="*/ 37241 h 532"/>
                <a:gd name="T56" fmla="*/ 49737 w 634"/>
                <a:gd name="T57" fmla="*/ 26008 h 532"/>
                <a:gd name="T58" fmla="*/ 47820 w 634"/>
                <a:gd name="T59" fmla="*/ 18839 h 532"/>
                <a:gd name="T60" fmla="*/ 62111 w 634"/>
                <a:gd name="T61" fmla="*/ 15134 h 532"/>
                <a:gd name="T62" fmla="*/ 72229 w 634"/>
                <a:gd name="T63" fmla="*/ 18426 h 532"/>
                <a:gd name="T64" fmla="*/ 75629 w 634"/>
                <a:gd name="T65" fmla="*/ 25283 h 532"/>
                <a:gd name="T66" fmla="*/ 69290 w 634"/>
                <a:gd name="T67" fmla="*/ 25333 h 532"/>
                <a:gd name="T68" fmla="*/ 76719 w 634"/>
                <a:gd name="T69" fmla="*/ 27031 h 532"/>
                <a:gd name="T70" fmla="*/ 70387 w 634"/>
                <a:gd name="T71" fmla="*/ 26797 h 532"/>
                <a:gd name="T72" fmla="*/ 74191 w 634"/>
                <a:gd name="T73" fmla="*/ 28654 h 532"/>
                <a:gd name="T74" fmla="*/ 72936 w 634"/>
                <a:gd name="T75" fmla="*/ 33159 h 532"/>
                <a:gd name="T76" fmla="*/ 75990 w 634"/>
                <a:gd name="T77" fmla="*/ 37929 h 532"/>
                <a:gd name="T78" fmla="*/ 80682 w 634"/>
                <a:gd name="T79" fmla="*/ 32997 h 532"/>
                <a:gd name="T80" fmla="*/ 85391 w 634"/>
                <a:gd name="T81" fmla="*/ 29271 h 532"/>
                <a:gd name="T82" fmla="*/ 88621 w 634"/>
                <a:gd name="T83" fmla="*/ 31938 h 532"/>
                <a:gd name="T84" fmla="*/ 88743 w 634"/>
                <a:gd name="T85" fmla="*/ 37241 h 532"/>
                <a:gd name="T86" fmla="*/ 83274 w 634"/>
                <a:gd name="T87" fmla="*/ 40515 h 532"/>
                <a:gd name="T88" fmla="*/ 83614 w 634"/>
                <a:gd name="T89" fmla="*/ 43982 h 532"/>
                <a:gd name="T90" fmla="*/ 73752 w 634"/>
                <a:gd name="T91" fmla="*/ 45833 h 532"/>
                <a:gd name="T92" fmla="*/ 86168 w 634"/>
                <a:gd name="T93" fmla="*/ 46915 h 532"/>
                <a:gd name="T94" fmla="*/ 17229 w 634"/>
                <a:gd name="T95" fmla="*/ 11955 h 532"/>
                <a:gd name="T96" fmla="*/ 24506 w 634"/>
                <a:gd name="T97" fmla="*/ 4758 h 532"/>
                <a:gd name="T98" fmla="*/ 69992 w 634"/>
                <a:gd name="T99" fmla="*/ 19609 h 532"/>
                <a:gd name="T100" fmla="*/ 69764 w 634"/>
                <a:gd name="T101" fmla="*/ 20868 h 532"/>
                <a:gd name="T102" fmla="*/ 76896 w 634"/>
                <a:gd name="T103" fmla="*/ 21818 h 53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34" h="532">
                  <a:moveTo>
                    <a:pt x="627" y="370"/>
                  </a:moveTo>
                  <a:cubicBezTo>
                    <a:pt x="627" y="370"/>
                    <a:pt x="624" y="363"/>
                    <a:pt x="619" y="363"/>
                  </a:cubicBezTo>
                  <a:cubicBezTo>
                    <a:pt x="619" y="366"/>
                    <a:pt x="617" y="369"/>
                    <a:pt x="613" y="369"/>
                  </a:cubicBezTo>
                  <a:cubicBezTo>
                    <a:pt x="614" y="371"/>
                    <a:pt x="613" y="373"/>
                    <a:pt x="612" y="374"/>
                  </a:cubicBezTo>
                  <a:cubicBezTo>
                    <a:pt x="615" y="389"/>
                    <a:pt x="605" y="391"/>
                    <a:pt x="605" y="391"/>
                  </a:cubicBezTo>
                  <a:cubicBezTo>
                    <a:pt x="605" y="391"/>
                    <a:pt x="606" y="384"/>
                    <a:pt x="603" y="382"/>
                  </a:cubicBezTo>
                  <a:cubicBezTo>
                    <a:pt x="599" y="383"/>
                    <a:pt x="596" y="383"/>
                    <a:pt x="593" y="382"/>
                  </a:cubicBezTo>
                  <a:cubicBezTo>
                    <a:pt x="592" y="383"/>
                    <a:pt x="591" y="385"/>
                    <a:pt x="587" y="385"/>
                  </a:cubicBezTo>
                  <a:cubicBezTo>
                    <a:pt x="587" y="397"/>
                    <a:pt x="576" y="397"/>
                    <a:pt x="576" y="397"/>
                  </a:cubicBezTo>
                  <a:cubicBezTo>
                    <a:pt x="576" y="397"/>
                    <a:pt x="579" y="390"/>
                    <a:pt x="578" y="387"/>
                  </a:cubicBezTo>
                  <a:cubicBezTo>
                    <a:pt x="573" y="386"/>
                    <a:pt x="567" y="383"/>
                    <a:pt x="566" y="377"/>
                  </a:cubicBezTo>
                  <a:cubicBezTo>
                    <a:pt x="539" y="375"/>
                    <a:pt x="536" y="395"/>
                    <a:pt x="511" y="406"/>
                  </a:cubicBezTo>
                  <a:cubicBezTo>
                    <a:pt x="512" y="401"/>
                    <a:pt x="509" y="397"/>
                    <a:pt x="510" y="393"/>
                  </a:cubicBezTo>
                  <a:cubicBezTo>
                    <a:pt x="505" y="395"/>
                    <a:pt x="495" y="409"/>
                    <a:pt x="485" y="410"/>
                  </a:cubicBezTo>
                  <a:cubicBezTo>
                    <a:pt x="488" y="403"/>
                    <a:pt x="482" y="399"/>
                    <a:pt x="481" y="392"/>
                  </a:cubicBezTo>
                  <a:cubicBezTo>
                    <a:pt x="474" y="403"/>
                    <a:pt x="451" y="413"/>
                    <a:pt x="451" y="413"/>
                  </a:cubicBezTo>
                  <a:cubicBezTo>
                    <a:pt x="455" y="392"/>
                    <a:pt x="434" y="390"/>
                    <a:pt x="429" y="389"/>
                  </a:cubicBezTo>
                  <a:cubicBezTo>
                    <a:pt x="412" y="391"/>
                    <a:pt x="397" y="390"/>
                    <a:pt x="380" y="389"/>
                  </a:cubicBezTo>
                  <a:cubicBezTo>
                    <a:pt x="366" y="404"/>
                    <a:pt x="444" y="385"/>
                    <a:pt x="444" y="433"/>
                  </a:cubicBezTo>
                  <a:cubicBezTo>
                    <a:pt x="444" y="476"/>
                    <a:pt x="387" y="467"/>
                    <a:pt x="387" y="488"/>
                  </a:cubicBezTo>
                  <a:cubicBezTo>
                    <a:pt x="387" y="498"/>
                    <a:pt x="397" y="502"/>
                    <a:pt x="401" y="502"/>
                  </a:cubicBezTo>
                  <a:cubicBezTo>
                    <a:pt x="405" y="502"/>
                    <a:pt x="416" y="494"/>
                    <a:pt x="423" y="493"/>
                  </a:cubicBezTo>
                  <a:cubicBezTo>
                    <a:pt x="431" y="492"/>
                    <a:pt x="434" y="496"/>
                    <a:pt x="434" y="496"/>
                  </a:cubicBezTo>
                  <a:cubicBezTo>
                    <a:pt x="448" y="491"/>
                    <a:pt x="452" y="501"/>
                    <a:pt x="452" y="501"/>
                  </a:cubicBezTo>
                  <a:cubicBezTo>
                    <a:pt x="452" y="501"/>
                    <a:pt x="446" y="499"/>
                    <a:pt x="443" y="504"/>
                  </a:cubicBezTo>
                  <a:cubicBezTo>
                    <a:pt x="447" y="506"/>
                    <a:pt x="451" y="511"/>
                    <a:pt x="452" y="514"/>
                  </a:cubicBezTo>
                  <a:cubicBezTo>
                    <a:pt x="465" y="514"/>
                    <a:pt x="464" y="526"/>
                    <a:pt x="464" y="526"/>
                  </a:cubicBezTo>
                  <a:cubicBezTo>
                    <a:pt x="464" y="526"/>
                    <a:pt x="459" y="521"/>
                    <a:pt x="453" y="524"/>
                  </a:cubicBezTo>
                  <a:cubicBezTo>
                    <a:pt x="452" y="530"/>
                    <a:pt x="449" y="532"/>
                    <a:pt x="449" y="532"/>
                  </a:cubicBezTo>
                  <a:cubicBezTo>
                    <a:pt x="449" y="532"/>
                    <a:pt x="377" y="532"/>
                    <a:pt x="367" y="532"/>
                  </a:cubicBezTo>
                  <a:cubicBezTo>
                    <a:pt x="356" y="532"/>
                    <a:pt x="354" y="515"/>
                    <a:pt x="347" y="511"/>
                  </a:cubicBezTo>
                  <a:cubicBezTo>
                    <a:pt x="340" y="508"/>
                    <a:pt x="332" y="512"/>
                    <a:pt x="321" y="508"/>
                  </a:cubicBezTo>
                  <a:cubicBezTo>
                    <a:pt x="332" y="501"/>
                    <a:pt x="333" y="491"/>
                    <a:pt x="340" y="485"/>
                  </a:cubicBezTo>
                  <a:cubicBezTo>
                    <a:pt x="333" y="484"/>
                    <a:pt x="331" y="481"/>
                    <a:pt x="321" y="481"/>
                  </a:cubicBezTo>
                  <a:cubicBezTo>
                    <a:pt x="331" y="467"/>
                    <a:pt x="356" y="462"/>
                    <a:pt x="356" y="450"/>
                  </a:cubicBezTo>
                  <a:cubicBezTo>
                    <a:pt x="356" y="434"/>
                    <a:pt x="330" y="434"/>
                    <a:pt x="320" y="429"/>
                  </a:cubicBezTo>
                  <a:cubicBezTo>
                    <a:pt x="320" y="454"/>
                    <a:pt x="301" y="464"/>
                    <a:pt x="285" y="468"/>
                  </a:cubicBezTo>
                  <a:cubicBezTo>
                    <a:pt x="270" y="472"/>
                    <a:pt x="263" y="485"/>
                    <a:pt x="258" y="490"/>
                  </a:cubicBezTo>
                  <a:cubicBezTo>
                    <a:pt x="258" y="482"/>
                    <a:pt x="255" y="481"/>
                    <a:pt x="253" y="473"/>
                  </a:cubicBezTo>
                  <a:cubicBezTo>
                    <a:pt x="248" y="479"/>
                    <a:pt x="238" y="483"/>
                    <a:pt x="231" y="493"/>
                  </a:cubicBezTo>
                  <a:cubicBezTo>
                    <a:pt x="233" y="486"/>
                    <a:pt x="227" y="480"/>
                    <a:pt x="223" y="480"/>
                  </a:cubicBezTo>
                  <a:cubicBezTo>
                    <a:pt x="213" y="480"/>
                    <a:pt x="195" y="494"/>
                    <a:pt x="195" y="499"/>
                  </a:cubicBezTo>
                  <a:cubicBezTo>
                    <a:pt x="195" y="501"/>
                    <a:pt x="201" y="502"/>
                    <a:pt x="204" y="502"/>
                  </a:cubicBezTo>
                  <a:cubicBezTo>
                    <a:pt x="206" y="499"/>
                    <a:pt x="211" y="494"/>
                    <a:pt x="220" y="494"/>
                  </a:cubicBezTo>
                  <a:cubicBezTo>
                    <a:pt x="228" y="494"/>
                    <a:pt x="231" y="497"/>
                    <a:pt x="232" y="499"/>
                  </a:cubicBezTo>
                  <a:cubicBezTo>
                    <a:pt x="243" y="497"/>
                    <a:pt x="247" y="507"/>
                    <a:pt x="247" y="507"/>
                  </a:cubicBezTo>
                  <a:cubicBezTo>
                    <a:pt x="247" y="507"/>
                    <a:pt x="240" y="504"/>
                    <a:pt x="240" y="510"/>
                  </a:cubicBezTo>
                  <a:cubicBezTo>
                    <a:pt x="246" y="511"/>
                    <a:pt x="247" y="516"/>
                    <a:pt x="247" y="516"/>
                  </a:cubicBezTo>
                  <a:cubicBezTo>
                    <a:pt x="247" y="516"/>
                    <a:pt x="259" y="515"/>
                    <a:pt x="259" y="527"/>
                  </a:cubicBezTo>
                  <a:cubicBezTo>
                    <a:pt x="255" y="523"/>
                    <a:pt x="251" y="523"/>
                    <a:pt x="249" y="525"/>
                  </a:cubicBezTo>
                  <a:cubicBezTo>
                    <a:pt x="248" y="530"/>
                    <a:pt x="243" y="532"/>
                    <a:pt x="243" y="532"/>
                  </a:cubicBezTo>
                  <a:cubicBezTo>
                    <a:pt x="155" y="532"/>
                    <a:pt x="155" y="532"/>
                    <a:pt x="155" y="532"/>
                  </a:cubicBezTo>
                  <a:cubicBezTo>
                    <a:pt x="150" y="532"/>
                    <a:pt x="140" y="528"/>
                    <a:pt x="140" y="516"/>
                  </a:cubicBezTo>
                  <a:cubicBezTo>
                    <a:pt x="140" y="503"/>
                    <a:pt x="154" y="498"/>
                    <a:pt x="159" y="491"/>
                  </a:cubicBezTo>
                  <a:cubicBezTo>
                    <a:pt x="159" y="491"/>
                    <a:pt x="146" y="484"/>
                    <a:pt x="136" y="486"/>
                  </a:cubicBezTo>
                  <a:cubicBezTo>
                    <a:pt x="141" y="476"/>
                    <a:pt x="164" y="473"/>
                    <a:pt x="177" y="465"/>
                  </a:cubicBezTo>
                  <a:cubicBezTo>
                    <a:pt x="172" y="462"/>
                    <a:pt x="163" y="459"/>
                    <a:pt x="156" y="458"/>
                  </a:cubicBezTo>
                  <a:cubicBezTo>
                    <a:pt x="168" y="453"/>
                    <a:pt x="175" y="442"/>
                    <a:pt x="196" y="440"/>
                  </a:cubicBezTo>
                  <a:cubicBezTo>
                    <a:pt x="205" y="439"/>
                    <a:pt x="217" y="431"/>
                    <a:pt x="222" y="421"/>
                  </a:cubicBezTo>
                  <a:cubicBezTo>
                    <a:pt x="226" y="411"/>
                    <a:pt x="235" y="376"/>
                    <a:pt x="235" y="376"/>
                  </a:cubicBezTo>
                  <a:cubicBezTo>
                    <a:pt x="235" y="376"/>
                    <a:pt x="159" y="412"/>
                    <a:pt x="107" y="412"/>
                  </a:cubicBezTo>
                  <a:cubicBezTo>
                    <a:pt x="27" y="412"/>
                    <a:pt x="2" y="358"/>
                    <a:pt x="1" y="314"/>
                  </a:cubicBezTo>
                  <a:cubicBezTo>
                    <a:pt x="0" y="231"/>
                    <a:pt x="77" y="202"/>
                    <a:pt x="110" y="181"/>
                  </a:cubicBezTo>
                  <a:cubicBezTo>
                    <a:pt x="79" y="157"/>
                    <a:pt x="57" y="130"/>
                    <a:pt x="57" y="92"/>
                  </a:cubicBezTo>
                  <a:cubicBezTo>
                    <a:pt x="57" y="27"/>
                    <a:pt x="124" y="0"/>
                    <a:pt x="174" y="0"/>
                  </a:cubicBezTo>
                  <a:cubicBezTo>
                    <a:pt x="223" y="0"/>
                    <a:pt x="280" y="26"/>
                    <a:pt x="280" y="87"/>
                  </a:cubicBezTo>
                  <a:cubicBezTo>
                    <a:pt x="280" y="148"/>
                    <a:pt x="190" y="185"/>
                    <a:pt x="190" y="185"/>
                  </a:cubicBezTo>
                  <a:cubicBezTo>
                    <a:pt x="190" y="185"/>
                    <a:pt x="200" y="193"/>
                    <a:pt x="212" y="199"/>
                  </a:cubicBezTo>
                  <a:cubicBezTo>
                    <a:pt x="254" y="192"/>
                    <a:pt x="277" y="232"/>
                    <a:pt x="300" y="249"/>
                  </a:cubicBezTo>
                  <a:cubicBezTo>
                    <a:pt x="288" y="247"/>
                    <a:pt x="279" y="249"/>
                    <a:pt x="279" y="249"/>
                  </a:cubicBezTo>
                  <a:cubicBezTo>
                    <a:pt x="293" y="261"/>
                    <a:pt x="303" y="279"/>
                    <a:pt x="309" y="286"/>
                  </a:cubicBezTo>
                  <a:cubicBezTo>
                    <a:pt x="292" y="277"/>
                    <a:pt x="261" y="274"/>
                    <a:pt x="261" y="274"/>
                  </a:cubicBezTo>
                  <a:cubicBezTo>
                    <a:pt x="261" y="274"/>
                    <a:pt x="265" y="282"/>
                    <a:pt x="267" y="303"/>
                  </a:cubicBezTo>
                  <a:cubicBezTo>
                    <a:pt x="243" y="270"/>
                    <a:pt x="182" y="275"/>
                    <a:pt x="186" y="226"/>
                  </a:cubicBezTo>
                  <a:cubicBezTo>
                    <a:pt x="166" y="214"/>
                    <a:pt x="151" y="207"/>
                    <a:pt x="151" y="207"/>
                  </a:cubicBezTo>
                  <a:cubicBezTo>
                    <a:pt x="151" y="207"/>
                    <a:pt x="83" y="234"/>
                    <a:pt x="83" y="293"/>
                  </a:cubicBezTo>
                  <a:cubicBezTo>
                    <a:pt x="83" y="346"/>
                    <a:pt x="129" y="367"/>
                    <a:pt x="163" y="367"/>
                  </a:cubicBezTo>
                  <a:cubicBezTo>
                    <a:pt x="197" y="367"/>
                    <a:pt x="215" y="352"/>
                    <a:pt x="227" y="345"/>
                  </a:cubicBezTo>
                  <a:cubicBezTo>
                    <a:pt x="238" y="338"/>
                    <a:pt x="270" y="317"/>
                    <a:pt x="316" y="317"/>
                  </a:cubicBezTo>
                  <a:cubicBezTo>
                    <a:pt x="356" y="317"/>
                    <a:pt x="370" y="312"/>
                    <a:pt x="370" y="300"/>
                  </a:cubicBezTo>
                  <a:cubicBezTo>
                    <a:pt x="370" y="294"/>
                    <a:pt x="365" y="291"/>
                    <a:pt x="357" y="291"/>
                  </a:cubicBezTo>
                  <a:cubicBezTo>
                    <a:pt x="349" y="291"/>
                    <a:pt x="341" y="297"/>
                    <a:pt x="328" y="295"/>
                  </a:cubicBezTo>
                  <a:cubicBezTo>
                    <a:pt x="344" y="287"/>
                    <a:pt x="339" y="277"/>
                    <a:pt x="347" y="267"/>
                  </a:cubicBezTo>
                  <a:cubicBezTo>
                    <a:pt x="344" y="261"/>
                    <a:pt x="323" y="268"/>
                    <a:pt x="323" y="268"/>
                  </a:cubicBezTo>
                  <a:cubicBezTo>
                    <a:pt x="323" y="268"/>
                    <a:pt x="332" y="241"/>
                    <a:pt x="343" y="228"/>
                  </a:cubicBezTo>
                  <a:cubicBezTo>
                    <a:pt x="331" y="232"/>
                    <a:pt x="322" y="229"/>
                    <a:pt x="314" y="231"/>
                  </a:cubicBezTo>
                  <a:cubicBezTo>
                    <a:pt x="326" y="220"/>
                    <a:pt x="329" y="194"/>
                    <a:pt x="347" y="187"/>
                  </a:cubicBezTo>
                  <a:cubicBezTo>
                    <a:pt x="329" y="190"/>
                    <a:pt x="330" y="186"/>
                    <a:pt x="316" y="189"/>
                  </a:cubicBezTo>
                  <a:cubicBezTo>
                    <a:pt x="329" y="181"/>
                    <a:pt x="340" y="149"/>
                    <a:pt x="366" y="148"/>
                  </a:cubicBezTo>
                  <a:cubicBezTo>
                    <a:pt x="363" y="143"/>
                    <a:pt x="341" y="143"/>
                    <a:pt x="334" y="136"/>
                  </a:cubicBezTo>
                  <a:cubicBezTo>
                    <a:pt x="351" y="134"/>
                    <a:pt x="366" y="117"/>
                    <a:pt x="394" y="120"/>
                  </a:cubicBezTo>
                  <a:cubicBezTo>
                    <a:pt x="379" y="111"/>
                    <a:pt x="379" y="101"/>
                    <a:pt x="373" y="93"/>
                  </a:cubicBezTo>
                  <a:cubicBezTo>
                    <a:pt x="392" y="103"/>
                    <a:pt x="422" y="98"/>
                    <a:pt x="434" y="109"/>
                  </a:cubicBezTo>
                  <a:cubicBezTo>
                    <a:pt x="447" y="87"/>
                    <a:pt x="470" y="97"/>
                    <a:pt x="487" y="96"/>
                  </a:cubicBezTo>
                  <a:cubicBezTo>
                    <a:pt x="480" y="104"/>
                    <a:pt x="470" y="105"/>
                    <a:pt x="470" y="111"/>
                  </a:cubicBezTo>
                  <a:cubicBezTo>
                    <a:pt x="470" y="120"/>
                    <a:pt x="506" y="124"/>
                    <a:pt x="504" y="133"/>
                  </a:cubicBezTo>
                  <a:cubicBezTo>
                    <a:pt x="514" y="134"/>
                    <a:pt x="527" y="139"/>
                    <a:pt x="535" y="142"/>
                  </a:cubicBezTo>
                  <a:cubicBezTo>
                    <a:pt x="551" y="144"/>
                    <a:pt x="545" y="156"/>
                    <a:pt x="542" y="158"/>
                  </a:cubicBezTo>
                  <a:cubicBezTo>
                    <a:pt x="546" y="166"/>
                    <a:pt x="538" y="176"/>
                    <a:pt x="529" y="182"/>
                  </a:cubicBezTo>
                  <a:cubicBezTo>
                    <a:pt x="528" y="188"/>
                    <a:pt x="519" y="190"/>
                    <a:pt x="519" y="190"/>
                  </a:cubicBezTo>
                  <a:cubicBezTo>
                    <a:pt x="519" y="190"/>
                    <a:pt x="521" y="184"/>
                    <a:pt x="519" y="183"/>
                  </a:cubicBezTo>
                  <a:cubicBezTo>
                    <a:pt x="503" y="183"/>
                    <a:pt x="486" y="171"/>
                    <a:pt x="484" y="183"/>
                  </a:cubicBezTo>
                  <a:cubicBezTo>
                    <a:pt x="484" y="185"/>
                    <a:pt x="484" y="186"/>
                    <a:pt x="484" y="188"/>
                  </a:cubicBezTo>
                  <a:cubicBezTo>
                    <a:pt x="485" y="188"/>
                    <a:pt x="488" y="187"/>
                    <a:pt x="491" y="187"/>
                  </a:cubicBezTo>
                  <a:cubicBezTo>
                    <a:pt x="501" y="187"/>
                    <a:pt x="521" y="195"/>
                    <a:pt x="536" y="195"/>
                  </a:cubicBezTo>
                  <a:cubicBezTo>
                    <a:pt x="559" y="194"/>
                    <a:pt x="557" y="163"/>
                    <a:pt x="580" y="164"/>
                  </a:cubicBezTo>
                  <a:cubicBezTo>
                    <a:pt x="561" y="173"/>
                    <a:pt x="581" y="203"/>
                    <a:pt x="548" y="206"/>
                  </a:cubicBezTo>
                  <a:cubicBezTo>
                    <a:pt x="531" y="207"/>
                    <a:pt x="506" y="193"/>
                    <a:pt x="492" y="193"/>
                  </a:cubicBezTo>
                  <a:cubicBezTo>
                    <a:pt x="489" y="193"/>
                    <a:pt x="487" y="194"/>
                    <a:pt x="486" y="194"/>
                  </a:cubicBezTo>
                  <a:cubicBezTo>
                    <a:pt x="491" y="207"/>
                    <a:pt x="511" y="212"/>
                    <a:pt x="516" y="201"/>
                  </a:cubicBezTo>
                  <a:cubicBezTo>
                    <a:pt x="519" y="203"/>
                    <a:pt x="518" y="207"/>
                    <a:pt x="518" y="207"/>
                  </a:cubicBezTo>
                  <a:cubicBezTo>
                    <a:pt x="522" y="208"/>
                    <a:pt x="527" y="208"/>
                    <a:pt x="527" y="216"/>
                  </a:cubicBezTo>
                  <a:cubicBezTo>
                    <a:pt x="527" y="224"/>
                    <a:pt x="521" y="228"/>
                    <a:pt x="521" y="228"/>
                  </a:cubicBezTo>
                  <a:cubicBezTo>
                    <a:pt x="521" y="232"/>
                    <a:pt x="514" y="239"/>
                    <a:pt x="509" y="239"/>
                  </a:cubicBezTo>
                  <a:cubicBezTo>
                    <a:pt x="512" y="234"/>
                    <a:pt x="512" y="224"/>
                    <a:pt x="492" y="224"/>
                  </a:cubicBezTo>
                  <a:cubicBezTo>
                    <a:pt x="471" y="224"/>
                    <a:pt x="477" y="243"/>
                    <a:pt x="486" y="246"/>
                  </a:cubicBezTo>
                  <a:cubicBezTo>
                    <a:pt x="515" y="255"/>
                    <a:pt x="517" y="267"/>
                    <a:pt x="530" y="273"/>
                  </a:cubicBezTo>
                  <a:cubicBezTo>
                    <a:pt x="530" y="277"/>
                    <a:pt x="515" y="273"/>
                    <a:pt x="515" y="276"/>
                  </a:cubicBezTo>
                  <a:cubicBezTo>
                    <a:pt x="515" y="279"/>
                    <a:pt x="520" y="281"/>
                    <a:pt x="528" y="281"/>
                  </a:cubicBezTo>
                  <a:cubicBezTo>
                    <a:pt x="540" y="281"/>
                    <a:pt x="563" y="265"/>
                    <a:pt x="563" y="238"/>
                  </a:cubicBezTo>
                  <a:cubicBezTo>
                    <a:pt x="557" y="226"/>
                    <a:pt x="567" y="207"/>
                    <a:pt x="585" y="210"/>
                  </a:cubicBezTo>
                  <a:cubicBezTo>
                    <a:pt x="590" y="196"/>
                    <a:pt x="602" y="199"/>
                    <a:pt x="602" y="199"/>
                  </a:cubicBezTo>
                  <a:cubicBezTo>
                    <a:pt x="602" y="199"/>
                    <a:pt x="595" y="204"/>
                    <a:pt x="596" y="211"/>
                  </a:cubicBezTo>
                  <a:cubicBezTo>
                    <a:pt x="612" y="209"/>
                    <a:pt x="616" y="220"/>
                    <a:pt x="616" y="220"/>
                  </a:cubicBezTo>
                  <a:cubicBezTo>
                    <a:pt x="616" y="220"/>
                    <a:pt x="632" y="220"/>
                    <a:pt x="632" y="231"/>
                  </a:cubicBezTo>
                  <a:cubicBezTo>
                    <a:pt x="629" y="228"/>
                    <a:pt x="621" y="228"/>
                    <a:pt x="619" y="230"/>
                  </a:cubicBezTo>
                  <a:cubicBezTo>
                    <a:pt x="619" y="234"/>
                    <a:pt x="618" y="238"/>
                    <a:pt x="616" y="239"/>
                  </a:cubicBezTo>
                  <a:cubicBezTo>
                    <a:pt x="618" y="242"/>
                    <a:pt x="618" y="245"/>
                    <a:pt x="618" y="249"/>
                  </a:cubicBezTo>
                  <a:cubicBezTo>
                    <a:pt x="629" y="256"/>
                    <a:pt x="620" y="268"/>
                    <a:pt x="620" y="268"/>
                  </a:cubicBezTo>
                  <a:cubicBezTo>
                    <a:pt x="620" y="268"/>
                    <a:pt x="619" y="259"/>
                    <a:pt x="614" y="260"/>
                  </a:cubicBezTo>
                  <a:cubicBezTo>
                    <a:pt x="613" y="264"/>
                    <a:pt x="605" y="269"/>
                    <a:pt x="599" y="268"/>
                  </a:cubicBezTo>
                  <a:cubicBezTo>
                    <a:pt x="595" y="279"/>
                    <a:pt x="587" y="285"/>
                    <a:pt x="582" y="292"/>
                  </a:cubicBezTo>
                  <a:cubicBezTo>
                    <a:pt x="591" y="295"/>
                    <a:pt x="590" y="297"/>
                    <a:pt x="598" y="300"/>
                  </a:cubicBezTo>
                  <a:cubicBezTo>
                    <a:pt x="590" y="306"/>
                    <a:pt x="573" y="309"/>
                    <a:pt x="573" y="309"/>
                  </a:cubicBezTo>
                  <a:cubicBezTo>
                    <a:pt x="573" y="309"/>
                    <a:pt x="576" y="313"/>
                    <a:pt x="584" y="316"/>
                  </a:cubicBezTo>
                  <a:cubicBezTo>
                    <a:pt x="574" y="326"/>
                    <a:pt x="552" y="322"/>
                    <a:pt x="552" y="322"/>
                  </a:cubicBezTo>
                  <a:cubicBezTo>
                    <a:pt x="552" y="322"/>
                    <a:pt x="553" y="326"/>
                    <a:pt x="561" y="333"/>
                  </a:cubicBezTo>
                  <a:cubicBezTo>
                    <a:pt x="547" y="335"/>
                    <a:pt x="526" y="330"/>
                    <a:pt x="515" y="330"/>
                  </a:cubicBezTo>
                  <a:cubicBezTo>
                    <a:pt x="499" y="330"/>
                    <a:pt x="499" y="347"/>
                    <a:pt x="514" y="347"/>
                  </a:cubicBezTo>
                  <a:cubicBezTo>
                    <a:pt x="534" y="347"/>
                    <a:pt x="567" y="334"/>
                    <a:pt x="583" y="334"/>
                  </a:cubicBezTo>
                  <a:cubicBezTo>
                    <a:pt x="592" y="334"/>
                    <a:pt x="597" y="335"/>
                    <a:pt x="602" y="338"/>
                  </a:cubicBezTo>
                  <a:cubicBezTo>
                    <a:pt x="616" y="337"/>
                    <a:pt x="620" y="346"/>
                    <a:pt x="621" y="351"/>
                  </a:cubicBezTo>
                  <a:cubicBezTo>
                    <a:pt x="634" y="360"/>
                    <a:pt x="627" y="370"/>
                    <a:pt x="627" y="370"/>
                  </a:cubicBezTo>
                  <a:close/>
                  <a:moveTo>
                    <a:pt x="120" y="86"/>
                  </a:moveTo>
                  <a:cubicBezTo>
                    <a:pt x="120" y="130"/>
                    <a:pt x="156" y="157"/>
                    <a:pt x="156" y="157"/>
                  </a:cubicBezTo>
                  <a:cubicBezTo>
                    <a:pt x="156" y="157"/>
                    <a:pt x="209" y="130"/>
                    <a:pt x="215" y="86"/>
                  </a:cubicBezTo>
                  <a:cubicBezTo>
                    <a:pt x="220" y="44"/>
                    <a:pt x="187" y="34"/>
                    <a:pt x="171" y="34"/>
                  </a:cubicBezTo>
                  <a:cubicBezTo>
                    <a:pt x="138" y="35"/>
                    <a:pt x="120" y="58"/>
                    <a:pt x="120" y="86"/>
                  </a:cubicBezTo>
                  <a:close/>
                  <a:moveTo>
                    <a:pt x="488" y="150"/>
                  </a:moveTo>
                  <a:cubicBezTo>
                    <a:pt x="493" y="148"/>
                    <a:pt x="486" y="146"/>
                    <a:pt x="489" y="141"/>
                  </a:cubicBezTo>
                  <a:cubicBezTo>
                    <a:pt x="492" y="137"/>
                    <a:pt x="497" y="137"/>
                    <a:pt x="497" y="135"/>
                  </a:cubicBezTo>
                  <a:cubicBezTo>
                    <a:pt x="488" y="133"/>
                    <a:pt x="476" y="135"/>
                    <a:pt x="465" y="143"/>
                  </a:cubicBezTo>
                  <a:cubicBezTo>
                    <a:pt x="476" y="146"/>
                    <a:pt x="483" y="152"/>
                    <a:pt x="488" y="150"/>
                  </a:cubicBezTo>
                  <a:close/>
                  <a:moveTo>
                    <a:pt x="528" y="148"/>
                  </a:moveTo>
                  <a:cubicBezTo>
                    <a:pt x="526" y="148"/>
                    <a:pt x="525" y="150"/>
                    <a:pt x="525" y="152"/>
                  </a:cubicBezTo>
                  <a:cubicBezTo>
                    <a:pt x="525" y="158"/>
                    <a:pt x="537" y="160"/>
                    <a:pt x="537" y="157"/>
                  </a:cubicBezTo>
                  <a:cubicBezTo>
                    <a:pt x="537" y="156"/>
                    <a:pt x="535" y="155"/>
                    <a:pt x="532" y="152"/>
                  </a:cubicBezTo>
                  <a:cubicBezTo>
                    <a:pt x="530" y="150"/>
                    <a:pt x="530" y="148"/>
                    <a:pt x="528" y="148"/>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2" name="Freeform 21"/>
            <p:cNvSpPr>
              <a:spLocks noChangeAspect="1"/>
            </p:cNvSpPr>
            <p:nvPr/>
          </p:nvSpPr>
          <p:spPr bwMode="auto">
            <a:xfrm>
              <a:off x="1610" y="2844"/>
              <a:ext cx="433" cy="549"/>
            </a:xfrm>
            <a:custGeom>
              <a:avLst/>
              <a:gdLst>
                <a:gd name="T0" fmla="*/ 42704 w 322"/>
                <a:gd name="T1" fmla="*/ 16767 h 409"/>
                <a:gd name="T2" fmla="*/ 29104 w 322"/>
                <a:gd name="T3" fmla="*/ 9976 h 409"/>
                <a:gd name="T4" fmla="*/ 12880 w 322"/>
                <a:gd name="T5" fmla="*/ 30757 h 409"/>
                <a:gd name="T6" fmla="*/ 28111 w 322"/>
                <a:gd name="T7" fmla="*/ 50758 h 409"/>
                <a:gd name="T8" fmla="*/ 42117 w 322"/>
                <a:gd name="T9" fmla="*/ 43768 h 409"/>
                <a:gd name="T10" fmla="*/ 48800 w 322"/>
                <a:gd name="T11" fmla="*/ 50758 h 409"/>
                <a:gd name="T12" fmla="*/ 26570 w 322"/>
                <a:gd name="T13" fmla="*/ 60903 h 409"/>
                <a:gd name="T14" fmla="*/ 0 w 322"/>
                <a:gd name="T15" fmla="*/ 30466 h 409"/>
                <a:gd name="T16" fmla="*/ 28786 w 322"/>
                <a:gd name="T17" fmla="*/ 0 h 409"/>
                <a:gd name="T18" fmla="*/ 49378 w 322"/>
                <a:gd name="T19" fmla="*/ 9381 h 409"/>
                <a:gd name="T20" fmla="*/ 42704 w 322"/>
                <a:gd name="T21" fmla="*/ 16767 h 4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22" h="409">
                  <a:moveTo>
                    <a:pt x="279" y="113"/>
                  </a:moveTo>
                  <a:cubicBezTo>
                    <a:pt x="241" y="76"/>
                    <a:pt x="224" y="67"/>
                    <a:pt x="189" y="67"/>
                  </a:cubicBezTo>
                  <a:cubicBezTo>
                    <a:pt x="126" y="67"/>
                    <a:pt x="84" y="116"/>
                    <a:pt x="84" y="207"/>
                  </a:cubicBezTo>
                  <a:cubicBezTo>
                    <a:pt x="84" y="294"/>
                    <a:pt x="124" y="341"/>
                    <a:pt x="183" y="341"/>
                  </a:cubicBezTo>
                  <a:cubicBezTo>
                    <a:pt x="216" y="341"/>
                    <a:pt x="241" y="328"/>
                    <a:pt x="274" y="294"/>
                  </a:cubicBezTo>
                  <a:cubicBezTo>
                    <a:pt x="318" y="341"/>
                    <a:pt x="318" y="341"/>
                    <a:pt x="318" y="341"/>
                  </a:cubicBezTo>
                  <a:cubicBezTo>
                    <a:pt x="278" y="389"/>
                    <a:pt x="235" y="409"/>
                    <a:pt x="173" y="409"/>
                  </a:cubicBezTo>
                  <a:cubicBezTo>
                    <a:pt x="66" y="409"/>
                    <a:pt x="0" y="338"/>
                    <a:pt x="0" y="205"/>
                  </a:cubicBezTo>
                  <a:cubicBezTo>
                    <a:pt x="0" y="75"/>
                    <a:pt x="74" y="0"/>
                    <a:pt x="187" y="0"/>
                  </a:cubicBezTo>
                  <a:cubicBezTo>
                    <a:pt x="247" y="0"/>
                    <a:pt x="282" y="17"/>
                    <a:pt x="322" y="63"/>
                  </a:cubicBezTo>
                  <a:lnTo>
                    <a:pt x="279"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3" name="Freeform 22"/>
            <p:cNvSpPr>
              <a:spLocks noChangeAspect="1" noEditPoints="1"/>
            </p:cNvSpPr>
            <p:nvPr/>
          </p:nvSpPr>
          <p:spPr bwMode="auto">
            <a:xfrm>
              <a:off x="2097" y="2844"/>
              <a:ext cx="100" cy="536"/>
            </a:xfrm>
            <a:custGeom>
              <a:avLst/>
              <a:gdLst>
                <a:gd name="T0" fmla="*/ 0 w 179"/>
                <a:gd name="T1" fmla="*/ 1 h 947"/>
                <a:gd name="T2" fmla="*/ 0 w 179"/>
                <a:gd name="T3" fmla="*/ 0 h 947"/>
                <a:gd name="T4" fmla="*/ 1 w 179"/>
                <a:gd name="T5" fmla="*/ 0 h 947"/>
                <a:gd name="T6" fmla="*/ 1 w 179"/>
                <a:gd name="T7" fmla="*/ 1 h 947"/>
                <a:gd name="T8" fmla="*/ 0 w 179"/>
                <a:gd name="T9" fmla="*/ 1 h 947"/>
                <a:gd name="T10" fmla="*/ 1 w 179"/>
                <a:gd name="T11" fmla="*/ 1 h 947"/>
                <a:gd name="T12" fmla="*/ 1 w 179"/>
                <a:gd name="T13" fmla="*/ 1 h 947"/>
                <a:gd name="T14" fmla="*/ 1 w 179"/>
                <a:gd name="T15" fmla="*/ 1 h 947"/>
                <a:gd name="T16" fmla="*/ 1 w 179"/>
                <a:gd name="T17" fmla="*/ 1 h 947"/>
                <a:gd name="T18" fmla="*/ 1 w 179"/>
                <a:gd name="T19" fmla="*/ 1 h 9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79" h="947">
                  <a:moveTo>
                    <a:pt x="0" y="163"/>
                  </a:moveTo>
                  <a:lnTo>
                    <a:pt x="0" y="0"/>
                  </a:lnTo>
                  <a:lnTo>
                    <a:pt x="179" y="0"/>
                  </a:lnTo>
                  <a:lnTo>
                    <a:pt x="179" y="163"/>
                  </a:lnTo>
                  <a:lnTo>
                    <a:pt x="0" y="163"/>
                  </a:lnTo>
                  <a:close/>
                  <a:moveTo>
                    <a:pt x="2" y="947"/>
                  </a:moveTo>
                  <a:lnTo>
                    <a:pt x="2" y="227"/>
                  </a:lnTo>
                  <a:lnTo>
                    <a:pt x="175" y="227"/>
                  </a:lnTo>
                  <a:lnTo>
                    <a:pt x="175" y="947"/>
                  </a:lnTo>
                  <a:lnTo>
                    <a:pt x="2" y="9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4" name="Freeform 23"/>
            <p:cNvSpPr>
              <a:spLocks noChangeAspect="1"/>
            </p:cNvSpPr>
            <p:nvPr/>
          </p:nvSpPr>
          <p:spPr bwMode="auto">
            <a:xfrm>
              <a:off x="2238" y="2844"/>
              <a:ext cx="270" cy="545"/>
            </a:xfrm>
            <a:custGeom>
              <a:avLst/>
              <a:gdLst>
                <a:gd name="T0" fmla="*/ 18094 w 201"/>
                <a:gd name="T1" fmla="*/ 58292 h 407"/>
                <a:gd name="T2" fmla="*/ 5839 w 201"/>
                <a:gd name="T3" fmla="*/ 46859 h 407"/>
                <a:gd name="T4" fmla="*/ 5839 w 201"/>
                <a:gd name="T5" fmla="*/ 22321 h 407"/>
                <a:gd name="T6" fmla="*/ 0 w 201"/>
                <a:gd name="T7" fmla="*/ 22321 h 407"/>
                <a:gd name="T8" fmla="*/ 0 w 201"/>
                <a:gd name="T9" fmla="*/ 13838 h 407"/>
                <a:gd name="T10" fmla="*/ 6124 w 201"/>
                <a:gd name="T11" fmla="*/ 13838 h 407"/>
                <a:gd name="T12" fmla="*/ 6304 w 201"/>
                <a:gd name="T13" fmla="*/ 2132 h 407"/>
                <a:gd name="T14" fmla="*/ 17265 w 201"/>
                <a:gd name="T15" fmla="*/ 0 h 407"/>
                <a:gd name="T16" fmla="*/ 17265 w 201"/>
                <a:gd name="T17" fmla="*/ 13838 h 407"/>
                <a:gd name="T18" fmla="*/ 26428 w 201"/>
                <a:gd name="T19" fmla="*/ 13838 h 407"/>
                <a:gd name="T20" fmla="*/ 26428 w 201"/>
                <a:gd name="T21" fmla="*/ 22321 h 407"/>
                <a:gd name="T22" fmla="*/ 17265 w 201"/>
                <a:gd name="T23" fmla="*/ 22321 h 407"/>
                <a:gd name="T24" fmla="*/ 17265 w 201"/>
                <a:gd name="T25" fmla="*/ 43138 h 407"/>
                <a:gd name="T26" fmla="*/ 17289 w 201"/>
                <a:gd name="T27" fmla="*/ 46859 h 407"/>
                <a:gd name="T28" fmla="*/ 21189 w 201"/>
                <a:gd name="T29" fmla="*/ 49398 h 407"/>
                <a:gd name="T30" fmla="*/ 27571 w 201"/>
                <a:gd name="T31" fmla="*/ 46637 h 407"/>
                <a:gd name="T32" fmla="*/ 30390 w 201"/>
                <a:gd name="T33" fmla="*/ 54109 h 407"/>
                <a:gd name="T34" fmla="*/ 18094 w 201"/>
                <a:gd name="T35" fmla="*/ 58292 h 4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1" h="407">
                  <a:moveTo>
                    <a:pt x="120" y="407"/>
                  </a:moveTo>
                  <a:cubicBezTo>
                    <a:pt x="64" y="407"/>
                    <a:pt x="39" y="382"/>
                    <a:pt x="39" y="327"/>
                  </a:cubicBezTo>
                  <a:cubicBezTo>
                    <a:pt x="39" y="155"/>
                    <a:pt x="39" y="155"/>
                    <a:pt x="39" y="155"/>
                  </a:cubicBezTo>
                  <a:cubicBezTo>
                    <a:pt x="0" y="155"/>
                    <a:pt x="0" y="155"/>
                    <a:pt x="0" y="155"/>
                  </a:cubicBezTo>
                  <a:cubicBezTo>
                    <a:pt x="0" y="96"/>
                    <a:pt x="0" y="96"/>
                    <a:pt x="0" y="96"/>
                  </a:cubicBezTo>
                  <a:cubicBezTo>
                    <a:pt x="40" y="96"/>
                    <a:pt x="40" y="96"/>
                    <a:pt x="40" y="96"/>
                  </a:cubicBezTo>
                  <a:cubicBezTo>
                    <a:pt x="42" y="15"/>
                    <a:pt x="42" y="15"/>
                    <a:pt x="42" y="15"/>
                  </a:cubicBezTo>
                  <a:cubicBezTo>
                    <a:pt x="114" y="0"/>
                    <a:pt x="114" y="0"/>
                    <a:pt x="114" y="0"/>
                  </a:cubicBezTo>
                  <a:cubicBezTo>
                    <a:pt x="114" y="96"/>
                    <a:pt x="114" y="96"/>
                    <a:pt x="114" y="96"/>
                  </a:cubicBezTo>
                  <a:cubicBezTo>
                    <a:pt x="175" y="96"/>
                    <a:pt x="175" y="96"/>
                    <a:pt x="175" y="96"/>
                  </a:cubicBezTo>
                  <a:cubicBezTo>
                    <a:pt x="175" y="155"/>
                    <a:pt x="175" y="155"/>
                    <a:pt x="175" y="155"/>
                  </a:cubicBezTo>
                  <a:cubicBezTo>
                    <a:pt x="114" y="155"/>
                    <a:pt x="114" y="155"/>
                    <a:pt x="114" y="155"/>
                  </a:cubicBezTo>
                  <a:cubicBezTo>
                    <a:pt x="114" y="302"/>
                    <a:pt x="114" y="302"/>
                    <a:pt x="114" y="302"/>
                  </a:cubicBezTo>
                  <a:cubicBezTo>
                    <a:pt x="114" y="316"/>
                    <a:pt x="114" y="321"/>
                    <a:pt x="115" y="327"/>
                  </a:cubicBezTo>
                  <a:cubicBezTo>
                    <a:pt x="118" y="338"/>
                    <a:pt x="128" y="345"/>
                    <a:pt x="140" y="345"/>
                  </a:cubicBezTo>
                  <a:cubicBezTo>
                    <a:pt x="152" y="345"/>
                    <a:pt x="160" y="342"/>
                    <a:pt x="183" y="326"/>
                  </a:cubicBezTo>
                  <a:cubicBezTo>
                    <a:pt x="201" y="378"/>
                    <a:pt x="201" y="378"/>
                    <a:pt x="201" y="378"/>
                  </a:cubicBezTo>
                  <a:cubicBezTo>
                    <a:pt x="173" y="399"/>
                    <a:pt x="152" y="407"/>
                    <a:pt x="120" y="40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5" name="Freeform 24"/>
            <p:cNvSpPr>
              <a:spLocks noChangeAspect="1"/>
            </p:cNvSpPr>
            <p:nvPr/>
          </p:nvSpPr>
          <p:spPr bwMode="auto">
            <a:xfrm>
              <a:off x="2500" y="2973"/>
              <a:ext cx="399" cy="578"/>
            </a:xfrm>
            <a:custGeom>
              <a:avLst/>
              <a:gdLst>
                <a:gd name="T0" fmla="*/ 15106 w 300"/>
                <a:gd name="T1" fmla="*/ 58863 h 433"/>
                <a:gd name="T2" fmla="*/ 5300 w 300"/>
                <a:gd name="T3" fmla="*/ 58863 h 433"/>
                <a:gd name="T4" fmla="*/ 13074 w 300"/>
                <a:gd name="T5" fmla="*/ 40679 h 433"/>
                <a:gd name="T6" fmla="*/ 0 w 300"/>
                <a:gd name="T7" fmla="*/ 0 h 433"/>
                <a:gd name="T8" fmla="*/ 10500 w 300"/>
                <a:gd name="T9" fmla="*/ 0 h 433"/>
                <a:gd name="T10" fmla="*/ 16535 w 300"/>
                <a:gd name="T11" fmla="*/ 22976 h 433"/>
                <a:gd name="T12" fmla="*/ 17846 w 300"/>
                <a:gd name="T13" fmla="*/ 28576 h 433"/>
                <a:gd name="T14" fmla="*/ 19406 w 300"/>
                <a:gd name="T15" fmla="*/ 24531 h 433"/>
                <a:gd name="T16" fmla="*/ 28245 w 300"/>
                <a:gd name="T17" fmla="*/ 0 h 433"/>
                <a:gd name="T18" fmla="*/ 38421 w 300"/>
                <a:gd name="T19" fmla="*/ 0 h 433"/>
                <a:gd name="T20" fmla="*/ 15106 w 300"/>
                <a:gd name="T21" fmla="*/ 58863 h 4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0" h="433">
                  <a:moveTo>
                    <a:pt x="118" y="433"/>
                  </a:moveTo>
                  <a:cubicBezTo>
                    <a:pt x="42" y="433"/>
                    <a:pt x="42" y="433"/>
                    <a:pt x="42" y="433"/>
                  </a:cubicBezTo>
                  <a:cubicBezTo>
                    <a:pt x="75" y="365"/>
                    <a:pt x="96" y="314"/>
                    <a:pt x="102" y="299"/>
                  </a:cubicBezTo>
                  <a:cubicBezTo>
                    <a:pt x="0" y="0"/>
                    <a:pt x="0" y="0"/>
                    <a:pt x="0" y="0"/>
                  </a:cubicBezTo>
                  <a:cubicBezTo>
                    <a:pt x="82" y="0"/>
                    <a:pt x="82" y="0"/>
                    <a:pt x="82" y="0"/>
                  </a:cubicBezTo>
                  <a:cubicBezTo>
                    <a:pt x="82" y="0"/>
                    <a:pt x="125" y="153"/>
                    <a:pt x="129" y="169"/>
                  </a:cubicBezTo>
                  <a:cubicBezTo>
                    <a:pt x="134" y="186"/>
                    <a:pt x="139" y="210"/>
                    <a:pt x="139" y="210"/>
                  </a:cubicBezTo>
                  <a:cubicBezTo>
                    <a:pt x="144" y="195"/>
                    <a:pt x="144" y="198"/>
                    <a:pt x="151" y="180"/>
                  </a:cubicBezTo>
                  <a:cubicBezTo>
                    <a:pt x="175" y="116"/>
                    <a:pt x="221" y="0"/>
                    <a:pt x="221" y="0"/>
                  </a:cubicBezTo>
                  <a:cubicBezTo>
                    <a:pt x="300" y="0"/>
                    <a:pt x="300" y="0"/>
                    <a:pt x="300" y="0"/>
                  </a:cubicBezTo>
                  <a:lnTo>
                    <a:pt x="118" y="4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6" name="Freeform 25"/>
            <p:cNvSpPr>
              <a:spLocks noChangeAspect="1" noEditPoints="1"/>
            </p:cNvSpPr>
            <p:nvPr/>
          </p:nvSpPr>
          <p:spPr bwMode="auto">
            <a:xfrm>
              <a:off x="2883" y="3605"/>
              <a:ext cx="391" cy="549"/>
            </a:xfrm>
            <a:custGeom>
              <a:avLst/>
              <a:gdLst>
                <a:gd name="T0" fmla="*/ 29924 w 293"/>
                <a:gd name="T1" fmla="*/ 55697 h 411"/>
                <a:gd name="T2" fmla="*/ 29535 w 293"/>
                <a:gd name="T3" fmla="*/ 48699 h 411"/>
                <a:gd name="T4" fmla="*/ 15637 w 293"/>
                <a:gd name="T5" fmla="*/ 56567 h 411"/>
                <a:gd name="T6" fmla="*/ 0 w 293"/>
                <a:gd name="T7" fmla="*/ 34803 h 411"/>
                <a:gd name="T8" fmla="*/ 17623 w 293"/>
                <a:gd name="T9" fmla="*/ 12218 h 411"/>
                <a:gd name="T10" fmla="*/ 29017 w 293"/>
                <a:gd name="T11" fmla="*/ 17354 h 411"/>
                <a:gd name="T12" fmla="*/ 29005 w 293"/>
                <a:gd name="T13" fmla="*/ 12218 h 411"/>
                <a:gd name="T14" fmla="*/ 29005 w 293"/>
                <a:gd name="T15" fmla="*/ 0 h 411"/>
                <a:gd name="T16" fmla="*/ 39208 w 293"/>
                <a:gd name="T17" fmla="*/ 0 h 411"/>
                <a:gd name="T18" fmla="*/ 39208 w 293"/>
                <a:gd name="T19" fmla="*/ 47847 h 411"/>
                <a:gd name="T20" fmla="*/ 39362 w 293"/>
                <a:gd name="T21" fmla="*/ 50775 h 411"/>
                <a:gd name="T22" fmla="*/ 39718 w 293"/>
                <a:gd name="T23" fmla="*/ 55697 h 411"/>
                <a:gd name="T24" fmla="*/ 29924 w 293"/>
                <a:gd name="T25" fmla="*/ 55697 h 411"/>
                <a:gd name="T26" fmla="*/ 28643 w 293"/>
                <a:gd name="T27" fmla="*/ 27749 h 411"/>
                <a:gd name="T28" fmla="*/ 19938 w 293"/>
                <a:gd name="T29" fmla="*/ 20353 h 411"/>
                <a:gd name="T30" fmla="*/ 10297 w 293"/>
                <a:gd name="T31" fmla="*/ 34192 h 411"/>
                <a:gd name="T32" fmla="*/ 18053 w 293"/>
                <a:gd name="T33" fmla="*/ 47657 h 411"/>
                <a:gd name="T34" fmla="*/ 26511 w 293"/>
                <a:gd name="T35" fmla="*/ 42869 h 411"/>
                <a:gd name="T36" fmla="*/ 29294 w 293"/>
                <a:gd name="T37" fmla="*/ 33147 h 411"/>
                <a:gd name="T38" fmla="*/ 28643 w 293"/>
                <a:gd name="T39" fmla="*/ 27749 h 4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93" h="411">
                  <a:moveTo>
                    <a:pt x="221" y="405"/>
                  </a:moveTo>
                  <a:cubicBezTo>
                    <a:pt x="219" y="388"/>
                    <a:pt x="219" y="384"/>
                    <a:pt x="218" y="354"/>
                  </a:cubicBezTo>
                  <a:cubicBezTo>
                    <a:pt x="188" y="396"/>
                    <a:pt x="160" y="411"/>
                    <a:pt x="115" y="411"/>
                  </a:cubicBezTo>
                  <a:cubicBezTo>
                    <a:pt x="41" y="411"/>
                    <a:pt x="0" y="355"/>
                    <a:pt x="0" y="253"/>
                  </a:cubicBezTo>
                  <a:cubicBezTo>
                    <a:pt x="0" y="148"/>
                    <a:pt x="47" y="89"/>
                    <a:pt x="130" y="89"/>
                  </a:cubicBezTo>
                  <a:cubicBezTo>
                    <a:pt x="169" y="89"/>
                    <a:pt x="195" y="100"/>
                    <a:pt x="214" y="126"/>
                  </a:cubicBezTo>
                  <a:cubicBezTo>
                    <a:pt x="213" y="110"/>
                    <a:pt x="213" y="105"/>
                    <a:pt x="213" y="89"/>
                  </a:cubicBezTo>
                  <a:cubicBezTo>
                    <a:pt x="213" y="0"/>
                    <a:pt x="213" y="0"/>
                    <a:pt x="213" y="0"/>
                  </a:cubicBezTo>
                  <a:cubicBezTo>
                    <a:pt x="289" y="0"/>
                    <a:pt x="289" y="0"/>
                    <a:pt x="289" y="0"/>
                  </a:cubicBezTo>
                  <a:cubicBezTo>
                    <a:pt x="289" y="348"/>
                    <a:pt x="289" y="348"/>
                    <a:pt x="289" y="348"/>
                  </a:cubicBezTo>
                  <a:cubicBezTo>
                    <a:pt x="289" y="353"/>
                    <a:pt x="289" y="360"/>
                    <a:pt x="290" y="369"/>
                  </a:cubicBezTo>
                  <a:cubicBezTo>
                    <a:pt x="290" y="385"/>
                    <a:pt x="291" y="390"/>
                    <a:pt x="293" y="405"/>
                  </a:cubicBezTo>
                  <a:lnTo>
                    <a:pt x="221" y="405"/>
                  </a:lnTo>
                  <a:close/>
                  <a:moveTo>
                    <a:pt x="211" y="202"/>
                  </a:moveTo>
                  <a:cubicBezTo>
                    <a:pt x="202" y="169"/>
                    <a:pt x="177" y="148"/>
                    <a:pt x="147" y="148"/>
                  </a:cubicBezTo>
                  <a:cubicBezTo>
                    <a:pt x="104" y="148"/>
                    <a:pt x="76" y="184"/>
                    <a:pt x="76" y="249"/>
                  </a:cubicBezTo>
                  <a:cubicBezTo>
                    <a:pt x="76" y="314"/>
                    <a:pt x="98" y="347"/>
                    <a:pt x="133" y="347"/>
                  </a:cubicBezTo>
                  <a:cubicBezTo>
                    <a:pt x="154" y="347"/>
                    <a:pt x="177" y="334"/>
                    <a:pt x="195" y="312"/>
                  </a:cubicBezTo>
                  <a:cubicBezTo>
                    <a:pt x="204" y="300"/>
                    <a:pt x="216" y="275"/>
                    <a:pt x="216" y="241"/>
                  </a:cubicBezTo>
                  <a:cubicBezTo>
                    <a:pt x="216" y="219"/>
                    <a:pt x="215" y="215"/>
                    <a:pt x="211" y="2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7" name="Freeform 26"/>
            <p:cNvSpPr>
              <a:spLocks noChangeAspect="1"/>
            </p:cNvSpPr>
            <p:nvPr/>
          </p:nvSpPr>
          <p:spPr bwMode="auto">
            <a:xfrm>
              <a:off x="1610" y="3605"/>
              <a:ext cx="449" cy="553"/>
            </a:xfrm>
            <a:custGeom>
              <a:avLst/>
              <a:gdLst>
                <a:gd name="T0" fmla="*/ 40492 w 336"/>
                <a:gd name="T1" fmla="*/ 15390 h 414"/>
                <a:gd name="T2" fmla="*/ 27583 w 336"/>
                <a:gd name="T3" fmla="*/ 9114 h 414"/>
                <a:gd name="T4" fmla="*/ 11559 w 336"/>
                <a:gd name="T5" fmla="*/ 28385 h 414"/>
                <a:gd name="T6" fmla="*/ 27394 w 336"/>
                <a:gd name="T7" fmla="*/ 48047 h 414"/>
                <a:gd name="T8" fmla="*/ 36352 w 336"/>
                <a:gd name="T9" fmla="*/ 45826 h 414"/>
                <a:gd name="T10" fmla="*/ 36352 w 336"/>
                <a:gd name="T11" fmla="*/ 34802 h 414"/>
                <a:gd name="T12" fmla="*/ 36352 w 336"/>
                <a:gd name="T13" fmla="*/ 29678 h 414"/>
                <a:gd name="T14" fmla="*/ 46196 w 336"/>
                <a:gd name="T15" fmla="*/ 29678 h 414"/>
                <a:gd name="T16" fmla="*/ 46196 w 336"/>
                <a:gd name="T17" fmla="*/ 51298 h 414"/>
                <a:gd name="T18" fmla="*/ 26177 w 336"/>
                <a:gd name="T19" fmla="*/ 56888 h 414"/>
                <a:gd name="T20" fmla="*/ 0 w 336"/>
                <a:gd name="T21" fmla="*/ 28558 h 414"/>
                <a:gd name="T22" fmla="*/ 26518 w 336"/>
                <a:gd name="T23" fmla="*/ 0 h 414"/>
                <a:gd name="T24" fmla="*/ 46492 w 336"/>
                <a:gd name="T25" fmla="*/ 8865 h 414"/>
                <a:gd name="T26" fmla="*/ 40492 w 336"/>
                <a:gd name="T27" fmla="*/ 15390 h 4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6" h="414">
                  <a:moveTo>
                    <a:pt x="293" y="112"/>
                  </a:moveTo>
                  <a:cubicBezTo>
                    <a:pt x="259" y="77"/>
                    <a:pt x="236" y="66"/>
                    <a:pt x="199" y="66"/>
                  </a:cubicBezTo>
                  <a:cubicBezTo>
                    <a:pt x="131" y="66"/>
                    <a:pt x="84" y="116"/>
                    <a:pt x="84" y="206"/>
                  </a:cubicBezTo>
                  <a:cubicBezTo>
                    <a:pt x="84" y="301"/>
                    <a:pt x="128" y="350"/>
                    <a:pt x="198" y="350"/>
                  </a:cubicBezTo>
                  <a:cubicBezTo>
                    <a:pt x="224" y="350"/>
                    <a:pt x="239" y="347"/>
                    <a:pt x="263" y="333"/>
                  </a:cubicBezTo>
                  <a:cubicBezTo>
                    <a:pt x="263" y="253"/>
                    <a:pt x="263" y="253"/>
                    <a:pt x="263" y="253"/>
                  </a:cubicBezTo>
                  <a:cubicBezTo>
                    <a:pt x="263" y="216"/>
                    <a:pt x="263" y="216"/>
                    <a:pt x="263" y="216"/>
                  </a:cubicBezTo>
                  <a:cubicBezTo>
                    <a:pt x="334" y="216"/>
                    <a:pt x="334" y="216"/>
                    <a:pt x="334" y="216"/>
                  </a:cubicBezTo>
                  <a:cubicBezTo>
                    <a:pt x="334" y="373"/>
                    <a:pt x="334" y="373"/>
                    <a:pt x="334" y="373"/>
                  </a:cubicBezTo>
                  <a:cubicBezTo>
                    <a:pt x="284" y="402"/>
                    <a:pt x="242" y="414"/>
                    <a:pt x="189" y="414"/>
                  </a:cubicBezTo>
                  <a:cubicBezTo>
                    <a:pt x="73" y="414"/>
                    <a:pt x="0" y="341"/>
                    <a:pt x="0" y="208"/>
                  </a:cubicBezTo>
                  <a:cubicBezTo>
                    <a:pt x="0" y="78"/>
                    <a:pt x="77" y="0"/>
                    <a:pt x="192" y="0"/>
                  </a:cubicBezTo>
                  <a:cubicBezTo>
                    <a:pt x="254" y="0"/>
                    <a:pt x="298" y="20"/>
                    <a:pt x="336" y="64"/>
                  </a:cubicBezTo>
                  <a:lnTo>
                    <a:pt x="293"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8" name="Freeform 27"/>
            <p:cNvSpPr>
              <a:spLocks noChangeAspect="1"/>
            </p:cNvSpPr>
            <p:nvPr/>
          </p:nvSpPr>
          <p:spPr bwMode="auto">
            <a:xfrm>
              <a:off x="2126" y="3734"/>
              <a:ext cx="362" cy="424"/>
            </a:xfrm>
            <a:custGeom>
              <a:avLst/>
              <a:gdLst>
                <a:gd name="T0" fmla="*/ 27191 w 271"/>
                <a:gd name="T1" fmla="*/ 47628 h 315"/>
                <a:gd name="T2" fmla="*/ 26825 w 271"/>
                <a:gd name="T3" fmla="*/ 43060 h 315"/>
                <a:gd name="T4" fmla="*/ 26825 w 271"/>
                <a:gd name="T5" fmla="*/ 40886 h 315"/>
                <a:gd name="T6" fmla="*/ 12459 w 271"/>
                <a:gd name="T7" fmla="*/ 49044 h 315"/>
                <a:gd name="T8" fmla="*/ 0 w 271"/>
                <a:gd name="T9" fmla="*/ 34477 h 315"/>
                <a:gd name="T10" fmla="*/ 0 w 271"/>
                <a:gd name="T11" fmla="*/ 0 h 315"/>
                <a:gd name="T12" fmla="*/ 10490 w 271"/>
                <a:gd name="T13" fmla="*/ 0 h 315"/>
                <a:gd name="T14" fmla="*/ 10490 w 271"/>
                <a:gd name="T15" fmla="*/ 31143 h 315"/>
                <a:gd name="T16" fmla="*/ 15298 w 271"/>
                <a:gd name="T17" fmla="*/ 38552 h 315"/>
                <a:gd name="T18" fmla="*/ 26328 w 271"/>
                <a:gd name="T19" fmla="*/ 24133 h 315"/>
                <a:gd name="T20" fmla="*/ 26328 w 271"/>
                <a:gd name="T21" fmla="*/ 0 h 315"/>
                <a:gd name="T22" fmla="*/ 36830 w 271"/>
                <a:gd name="T23" fmla="*/ 0 h 315"/>
                <a:gd name="T24" fmla="*/ 36830 w 271"/>
                <a:gd name="T25" fmla="*/ 38483 h 315"/>
                <a:gd name="T26" fmla="*/ 36899 w 271"/>
                <a:gd name="T27" fmla="*/ 42545 h 315"/>
                <a:gd name="T28" fmla="*/ 37341 w 271"/>
                <a:gd name="T29" fmla="*/ 47628 h 315"/>
                <a:gd name="T30" fmla="*/ 27191 w 271"/>
                <a:gd name="T31" fmla="*/ 47628 h 31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1" h="315">
                  <a:moveTo>
                    <a:pt x="197" y="307"/>
                  </a:moveTo>
                  <a:cubicBezTo>
                    <a:pt x="196" y="295"/>
                    <a:pt x="196" y="294"/>
                    <a:pt x="195" y="277"/>
                  </a:cubicBezTo>
                  <a:cubicBezTo>
                    <a:pt x="195" y="274"/>
                    <a:pt x="195" y="269"/>
                    <a:pt x="195" y="263"/>
                  </a:cubicBezTo>
                  <a:cubicBezTo>
                    <a:pt x="166" y="297"/>
                    <a:pt x="128" y="315"/>
                    <a:pt x="90" y="315"/>
                  </a:cubicBezTo>
                  <a:cubicBezTo>
                    <a:pt x="35" y="315"/>
                    <a:pt x="0" y="279"/>
                    <a:pt x="0" y="222"/>
                  </a:cubicBezTo>
                  <a:cubicBezTo>
                    <a:pt x="0" y="0"/>
                    <a:pt x="0" y="0"/>
                    <a:pt x="0" y="0"/>
                  </a:cubicBezTo>
                  <a:cubicBezTo>
                    <a:pt x="76" y="0"/>
                    <a:pt x="76" y="0"/>
                    <a:pt x="76" y="0"/>
                  </a:cubicBezTo>
                  <a:cubicBezTo>
                    <a:pt x="76" y="200"/>
                    <a:pt x="76" y="200"/>
                    <a:pt x="76" y="200"/>
                  </a:cubicBezTo>
                  <a:cubicBezTo>
                    <a:pt x="76" y="232"/>
                    <a:pt x="88" y="248"/>
                    <a:pt x="111" y="248"/>
                  </a:cubicBezTo>
                  <a:cubicBezTo>
                    <a:pt x="138" y="249"/>
                    <a:pt x="191" y="210"/>
                    <a:pt x="191" y="155"/>
                  </a:cubicBezTo>
                  <a:cubicBezTo>
                    <a:pt x="191" y="0"/>
                    <a:pt x="191" y="0"/>
                    <a:pt x="191" y="0"/>
                  </a:cubicBezTo>
                  <a:cubicBezTo>
                    <a:pt x="267" y="0"/>
                    <a:pt x="267" y="0"/>
                    <a:pt x="267" y="0"/>
                  </a:cubicBezTo>
                  <a:cubicBezTo>
                    <a:pt x="267" y="247"/>
                    <a:pt x="267" y="247"/>
                    <a:pt x="267" y="247"/>
                  </a:cubicBezTo>
                  <a:cubicBezTo>
                    <a:pt x="267" y="252"/>
                    <a:pt x="268" y="260"/>
                    <a:pt x="268" y="273"/>
                  </a:cubicBezTo>
                  <a:cubicBezTo>
                    <a:pt x="269" y="291"/>
                    <a:pt x="270" y="294"/>
                    <a:pt x="271" y="307"/>
                  </a:cubicBezTo>
                  <a:lnTo>
                    <a:pt x="197" y="3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39" name="Freeform 28"/>
            <p:cNvSpPr>
              <a:spLocks noChangeAspect="1" noEditPoints="1"/>
            </p:cNvSpPr>
            <p:nvPr/>
          </p:nvSpPr>
          <p:spPr bwMode="auto">
            <a:xfrm>
              <a:off x="2550" y="3601"/>
              <a:ext cx="104" cy="545"/>
            </a:xfrm>
            <a:custGeom>
              <a:avLst/>
              <a:gdLst>
                <a:gd name="T0" fmla="*/ 0 w 182"/>
                <a:gd name="T1" fmla="*/ 1 h 959"/>
                <a:gd name="T2" fmla="*/ 0 w 182"/>
                <a:gd name="T3" fmla="*/ 0 h 959"/>
                <a:gd name="T4" fmla="*/ 1 w 182"/>
                <a:gd name="T5" fmla="*/ 0 h 959"/>
                <a:gd name="T6" fmla="*/ 1 w 182"/>
                <a:gd name="T7" fmla="*/ 1 h 959"/>
                <a:gd name="T8" fmla="*/ 0 w 182"/>
                <a:gd name="T9" fmla="*/ 1 h 959"/>
                <a:gd name="T10" fmla="*/ 1 w 182"/>
                <a:gd name="T11" fmla="*/ 1 h 959"/>
                <a:gd name="T12" fmla="*/ 1 w 182"/>
                <a:gd name="T13" fmla="*/ 1 h 959"/>
                <a:gd name="T14" fmla="*/ 1 w 182"/>
                <a:gd name="T15" fmla="*/ 1 h 959"/>
                <a:gd name="T16" fmla="*/ 1 w 182"/>
                <a:gd name="T17" fmla="*/ 1 h 959"/>
                <a:gd name="T18" fmla="*/ 1 w 182"/>
                <a:gd name="T19" fmla="*/ 1 h 9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2" h="959">
                  <a:moveTo>
                    <a:pt x="0" y="165"/>
                  </a:moveTo>
                  <a:lnTo>
                    <a:pt x="0" y="0"/>
                  </a:lnTo>
                  <a:lnTo>
                    <a:pt x="182" y="0"/>
                  </a:lnTo>
                  <a:lnTo>
                    <a:pt x="182" y="165"/>
                  </a:lnTo>
                  <a:lnTo>
                    <a:pt x="0" y="165"/>
                  </a:lnTo>
                  <a:close/>
                  <a:moveTo>
                    <a:pt x="2" y="959"/>
                  </a:moveTo>
                  <a:lnTo>
                    <a:pt x="2" y="234"/>
                  </a:lnTo>
                  <a:lnTo>
                    <a:pt x="177" y="234"/>
                  </a:lnTo>
                  <a:lnTo>
                    <a:pt x="177" y="959"/>
                  </a:lnTo>
                  <a:lnTo>
                    <a:pt x="2" y="9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sp>
          <p:nvSpPr>
            <p:cNvPr id="1040" name="Rectangle 29"/>
            <p:cNvSpPr>
              <a:spLocks noChangeAspect="1" noChangeArrowheads="1"/>
            </p:cNvSpPr>
            <p:nvPr/>
          </p:nvSpPr>
          <p:spPr bwMode="auto">
            <a:xfrm>
              <a:off x="2725" y="3601"/>
              <a:ext cx="100" cy="5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l" rtl="0" fontAlgn="base">
                <a:spcBef>
                  <a:spcPct val="0"/>
                </a:spcBef>
                <a:spcAft>
                  <a:spcPct val="0"/>
                </a:spcAft>
              </a:pPr>
              <a:endParaRPr lang="en-US" kern="1200" dirty="0">
                <a:solidFill>
                  <a:srgbClr val="000000"/>
                </a:solidFill>
              </a:endParaRPr>
            </a:p>
          </p:txBody>
        </p:sp>
        <p:sp>
          <p:nvSpPr>
            <p:cNvPr id="1041" name="Freeform 30"/>
            <p:cNvSpPr>
              <a:spLocks noChangeAspect="1"/>
            </p:cNvSpPr>
            <p:nvPr/>
          </p:nvSpPr>
          <p:spPr bwMode="auto">
            <a:xfrm>
              <a:off x="3320" y="3726"/>
              <a:ext cx="320" cy="432"/>
            </a:xfrm>
            <a:custGeom>
              <a:avLst/>
              <a:gdLst>
                <a:gd name="T0" fmla="*/ 16679 w 239"/>
                <a:gd name="T1" fmla="*/ 45353 h 323"/>
                <a:gd name="T2" fmla="*/ 0 w 239"/>
                <a:gd name="T3" fmla="*/ 40991 h 323"/>
                <a:gd name="T4" fmla="*/ 3440 w 239"/>
                <a:gd name="T5" fmla="*/ 33007 h 323"/>
                <a:gd name="T6" fmla="*/ 16092 w 239"/>
                <a:gd name="T7" fmla="*/ 37226 h 323"/>
                <a:gd name="T8" fmla="*/ 23210 w 239"/>
                <a:gd name="T9" fmla="*/ 32229 h 323"/>
                <a:gd name="T10" fmla="*/ 16092 w 239"/>
                <a:gd name="T11" fmla="*/ 26769 h 323"/>
                <a:gd name="T12" fmla="*/ 7222 w 239"/>
                <a:gd name="T13" fmla="*/ 24633 h 323"/>
                <a:gd name="T14" fmla="*/ 1850 w 239"/>
                <a:gd name="T15" fmla="*/ 14449 h 323"/>
                <a:gd name="T16" fmla="*/ 19006 w 239"/>
                <a:gd name="T17" fmla="*/ 0 h 323"/>
                <a:gd name="T18" fmla="*/ 34079 w 239"/>
                <a:gd name="T19" fmla="*/ 3679 h 323"/>
                <a:gd name="T20" fmla="*/ 31245 w 239"/>
                <a:gd name="T21" fmla="*/ 12108 h 323"/>
                <a:gd name="T22" fmla="*/ 19461 w 239"/>
                <a:gd name="T23" fmla="*/ 8347 h 323"/>
                <a:gd name="T24" fmla="*/ 12662 w 239"/>
                <a:gd name="T25" fmla="*/ 13343 h 323"/>
                <a:gd name="T26" fmla="*/ 14573 w 239"/>
                <a:gd name="T27" fmla="*/ 16507 h 323"/>
                <a:gd name="T28" fmla="*/ 16896 w 239"/>
                <a:gd name="T29" fmla="*/ 17362 h 323"/>
                <a:gd name="T30" fmla="*/ 19778 w 239"/>
                <a:gd name="T31" fmla="*/ 17693 h 323"/>
                <a:gd name="T32" fmla="*/ 34079 w 239"/>
                <a:gd name="T33" fmla="*/ 30648 h 323"/>
                <a:gd name="T34" fmla="*/ 16679 w 239"/>
                <a:gd name="T35" fmla="*/ 45353 h 3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9" h="323">
                  <a:moveTo>
                    <a:pt x="117" y="323"/>
                  </a:moveTo>
                  <a:cubicBezTo>
                    <a:pt x="75" y="323"/>
                    <a:pt x="35" y="313"/>
                    <a:pt x="0" y="292"/>
                  </a:cubicBezTo>
                  <a:cubicBezTo>
                    <a:pt x="24" y="235"/>
                    <a:pt x="24" y="235"/>
                    <a:pt x="24" y="235"/>
                  </a:cubicBezTo>
                  <a:cubicBezTo>
                    <a:pt x="59" y="257"/>
                    <a:pt x="84" y="265"/>
                    <a:pt x="113" y="265"/>
                  </a:cubicBezTo>
                  <a:cubicBezTo>
                    <a:pt x="144" y="265"/>
                    <a:pt x="162" y="252"/>
                    <a:pt x="162" y="229"/>
                  </a:cubicBezTo>
                  <a:cubicBezTo>
                    <a:pt x="162" y="207"/>
                    <a:pt x="149" y="197"/>
                    <a:pt x="113" y="191"/>
                  </a:cubicBezTo>
                  <a:cubicBezTo>
                    <a:pt x="72" y="186"/>
                    <a:pt x="66" y="184"/>
                    <a:pt x="50" y="175"/>
                  </a:cubicBezTo>
                  <a:cubicBezTo>
                    <a:pt x="27" y="161"/>
                    <a:pt x="13" y="134"/>
                    <a:pt x="13" y="103"/>
                  </a:cubicBezTo>
                  <a:cubicBezTo>
                    <a:pt x="13" y="39"/>
                    <a:pt x="59" y="0"/>
                    <a:pt x="133" y="0"/>
                  </a:cubicBezTo>
                  <a:cubicBezTo>
                    <a:pt x="173" y="0"/>
                    <a:pt x="209" y="8"/>
                    <a:pt x="239" y="26"/>
                  </a:cubicBezTo>
                  <a:cubicBezTo>
                    <a:pt x="219" y="86"/>
                    <a:pt x="219" y="86"/>
                    <a:pt x="219" y="86"/>
                  </a:cubicBezTo>
                  <a:cubicBezTo>
                    <a:pt x="186" y="67"/>
                    <a:pt x="164" y="60"/>
                    <a:pt x="136" y="60"/>
                  </a:cubicBezTo>
                  <a:cubicBezTo>
                    <a:pt x="105" y="60"/>
                    <a:pt x="89" y="72"/>
                    <a:pt x="89" y="95"/>
                  </a:cubicBezTo>
                  <a:cubicBezTo>
                    <a:pt x="89" y="106"/>
                    <a:pt x="94" y="113"/>
                    <a:pt x="102" y="118"/>
                  </a:cubicBezTo>
                  <a:cubicBezTo>
                    <a:pt x="107" y="120"/>
                    <a:pt x="112" y="122"/>
                    <a:pt x="118" y="123"/>
                  </a:cubicBezTo>
                  <a:cubicBezTo>
                    <a:pt x="122" y="124"/>
                    <a:pt x="129" y="125"/>
                    <a:pt x="138" y="126"/>
                  </a:cubicBezTo>
                  <a:cubicBezTo>
                    <a:pt x="209" y="135"/>
                    <a:pt x="239" y="163"/>
                    <a:pt x="239" y="218"/>
                  </a:cubicBezTo>
                  <a:cubicBezTo>
                    <a:pt x="239" y="284"/>
                    <a:pt x="194" y="323"/>
                    <a:pt x="117" y="32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fontAlgn="base">
                <a:spcBef>
                  <a:spcPct val="0"/>
                </a:spcBef>
                <a:spcAft>
                  <a:spcPct val="0"/>
                </a:spcAft>
              </a:pPr>
              <a:endParaRPr lang="en-GB" sz="1900" kern="1200" dirty="0">
                <a:solidFill>
                  <a:srgbClr val="000000"/>
                </a:solidFill>
              </a:endParaRPr>
            </a:p>
          </p:txBody>
        </p:sp>
      </p:grpSp>
    </p:spTree>
    <p:extLst>
      <p:ext uri="{BB962C8B-B14F-4D97-AF65-F5344CB8AC3E}">
        <p14:creationId xmlns:p14="http://schemas.microsoft.com/office/powerpoint/2010/main" val="21260010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hf sldNum="0" hdr="0" ftr="0" dt="0"/>
  <p:txStyles>
    <p:title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p:titleStyle>
    <p:bodyStyle>
      <a:lvl1pPr marL="342900" indent="-342900" algn="l" rtl="0" eaLnBrk="0" fontAlgn="base" hangingPunct="0">
        <a:spcBef>
          <a:spcPct val="20000"/>
        </a:spcBef>
        <a:spcAft>
          <a:spcPct val="20000"/>
        </a:spcAft>
        <a:defRPr sz="1700" b="1">
          <a:solidFill>
            <a:srgbClr val="14A9DE"/>
          </a:solidFill>
          <a:latin typeface="+mn-lt"/>
          <a:ea typeface="+mn-ea"/>
          <a:cs typeface="+mn-cs"/>
        </a:defRPr>
      </a:lvl1pPr>
      <a:lvl2pPr marL="1588" indent="455613" algn="l" rtl="0" eaLnBrk="0" fontAlgn="base" hangingPunct="0">
        <a:spcBef>
          <a:spcPct val="20000"/>
        </a:spcBef>
        <a:spcAft>
          <a:spcPct val="0"/>
        </a:spcAft>
        <a:buClr>
          <a:srgbClr val="FF0000"/>
        </a:buClr>
        <a:defRPr sz="1700">
          <a:solidFill>
            <a:srgbClr val="14A9DE"/>
          </a:solidFill>
          <a:latin typeface="+mn-lt"/>
          <a:cs typeface="+mn-cs"/>
        </a:defRPr>
      </a:lvl2pPr>
      <a:lvl3pPr marL="198438" indent="-195263" algn="l" rtl="0" eaLnBrk="0" fontAlgn="base" hangingPunct="0">
        <a:spcBef>
          <a:spcPct val="20000"/>
        </a:spcBef>
        <a:spcAft>
          <a:spcPct val="0"/>
        </a:spcAft>
        <a:buClr>
          <a:srgbClr val="FF0000"/>
        </a:buClr>
        <a:buChar char="•"/>
        <a:defRPr sz="1700">
          <a:solidFill>
            <a:srgbClr val="726964"/>
          </a:solidFill>
          <a:latin typeface="+mn-lt"/>
          <a:cs typeface="+mn-cs"/>
        </a:defRPr>
      </a:lvl3pPr>
      <a:lvl4pPr marL="363538" indent="-163513" algn="l" rtl="0" eaLnBrk="0" fontAlgn="base" hangingPunct="0">
        <a:spcBef>
          <a:spcPct val="20000"/>
        </a:spcBef>
        <a:spcAft>
          <a:spcPct val="0"/>
        </a:spcAft>
        <a:buClr>
          <a:srgbClr val="FF0000"/>
        </a:buClr>
        <a:buChar char="•"/>
        <a:defRPr sz="1700">
          <a:solidFill>
            <a:srgbClr val="726964"/>
          </a:solidFill>
          <a:latin typeface="+mn-lt"/>
          <a:cs typeface="+mn-cs"/>
        </a:defRPr>
      </a:lvl4pPr>
      <a:lvl5pPr marL="550863" indent="-185738" algn="l" rtl="0" eaLnBrk="0" fontAlgn="base" hangingPunct="0">
        <a:spcBef>
          <a:spcPct val="20000"/>
        </a:spcBef>
        <a:spcAft>
          <a:spcPct val="0"/>
        </a:spcAft>
        <a:buClr>
          <a:srgbClr val="FF0000"/>
        </a:buClr>
        <a:buChar char="•"/>
        <a:defRPr sz="1700">
          <a:solidFill>
            <a:srgbClr val="726964"/>
          </a:solidFill>
          <a:latin typeface="+mn-lt"/>
          <a:cs typeface="+mn-cs"/>
        </a:defRPr>
      </a:lvl5pPr>
      <a:lvl6pPr marL="1008063" indent="-185738" algn="l" rtl="0" fontAlgn="base">
        <a:spcBef>
          <a:spcPct val="20000"/>
        </a:spcBef>
        <a:spcAft>
          <a:spcPct val="0"/>
        </a:spcAft>
        <a:buClr>
          <a:srgbClr val="FF0000"/>
        </a:buClr>
        <a:buChar char="•"/>
        <a:defRPr sz="1700">
          <a:solidFill>
            <a:srgbClr val="726964"/>
          </a:solidFill>
          <a:latin typeface="+mn-lt"/>
          <a:cs typeface="+mn-cs"/>
        </a:defRPr>
      </a:lvl6pPr>
      <a:lvl7pPr marL="1465263" indent="-185738" algn="l" rtl="0" fontAlgn="base">
        <a:spcBef>
          <a:spcPct val="20000"/>
        </a:spcBef>
        <a:spcAft>
          <a:spcPct val="0"/>
        </a:spcAft>
        <a:buClr>
          <a:srgbClr val="FF0000"/>
        </a:buClr>
        <a:buChar char="•"/>
        <a:defRPr sz="1700">
          <a:solidFill>
            <a:srgbClr val="726964"/>
          </a:solidFill>
          <a:latin typeface="+mn-lt"/>
          <a:cs typeface="+mn-cs"/>
        </a:defRPr>
      </a:lvl7pPr>
      <a:lvl8pPr marL="1922463" indent="-185738" algn="l" rtl="0" fontAlgn="base">
        <a:spcBef>
          <a:spcPct val="20000"/>
        </a:spcBef>
        <a:spcAft>
          <a:spcPct val="0"/>
        </a:spcAft>
        <a:buClr>
          <a:srgbClr val="FF0000"/>
        </a:buClr>
        <a:buChar char="•"/>
        <a:defRPr sz="1700">
          <a:solidFill>
            <a:srgbClr val="726964"/>
          </a:solidFill>
          <a:latin typeface="+mn-lt"/>
          <a:cs typeface="+mn-cs"/>
        </a:defRPr>
      </a:lvl8pPr>
      <a:lvl9pPr marL="2379663" indent="-185738" algn="l" rtl="0" fontAlgn="base">
        <a:spcBef>
          <a:spcPct val="20000"/>
        </a:spcBef>
        <a:spcAft>
          <a:spcPct val="0"/>
        </a:spcAft>
        <a:buClr>
          <a:srgbClr val="FF0000"/>
        </a:buClr>
        <a:buChar char="•"/>
        <a:defRPr sz="1700">
          <a:solidFill>
            <a:srgbClr val="72696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a:spLocks noGrp="1"/>
          </p:cNvSpPr>
          <p:nvPr>
            <p:ph type="title"/>
          </p:nvPr>
        </p:nvSpPr>
        <p:spPr>
          <a:xfrm>
            <a:off x="611560" y="1348925"/>
            <a:ext cx="4043909" cy="534950"/>
          </a:xfrm>
        </p:spPr>
        <p:txBody>
          <a:bodyPr/>
          <a:lstStyle/>
          <a:p>
            <a:r>
              <a:rPr lang="en-GB" sz="3600" dirty="0" smtClean="0"/>
              <a:t>CITY &amp; GUILDS</a:t>
            </a:r>
            <a:endParaRPr lang="en-GB" sz="3600" dirty="0"/>
          </a:p>
        </p:txBody>
      </p:sp>
      <p:sp>
        <p:nvSpPr>
          <p:cNvPr id="10" name="Title 3"/>
          <p:cNvSpPr txBox="1">
            <a:spLocks/>
          </p:cNvSpPr>
          <p:nvPr/>
        </p:nvSpPr>
        <p:spPr bwMode="auto">
          <a:xfrm>
            <a:off x="611560" y="2036275"/>
            <a:ext cx="7378155" cy="534950"/>
          </a:xfrm>
          <a:prstGeom prst="rect">
            <a:avLst/>
          </a:prstGeom>
          <a:solidFill>
            <a:schemeClr val="tx1">
              <a:lumMod val="65000"/>
              <a:lumOff val="35000"/>
            </a:schemeClr>
          </a:solidFill>
          <a:ln>
            <a:noFill/>
          </a:ln>
          <a:extLst/>
        </p:spPr>
        <p:txBody>
          <a:bodyPr vert="horz" wrap="none" lIns="72000" tIns="36000" rIns="72000" bIns="0" numCol="1" anchor="ctr" anchorCtr="0" compatLnSpc="1">
            <a:prstTxWarp prst="textNoShape">
              <a:avLst/>
            </a:prstTxWarp>
            <a:spAutoFit/>
          </a:bodyPr>
          <a:lst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r>
              <a:rPr lang="en-GB" sz="3600" dirty="0" smtClean="0">
                <a:solidFill>
                  <a:srgbClr val="FFFFFF"/>
                </a:solidFill>
              </a:rPr>
              <a:t>16 – 19 STUDY PROGRAMME</a:t>
            </a:r>
            <a:endParaRPr lang="en-GB" sz="3600" dirty="0">
              <a:solidFill>
                <a:srgbClr val="FFFFFF"/>
              </a:solidFill>
            </a:endParaRPr>
          </a:p>
        </p:txBody>
      </p:sp>
      <p:sp>
        <p:nvSpPr>
          <p:cNvPr id="11" name="Title 3"/>
          <p:cNvSpPr txBox="1">
            <a:spLocks/>
          </p:cNvSpPr>
          <p:nvPr/>
        </p:nvSpPr>
        <p:spPr bwMode="auto">
          <a:xfrm>
            <a:off x="611560" y="2754478"/>
            <a:ext cx="2941043" cy="534950"/>
          </a:xfrm>
          <a:prstGeom prst="rect">
            <a:avLst/>
          </a:prstGeom>
          <a:solidFill>
            <a:schemeClr val="tx1">
              <a:lumMod val="65000"/>
              <a:lumOff val="35000"/>
            </a:schemeClr>
          </a:solidFill>
          <a:ln>
            <a:noFill/>
          </a:ln>
          <a:extLst/>
        </p:spPr>
        <p:txBody>
          <a:bodyPr vert="horz" wrap="none" lIns="72000" tIns="36000" rIns="72000" bIns="0" numCol="1" anchor="ctr" anchorCtr="0" compatLnSpc="1">
            <a:prstTxWarp prst="textNoShape">
              <a:avLst/>
            </a:prstTxWarp>
            <a:spAutoFit/>
          </a:bodyPr>
          <a:lst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r>
              <a:rPr lang="en-GB" sz="3600" dirty="0" smtClean="0">
                <a:solidFill>
                  <a:srgbClr val="FFFFFF"/>
                </a:solidFill>
              </a:rPr>
              <a:t>EXAMPLES</a:t>
            </a:r>
            <a:endParaRPr lang="en-GB" sz="3600" dirty="0">
              <a:solidFill>
                <a:srgbClr val="FFFFFF"/>
              </a:solidFill>
            </a:endParaRPr>
          </a:p>
        </p:txBody>
      </p:sp>
      <p:sp>
        <p:nvSpPr>
          <p:cNvPr id="12" name="TextBox 11"/>
          <p:cNvSpPr txBox="1"/>
          <p:nvPr/>
        </p:nvSpPr>
        <p:spPr>
          <a:xfrm>
            <a:off x="594104" y="3645024"/>
            <a:ext cx="7344816" cy="2554545"/>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b="1" dirty="0" smtClean="0">
                <a:solidFill>
                  <a:srgbClr val="000000"/>
                </a:solidFill>
              </a:rPr>
              <a:t>L1 Electrical Installation</a:t>
            </a:r>
          </a:p>
          <a:p>
            <a:pPr marL="342900" indent="-342900">
              <a:spcAft>
                <a:spcPts val="1200"/>
              </a:spcAft>
              <a:buFont typeface="Arial" panose="020B0604020202020204" pitchFamily="34" charset="0"/>
              <a:buChar char="•"/>
            </a:pPr>
            <a:r>
              <a:rPr lang="en-GB" b="1" dirty="0" smtClean="0">
                <a:solidFill>
                  <a:srgbClr val="000000"/>
                </a:solidFill>
              </a:rPr>
              <a:t>L1 and L2 Hospitality and Catering</a:t>
            </a:r>
          </a:p>
          <a:p>
            <a:pPr marL="342900" indent="-342900">
              <a:spcAft>
                <a:spcPts val="1200"/>
              </a:spcAft>
              <a:buFont typeface="Arial" panose="020B0604020202020204" pitchFamily="34" charset="0"/>
              <a:buChar char="•"/>
            </a:pPr>
            <a:r>
              <a:rPr lang="en-GB" b="1" dirty="0" smtClean="0">
                <a:solidFill>
                  <a:srgbClr val="000000"/>
                </a:solidFill>
              </a:rPr>
              <a:t>L2 Hair</a:t>
            </a:r>
          </a:p>
          <a:p>
            <a:pPr marL="342900" indent="-342900">
              <a:spcAft>
                <a:spcPts val="1200"/>
              </a:spcAft>
              <a:buFont typeface="Arial" panose="020B0604020202020204" pitchFamily="34" charset="0"/>
              <a:buChar char="•"/>
            </a:pPr>
            <a:r>
              <a:rPr lang="en-GB" b="1" dirty="0" smtClean="0">
                <a:solidFill>
                  <a:srgbClr val="000000"/>
                </a:solidFill>
              </a:rPr>
              <a:t>L2 and L3 Beauty</a:t>
            </a:r>
          </a:p>
          <a:p>
            <a:pPr marL="342900" indent="-342900">
              <a:spcAft>
                <a:spcPts val="1200"/>
              </a:spcAft>
              <a:buFont typeface="Arial" panose="020B0604020202020204" pitchFamily="34" charset="0"/>
              <a:buChar char="•"/>
            </a:pPr>
            <a:endParaRPr lang="en-GB" b="1" dirty="0">
              <a:solidFill>
                <a:srgbClr val="000000"/>
              </a:solidFill>
            </a:endParaRPr>
          </a:p>
          <a:p>
            <a:pPr marL="342900" indent="-342900">
              <a:spcAft>
                <a:spcPts val="1200"/>
              </a:spcAft>
              <a:buFontTx/>
              <a:buAutoNum type="arabicPeriod"/>
            </a:pPr>
            <a:endParaRPr lang="en-GB" sz="2000" dirty="0">
              <a:solidFill>
                <a:srgbClr val="000000"/>
              </a:solidFill>
            </a:endParaRPr>
          </a:p>
        </p:txBody>
      </p:sp>
    </p:spTree>
    <p:extLst>
      <p:ext uri="{BB962C8B-B14F-4D97-AF65-F5344CB8AC3E}">
        <p14:creationId xmlns:p14="http://schemas.microsoft.com/office/powerpoint/2010/main" val="2010695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99592" y="1969676"/>
            <a:ext cx="7200800" cy="1077218"/>
          </a:xfrm>
          <a:prstGeom prst="rect">
            <a:avLst/>
          </a:prstGeom>
          <a:noFill/>
        </p:spPr>
        <p:txBody>
          <a:bodyPr wrap="square" rtlCol="0">
            <a:spAutoFit/>
          </a:bodyPr>
          <a:lstStyle/>
          <a:p>
            <a:pPr algn="ctr" rtl="0"/>
            <a:r>
              <a:rPr lang="en-GB" sz="3200" kern="1200" dirty="0" smtClean="0">
                <a:solidFill>
                  <a:srgbClr val="000000">
                    <a:lumMod val="65000"/>
                    <a:lumOff val="35000"/>
                  </a:srgbClr>
                </a:solidFill>
                <a:latin typeface="Arial Black"/>
              </a:rPr>
              <a:t>TO DISCOVER OUR EVOLVING 14 – 19 OFFER VISIT: </a:t>
            </a:r>
            <a:endParaRPr lang="en-GB" sz="3200" kern="1200" dirty="0">
              <a:solidFill>
                <a:srgbClr val="000000">
                  <a:lumMod val="65000"/>
                  <a:lumOff val="35000"/>
                </a:srgbClr>
              </a:solidFill>
              <a:latin typeface="Arial Black"/>
            </a:endParaRPr>
          </a:p>
        </p:txBody>
      </p:sp>
      <p:sp>
        <p:nvSpPr>
          <p:cNvPr id="10" name="TextBox 9"/>
          <p:cNvSpPr txBox="1"/>
          <p:nvPr/>
        </p:nvSpPr>
        <p:spPr>
          <a:xfrm>
            <a:off x="496888" y="3193812"/>
            <a:ext cx="8352928" cy="523220"/>
          </a:xfrm>
          <a:prstGeom prst="rect">
            <a:avLst/>
          </a:prstGeom>
          <a:noFill/>
        </p:spPr>
        <p:txBody>
          <a:bodyPr wrap="square" rtlCol="0">
            <a:spAutoFit/>
          </a:bodyPr>
          <a:lstStyle/>
          <a:p>
            <a:pPr algn="ctr" rtl="0"/>
            <a:r>
              <a:rPr lang="en-GB" sz="2800" kern="1200" dirty="0" smtClean="0">
                <a:solidFill>
                  <a:srgbClr val="FF0000"/>
                </a:solidFill>
                <a:latin typeface="Arial Black"/>
              </a:rPr>
              <a:t>WWW.CITYANDGUILDS.COM/14-19</a:t>
            </a:r>
            <a:endParaRPr lang="en-GB" sz="2800" kern="1200" dirty="0">
              <a:solidFill>
                <a:srgbClr val="FF0000"/>
              </a:solidFill>
              <a:latin typeface="Arial Black"/>
            </a:endParaRPr>
          </a:p>
        </p:txBody>
      </p:sp>
      <p:sp>
        <p:nvSpPr>
          <p:cNvPr id="12" name="Title 1"/>
          <p:cNvSpPr txBox="1">
            <a:spLocks/>
          </p:cNvSpPr>
          <p:nvPr/>
        </p:nvSpPr>
        <p:spPr bwMode="auto">
          <a:xfrm>
            <a:off x="357188" y="265244"/>
            <a:ext cx="2795171" cy="3410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72000" tIns="36000" rIns="72000" bIns="0" numCol="1" anchor="ctr" anchorCtr="0" compatLnSpc="1">
            <a:prstTxWarp prst="textNoShape">
              <a:avLst/>
            </a:prstTxWarp>
            <a:spAutoFit/>
          </a:bodyPr>
          <a:lstStyle>
            <a:lvl1pPr algn="l" rtl="0" eaLnBrk="0" fontAlgn="base" hangingPunct="0">
              <a:lnSpc>
                <a:spcPct val="90000"/>
              </a:lnSpc>
              <a:spcBef>
                <a:spcPct val="0"/>
              </a:spcBef>
              <a:spcAft>
                <a:spcPct val="0"/>
              </a:spcAft>
              <a:defRPr sz="22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GB" sz="2200" b="0" i="0" u="none" strike="noStrike" kern="0" cap="none" spc="0" normalizeH="0" baseline="0" noProof="0" smtClean="0">
                <a:ln>
                  <a:noFill/>
                </a:ln>
                <a:solidFill>
                  <a:srgbClr val="FFFFFF"/>
                </a:solidFill>
                <a:effectLst/>
                <a:uLnTx/>
                <a:uFillTx/>
                <a:latin typeface="Arial Black"/>
                <a:cs typeface="Arial"/>
              </a:rPr>
              <a:t>DISCOVER MORE</a:t>
            </a:r>
            <a:endParaRPr kumimoji="0" lang="en-GB" sz="2200" b="0" i="0" u="none" strike="noStrike" kern="0" cap="none" spc="0" normalizeH="0" baseline="0" noProof="0" dirty="0">
              <a:ln>
                <a:noFill/>
              </a:ln>
              <a:solidFill>
                <a:srgbClr val="FFFFFF"/>
              </a:solidFill>
              <a:effectLst/>
              <a:uLnTx/>
              <a:uFillTx/>
              <a:latin typeface="Arial Black"/>
              <a:cs typeface="Arial"/>
            </a:endParaRPr>
          </a:p>
        </p:txBody>
      </p:sp>
    </p:spTree>
    <p:extLst>
      <p:ext uri="{BB962C8B-B14F-4D97-AF65-F5344CB8AC3E}">
        <p14:creationId xmlns:p14="http://schemas.microsoft.com/office/powerpoint/2010/main" val="75849291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Placeholder 2"/>
          <p:cNvGraphicFramePr>
            <a:graphicFrameLocks noGrp="1"/>
          </p:cNvGraphicFramePr>
          <p:nvPr>
            <p:ph type="tbl" idx="1"/>
            <p:extLst>
              <p:ext uri="{D42A27DB-BD31-4B8C-83A1-F6EECF244321}">
                <p14:modId xmlns:p14="http://schemas.microsoft.com/office/powerpoint/2010/main" val="2937232862"/>
              </p:ext>
            </p:extLst>
          </p:nvPr>
        </p:nvGraphicFramePr>
        <p:xfrm>
          <a:off x="271463" y="1749425"/>
          <a:ext cx="8262938" cy="4937125"/>
        </p:xfrm>
        <a:graphic>
          <a:graphicData uri="http://schemas.openxmlformats.org/drawingml/2006/table">
            <a:tbl>
              <a:tblPr firstRow="1" bandRow="1">
                <a:tableStyleId>{5C22544A-7EE6-4342-B048-85BDC9FD1C3A}</a:tableStyleId>
              </a:tblPr>
              <a:tblGrid>
                <a:gridCol w="2932847"/>
                <a:gridCol w="2932847"/>
                <a:gridCol w="2397244"/>
              </a:tblGrid>
              <a:tr h="453794">
                <a:tc>
                  <a:txBody>
                    <a:bodyPr/>
                    <a:lstStyle/>
                    <a:p>
                      <a:pPr algn="l"/>
                      <a:r>
                        <a:rPr lang="en-GB" sz="1400" dirty="0" smtClean="0"/>
                        <a:t>Programme</a:t>
                      </a:r>
                      <a:r>
                        <a:rPr lang="en-GB" sz="1400" baseline="0" dirty="0" smtClean="0"/>
                        <a:t> of Study</a:t>
                      </a:r>
                      <a:endParaRPr lang="en-GB" sz="1400" dirty="0"/>
                    </a:p>
                  </a:txBody>
                  <a:tcPr marT="45719" marB="45719"/>
                </a:tc>
                <a:tc>
                  <a:txBody>
                    <a:bodyPr/>
                    <a:lstStyle/>
                    <a:p>
                      <a:pPr algn="l"/>
                      <a:r>
                        <a:rPr lang="en-GB" sz="1400" dirty="0" smtClean="0"/>
                        <a:t>Qual/QAN</a:t>
                      </a:r>
                      <a:r>
                        <a:rPr lang="en-GB" sz="1400" baseline="0" dirty="0" smtClean="0"/>
                        <a:t> number</a:t>
                      </a:r>
                      <a:endParaRPr lang="en-GB" sz="1400" dirty="0"/>
                    </a:p>
                  </a:txBody>
                  <a:tcPr marT="45719" marB="45719"/>
                </a:tc>
                <a:tc>
                  <a:txBody>
                    <a:bodyPr/>
                    <a:lstStyle/>
                    <a:p>
                      <a:pPr algn="l"/>
                      <a:r>
                        <a:rPr lang="en-GB" sz="1400" dirty="0" smtClean="0"/>
                        <a:t>GLHs (on LARA)</a:t>
                      </a:r>
                      <a:endParaRPr lang="en-GB" sz="1400" dirty="0"/>
                    </a:p>
                  </a:txBody>
                  <a:tcPr marT="45719" marB="45719"/>
                </a:tc>
              </a:tr>
              <a:tr h="514481">
                <a:tc>
                  <a:txBody>
                    <a:bodyPr/>
                    <a:lstStyle/>
                    <a:p>
                      <a:pPr algn="l"/>
                      <a:r>
                        <a:rPr lang="en-GB" sz="1200" dirty="0" smtClean="0"/>
                        <a:t>Substantial ‘Core’ Qualification (50%</a:t>
                      </a:r>
                      <a:r>
                        <a:rPr lang="en-GB" sz="1200" baseline="0" dirty="0" smtClean="0"/>
                        <a:t> of POS)</a:t>
                      </a:r>
                      <a:endParaRPr lang="en-GB" sz="1200" dirty="0" smtClean="0"/>
                    </a:p>
                  </a:txBody>
                  <a:tcPr marT="45719" marB="4571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smtClean="0">
                          <a:ln>
                            <a:noFill/>
                          </a:ln>
                          <a:solidFill>
                            <a:srgbClr val="0070C0"/>
                          </a:solidFill>
                          <a:effectLst/>
                          <a:latin typeface="Arial" charset="0"/>
                          <a:cs typeface="Arial" charset="0"/>
                        </a:rPr>
                        <a:t>                EXAMPLE ONLY</a:t>
                      </a:r>
                    </a:p>
                  </a:txBody>
                  <a:tcPr marL="9525" marR="9525" marT="9524" marB="0" anchor="ctr"/>
                </a:tc>
                <a:tc>
                  <a:txBody>
                    <a:bodyPr/>
                    <a:lstStyle/>
                    <a:p>
                      <a:pPr algn="ctr"/>
                      <a:r>
                        <a:rPr lang="en-GB" sz="1200" baseline="0" dirty="0" smtClean="0"/>
                        <a:t>c300 (min)</a:t>
                      </a:r>
                      <a:endParaRPr lang="en-GB" sz="1200" dirty="0"/>
                    </a:p>
                  </a:txBody>
                  <a:tcPr marT="45719" marB="45719"/>
                </a:tc>
              </a:tr>
              <a:tr h="528663">
                <a:tc>
                  <a:txBody>
                    <a:bodyPr/>
                    <a:lstStyle/>
                    <a:p>
                      <a:pPr algn="l"/>
                      <a:r>
                        <a:rPr lang="en-GB" sz="1200" dirty="0" smtClean="0"/>
                        <a:t>Functional skills (example)</a:t>
                      </a:r>
                    </a:p>
                    <a:p>
                      <a:pPr algn="l"/>
                      <a:r>
                        <a:rPr lang="en-GB" sz="1100" dirty="0" smtClean="0"/>
                        <a:t>Could do Entry 3 if required (5009838X)</a:t>
                      </a:r>
                    </a:p>
                  </a:txBody>
                  <a:tcPr marT="45715" marB="45715"/>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Functional skills- English L1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(500/9319/8) - c36-50glh</a:t>
                      </a:r>
                    </a:p>
                  </a:txBody>
                  <a:tcPr marT="45717" marB="45717" horzOverflow="overflow"/>
                </a:tc>
                <a:tc>
                  <a:txBody>
                    <a:bodyPr/>
                    <a:lstStyle/>
                    <a:p>
                      <a:pPr algn="ctr"/>
                      <a:r>
                        <a:rPr lang="en-GB" sz="1200" b="1" dirty="0" smtClean="0"/>
                        <a:t>c45</a:t>
                      </a:r>
                      <a:endParaRPr lang="en-GB" sz="1200" b="1" dirty="0"/>
                    </a:p>
                  </a:txBody>
                  <a:tcPr marT="45715" marB="45715"/>
                </a:tc>
              </a:tr>
              <a:tr h="528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Functional</a:t>
                      </a:r>
                      <a:r>
                        <a:rPr lang="en-GB" sz="1200" baseline="0" dirty="0" smtClean="0"/>
                        <a:t> skills (example)</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Could do Entry 3 if required </a:t>
                      </a:r>
                      <a:r>
                        <a:rPr lang="en-GB" sz="1100" baseline="0" dirty="0" smtClean="0"/>
                        <a:t> (</a:t>
                      </a:r>
                      <a:r>
                        <a:rPr lang="en-GB" sz="1100" dirty="0" smtClean="0"/>
                        <a:t>50110821)</a:t>
                      </a:r>
                    </a:p>
                  </a:txBody>
                  <a:tcPr marT="45715" marB="45715"/>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Functional skills –   Math L1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00"/>
                          </a:solidFill>
                          <a:effectLst/>
                          <a:latin typeface="Arial" charset="0"/>
                          <a:cs typeface="Arial" charset="0"/>
                        </a:rPr>
                        <a:t>(501/0986/8) – c36-50glh</a:t>
                      </a:r>
                    </a:p>
                  </a:txBody>
                  <a:tcPr marT="45717" marB="45717" horzOverflow="overflow"/>
                </a:tc>
                <a:tc>
                  <a:txBody>
                    <a:bodyPr/>
                    <a:lstStyle/>
                    <a:p>
                      <a:pPr algn="ctr"/>
                      <a:r>
                        <a:rPr lang="en-GB" sz="1200" b="1" dirty="0" smtClean="0"/>
                        <a:t>c45</a:t>
                      </a:r>
                      <a:endParaRPr lang="en-GB" sz="1200" b="1" dirty="0"/>
                    </a:p>
                  </a:txBody>
                  <a:tcPr marT="45715" marB="45715"/>
                </a:tc>
              </a:tr>
              <a:tr h="6505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Work Experience</a:t>
                      </a:r>
                    </a:p>
                  </a:txBody>
                  <a:tcPr marT="45719" marB="45719"/>
                </a:tc>
                <a:tc>
                  <a:txBody>
                    <a:bodyPr/>
                    <a:lstStyle/>
                    <a:p>
                      <a:pPr algn="l"/>
                      <a:r>
                        <a:rPr lang="en-GB" sz="1200" dirty="0" smtClean="0">
                          <a:solidFill>
                            <a:srgbClr val="FF0000"/>
                          </a:solidFill>
                        </a:rPr>
                        <a:t>At</a:t>
                      </a:r>
                      <a:r>
                        <a:rPr lang="en-GB" sz="1200" baseline="0" dirty="0" smtClean="0">
                          <a:solidFill>
                            <a:srgbClr val="FF0000"/>
                          </a:solidFill>
                        </a:rPr>
                        <a:t> Level 1 and below seen as a minimum requirement to gain work ethic and experience</a:t>
                      </a:r>
                      <a:endParaRPr lang="en-GB" sz="1200" dirty="0">
                        <a:solidFill>
                          <a:srgbClr val="FF0000"/>
                        </a:solidFill>
                      </a:endParaRPr>
                    </a:p>
                  </a:txBody>
                  <a:tcPr marT="45719" marB="45719"/>
                </a:tc>
                <a:tc>
                  <a:txBody>
                    <a:bodyPr/>
                    <a:lstStyle/>
                    <a:p>
                      <a:pPr algn="ctr"/>
                      <a:r>
                        <a:rPr lang="en-GB" sz="1200" dirty="0" smtClean="0"/>
                        <a:t>c50 -99</a:t>
                      </a:r>
                    </a:p>
                    <a:p>
                      <a:pPr algn="ctr"/>
                      <a:r>
                        <a:rPr lang="en-GB" sz="1200" dirty="0" smtClean="0"/>
                        <a:t>(link</a:t>
                      </a:r>
                      <a:r>
                        <a:rPr lang="en-GB" sz="1200" baseline="0" dirty="0" smtClean="0"/>
                        <a:t> to WE coding)</a:t>
                      </a:r>
                      <a:endParaRPr lang="en-GB" sz="1200" dirty="0"/>
                    </a:p>
                  </a:txBody>
                  <a:tcPr marT="45719" marB="45719"/>
                </a:tc>
              </a:tr>
              <a:tr h="7507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Non Accredited training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Entitlement (Tutorial)</a:t>
                      </a:r>
                    </a:p>
                  </a:txBody>
                  <a:tcPr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FF0000"/>
                          </a:solidFill>
                        </a:rPr>
                        <a:t>Tutorials</a:t>
                      </a:r>
                      <a:r>
                        <a:rPr lang="en-GB" sz="1200" baseline="0" dirty="0" smtClean="0">
                          <a:solidFill>
                            <a:srgbClr val="FF0000"/>
                          </a:solidFill>
                        </a:rPr>
                        <a:t> and non –accredited training support  to prepare the individual </a:t>
                      </a:r>
                      <a:r>
                        <a:rPr lang="en-GB" sz="1200" i="1" baseline="0" dirty="0" smtClean="0">
                          <a:solidFill>
                            <a:srgbClr val="FF0000"/>
                          </a:solidFill>
                        </a:rPr>
                        <a:t>for work or progression (could be RWE)</a:t>
                      </a:r>
                      <a:endParaRPr lang="en-GB" sz="1200" i="1" dirty="0" smtClean="0">
                        <a:solidFill>
                          <a:srgbClr val="FF0000"/>
                        </a:solidFill>
                      </a:endParaRPr>
                    </a:p>
                  </a:txBody>
                  <a:tcPr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t>TBC</a:t>
                      </a:r>
                    </a:p>
                  </a:txBody>
                  <a:tcPr marT="45719" marB="45719"/>
                </a:tc>
              </a:tr>
              <a:tr h="822957">
                <a:tc>
                  <a:txBody>
                    <a:bodyPr/>
                    <a:lstStyle/>
                    <a:p>
                      <a:pPr algn="l"/>
                      <a:r>
                        <a:rPr lang="en-GB" sz="1200" dirty="0" smtClean="0"/>
                        <a:t>Employability </a:t>
                      </a:r>
                      <a:r>
                        <a:rPr lang="en-GB" sz="1200" dirty="0" smtClean="0">
                          <a:solidFill>
                            <a:srgbClr val="FF0000"/>
                          </a:solidFill>
                        </a:rPr>
                        <a:t>(options available)</a:t>
                      </a:r>
                    </a:p>
                    <a:p>
                      <a:pPr algn="l"/>
                      <a:r>
                        <a:rPr lang="en-GB" sz="1200" b="0" dirty="0" smtClean="0">
                          <a:solidFill>
                            <a:schemeClr val="tx1"/>
                          </a:solidFill>
                        </a:rPr>
                        <a:t>or Additionality (smaller relevant qualification)</a:t>
                      </a:r>
                    </a:p>
                    <a:p>
                      <a:pPr algn="l"/>
                      <a:endParaRPr lang="en-GB" sz="1200" dirty="0">
                        <a:solidFill>
                          <a:srgbClr val="FF0000"/>
                        </a:solidFill>
                      </a:endParaRPr>
                    </a:p>
                  </a:txBody>
                  <a:tcPr marT="45719" marB="4571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smtClean="0">
                          <a:ln>
                            <a:noFill/>
                          </a:ln>
                          <a:solidFill>
                            <a:srgbClr val="000000"/>
                          </a:solidFill>
                          <a:effectLst/>
                          <a:latin typeface="Arial" charset="0"/>
                          <a:cs typeface="Arial" charset="0"/>
                        </a:rPr>
                        <a:t>L1 Award in Employability skills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smtClean="0">
                          <a:ln>
                            <a:noFill/>
                          </a:ln>
                          <a:solidFill>
                            <a:srgbClr val="000000"/>
                          </a:solidFill>
                          <a:effectLst/>
                          <a:latin typeface="Arial" charset="0"/>
                          <a:cs typeface="Arial" charset="0"/>
                        </a:rPr>
                        <a:t>QAN 600/57555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smtClean="0">
                        <a:ln>
                          <a:noFill/>
                        </a:ln>
                        <a:solidFill>
                          <a:srgbClr val="000000"/>
                        </a:solidFill>
                        <a:effectLst/>
                        <a:latin typeface="Arial" charset="0"/>
                        <a:cs typeface="Arial" charset="0"/>
                      </a:endParaRPr>
                    </a:p>
                  </a:txBody>
                  <a:tcPr marT="45723" marB="45723"/>
                </a:tc>
                <a:tc>
                  <a:txBody>
                    <a:bodyPr/>
                    <a:lstStyle/>
                    <a:p>
                      <a:pPr algn="ctr"/>
                      <a:r>
                        <a:rPr lang="en-GB" sz="1200" dirty="0" smtClean="0"/>
                        <a:t>Example - 46</a:t>
                      </a:r>
                      <a:endParaRPr lang="en-GB" sz="1200" dirty="0"/>
                    </a:p>
                  </a:txBody>
                  <a:tcPr marT="45723" marB="45723"/>
                </a:tc>
              </a:tr>
              <a:tr h="687221">
                <a:tc>
                  <a:txBody>
                    <a:bodyPr/>
                    <a:lstStyle/>
                    <a:p>
                      <a:pPr algn="l"/>
                      <a:r>
                        <a:rPr lang="en-GB" sz="1200" dirty="0" smtClean="0"/>
                        <a:t>Total hours</a:t>
                      </a:r>
                      <a:endParaRPr lang="en-GB" sz="1200" dirty="0"/>
                    </a:p>
                  </a:txBody>
                  <a:tcPr marT="45719" marB="45719"/>
                </a:tc>
                <a:tc>
                  <a:txBody>
                    <a:bodyPr/>
                    <a:lstStyle/>
                    <a:p>
                      <a:pPr algn="l"/>
                      <a:r>
                        <a:rPr lang="en-GB" sz="1200" dirty="0" smtClean="0">
                          <a:solidFill>
                            <a:srgbClr val="FF0000"/>
                          </a:solidFill>
                        </a:rPr>
                        <a:t>Flexibility</a:t>
                      </a:r>
                      <a:r>
                        <a:rPr lang="en-GB" sz="1200" baseline="0" dirty="0" smtClean="0">
                          <a:solidFill>
                            <a:srgbClr val="FF0000"/>
                          </a:solidFill>
                        </a:rPr>
                        <a:t> for total glh can be made through work experience/ non accredited activity </a:t>
                      </a:r>
                      <a:endParaRPr lang="en-GB" sz="1200" dirty="0">
                        <a:solidFill>
                          <a:srgbClr val="FF0000"/>
                        </a:solidFill>
                      </a:endParaRPr>
                    </a:p>
                  </a:txBody>
                  <a:tcPr marT="45719" marB="45719"/>
                </a:tc>
                <a:tc>
                  <a:txBody>
                    <a:bodyPr/>
                    <a:lstStyle/>
                    <a:p>
                      <a:pPr algn="ctr"/>
                      <a:r>
                        <a:rPr lang="en-GB" sz="1200" dirty="0" smtClean="0"/>
                        <a:t>540</a:t>
                      </a:r>
                      <a:r>
                        <a:rPr lang="en-GB" sz="1200" baseline="0" dirty="0" smtClean="0"/>
                        <a:t> -600 +</a:t>
                      </a:r>
                      <a:endParaRPr lang="en-GB" sz="1200" dirty="0"/>
                    </a:p>
                  </a:txBody>
                  <a:tcPr marT="45719" marB="45719"/>
                </a:tc>
              </a:tr>
            </a:tbl>
          </a:graphicData>
        </a:graphic>
      </p:graphicFrame>
      <p:sp>
        <p:nvSpPr>
          <p:cNvPr id="25641" name="Slide Number Placeholder 1"/>
          <p:cNvSpPr txBox="1">
            <a:spLocks noGrp="1"/>
          </p:cNvSpPr>
          <p:nvPr/>
        </p:nvSpPr>
        <p:spPr bwMode="auto">
          <a:xfrm>
            <a:off x="271463" y="6342063"/>
            <a:ext cx="4032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spcBef>
                <a:spcPct val="20000"/>
              </a:spcBef>
              <a:spcAft>
                <a:spcPct val="20000"/>
              </a:spcAft>
              <a:defRPr sz="1700" b="1">
                <a:solidFill>
                  <a:srgbClr val="14A9DE"/>
                </a:solidFill>
                <a:latin typeface="Arial" pitchFamily="34" charset="0"/>
                <a:cs typeface="Arial" pitchFamily="34" charset="0"/>
              </a:defRPr>
            </a:lvl1pPr>
            <a:lvl2pPr marL="742950" indent="-285750" defTabSz="457200" eaLnBrk="0" hangingPunct="0">
              <a:spcBef>
                <a:spcPct val="20000"/>
              </a:spcBef>
              <a:buClr>
                <a:srgbClr val="FF0000"/>
              </a:buClr>
              <a:defRPr sz="1700">
                <a:solidFill>
                  <a:srgbClr val="14A9DE"/>
                </a:solidFill>
                <a:latin typeface="Arial" pitchFamily="34" charset="0"/>
                <a:cs typeface="Arial" pitchFamily="34" charset="0"/>
              </a:defRPr>
            </a:lvl2pPr>
            <a:lvl3pPr marL="1143000" indent="-228600" defTabSz="457200" eaLnBrk="0" hangingPunct="0">
              <a:spcBef>
                <a:spcPct val="20000"/>
              </a:spcBef>
              <a:buClr>
                <a:srgbClr val="FF0000"/>
              </a:buClr>
              <a:buChar char="•"/>
              <a:defRPr sz="1700">
                <a:solidFill>
                  <a:srgbClr val="726964"/>
                </a:solidFill>
                <a:latin typeface="Arial" pitchFamily="34" charset="0"/>
                <a:cs typeface="Arial" pitchFamily="34" charset="0"/>
              </a:defRPr>
            </a:lvl3pPr>
            <a:lvl4pPr marL="1600200" indent="-228600" defTabSz="457200" eaLnBrk="0" hangingPunct="0">
              <a:spcBef>
                <a:spcPct val="20000"/>
              </a:spcBef>
              <a:buClr>
                <a:srgbClr val="FF0000"/>
              </a:buClr>
              <a:buChar char="•"/>
              <a:defRPr sz="1700">
                <a:solidFill>
                  <a:srgbClr val="726964"/>
                </a:solidFill>
                <a:latin typeface="Arial" pitchFamily="34" charset="0"/>
                <a:cs typeface="Arial" pitchFamily="34" charset="0"/>
              </a:defRPr>
            </a:lvl4pPr>
            <a:lvl5pPr marL="2057400" indent="-228600" defTabSz="457200" eaLnBrk="0" hangingPunct="0">
              <a:spcBef>
                <a:spcPct val="20000"/>
              </a:spcBef>
              <a:buClr>
                <a:srgbClr val="FF0000"/>
              </a:buClr>
              <a:buChar char="•"/>
              <a:defRPr sz="1700">
                <a:solidFill>
                  <a:srgbClr val="726964"/>
                </a:solidFill>
                <a:latin typeface="Arial" pitchFamily="34" charset="0"/>
                <a:cs typeface="Arial" pitchFamily="34" charset="0"/>
              </a:defRPr>
            </a:lvl5pPr>
            <a:lvl6pPr marL="25146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6pPr>
            <a:lvl7pPr marL="29718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7pPr>
            <a:lvl8pPr marL="34290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8pPr>
            <a:lvl9pPr marL="3886200" indent="-228600" defTabSz="4572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9pPr>
          </a:lstStyle>
          <a:p>
            <a:pPr algn="ctr" eaLnBrk="1" hangingPunct="1">
              <a:spcBef>
                <a:spcPct val="0"/>
              </a:spcBef>
              <a:spcAft>
                <a:spcPct val="0"/>
              </a:spcAft>
            </a:pPr>
            <a:endParaRPr lang="en-US" altLang="en-US" sz="1200" dirty="0">
              <a:solidFill>
                <a:schemeClr val="tx1"/>
              </a:solidFill>
              <a:latin typeface="Arial Black" pitchFamily="34" charset="0"/>
              <a:ea typeface="MS PGothic" pitchFamily="34" charset="-128"/>
            </a:endParaRPr>
          </a:p>
        </p:txBody>
      </p:sp>
      <p:sp>
        <p:nvSpPr>
          <p:cNvPr id="7" name="Title 4"/>
          <p:cNvSpPr txBox="1">
            <a:spLocks/>
          </p:cNvSpPr>
          <p:nvPr/>
        </p:nvSpPr>
        <p:spPr bwMode="auto">
          <a:xfrm>
            <a:off x="271463" y="188640"/>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25644" name="Rectangle 1"/>
          <p:cNvSpPr>
            <a:spLocks noChangeArrowheads="1"/>
          </p:cNvSpPr>
          <p:nvPr/>
        </p:nvSpPr>
        <p:spPr bwMode="auto">
          <a:xfrm>
            <a:off x="271463" y="1133475"/>
            <a:ext cx="846772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spcAft>
                <a:spcPct val="20000"/>
              </a:spcAft>
              <a:defRPr sz="1700" b="1">
                <a:solidFill>
                  <a:srgbClr val="14A9DE"/>
                </a:solidFill>
                <a:latin typeface="Arial" pitchFamily="34" charset="0"/>
                <a:cs typeface="Arial" pitchFamily="34" charset="0"/>
              </a:defRPr>
            </a:lvl1pPr>
            <a:lvl2pPr eaLnBrk="0" hangingPunct="0">
              <a:spcBef>
                <a:spcPct val="20000"/>
              </a:spcBef>
              <a:buClr>
                <a:srgbClr val="FF0000"/>
              </a:buClr>
              <a:defRPr sz="1700">
                <a:solidFill>
                  <a:srgbClr val="14A9DE"/>
                </a:solidFill>
                <a:latin typeface="Arial" pitchFamily="34" charset="0"/>
                <a:cs typeface="Arial" pitchFamily="34" charset="0"/>
              </a:defRPr>
            </a:lvl2pPr>
            <a:lvl3pPr marL="1143000" indent="-228600" eaLnBrk="0" hangingPunct="0">
              <a:spcBef>
                <a:spcPct val="20000"/>
              </a:spcBef>
              <a:buClr>
                <a:srgbClr val="FF0000"/>
              </a:buClr>
              <a:buChar char="•"/>
              <a:defRPr sz="1700">
                <a:solidFill>
                  <a:srgbClr val="726964"/>
                </a:solidFill>
                <a:latin typeface="Arial" pitchFamily="34" charset="0"/>
                <a:cs typeface="Arial" pitchFamily="34" charset="0"/>
              </a:defRPr>
            </a:lvl3pPr>
            <a:lvl4pPr marL="1600200" indent="-228600" eaLnBrk="0" hangingPunct="0">
              <a:spcBef>
                <a:spcPct val="20000"/>
              </a:spcBef>
              <a:buClr>
                <a:srgbClr val="FF0000"/>
              </a:buClr>
              <a:buChar char="•"/>
              <a:defRPr sz="1700">
                <a:solidFill>
                  <a:srgbClr val="726964"/>
                </a:solidFill>
                <a:latin typeface="Arial" pitchFamily="34" charset="0"/>
                <a:cs typeface="Arial" pitchFamily="34" charset="0"/>
              </a:defRPr>
            </a:lvl4pPr>
            <a:lvl5pPr marL="2057400" indent="-228600" eaLnBrk="0" hangingPunct="0">
              <a:spcBef>
                <a:spcPct val="20000"/>
              </a:spcBef>
              <a:buClr>
                <a:srgbClr val="FF0000"/>
              </a:buClr>
              <a:buChar char="•"/>
              <a:defRPr sz="1700">
                <a:solidFill>
                  <a:srgbClr val="726964"/>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Char char="•"/>
              <a:defRPr sz="1700">
                <a:solidFill>
                  <a:srgbClr val="726964"/>
                </a:solidFill>
                <a:latin typeface="Arial" pitchFamily="34" charset="0"/>
                <a:cs typeface="Arial" pitchFamily="34" charset="0"/>
              </a:defRPr>
            </a:lvl9pPr>
          </a:lstStyle>
          <a:p>
            <a:pPr algn="l" eaLnBrk="1" hangingPunct="1"/>
            <a:r>
              <a:rPr lang="en-GB" altLang="en-US" sz="1000" b="0" dirty="0">
                <a:solidFill>
                  <a:schemeClr val="tx1"/>
                </a:solidFill>
              </a:rPr>
              <a:t>Under the latest Government actions, full time learners will be required to be on a programme that is </a:t>
            </a:r>
            <a:r>
              <a:rPr lang="en-GB" altLang="en-US" sz="1000" dirty="0">
                <a:solidFill>
                  <a:schemeClr val="tx1"/>
                </a:solidFill>
              </a:rPr>
              <a:t>no less than 540 Guide Learning Hours </a:t>
            </a:r>
            <a:r>
              <a:rPr lang="en-GB" altLang="en-US" sz="1000" b="0" dirty="0">
                <a:solidFill>
                  <a:schemeClr val="tx1"/>
                </a:solidFill>
              </a:rPr>
              <a:t>for </a:t>
            </a:r>
            <a:r>
              <a:rPr lang="en-GB" altLang="en-US" sz="1000" b="0" dirty="0" smtClean="0">
                <a:solidFill>
                  <a:schemeClr val="tx1"/>
                </a:solidFill>
              </a:rPr>
              <a:t>a</a:t>
            </a:r>
          </a:p>
          <a:p>
            <a:pPr algn="l" eaLnBrk="1" hangingPunct="1"/>
            <a:r>
              <a:rPr lang="en-GB" altLang="en-US" sz="1000" b="0" dirty="0" smtClean="0">
                <a:solidFill>
                  <a:schemeClr val="tx1"/>
                </a:solidFill>
              </a:rPr>
              <a:t>full </a:t>
            </a:r>
            <a:r>
              <a:rPr lang="en-GB" altLang="en-US" sz="1000" b="0" dirty="0">
                <a:solidFill>
                  <a:schemeClr val="tx1"/>
                </a:solidFill>
              </a:rPr>
              <a:t>time programme, with 600 being the optimum, although they can be larger and self funded above this level.</a:t>
            </a:r>
          </a:p>
          <a:p>
            <a:pPr marL="0" lvl="1" eaLnBrk="1" hangingPunct="1"/>
            <a:endParaRPr lang="en-GB" altLang="en-US" sz="1000" dirty="0">
              <a:solidFill>
                <a:schemeClr val="tx1"/>
              </a:solidFill>
            </a:endParaRPr>
          </a:p>
        </p:txBody>
      </p:sp>
      <p:sp>
        <p:nvSpPr>
          <p:cNvPr id="8" name="Title 4"/>
          <p:cNvSpPr txBox="1">
            <a:spLocks/>
          </p:cNvSpPr>
          <p:nvPr/>
        </p:nvSpPr>
        <p:spPr bwMode="auto">
          <a:xfrm>
            <a:off x="271463" y="608274"/>
            <a:ext cx="439657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EXAMPLE LEVEL 1 TEMPLATE</a:t>
            </a:r>
            <a:endParaRPr lang="en-GB" sz="2000" b="1" dirty="0">
              <a:latin typeface="Arial Black" panose="020B0A04020102020204" pitchFamily="34" charset="0"/>
            </a:endParaRPr>
          </a:p>
        </p:txBody>
      </p:sp>
    </p:spTree>
    <p:extLst>
      <p:ext uri="{BB962C8B-B14F-4D97-AF65-F5344CB8AC3E}">
        <p14:creationId xmlns:p14="http://schemas.microsoft.com/office/powerpoint/2010/main" val="3701323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 name="Table 87"/>
          <p:cNvGraphicFramePr/>
          <p:nvPr>
            <p:extLst>
              <p:ext uri="{D42A27DB-BD31-4B8C-83A1-F6EECF244321}">
                <p14:modId xmlns:p14="http://schemas.microsoft.com/office/powerpoint/2010/main" val="1103193149"/>
              </p:ext>
            </p:extLst>
          </p:nvPr>
        </p:nvGraphicFramePr>
        <p:xfrm>
          <a:off x="268287" y="2155966"/>
          <a:ext cx="8266111" cy="4413952"/>
        </p:xfrm>
        <a:graphic>
          <a:graphicData uri="http://schemas.openxmlformats.org/drawingml/2006/table">
            <a:tbl>
              <a:tblPr>
                <a:tableStyleId>{4C3C2611-4C71-4FC5-86AE-919BDF0F9419}</a:tableStyleId>
              </a:tblPr>
              <a:tblGrid>
                <a:gridCol w="2933238"/>
                <a:gridCol w="2934827"/>
                <a:gridCol w="2398046"/>
              </a:tblGrid>
              <a:tr h="439524">
                <a:tc>
                  <a:txBody>
                    <a:bodyPr/>
                    <a:lstStyle/>
                    <a:p>
                      <a:pPr lvl="0" algn="l">
                        <a:defRPr sz="1800" b="0" i="0"/>
                      </a:pPr>
                      <a:r>
                        <a:rPr sz="1400" dirty="0">
                          <a:solidFill>
                            <a:srgbClr val="FFFFFF"/>
                          </a:solidFill>
                          <a:latin typeface="Arial Bold"/>
                          <a:ea typeface="Arial Bold"/>
                          <a:cs typeface="Arial Bold"/>
                          <a:sym typeface="Arial Bold"/>
                        </a:rPr>
                        <a:t>Programme of </a:t>
                      </a:r>
                      <a:r>
                        <a:rPr sz="1400" dirty="0" smtClean="0">
                          <a:solidFill>
                            <a:srgbClr val="FFFFFF"/>
                          </a:solidFill>
                          <a:latin typeface="Arial Bold"/>
                          <a:ea typeface="Arial Bold"/>
                          <a:cs typeface="Arial Bold"/>
                          <a:sym typeface="Arial Bold"/>
                        </a:rPr>
                        <a:t>Study</a:t>
                      </a:r>
                      <a:r>
                        <a:rPr lang="en-GB" sz="1400" dirty="0" smtClean="0">
                          <a:solidFill>
                            <a:srgbClr val="FFFFFF"/>
                          </a:solidFill>
                          <a:latin typeface="Arial Bold"/>
                          <a:ea typeface="Arial Bold"/>
                          <a:cs typeface="Arial Bold"/>
                          <a:sym typeface="Arial Bold"/>
                        </a:rPr>
                        <a:t>-</a:t>
                      </a:r>
                      <a:endParaRPr sz="1400" dirty="0">
                        <a:solidFill>
                          <a:srgbClr val="FFFFFF"/>
                        </a:solidFill>
                        <a:latin typeface="Arial Bold"/>
                        <a:ea typeface="Arial Bold"/>
                        <a:cs typeface="Arial Bold"/>
                        <a:sym typeface="Arial Bold"/>
                      </a:endParaRP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826180">
                <a:tc>
                  <a:txBody>
                    <a:bodyPr/>
                    <a:lstStyle/>
                    <a:p>
                      <a:pPr lvl="0" algn="l">
                        <a:defRPr sz="1800" b="0" i="0"/>
                      </a:pPr>
                      <a:r>
                        <a:rPr sz="1000" dirty="0">
                          <a:latin typeface="Arial Bold"/>
                          <a:ea typeface="Arial Bold"/>
                          <a:cs typeface="Arial Bold"/>
                          <a:sym typeface="Arial Bold"/>
                        </a:rPr>
                        <a:t>Substantial ‘Core’ Qualification (50% of POS</a:t>
                      </a:r>
                      <a:r>
                        <a:rPr sz="1000" dirty="0" smtClean="0">
                          <a:latin typeface="Arial Bold"/>
                          <a:ea typeface="Arial Bold"/>
                          <a:cs typeface="Arial Bold"/>
                          <a:sym typeface="Arial Bold"/>
                        </a:rPr>
                        <a:t>)</a:t>
                      </a:r>
                      <a:endParaRPr lang="en-GB" sz="1000" dirty="0" smtClean="0">
                        <a:latin typeface="Arial Bold"/>
                        <a:ea typeface="Arial Bold"/>
                        <a:cs typeface="Arial Bold"/>
                        <a:sym typeface="Arial Bold"/>
                      </a:endParaRPr>
                    </a:p>
                    <a:p>
                      <a:pPr lvl="0" algn="l">
                        <a:defRPr sz="1800" b="0" i="0"/>
                      </a:pPr>
                      <a:r>
                        <a:rPr lang="en-GB" sz="1000" dirty="0" smtClean="0">
                          <a:latin typeface="Arial" panose="020B0604020202020204" pitchFamily="34" charset="0"/>
                          <a:ea typeface="Arial Bold"/>
                          <a:cs typeface="Arial" panose="020B0604020202020204" pitchFamily="34" charset="0"/>
                          <a:sym typeface="Arial Bold"/>
                        </a:rPr>
                        <a:t>This shows a programme based around work experience and employability skills</a:t>
                      </a:r>
                      <a:r>
                        <a:rPr lang="en-GB" sz="1000" baseline="0" dirty="0" smtClean="0">
                          <a:latin typeface="Arial" panose="020B0604020202020204" pitchFamily="34" charset="0"/>
                          <a:ea typeface="Arial Bold"/>
                          <a:cs typeface="Arial" panose="020B0604020202020204" pitchFamily="34" charset="0"/>
                          <a:sym typeface="Arial Bold"/>
                        </a:rPr>
                        <a:t> with a vocational taster based on the individuals future plans of progression</a:t>
                      </a:r>
                      <a:endParaRPr sz="1000" dirty="0">
                        <a:latin typeface="Arial" panose="020B0604020202020204" pitchFamily="34" charset="0"/>
                        <a:ea typeface="Arial Bold"/>
                        <a:cs typeface="Arial" panose="020B0604020202020204" pitchFamily="34" charset="0"/>
                        <a:sym typeface="Arial Bold"/>
                      </a:endParaRP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cap="flat" cmpd="sng" algn="ctr">
                      <a:solidFill>
                        <a:srgbClr val="FFFFFF"/>
                      </a:solidFill>
                      <a:prstDash val="solid"/>
                      <a:round/>
                      <a:headEnd type="none" w="med" len="med"/>
                      <a:tailEnd type="none" w="med" len="med"/>
                    </a:lnB>
                    <a:solidFill>
                      <a:srgbClr val="CC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cap="none" normalizeH="0" baseline="0" dirty="0" smtClean="0">
                          <a:ln>
                            <a:noFill/>
                          </a:ln>
                          <a:solidFill>
                            <a:srgbClr val="000000"/>
                          </a:solidFill>
                          <a:effectLst/>
                          <a:latin typeface="Arial" charset="0"/>
                          <a:cs typeface="Arial" charset="0"/>
                        </a:rPr>
                        <a:t>600/57567/ L1 Certificate in Employability Skills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cap="none" normalizeH="0" baseline="0" dirty="0" smtClean="0">
                        <a:ln>
                          <a:noFill/>
                        </a:ln>
                        <a:solidFill>
                          <a:srgbClr val="000000"/>
                        </a:solidFill>
                        <a:effectLst/>
                        <a:latin typeface="Arial"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cap="none" normalizeH="0" baseline="0" dirty="0" smtClean="0">
                          <a:ln>
                            <a:noFill/>
                          </a:ln>
                          <a:solidFill>
                            <a:srgbClr val="000000"/>
                          </a:solidFill>
                          <a:effectLst/>
                          <a:latin typeface="Arial" charset="0"/>
                          <a:cs typeface="Arial" charset="0"/>
                        </a:rPr>
                        <a:t>600/5761/0 Level 1 Award in Personal and Social Skills - optional PSD available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cap="none" normalizeH="0" baseline="0" dirty="0" smtClean="0">
                        <a:ln>
                          <a:noFill/>
                        </a:ln>
                        <a:solidFill>
                          <a:srgbClr val="000000"/>
                        </a:solidFill>
                        <a:effectLst/>
                        <a:latin typeface="Arial" charset="0"/>
                        <a:cs typeface="Arial" charset="0"/>
                      </a:endParaRPr>
                    </a:p>
                  </a:txBody>
                  <a:tcPr marL="0" marR="0" marT="0" marB="0" horzOverflow="overflow">
                    <a:lnL w="12700">
                      <a:solidFill>
                        <a:srgbClr val="FFFFFF"/>
                      </a:solidFill>
                      <a:round/>
                    </a:lnL>
                    <a:lnR w="12700">
                      <a:solidFill>
                        <a:srgbClr val="FFFFFF"/>
                      </a:solidFill>
                      <a:round/>
                    </a:lnR>
                    <a:lnT w="38100">
                      <a:solidFill>
                        <a:srgbClr val="FFFFFF"/>
                      </a:solidFill>
                      <a:round/>
                    </a:lnT>
                    <a:lnB w="12700" cap="flat" cmpd="sng" algn="ctr">
                      <a:solidFill>
                        <a:srgbClr val="FFFFFF"/>
                      </a:solidFill>
                      <a:prstDash val="solid"/>
                      <a:round/>
                      <a:headEnd type="none" w="med" len="med"/>
                      <a:tailEnd type="none" w="med" len="med"/>
                    </a:lnB>
                    <a:solidFill>
                      <a:srgbClr val="CCE2F3"/>
                    </a:solidFill>
                  </a:tcPr>
                </a:tc>
                <a:tc>
                  <a:txBody>
                    <a:bodyPr/>
                    <a:lstStyle/>
                    <a:p>
                      <a:pPr lvl="0" algn="ctr">
                        <a:defRPr sz="1800" b="0" i="0"/>
                      </a:pPr>
                      <a:r>
                        <a:rPr lang="en-GB" sz="1000" b="1" dirty="0" smtClean="0">
                          <a:solidFill>
                            <a:schemeClr val="tx1"/>
                          </a:solidFill>
                          <a:latin typeface="Arial" panose="020B0604020202020204" pitchFamily="34" charset="0"/>
                          <a:ea typeface="Arial Bold"/>
                          <a:cs typeface="Arial" panose="020B0604020202020204" pitchFamily="34" charset="0"/>
                          <a:sym typeface="Arial Bold"/>
                        </a:rPr>
                        <a:t>99</a:t>
                      </a:r>
                      <a:r>
                        <a:rPr lang="en-GB" sz="1000" b="1" baseline="0" dirty="0" smtClean="0">
                          <a:solidFill>
                            <a:schemeClr val="tx1"/>
                          </a:solidFill>
                          <a:latin typeface="Arial" panose="020B0604020202020204" pitchFamily="34" charset="0"/>
                          <a:ea typeface="Arial Bold"/>
                          <a:cs typeface="Arial" panose="020B0604020202020204" pitchFamily="34" charset="0"/>
                          <a:sym typeface="Arial Bold"/>
                        </a:rPr>
                        <a:t> glh</a:t>
                      </a:r>
                    </a:p>
                    <a:p>
                      <a:pPr lvl="0" algn="ctr">
                        <a:defRPr sz="1800" b="0" i="0"/>
                      </a:pPr>
                      <a:endParaRPr lang="en-GB" sz="1000" b="1" baseline="0" dirty="0" smtClean="0">
                        <a:solidFill>
                          <a:schemeClr val="tx1"/>
                        </a:solidFill>
                        <a:latin typeface="Arial" panose="020B0604020202020204" pitchFamily="34" charset="0"/>
                        <a:ea typeface="Arial Bold"/>
                        <a:cs typeface="Arial" panose="020B0604020202020204" pitchFamily="34" charset="0"/>
                        <a:sym typeface="Arial Bold"/>
                      </a:endParaRPr>
                    </a:p>
                    <a:p>
                      <a:pPr lvl="0" algn="ctr">
                        <a:defRPr sz="1800" b="0" i="0"/>
                      </a:pPr>
                      <a:r>
                        <a:rPr lang="en-GB" sz="1000" b="0" baseline="0" dirty="0" smtClean="0">
                          <a:solidFill>
                            <a:schemeClr val="tx1"/>
                          </a:solidFill>
                          <a:latin typeface="Arial" panose="020B0604020202020204" pitchFamily="34" charset="0"/>
                          <a:ea typeface="Arial Bold"/>
                          <a:cs typeface="Arial" panose="020B0604020202020204" pitchFamily="34" charset="0"/>
                          <a:sym typeface="Arial Bold"/>
                        </a:rPr>
                        <a:t>48glh</a:t>
                      </a:r>
                    </a:p>
                    <a:p>
                      <a:pPr lvl="0" algn="ctr">
                        <a:defRPr sz="1800" b="0" i="0"/>
                      </a:pPr>
                      <a:endParaRPr sz="1000" dirty="0">
                        <a:latin typeface="Arial Bold"/>
                        <a:ea typeface="Arial Bold"/>
                        <a:cs typeface="Arial Bold"/>
                        <a:sym typeface="Arial Bold"/>
                      </a:endParaRP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cap="flat" cmpd="sng" algn="ctr">
                      <a:solidFill>
                        <a:srgbClr val="FFFFFF"/>
                      </a:solidFill>
                      <a:prstDash val="solid"/>
                      <a:round/>
                      <a:headEnd type="none" w="med" len="med"/>
                      <a:tailEnd type="none" w="med" len="med"/>
                    </a:lnB>
                    <a:solidFill>
                      <a:srgbClr val="CCE2F3"/>
                    </a:solidFill>
                  </a:tcPr>
                </a:tc>
              </a:tr>
              <a:tr h="427229">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(5009838X)</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skills- English L1 </a:t>
                      </a:r>
                    </a:p>
                    <a:p>
                      <a:pPr lvl="0" algn="l">
                        <a:defRPr sz="1800" b="0" i="0"/>
                      </a:pPr>
                      <a:r>
                        <a:rPr sz="1000" dirty="0">
                          <a:latin typeface="Arial Bold"/>
                          <a:ea typeface="Arial Bold"/>
                          <a:cs typeface="Arial Bold"/>
                          <a:sym typeface="Arial Bold"/>
                        </a:rPr>
                        <a:t>(500/9319/8)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smtClean="0">
                          <a:latin typeface="Arial Bold"/>
                          <a:ea typeface="Arial Bold"/>
                          <a:cs typeface="Arial Bold"/>
                          <a:sym typeface="Arial Bold"/>
                        </a:rPr>
                        <a:t>c</a:t>
                      </a:r>
                      <a:r>
                        <a:rPr lang="en-GB" sz="1000" dirty="0" smtClean="0">
                          <a:latin typeface="Arial Bold"/>
                          <a:ea typeface="Arial Bold"/>
                          <a:cs typeface="Arial Bold"/>
                          <a:sym typeface="Arial Bold"/>
                        </a:rPr>
                        <a:t>50</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02893">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(50110821)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latin typeface="Arial Bold"/>
                          <a:ea typeface="Arial Bold"/>
                          <a:cs typeface="Arial Bold"/>
                          <a:sym typeface="Arial Bold"/>
                        </a:rPr>
                        <a:t>Functional skills –   Math L1 </a:t>
                      </a:r>
                    </a:p>
                    <a:p>
                      <a:pPr lvl="0" algn="l">
                        <a:defRPr sz="1800" b="0" i="0"/>
                      </a:pPr>
                      <a:r>
                        <a:rPr sz="1000" dirty="0">
                          <a:latin typeface="Arial Bold"/>
                          <a:ea typeface="Arial Bold"/>
                          <a:cs typeface="Arial Bold"/>
                          <a:sym typeface="Arial Bold"/>
                        </a:rPr>
                        <a:t>(501/0986/8)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c</a:t>
                      </a:r>
                      <a:r>
                        <a:rPr lang="en-GB" sz="1000" dirty="0" smtClean="0">
                          <a:latin typeface="Arial Bold"/>
                          <a:ea typeface="Arial Bold"/>
                          <a:cs typeface="Arial Bold"/>
                          <a:sym typeface="Arial Bold"/>
                        </a:rPr>
                        <a:t>50</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557665">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cap="flat" cmpd="sng" algn="ctr">
                      <a:solidFill>
                        <a:srgbClr val="FFFFFF"/>
                      </a:solidFill>
                      <a:prstDash val="solid"/>
                      <a:round/>
                      <a:headEnd type="none" w="med" len="med"/>
                      <a:tailEnd type="none" w="med" len="med"/>
                    </a:lnT>
                    <a:lnB w="12700">
                      <a:solidFill>
                        <a:srgbClr val="FFFFFF"/>
                      </a:solidFill>
                      <a:round/>
                    </a:lnB>
                    <a:solidFill>
                      <a:srgbClr val="E7F1F9"/>
                    </a:solidFill>
                  </a:tcPr>
                </a:tc>
                <a:tc>
                  <a:txBody>
                    <a:bodyPr/>
                    <a:lstStyle/>
                    <a:p>
                      <a:pPr lvl="0" algn="l">
                        <a:defRPr sz="1800" b="0" i="0"/>
                      </a:pPr>
                      <a:r>
                        <a:rPr lang="en-GB" sz="1000" b="0" dirty="0" smtClean="0">
                          <a:solidFill>
                            <a:srgbClr val="FF0000"/>
                          </a:solidFill>
                          <a:latin typeface="Arial" panose="020B0604020202020204" pitchFamily="34" charset="0"/>
                          <a:ea typeface="Arial Bold"/>
                          <a:cs typeface="Arial" panose="020B0604020202020204" pitchFamily="34" charset="0"/>
                          <a:sym typeface="Arial Bold"/>
                        </a:rPr>
                        <a:t>Work</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experience carried out by </a:t>
                      </a:r>
                      <a:r>
                        <a:rPr lang="en-GB" sz="1000" b="1" baseline="0" dirty="0" smtClean="0">
                          <a:solidFill>
                            <a:srgbClr val="FF0000"/>
                          </a:solidFill>
                          <a:latin typeface="Arial" panose="020B0604020202020204" pitchFamily="34" charset="0"/>
                          <a:ea typeface="Arial Bold"/>
                          <a:cs typeface="Arial" panose="020B0604020202020204" pitchFamily="34" charset="0"/>
                          <a:sym typeface="Arial Bold"/>
                        </a:rPr>
                        <a:t>external employers</a:t>
                      </a:r>
                      <a:endParaRPr sz="1000" b="0" dirty="0">
                        <a:solidFill>
                          <a:srgbClr val="FF0000"/>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cap="flat" cmpd="sng" algn="ctr">
                      <a:solidFill>
                        <a:srgbClr val="FFFFFF"/>
                      </a:solidFill>
                      <a:prstDash val="solid"/>
                      <a:round/>
                      <a:headEnd type="none" w="med" len="med"/>
                      <a:tailEnd type="none" w="med" len="med"/>
                    </a:lnT>
                    <a:lnB w="12700">
                      <a:solidFill>
                        <a:srgbClr val="FFFFFF"/>
                      </a:solidFill>
                      <a:round/>
                    </a:lnB>
                    <a:solidFill>
                      <a:srgbClr val="E7F1F9"/>
                    </a:solidFill>
                  </a:tcPr>
                </a:tc>
                <a:tc>
                  <a:txBody>
                    <a:bodyPr/>
                    <a:lstStyle/>
                    <a:p>
                      <a:pPr lvl="0" algn="ctr">
                        <a:defRPr sz="1800" b="0" i="0"/>
                      </a:pPr>
                      <a:r>
                        <a:rPr lang="en-GB" sz="1000" dirty="0" smtClean="0">
                          <a:latin typeface="Arial Bold"/>
                          <a:ea typeface="Arial Bold"/>
                          <a:cs typeface="Arial Bold"/>
                          <a:sym typeface="Arial Bold"/>
                        </a:rPr>
                        <a:t>120</a:t>
                      </a:r>
                    </a:p>
                    <a:p>
                      <a:pPr lvl="0" algn="ctr">
                        <a:defRPr sz="1800" b="0" i="0"/>
                      </a:pPr>
                      <a:r>
                        <a:rPr lang="en-GB" sz="1000" dirty="0" smtClean="0">
                          <a:latin typeface="Arial Bold"/>
                          <a:ea typeface="Arial Bold"/>
                          <a:cs typeface="Arial Bold"/>
                          <a:sym typeface="Arial Bold"/>
                        </a:rPr>
                        <a:t>(Band 3)</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cap="flat" cmpd="sng" algn="ctr">
                      <a:solidFill>
                        <a:srgbClr val="FFFFFF"/>
                      </a:solidFill>
                      <a:prstDash val="solid"/>
                      <a:round/>
                      <a:headEnd type="none" w="med" len="med"/>
                      <a:tailEnd type="none" w="med" len="med"/>
                    </a:lnT>
                    <a:lnB w="12700">
                      <a:solidFill>
                        <a:srgbClr val="FFFFFF"/>
                      </a:solidFill>
                      <a:round/>
                    </a:lnB>
                    <a:solidFill>
                      <a:srgbClr val="E7F1F9"/>
                    </a:solidFill>
                  </a:tcPr>
                </a:tc>
              </a:tr>
              <a:tr h="627373">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dirty="0" smtClean="0">
                          <a:solidFill>
                            <a:srgbClr val="FF0000"/>
                          </a:solidFill>
                          <a:latin typeface="Arial" panose="020B0604020202020204" pitchFamily="34" charset="0"/>
                          <a:ea typeface="Arial Bold"/>
                          <a:cs typeface="Arial" panose="020B0604020202020204" pitchFamily="34" charset="0"/>
                          <a:sym typeface="Arial Bold"/>
                        </a:rPr>
                        <a:t>Tutorials and non –accredited training support  to prepare the individual </a:t>
                      </a:r>
                      <a:r>
                        <a:rPr lang="en-GB" sz="1000" b="0" i="0" dirty="0" smtClean="0">
                          <a:solidFill>
                            <a:srgbClr val="FF0000"/>
                          </a:solidFill>
                          <a:latin typeface="Arial" panose="020B0604020202020204" pitchFamily="34" charset="0"/>
                          <a:cs typeface="Arial" panose="020B0604020202020204" pitchFamily="34" charset="0"/>
                        </a:rPr>
                        <a:t>for work or progression.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lang="en-GB" sz="1000" dirty="0" smtClean="0">
                          <a:latin typeface="Arial Bold"/>
                          <a:ea typeface="Arial Bold"/>
                          <a:cs typeface="Arial Bold"/>
                          <a:sym typeface="Arial Bold"/>
                        </a:rPr>
                        <a:t>36</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453082">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i="0" dirty="0" smtClean="0">
                          <a:effectLst/>
                        </a:rPr>
                        <a:t>60054402</a:t>
                      </a:r>
                      <a:r>
                        <a:rPr lang="en-GB" sz="1000" i="0" baseline="0" dirty="0" smtClean="0">
                          <a:effectLst/>
                        </a:rPr>
                        <a:t> </a:t>
                      </a:r>
                      <a:r>
                        <a:rPr lang="en-GB" sz="1000" i="0" dirty="0" smtClean="0">
                          <a:effectLst/>
                        </a:rPr>
                        <a:t>Level 1 Certificate in Introduction to Electrical Installation Skills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cap="none" normalizeH="0" baseline="0" dirty="0" smtClean="0">
                        <a:ln>
                          <a:noFill/>
                        </a:ln>
                        <a:solidFill>
                          <a:srgbClr val="000000"/>
                        </a:solidFill>
                        <a:effectLst/>
                        <a:latin typeface="Arial" charset="0"/>
                        <a:cs typeface="Arial" charset="0"/>
                      </a:endParaRP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sz="1800" b="0" i="0"/>
                      </a:pPr>
                      <a:r>
                        <a:rPr lang="en-GB" sz="1000" dirty="0" smtClean="0">
                          <a:latin typeface="Arial Bold"/>
                          <a:ea typeface="Arial Bold"/>
                          <a:cs typeface="Arial Bold"/>
                          <a:sym typeface="Arial Bold"/>
                        </a:rPr>
                        <a:t>137 glh</a:t>
                      </a:r>
                    </a:p>
                    <a:p>
                      <a:pPr lvl="0" algn="ctr">
                        <a:defRPr sz="1800" b="0" i="0"/>
                      </a:pPr>
                      <a:endParaRPr sz="1000" b="1" dirty="0">
                        <a:solidFill>
                          <a:schemeClr val="tx1"/>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31107">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a:t>
                      </a:r>
                      <a:r>
                        <a:rPr lang="en-GB" sz="1000" dirty="0" smtClean="0">
                          <a:solidFill>
                            <a:srgbClr val="FF0000"/>
                          </a:solidFill>
                          <a:latin typeface="Arial Bold"/>
                          <a:ea typeface="Arial Bold"/>
                          <a:cs typeface="Arial Bold"/>
                          <a:sym typeface="Arial Bold"/>
                        </a:rPr>
                        <a:t>planned</a:t>
                      </a:r>
                      <a:r>
                        <a:rPr lang="en-GB" sz="1000" baseline="0" dirty="0" smtClean="0">
                          <a:solidFill>
                            <a:srgbClr val="FF0000"/>
                          </a:solidFill>
                          <a:latin typeface="Arial Bold"/>
                          <a:ea typeface="Arial Bold"/>
                          <a:cs typeface="Arial Bold"/>
                          <a:sym typeface="Arial Bold"/>
                        </a:rPr>
                        <a:t> </a:t>
                      </a:r>
                      <a:r>
                        <a:rPr sz="1000" dirty="0" smtClean="0">
                          <a:solidFill>
                            <a:srgbClr val="FF0000"/>
                          </a:solidFill>
                          <a:latin typeface="Arial Bold"/>
                          <a:ea typeface="Arial Bold"/>
                          <a:cs typeface="Arial Bold"/>
                          <a:sym typeface="Arial Bold"/>
                        </a:rPr>
                        <a:t>can </a:t>
                      </a:r>
                      <a:r>
                        <a:rPr sz="1000" dirty="0">
                          <a:solidFill>
                            <a:srgbClr val="FF0000"/>
                          </a:solidFill>
                          <a:latin typeface="Arial Bold"/>
                          <a:ea typeface="Arial Bold"/>
                          <a:cs typeface="Arial Bold"/>
                          <a:sym typeface="Arial Bold"/>
                        </a:rPr>
                        <a:t>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5</a:t>
                      </a:r>
                      <a:r>
                        <a:rPr lang="en-GB" sz="1000" dirty="0" smtClean="0">
                          <a:latin typeface="Arial Bold"/>
                          <a:ea typeface="Arial Bold"/>
                          <a:cs typeface="Arial Bold"/>
                          <a:sym typeface="Arial Bold"/>
                        </a:rPr>
                        <a:t>40</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88" name="Shape 88"/>
          <p:cNvSpPr/>
          <p:nvPr/>
        </p:nvSpPr>
        <p:spPr>
          <a:xfrm>
            <a:off x="357187" y="6456362"/>
            <a:ext cx="2895601"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90" name="Shape 90"/>
          <p:cNvSpPr/>
          <p:nvPr/>
        </p:nvSpPr>
        <p:spPr>
          <a:xfrm>
            <a:off x="268287" y="1133475"/>
            <a:ext cx="8467726" cy="9130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0">
              <a:spcBef>
                <a:spcPts val="200"/>
              </a:spcBef>
            </a:pPr>
            <a:r>
              <a:rPr lang="en-GB" sz="1000" dirty="0" smtClean="0">
                <a:solidFill>
                  <a:schemeClr val="tx1"/>
                </a:solidFill>
              </a:rPr>
              <a:t>In this example looks at the core programme being Work Experience and Employability skills to give the individual the skills and knowledge  to enter the working environment. It will also help with their employment prospect once they have progressed under programme of study and  the industry sector of their choice.</a:t>
            </a:r>
          </a:p>
          <a:p>
            <a:pPr lvl="1" indent="0">
              <a:spcBef>
                <a:spcPts val="200"/>
              </a:spcBef>
            </a:pPr>
            <a:endParaRPr lang="en-GB" sz="1000" dirty="0">
              <a:solidFill>
                <a:schemeClr val="tx1"/>
              </a:solidFill>
            </a:endParaRPr>
          </a:p>
          <a:p>
            <a:pPr lvl="1" indent="0">
              <a:spcBef>
                <a:spcPts val="200"/>
              </a:spcBef>
            </a:pPr>
            <a:r>
              <a:rPr lang="en-GB" sz="1000" dirty="0" smtClean="0"/>
              <a:t>Programmes </a:t>
            </a:r>
            <a:r>
              <a:rPr lang="en-GB" sz="1000" dirty="0"/>
              <a:t>using GSCE will require </a:t>
            </a:r>
            <a:r>
              <a:rPr lang="en-GB" sz="1000" dirty="0">
                <a:solidFill>
                  <a:srgbClr val="FF0000"/>
                </a:solidFill>
              </a:rPr>
              <a:t>substantially more planned </a:t>
            </a:r>
            <a:r>
              <a:rPr lang="en-GB" sz="1000" dirty="0" smtClean="0">
                <a:solidFill>
                  <a:srgbClr val="FF0000"/>
                </a:solidFill>
              </a:rPr>
              <a:t>hrs </a:t>
            </a:r>
            <a:r>
              <a:rPr lang="en-GB" sz="1000" dirty="0" smtClean="0">
                <a:solidFill>
                  <a:schemeClr val="tx1"/>
                </a:solidFill>
              </a:rPr>
              <a:t>with </a:t>
            </a:r>
            <a:r>
              <a:rPr lang="en-GB" sz="1000" dirty="0">
                <a:solidFill>
                  <a:schemeClr val="tx1"/>
                </a:solidFill>
              </a:rPr>
              <a:t>an avg 110 planned hrs </a:t>
            </a:r>
            <a:r>
              <a:rPr lang="en-GB" sz="1000" dirty="0"/>
              <a:t>for each element (</a:t>
            </a:r>
            <a:r>
              <a:rPr lang="en-GB" sz="1000" dirty="0" smtClean="0"/>
              <a:t>English/math's)</a:t>
            </a:r>
            <a:endParaRPr sz="1000" dirty="0">
              <a:solidFill>
                <a:srgbClr val="14A9DE"/>
              </a:solidFill>
            </a:endParaRPr>
          </a:p>
        </p:txBody>
      </p:sp>
      <p:sp>
        <p:nvSpPr>
          <p:cNvPr id="7" name="Title 4"/>
          <p:cNvSpPr txBox="1">
            <a:spLocks/>
          </p:cNvSpPr>
          <p:nvPr/>
        </p:nvSpPr>
        <p:spPr bwMode="auto">
          <a:xfrm>
            <a:off x="245677" y="260648"/>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8" name="Title 4"/>
          <p:cNvSpPr txBox="1">
            <a:spLocks/>
          </p:cNvSpPr>
          <p:nvPr/>
        </p:nvSpPr>
        <p:spPr bwMode="auto">
          <a:xfrm>
            <a:off x="245677" y="638061"/>
            <a:ext cx="567256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a:solidFill>
                  <a:srgbClr val="FFFFFF"/>
                </a:solidFill>
                <a:latin typeface="Arial Black" panose="020B0A04020102020204" pitchFamily="34" charset="0"/>
              </a:rPr>
              <a:t>LEVEL 1: ELECTRICAL  INSTALLATION </a:t>
            </a:r>
          </a:p>
        </p:txBody>
      </p:sp>
    </p:spTree>
    <p:extLst>
      <p:ext uri="{BB962C8B-B14F-4D97-AF65-F5344CB8AC3E}">
        <p14:creationId xmlns:p14="http://schemas.microsoft.com/office/powerpoint/2010/main" val="48033010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 name="Table 75"/>
          <p:cNvGraphicFramePr/>
          <p:nvPr>
            <p:extLst>
              <p:ext uri="{D42A27DB-BD31-4B8C-83A1-F6EECF244321}">
                <p14:modId xmlns:p14="http://schemas.microsoft.com/office/powerpoint/2010/main" val="695282793"/>
              </p:ext>
            </p:extLst>
          </p:nvPr>
        </p:nvGraphicFramePr>
        <p:xfrm>
          <a:off x="287951" y="1988840"/>
          <a:ext cx="8388505" cy="4531021"/>
        </p:xfrm>
        <a:graphic>
          <a:graphicData uri="http://schemas.openxmlformats.org/drawingml/2006/table">
            <a:tbl>
              <a:tblPr>
                <a:tableStyleId>{4C3C2611-4C71-4FC5-86AE-919BDF0F9419}</a:tableStyleId>
              </a:tblPr>
              <a:tblGrid>
                <a:gridCol w="2976670"/>
                <a:gridCol w="2978282"/>
                <a:gridCol w="2433553"/>
              </a:tblGrid>
              <a:tr h="520431">
                <a:tc>
                  <a:txBody>
                    <a:bodyPr/>
                    <a:lstStyle/>
                    <a:p>
                      <a:pPr lvl="0" algn="l">
                        <a:defRPr sz="1800" b="0" i="0"/>
                      </a:pPr>
                      <a:r>
                        <a:rPr sz="1400" dirty="0">
                          <a:solidFill>
                            <a:srgbClr val="FFFFFF"/>
                          </a:solidFill>
                          <a:latin typeface="Arial Bold"/>
                          <a:ea typeface="Arial Bold"/>
                          <a:cs typeface="Arial Bold"/>
                          <a:sym typeface="Arial Bold"/>
                        </a:rPr>
                        <a:t>Programme of Study</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511332">
                <a:tc>
                  <a:txBody>
                    <a:bodyPr/>
                    <a:lstStyle/>
                    <a:p>
                      <a:pPr lvl="0" algn="l">
                        <a:defRPr sz="1800" b="0" i="0"/>
                      </a:pPr>
                      <a:r>
                        <a:rPr sz="1000" dirty="0">
                          <a:latin typeface="Arial Bold"/>
                          <a:ea typeface="Arial Bold"/>
                          <a:cs typeface="Arial Bold"/>
                          <a:sym typeface="Arial Bold"/>
                        </a:rPr>
                        <a:t>Substantial ‘Core’ Qualification (50% of POS)</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l">
                        <a:defRPr sz="1800" b="0" i="0"/>
                      </a:pPr>
                      <a:r>
                        <a:rPr sz="1000" dirty="0" smtClean="0">
                          <a:latin typeface="Arial Bold"/>
                          <a:ea typeface="Arial Bold"/>
                          <a:cs typeface="Arial Bold"/>
                          <a:sym typeface="Arial Bold"/>
                        </a:rPr>
                        <a:t>601</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0991</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9 </a:t>
                      </a:r>
                      <a:r>
                        <a:rPr sz="1000" dirty="0">
                          <a:latin typeface="Arial Bold"/>
                          <a:ea typeface="Arial Bold"/>
                          <a:cs typeface="Arial Bold"/>
                          <a:sym typeface="Arial Bold"/>
                        </a:rPr>
                        <a:t>L1 Certificate in Introduction to Culinary Skills (7138 -11)</a:t>
                      </a:r>
                    </a:p>
                  </a:txBody>
                  <a:tcPr marL="0" marR="0" marT="0" marB="0"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270glh</a:t>
                      </a:r>
                    </a:p>
                    <a:p>
                      <a:pPr lvl="0" algn="ctr">
                        <a:defRPr sz="1800" b="0" i="0"/>
                      </a:pPr>
                      <a:r>
                        <a:rPr sz="1000" dirty="0">
                          <a:latin typeface="Arial Bold"/>
                          <a:ea typeface="Arial Bold"/>
                          <a:cs typeface="Arial Bold"/>
                          <a:sym typeface="Arial Bold"/>
                        </a:rPr>
                        <a:t>Depending on options (200-320glh)</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r>
              <a:tr h="504053">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(5009838X)</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skills- English L1 </a:t>
                      </a:r>
                    </a:p>
                    <a:p>
                      <a:pPr lvl="0" algn="l">
                        <a:defRPr sz="1800" b="0" i="0"/>
                      </a:pPr>
                      <a:r>
                        <a:rPr sz="1000" dirty="0">
                          <a:latin typeface="Arial Bold"/>
                          <a:ea typeface="Arial Bold"/>
                          <a:cs typeface="Arial Bold"/>
                          <a:sym typeface="Arial Bold"/>
                        </a:rPr>
                        <a:t>(500/9319/8)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29529">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(50110821)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latin typeface="Arial Bold"/>
                          <a:ea typeface="Arial Bold"/>
                          <a:cs typeface="Arial Bold"/>
                          <a:sym typeface="Arial Bold"/>
                        </a:rPr>
                        <a:t>Functional skills –   Math L1 </a:t>
                      </a:r>
                    </a:p>
                    <a:p>
                      <a:pPr lvl="0" algn="l">
                        <a:defRPr sz="1800" b="0" i="0"/>
                      </a:pPr>
                      <a:r>
                        <a:rPr sz="1000" dirty="0">
                          <a:latin typeface="Arial Bold"/>
                          <a:ea typeface="Arial Bold"/>
                          <a:cs typeface="Arial Bold"/>
                          <a:sym typeface="Arial Bold"/>
                        </a:rPr>
                        <a:t>(501/0986/8)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649628">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solidFill>
                            <a:srgbClr val="FF0000"/>
                          </a:solidFill>
                          <a:latin typeface="Arial Bold"/>
                          <a:ea typeface="Arial Bold"/>
                          <a:cs typeface="Arial Bold"/>
                          <a:sym typeface="Arial Bold"/>
                        </a:rPr>
                        <a:t>At Level 1 and below seen as a minimum requirement to gain work ethic and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Optional 48</a:t>
                      </a:r>
                    </a:p>
                    <a:p>
                      <a:pPr lvl="0" algn="ctr">
                        <a:defRPr sz="1800" b="0" i="0"/>
                      </a:pPr>
                      <a:r>
                        <a:rPr sz="1000" dirty="0">
                          <a:latin typeface="Arial Bold"/>
                          <a:ea typeface="Arial Bold"/>
                          <a:cs typeface="Arial Bold"/>
                          <a:sym typeface="Arial Bold"/>
                        </a:rPr>
                        <a:t>(Band 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651448">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Tutorials and non –accredited training support  to prepare the individual </a:t>
                      </a:r>
                      <a:r>
                        <a:rPr sz="1000" b="1" i="1" dirty="0">
                          <a:solidFill>
                            <a:srgbClr val="FF0000"/>
                          </a:solidFill>
                        </a:rPr>
                        <a:t>for work or progression (could be RWE)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30</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629612">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smtClean="0">
                          <a:latin typeface="Arial Bold"/>
                          <a:ea typeface="Arial Bold"/>
                          <a:cs typeface="Arial Bold"/>
                          <a:sym typeface="Arial Bold"/>
                        </a:rPr>
                        <a:t>601</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0622</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 </a:t>
                      </a:r>
                      <a:r>
                        <a:rPr sz="1000" dirty="0">
                          <a:latin typeface="Arial Bold"/>
                          <a:ea typeface="Arial Bold"/>
                          <a:cs typeface="Arial Bold"/>
                          <a:sym typeface="Arial Bold"/>
                        </a:rPr>
                        <a:t>L1 Certificate in Professional Food and Beverage Services (7103-17))</a:t>
                      </a: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112glh</a:t>
                      </a:r>
                    </a:p>
                    <a:p>
                      <a:pPr lvl="0" algn="ctr">
                        <a:defRPr sz="1800" b="0" i="0"/>
                      </a:pPr>
                      <a:r>
                        <a:rPr sz="1000" dirty="0">
                          <a:latin typeface="Arial Bold"/>
                          <a:ea typeface="Arial Bold"/>
                          <a:cs typeface="Arial Bold"/>
                          <a:sym typeface="Arial Bold"/>
                        </a:rPr>
                        <a:t>(107-119glh)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34988">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glh can 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540</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76" name="Shape 76"/>
          <p:cNvSpPr/>
          <p:nvPr/>
        </p:nvSpPr>
        <p:spPr>
          <a:xfrm>
            <a:off x="357187" y="6583363"/>
            <a:ext cx="2895601"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78" name="Shape 78"/>
          <p:cNvSpPr/>
          <p:nvPr/>
        </p:nvSpPr>
        <p:spPr>
          <a:xfrm>
            <a:off x="271462" y="1133475"/>
            <a:ext cx="8467726" cy="7848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0">
              <a:spcBef>
                <a:spcPts val="200"/>
              </a:spcBef>
            </a:pPr>
            <a:r>
              <a:rPr sz="1000" dirty="0"/>
              <a:t>In this model you could use the Culinary Skills as a stand alone core qualification but its possible to add the Food and beverage depending on internal decisions over hours available.</a:t>
            </a:r>
            <a:endParaRPr sz="1000" dirty="0">
              <a:solidFill>
                <a:srgbClr val="14A9DE"/>
              </a:solidFill>
            </a:endParaRPr>
          </a:p>
          <a:p>
            <a:pPr lvl="1" indent="0">
              <a:spcBef>
                <a:spcPts val="400"/>
              </a:spcBef>
            </a:pPr>
            <a:endParaRPr sz="1000" dirty="0">
              <a:solidFill>
                <a:srgbClr val="14A9DE"/>
              </a:solidFill>
            </a:endParaRPr>
          </a:p>
          <a:p>
            <a:pPr lvl="1" indent="0">
              <a:spcBef>
                <a:spcPts val="200"/>
              </a:spcBef>
            </a:pPr>
            <a:r>
              <a:rPr sz="1000" dirty="0"/>
              <a:t>Programmes using GSCE will require </a:t>
            </a:r>
            <a:r>
              <a:rPr sz="1000" dirty="0">
                <a:solidFill>
                  <a:srgbClr val="FF0000"/>
                </a:solidFill>
              </a:rPr>
              <a:t>substantially more planned hrs  </a:t>
            </a:r>
            <a:r>
              <a:rPr sz="1000" dirty="0">
                <a:solidFill>
                  <a:schemeClr val="tx1"/>
                </a:solidFill>
              </a:rPr>
              <a:t>with an avg 110 planned hrs </a:t>
            </a:r>
            <a:r>
              <a:rPr sz="1000" dirty="0"/>
              <a:t>for each element (</a:t>
            </a:r>
            <a:r>
              <a:rPr sz="1000" dirty="0" smtClean="0"/>
              <a:t>English/math's)</a:t>
            </a:r>
            <a:endParaRPr sz="1000" dirty="0"/>
          </a:p>
        </p:txBody>
      </p:sp>
      <p:sp>
        <p:nvSpPr>
          <p:cNvPr id="7" name="Title 4"/>
          <p:cNvSpPr txBox="1">
            <a:spLocks/>
          </p:cNvSpPr>
          <p:nvPr/>
        </p:nvSpPr>
        <p:spPr bwMode="auto">
          <a:xfrm>
            <a:off x="287972" y="260648"/>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9" name="Title 4"/>
          <p:cNvSpPr txBox="1">
            <a:spLocks/>
          </p:cNvSpPr>
          <p:nvPr/>
        </p:nvSpPr>
        <p:spPr bwMode="auto">
          <a:xfrm>
            <a:off x="271461" y="654390"/>
            <a:ext cx="550104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smtClean="0">
                <a:solidFill>
                  <a:srgbClr val="FFFFFF"/>
                </a:solidFill>
                <a:latin typeface="Arial Black" panose="020B0A04020102020204" pitchFamily="34" charset="0"/>
              </a:rPr>
              <a:t>LEVEL </a:t>
            </a:r>
            <a:r>
              <a:rPr lang="en-GB" sz="2000" dirty="0">
                <a:solidFill>
                  <a:srgbClr val="FFFFFF"/>
                </a:solidFill>
                <a:latin typeface="Arial Black" panose="020B0A04020102020204" pitchFamily="34" charset="0"/>
              </a:rPr>
              <a:t>1: HOSPITALITY &amp; CATERING</a:t>
            </a:r>
            <a:endParaRPr lang="en-GB" sz="1400" b="1" dirty="0">
              <a:solidFill>
                <a:srgbClr val="FFFFFF"/>
              </a:solidFill>
              <a:latin typeface="Arial Black"/>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 name="Table 81"/>
          <p:cNvGraphicFramePr/>
          <p:nvPr>
            <p:extLst>
              <p:ext uri="{D42A27DB-BD31-4B8C-83A1-F6EECF244321}">
                <p14:modId xmlns:p14="http://schemas.microsoft.com/office/powerpoint/2010/main" val="1312191238"/>
              </p:ext>
            </p:extLst>
          </p:nvPr>
        </p:nvGraphicFramePr>
        <p:xfrm>
          <a:off x="307415" y="2204864"/>
          <a:ext cx="8428598" cy="4251498"/>
        </p:xfrm>
        <a:graphic>
          <a:graphicData uri="http://schemas.openxmlformats.org/drawingml/2006/table">
            <a:tbl>
              <a:tblPr>
                <a:tableStyleId>{4C3C2611-4C71-4FC5-86AE-919BDF0F9419}</a:tableStyleId>
              </a:tblPr>
              <a:tblGrid>
                <a:gridCol w="2990897"/>
                <a:gridCol w="2992517"/>
                <a:gridCol w="2445184"/>
              </a:tblGrid>
              <a:tr h="479089">
                <a:tc>
                  <a:txBody>
                    <a:bodyPr/>
                    <a:lstStyle/>
                    <a:p>
                      <a:pPr lvl="0" algn="l">
                        <a:defRPr sz="1800" b="0" i="0"/>
                      </a:pPr>
                      <a:r>
                        <a:rPr sz="1400" dirty="0">
                          <a:solidFill>
                            <a:srgbClr val="FFFFFF"/>
                          </a:solidFill>
                          <a:latin typeface="Arial Bold"/>
                          <a:ea typeface="Arial Bold"/>
                          <a:cs typeface="Arial Bold"/>
                          <a:sym typeface="Arial Bold"/>
                        </a:rPr>
                        <a:t>Programme of Study</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470713">
                <a:tc>
                  <a:txBody>
                    <a:bodyPr/>
                    <a:lstStyle/>
                    <a:p>
                      <a:pPr lvl="0" algn="l">
                        <a:defRPr sz="1800" b="0" i="0"/>
                      </a:pPr>
                      <a:r>
                        <a:rPr sz="1000" dirty="0">
                          <a:latin typeface="Arial Bold"/>
                          <a:ea typeface="Arial Bold"/>
                          <a:cs typeface="Arial Bold"/>
                          <a:sym typeface="Arial Bold"/>
                        </a:rPr>
                        <a:t>Substantial ‘Core’ Qualification (50% of POS)</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l">
                        <a:defRPr sz="1800" b="0" i="0"/>
                      </a:pPr>
                      <a:r>
                        <a:rPr sz="1000" dirty="0" smtClean="0">
                          <a:latin typeface="Arial Bold"/>
                          <a:ea typeface="Arial Bold"/>
                          <a:cs typeface="Arial Bold"/>
                          <a:sym typeface="Arial Bold"/>
                        </a:rPr>
                        <a:t>601</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0239</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1 </a:t>
                      </a:r>
                      <a:r>
                        <a:rPr sz="1000" dirty="0">
                          <a:latin typeface="Arial Bold"/>
                          <a:ea typeface="Arial Bold"/>
                          <a:cs typeface="Arial Bold"/>
                          <a:sym typeface="Arial Bold"/>
                        </a:rPr>
                        <a:t>L1 Diploma in Introduction to Hospitality Industry (7107-23)</a:t>
                      </a:r>
                    </a:p>
                  </a:txBody>
                  <a:tcPr marL="0" marR="0" marT="0" marB="0"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330glh</a:t>
                      </a:r>
                    </a:p>
                    <a:p>
                      <a:pPr lvl="0" algn="ctr">
                        <a:defRPr sz="1800" b="0" i="0"/>
                      </a:pPr>
                      <a:r>
                        <a:rPr sz="1000" dirty="0">
                          <a:latin typeface="Arial Bold"/>
                          <a:ea typeface="Arial Bold"/>
                          <a:cs typeface="Arial Bold"/>
                          <a:sym typeface="Arial Bold"/>
                        </a:rPr>
                        <a:t>Depending on options (293-370glh)</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r>
              <a:tr h="464013">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(5009838X)</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skills- English L1 </a:t>
                      </a:r>
                    </a:p>
                    <a:p>
                      <a:pPr lvl="0" algn="l">
                        <a:defRPr sz="1800" b="0" i="0"/>
                      </a:pPr>
                      <a:r>
                        <a:rPr sz="1000" dirty="0">
                          <a:latin typeface="Arial Bold"/>
                          <a:ea typeface="Arial Bold"/>
                          <a:cs typeface="Arial Bold"/>
                          <a:sym typeface="Arial Bold"/>
                        </a:rPr>
                        <a:t>(500/9319/8)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487465">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(50110821)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latin typeface="Arial Bold"/>
                          <a:ea typeface="Arial Bold"/>
                          <a:cs typeface="Arial Bold"/>
                          <a:sym typeface="Arial Bold"/>
                        </a:rPr>
                        <a:t>Functional skills –   Math L1 </a:t>
                      </a:r>
                    </a:p>
                    <a:p>
                      <a:pPr lvl="0" algn="l">
                        <a:defRPr sz="1800" b="0" i="0"/>
                      </a:pPr>
                      <a:r>
                        <a:rPr sz="1000" dirty="0">
                          <a:latin typeface="Arial Bold"/>
                          <a:ea typeface="Arial Bold"/>
                          <a:cs typeface="Arial Bold"/>
                          <a:sym typeface="Arial Bold"/>
                        </a:rPr>
                        <a:t>(501/0986/8)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624826">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solidFill>
                            <a:srgbClr val="FF0000"/>
                          </a:solidFill>
                          <a:latin typeface="Arial Bold"/>
                          <a:ea typeface="Arial Bold"/>
                          <a:cs typeface="Arial Bold"/>
                          <a:sym typeface="Arial Bold"/>
                        </a:rPr>
                        <a:t>At Level 1 and below seen as a minimum requirement to gain work ethic and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Optional 25</a:t>
                      </a:r>
                    </a:p>
                    <a:p>
                      <a:pPr lvl="0" algn="ctr">
                        <a:defRPr sz="1800" b="0" i="0"/>
                      </a:pPr>
                      <a:r>
                        <a:rPr sz="1000" dirty="0">
                          <a:latin typeface="Arial Bold"/>
                          <a:ea typeface="Arial Bold"/>
                          <a:cs typeface="Arial Bold"/>
                          <a:sym typeface="Arial Bold"/>
                        </a:rPr>
                        <a:t>(Band 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99699">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Tutorials and non –accredited training support  to prepare the individual </a:t>
                      </a:r>
                      <a:r>
                        <a:rPr sz="1000" b="1" i="1" dirty="0">
                          <a:solidFill>
                            <a:srgbClr val="FF0000"/>
                          </a:solidFill>
                        </a:rPr>
                        <a:t>for work or progression (could be RWE)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30</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633202">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smtClean="0">
                          <a:latin typeface="Arial Bold"/>
                          <a:ea typeface="Arial Bold"/>
                          <a:cs typeface="Arial Bold"/>
                          <a:sym typeface="Arial Bold"/>
                        </a:rPr>
                        <a:t>601</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0989</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  </a:t>
                      </a:r>
                      <a:r>
                        <a:rPr sz="1000" dirty="0">
                          <a:latin typeface="Arial Bold"/>
                          <a:ea typeface="Arial Bold"/>
                          <a:cs typeface="Arial Bold"/>
                          <a:sym typeface="Arial Bold"/>
                        </a:rPr>
                        <a:t>L1 Award in Introduction to Culinary Skills (7318-10)</a:t>
                      </a: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75glh</a:t>
                      </a:r>
                    </a:p>
                    <a:p>
                      <a:pPr lvl="0" algn="ctr">
                        <a:defRPr sz="1800" b="0" i="0"/>
                      </a:pPr>
                      <a:r>
                        <a:rPr sz="1000" dirty="0">
                          <a:latin typeface="Arial Bold"/>
                          <a:ea typeface="Arial Bold"/>
                          <a:cs typeface="Arial Bold"/>
                          <a:sym typeface="Arial Bold"/>
                        </a:rPr>
                        <a:t>(30-120glh)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492491">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glh can 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550</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82" name="Shape 82"/>
          <p:cNvSpPr/>
          <p:nvPr/>
        </p:nvSpPr>
        <p:spPr>
          <a:xfrm>
            <a:off x="357187" y="6456362"/>
            <a:ext cx="2895601"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84" name="Shape 84"/>
          <p:cNvSpPr/>
          <p:nvPr/>
        </p:nvSpPr>
        <p:spPr>
          <a:xfrm>
            <a:off x="268287" y="1133475"/>
            <a:ext cx="8467726" cy="96436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0">
              <a:spcBef>
                <a:spcPts val="200"/>
              </a:spcBef>
            </a:pPr>
            <a:r>
              <a:rPr sz="1000" dirty="0" smtClean="0"/>
              <a:t>In this model you could use the Introduction to Hospitality as a ‘stand alone’ core qualification but its possible to add the L1 Award in Introduction to Culinary Skills  depending on internal decisions over hours available.</a:t>
            </a:r>
            <a:endParaRPr sz="1000" dirty="0" smtClean="0">
              <a:solidFill>
                <a:srgbClr val="14A9DE"/>
              </a:solidFill>
            </a:endParaRPr>
          </a:p>
          <a:p>
            <a:pPr lvl="1" indent="0">
              <a:spcBef>
                <a:spcPts val="200"/>
              </a:spcBef>
            </a:pPr>
            <a:r>
              <a:rPr sz="1000" dirty="0" smtClean="0">
                <a:latin typeface="Arial Bold"/>
                <a:ea typeface="Arial Bold"/>
                <a:cs typeface="Arial Bold"/>
                <a:sym typeface="Arial Bold"/>
              </a:rPr>
              <a:t>If </a:t>
            </a:r>
            <a:r>
              <a:rPr sz="1000" dirty="0">
                <a:latin typeface="Arial Bold"/>
                <a:ea typeface="Arial Bold"/>
                <a:cs typeface="Arial Bold"/>
                <a:sym typeface="Arial Bold"/>
              </a:rPr>
              <a:t>stand alone higher levels of work experience and/or tutorial could be used for individual needs.</a:t>
            </a:r>
            <a:endParaRPr sz="1000" dirty="0">
              <a:solidFill>
                <a:srgbClr val="14A9DE"/>
              </a:solidFill>
              <a:latin typeface="Arial Bold"/>
              <a:ea typeface="Arial Bold"/>
              <a:cs typeface="Arial Bold"/>
              <a:sym typeface="Arial Bold"/>
            </a:endParaRPr>
          </a:p>
          <a:p>
            <a:pPr lvl="1" indent="0">
              <a:spcBef>
                <a:spcPts val="400"/>
              </a:spcBef>
            </a:pPr>
            <a:endParaRPr sz="1000" dirty="0">
              <a:solidFill>
                <a:srgbClr val="14A9DE"/>
              </a:solidFill>
            </a:endParaRPr>
          </a:p>
          <a:p>
            <a:pPr lvl="1" indent="0">
              <a:spcBef>
                <a:spcPts val="200"/>
              </a:spcBef>
            </a:pPr>
            <a:r>
              <a:rPr sz="1000" dirty="0"/>
              <a:t>Programmes using GSCE will require </a:t>
            </a:r>
            <a:r>
              <a:rPr sz="1000" dirty="0">
                <a:solidFill>
                  <a:srgbClr val="FF0000"/>
                </a:solidFill>
              </a:rPr>
              <a:t>substantially more planned hrs  </a:t>
            </a:r>
            <a:r>
              <a:rPr sz="1000" dirty="0"/>
              <a:t>with an avg 110 planned hrs for each element (</a:t>
            </a:r>
            <a:r>
              <a:rPr sz="1000" dirty="0" smtClean="0"/>
              <a:t>English/math's)</a:t>
            </a:r>
            <a:endParaRPr sz="1000" dirty="0"/>
          </a:p>
        </p:txBody>
      </p:sp>
      <p:sp>
        <p:nvSpPr>
          <p:cNvPr id="7" name="Title 4"/>
          <p:cNvSpPr txBox="1">
            <a:spLocks/>
          </p:cNvSpPr>
          <p:nvPr/>
        </p:nvSpPr>
        <p:spPr bwMode="auto">
          <a:xfrm>
            <a:off x="295332" y="235330"/>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8" name="Title 4"/>
          <p:cNvSpPr txBox="1">
            <a:spLocks/>
          </p:cNvSpPr>
          <p:nvPr/>
        </p:nvSpPr>
        <p:spPr bwMode="auto">
          <a:xfrm>
            <a:off x="295332" y="647736"/>
            <a:ext cx="550104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smtClean="0">
                <a:solidFill>
                  <a:srgbClr val="FFFFFF"/>
                </a:solidFill>
                <a:latin typeface="Arial Black" panose="020B0A04020102020204" pitchFamily="34" charset="0"/>
              </a:rPr>
              <a:t>LEVEL </a:t>
            </a:r>
            <a:r>
              <a:rPr lang="en-GB" sz="2000" dirty="0">
                <a:solidFill>
                  <a:srgbClr val="FFFFFF"/>
                </a:solidFill>
                <a:latin typeface="Arial Black" panose="020B0A04020102020204" pitchFamily="34" charset="0"/>
              </a:rPr>
              <a:t>1: HOSPITALITY &amp; CATERING</a:t>
            </a:r>
            <a:endParaRPr lang="en-GB" sz="1400" b="1" dirty="0">
              <a:solidFill>
                <a:srgbClr val="FFFFFF"/>
              </a:solidFill>
              <a:latin typeface="Arial Black"/>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 name="Table 87"/>
          <p:cNvGraphicFramePr/>
          <p:nvPr>
            <p:extLst>
              <p:ext uri="{D42A27DB-BD31-4B8C-83A1-F6EECF244321}">
                <p14:modId xmlns:p14="http://schemas.microsoft.com/office/powerpoint/2010/main" val="4255485937"/>
              </p:ext>
            </p:extLst>
          </p:nvPr>
        </p:nvGraphicFramePr>
        <p:xfrm>
          <a:off x="254827" y="2216150"/>
          <a:ext cx="8262937" cy="4240212"/>
        </p:xfrm>
        <a:graphic>
          <a:graphicData uri="http://schemas.openxmlformats.org/drawingml/2006/table">
            <a:tbl>
              <a:tblPr>
                <a:tableStyleId>{4C3C2611-4C71-4FC5-86AE-919BDF0F9419}</a:tableStyleId>
              </a:tblPr>
              <a:tblGrid>
                <a:gridCol w="2932112"/>
                <a:gridCol w="2933700"/>
                <a:gridCol w="2397125"/>
              </a:tblGrid>
              <a:tr h="454025">
                <a:tc>
                  <a:txBody>
                    <a:bodyPr/>
                    <a:lstStyle/>
                    <a:p>
                      <a:pPr lvl="0" algn="l">
                        <a:defRPr sz="1800" b="0" i="0"/>
                      </a:pPr>
                      <a:r>
                        <a:rPr sz="1400" dirty="0">
                          <a:solidFill>
                            <a:srgbClr val="FFFFFF"/>
                          </a:solidFill>
                          <a:latin typeface="Arial Bold"/>
                          <a:ea typeface="Arial Bold"/>
                          <a:cs typeface="Arial Bold"/>
                          <a:sym typeface="Arial Bold"/>
                        </a:rPr>
                        <a:t>Programme of Study</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446087">
                <a:tc>
                  <a:txBody>
                    <a:bodyPr/>
                    <a:lstStyle/>
                    <a:p>
                      <a:pPr lvl="0" algn="l">
                        <a:defRPr sz="1800" b="0" i="0"/>
                      </a:pPr>
                      <a:r>
                        <a:rPr sz="1000" dirty="0">
                          <a:latin typeface="Arial Bold"/>
                          <a:ea typeface="Arial Bold"/>
                          <a:cs typeface="Arial Bold"/>
                          <a:sym typeface="Arial Bold"/>
                        </a:rPr>
                        <a:t>Substantial ‘Core’ Qualification (50% of POS)</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l">
                        <a:defRPr sz="1800" b="0" i="0"/>
                      </a:pPr>
                      <a:r>
                        <a:rPr sz="1000" dirty="0" smtClean="0">
                          <a:latin typeface="Arial Bold"/>
                          <a:ea typeface="Arial Bold"/>
                          <a:cs typeface="Arial Bold"/>
                          <a:sym typeface="Arial Bold"/>
                        </a:rPr>
                        <a:t>601</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0717</a:t>
                      </a:r>
                      <a:r>
                        <a:rPr lang="en-GB" sz="1000" dirty="0" smtClean="0">
                          <a:latin typeface="Arial Bold"/>
                          <a:ea typeface="Arial Bold"/>
                          <a:cs typeface="Arial Bold"/>
                          <a:sym typeface="Arial Bold"/>
                        </a:rPr>
                        <a:t>/</a:t>
                      </a:r>
                      <a:r>
                        <a:rPr sz="1000" dirty="0" smtClean="0">
                          <a:latin typeface="Arial Bold"/>
                          <a:ea typeface="Arial Bold"/>
                          <a:cs typeface="Arial Bold"/>
                          <a:sym typeface="Arial Bold"/>
                        </a:rPr>
                        <a:t>0 </a:t>
                      </a:r>
                      <a:r>
                        <a:rPr sz="1000" dirty="0">
                          <a:latin typeface="Arial Bold"/>
                          <a:ea typeface="Arial Bold"/>
                          <a:cs typeface="Arial Bold"/>
                          <a:sym typeface="Arial Bold"/>
                        </a:rPr>
                        <a:t>L2 Diploma in Professional Cookery</a:t>
                      </a:r>
                    </a:p>
                    <a:p>
                      <a:pPr lvl="0" algn="l">
                        <a:defRPr sz="1800" b="0" i="0"/>
                      </a:pPr>
                      <a:r>
                        <a:rPr sz="1000" dirty="0">
                          <a:latin typeface="Arial Bold"/>
                          <a:ea typeface="Arial Bold"/>
                          <a:cs typeface="Arial Bold"/>
                          <a:sym typeface="Arial Bold"/>
                        </a:rPr>
                        <a:t>(7100-12)</a:t>
                      </a:r>
                    </a:p>
                  </a:txBody>
                  <a:tcPr marL="0" marR="0" marT="0" marB="0"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438 glh</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r>
              <a:tr h="441325">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(5009838X)</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skills- English L1 </a:t>
                      </a:r>
                    </a:p>
                    <a:p>
                      <a:pPr lvl="0" algn="l">
                        <a:defRPr sz="1800" b="0" i="0"/>
                      </a:pPr>
                      <a:r>
                        <a:rPr sz="1000" dirty="0">
                          <a:latin typeface="Arial Bold"/>
                          <a:ea typeface="Arial Bold"/>
                          <a:cs typeface="Arial Bold"/>
                          <a:sym typeface="Arial Bold"/>
                        </a:rPr>
                        <a:t>(500/9319/8)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460375">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(50110821)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latin typeface="Arial Bold"/>
                          <a:ea typeface="Arial Bold"/>
                          <a:cs typeface="Arial Bold"/>
                          <a:sym typeface="Arial Bold"/>
                        </a:rPr>
                        <a:t>Functional skills –   Math L1 </a:t>
                      </a:r>
                    </a:p>
                    <a:p>
                      <a:pPr lvl="0" algn="l">
                        <a:defRPr sz="1800" b="0" i="0"/>
                      </a:pPr>
                      <a:r>
                        <a:rPr sz="1000" dirty="0">
                          <a:latin typeface="Arial Bold"/>
                          <a:ea typeface="Arial Bold"/>
                          <a:cs typeface="Arial Bold"/>
                          <a:sym typeface="Arial Bold"/>
                        </a:rPr>
                        <a:t>(501/0986/8)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701675">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solidFill>
                            <a:srgbClr val="FF0000"/>
                          </a:solidFill>
                        </a:rPr>
                        <a:t>At Level 1 and below seen as a minimum requirement to gain work ethic and experience </a:t>
                      </a:r>
                      <a:r>
                        <a:rPr sz="1000" dirty="0">
                          <a:solidFill>
                            <a:srgbClr val="FF0000"/>
                          </a:solidFill>
                          <a:latin typeface="Arial Bold"/>
                          <a:ea typeface="Arial Bold"/>
                          <a:cs typeface="Arial Bold"/>
                          <a:sym typeface="Arial Bold"/>
                        </a:rPr>
                        <a:t>but more limited if using high value GLH core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Optional </a:t>
                      </a:r>
                    </a:p>
                    <a:p>
                      <a:pPr lvl="0" algn="ctr">
                        <a:defRPr sz="1800" b="0" i="0"/>
                      </a:pPr>
                      <a:r>
                        <a:rPr sz="1000" dirty="0">
                          <a:latin typeface="Arial Bold"/>
                          <a:ea typeface="Arial Bold"/>
                          <a:cs typeface="Arial Bold"/>
                          <a:sym typeface="Arial Bold"/>
                        </a:rPr>
                        <a:t>(Band 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68325">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Tutorials and non –accredited training </a:t>
                      </a:r>
                      <a:r>
                        <a:rPr sz="1000" dirty="0" smtClean="0">
                          <a:solidFill>
                            <a:srgbClr val="FF0000"/>
                          </a:solidFill>
                          <a:latin typeface="Arial Bold"/>
                          <a:ea typeface="Arial Bold"/>
                          <a:cs typeface="Arial Bold"/>
                          <a:sym typeface="Arial Bold"/>
                        </a:rPr>
                        <a:t>support</a:t>
                      </a:r>
                      <a:r>
                        <a:rPr lang="en-GB" sz="1000" dirty="0" smtClean="0">
                          <a:solidFill>
                            <a:srgbClr val="FF0000"/>
                          </a:solidFill>
                          <a:latin typeface="Arial Bold"/>
                          <a:ea typeface="Arial Bold"/>
                          <a:cs typeface="Arial Bold"/>
                          <a:sym typeface="Arial Bold"/>
                        </a:rPr>
                        <a:t>,</a:t>
                      </a:r>
                      <a:r>
                        <a:rPr sz="1000" dirty="0" smtClean="0">
                          <a:solidFill>
                            <a:srgbClr val="FF0000"/>
                          </a:solidFill>
                          <a:latin typeface="Arial Bold"/>
                          <a:ea typeface="Arial Bold"/>
                          <a:cs typeface="Arial Bold"/>
                          <a:sym typeface="Arial Bold"/>
                        </a:rPr>
                        <a:t>  </a:t>
                      </a:r>
                      <a:r>
                        <a:rPr sz="1000" dirty="0">
                          <a:solidFill>
                            <a:srgbClr val="FF0000"/>
                          </a:solidFill>
                          <a:latin typeface="Arial Bold"/>
                          <a:ea typeface="Arial Bold"/>
                          <a:cs typeface="Arial Bold"/>
                          <a:sym typeface="Arial Bold"/>
                        </a:rPr>
                        <a:t>to prepare the individual </a:t>
                      </a:r>
                      <a:r>
                        <a:rPr sz="1000" b="1" i="1" dirty="0">
                          <a:solidFill>
                            <a:srgbClr val="FF0000"/>
                          </a:solidFill>
                        </a:rPr>
                        <a:t>for work or progression (could be RWE)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12</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701675">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smtClean="0">
                          <a:solidFill>
                            <a:srgbClr val="0F7FA6"/>
                          </a:solidFill>
                          <a:latin typeface="Arial Bold"/>
                          <a:ea typeface="Arial Bold"/>
                          <a:cs typeface="Arial Bold"/>
                          <a:sym typeface="Arial Bold"/>
                        </a:rPr>
                        <a:t>601</a:t>
                      </a:r>
                      <a:r>
                        <a:rPr lang="en-GB" sz="1000" dirty="0" smtClean="0">
                          <a:solidFill>
                            <a:srgbClr val="0F7FA6"/>
                          </a:solidFill>
                          <a:latin typeface="Arial Bold"/>
                          <a:ea typeface="Arial Bold"/>
                          <a:cs typeface="Arial Bold"/>
                          <a:sym typeface="Arial Bold"/>
                        </a:rPr>
                        <a:t>/</a:t>
                      </a:r>
                      <a:r>
                        <a:rPr sz="1000" dirty="0" smtClean="0">
                          <a:solidFill>
                            <a:srgbClr val="0F7FA6"/>
                          </a:solidFill>
                          <a:latin typeface="Arial Bold"/>
                          <a:ea typeface="Arial Bold"/>
                          <a:cs typeface="Arial Bold"/>
                          <a:sym typeface="Arial Bold"/>
                        </a:rPr>
                        <a:t>0992</a:t>
                      </a:r>
                      <a:r>
                        <a:rPr lang="en-GB" sz="1000" dirty="0" smtClean="0">
                          <a:solidFill>
                            <a:srgbClr val="0F7FA6"/>
                          </a:solidFill>
                          <a:latin typeface="Arial Bold"/>
                          <a:ea typeface="Arial Bold"/>
                          <a:cs typeface="Arial Bold"/>
                          <a:sym typeface="Arial Bold"/>
                        </a:rPr>
                        <a:t>/</a:t>
                      </a:r>
                      <a:r>
                        <a:rPr sz="1000" dirty="0" smtClean="0">
                          <a:solidFill>
                            <a:srgbClr val="0F7FA6"/>
                          </a:solidFill>
                          <a:latin typeface="Arial Bold"/>
                          <a:ea typeface="Arial Bold"/>
                          <a:cs typeface="Arial Bold"/>
                          <a:sym typeface="Arial Bold"/>
                        </a:rPr>
                        <a:t>0 </a:t>
                      </a:r>
                      <a:r>
                        <a:rPr sz="1000" dirty="0">
                          <a:solidFill>
                            <a:srgbClr val="0F7FA6"/>
                          </a:solidFill>
                          <a:latin typeface="Arial Bold"/>
                          <a:ea typeface="Arial Bold"/>
                          <a:cs typeface="Arial Bold"/>
                          <a:sym typeface="Arial Bold"/>
                        </a:rPr>
                        <a:t>L2 Award in Professional Food and Beverage Services (7103-20)</a:t>
                      </a:r>
                    </a:p>
                    <a:p>
                      <a:pPr lvl="0" algn="l">
                        <a:defRPr sz="1800" b="0" i="0"/>
                      </a:pPr>
                      <a:r>
                        <a:rPr sz="1000" dirty="0">
                          <a:solidFill>
                            <a:srgbClr val="0F7FA6"/>
                          </a:solidFill>
                          <a:latin typeface="Arial Bold"/>
                          <a:ea typeface="Arial Bold"/>
                          <a:cs typeface="Arial Bold"/>
                          <a:sym typeface="Arial Bold"/>
                        </a:rPr>
                        <a:t>(33-53glh)</a:t>
                      </a: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solidFill>
                            <a:srgbClr val="0F7FA6"/>
                          </a:solidFill>
                          <a:latin typeface="Arial Bold"/>
                          <a:ea typeface="Arial Bold"/>
                          <a:cs typeface="Arial Bold"/>
                          <a:sym typeface="Arial Bold"/>
                        </a:rPr>
                        <a:t>43glh optional </a:t>
                      </a:r>
                    </a:p>
                    <a:p>
                      <a:pPr lvl="0" algn="ctr">
                        <a:defRPr sz="1800" b="0" i="0"/>
                      </a:pPr>
                      <a:r>
                        <a:rPr sz="1000" dirty="0">
                          <a:solidFill>
                            <a:srgbClr val="0F7FA6"/>
                          </a:solidFill>
                          <a:latin typeface="Arial Bold"/>
                          <a:ea typeface="Arial Bold"/>
                          <a:cs typeface="Arial Bold"/>
                          <a:sym typeface="Arial Bold"/>
                        </a:rPr>
                        <a:t>(33-53glh)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466725">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glh can 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540 - 600</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88" name="Shape 88"/>
          <p:cNvSpPr/>
          <p:nvPr/>
        </p:nvSpPr>
        <p:spPr>
          <a:xfrm>
            <a:off x="357187" y="6456362"/>
            <a:ext cx="2895601"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90" name="Shape 90"/>
          <p:cNvSpPr/>
          <p:nvPr/>
        </p:nvSpPr>
        <p:spPr>
          <a:xfrm>
            <a:off x="357187" y="1167823"/>
            <a:ext cx="8467726" cy="96436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0">
              <a:spcBef>
                <a:spcPts val="200"/>
              </a:spcBef>
            </a:pPr>
            <a:r>
              <a:rPr sz="1000" dirty="0"/>
              <a:t>In this model you could use the L1 Award in Professional Food and Beverage </a:t>
            </a:r>
            <a:r>
              <a:rPr lang="en-GB" sz="1000" dirty="0" smtClean="0"/>
              <a:t> for additional skills </a:t>
            </a:r>
            <a:r>
              <a:rPr sz="1000" dirty="0" smtClean="0">
                <a:latin typeface="Arial Bold"/>
                <a:ea typeface="Arial Bold"/>
                <a:cs typeface="Arial Bold"/>
                <a:sym typeface="Arial Bold"/>
              </a:rPr>
              <a:t>but </a:t>
            </a:r>
            <a:r>
              <a:rPr sz="1000" dirty="0">
                <a:latin typeface="Arial Bold"/>
                <a:ea typeface="Arial Bold"/>
                <a:cs typeface="Arial Bold"/>
                <a:sym typeface="Arial Bold"/>
              </a:rPr>
              <a:t>work experience options are probably more favourable </a:t>
            </a:r>
            <a:r>
              <a:rPr lang="en-GB" sz="1000" dirty="0" smtClean="0">
                <a:latin typeface="Arial Bold"/>
                <a:ea typeface="Arial Bold"/>
                <a:cs typeface="Arial Bold"/>
                <a:sym typeface="Arial Bold"/>
              </a:rPr>
              <a:t>,</a:t>
            </a:r>
            <a:r>
              <a:rPr sz="1000" dirty="0" smtClean="0">
                <a:latin typeface="Arial" panose="020B0604020202020204" pitchFamily="34" charset="0"/>
                <a:ea typeface="Arial Bold"/>
                <a:cs typeface="Arial" panose="020B0604020202020204" pitchFamily="34" charset="0"/>
                <a:sym typeface="Arial Bold"/>
              </a:rPr>
              <a:t>unless </a:t>
            </a:r>
            <a:r>
              <a:rPr sz="1000" dirty="0">
                <a:latin typeface="Arial" panose="020B0604020202020204" pitchFamily="34" charset="0"/>
                <a:ea typeface="Arial Bold"/>
                <a:cs typeface="Arial" panose="020B0604020202020204" pitchFamily="34" charset="0"/>
                <a:sym typeface="Arial Bold"/>
              </a:rPr>
              <a:t>using </a:t>
            </a:r>
            <a:r>
              <a:rPr lang="en-GB" sz="1000" dirty="0" smtClean="0">
                <a:latin typeface="Arial" panose="020B0604020202020204" pitchFamily="34" charset="0"/>
                <a:ea typeface="Arial Bold"/>
                <a:cs typeface="Arial" panose="020B0604020202020204" pitchFamily="34" charset="0"/>
                <a:sym typeface="Arial Bold"/>
              </a:rPr>
              <a:t>work experience</a:t>
            </a:r>
            <a:r>
              <a:rPr sz="1000" dirty="0" smtClean="0">
                <a:latin typeface="Arial" panose="020B0604020202020204" pitchFamily="34" charset="0"/>
                <a:ea typeface="Arial Bold"/>
                <a:cs typeface="Arial" panose="020B0604020202020204" pitchFamily="34" charset="0"/>
                <a:sym typeface="Arial Bold"/>
              </a:rPr>
              <a:t> option</a:t>
            </a:r>
            <a:r>
              <a:rPr lang="en-GB" sz="1000" dirty="0" smtClean="0">
                <a:latin typeface="Arial" panose="020B0604020202020204" pitchFamily="34" charset="0"/>
                <a:ea typeface="Arial Bold"/>
                <a:cs typeface="Arial" panose="020B0604020202020204" pitchFamily="34" charset="0"/>
                <a:sym typeface="Arial Bold"/>
              </a:rPr>
              <a:t>s </a:t>
            </a:r>
            <a:r>
              <a:rPr sz="1000" dirty="0" smtClean="0">
                <a:latin typeface="Arial" panose="020B0604020202020204" pitchFamily="34" charset="0"/>
                <a:ea typeface="Arial Bold"/>
                <a:cs typeface="Arial" panose="020B0604020202020204" pitchFamily="34" charset="0"/>
                <a:sym typeface="Arial Bold"/>
              </a:rPr>
              <a:t>at L</a:t>
            </a:r>
            <a:r>
              <a:rPr lang="en-GB" sz="1000" dirty="0">
                <a:latin typeface="Arial" panose="020B0604020202020204" pitchFamily="34" charset="0"/>
                <a:ea typeface="Arial Bold"/>
                <a:cs typeface="Arial" panose="020B0604020202020204" pitchFamily="34" charset="0"/>
                <a:sym typeface="Arial Bold"/>
              </a:rPr>
              <a:t>e</a:t>
            </a:r>
            <a:r>
              <a:rPr lang="en-GB" sz="1000" dirty="0" smtClean="0">
                <a:latin typeface="Arial" panose="020B0604020202020204" pitchFamily="34" charset="0"/>
                <a:ea typeface="Arial Bold"/>
                <a:cs typeface="Arial" panose="020B0604020202020204" pitchFamily="34" charset="0"/>
                <a:sym typeface="Arial Bold"/>
              </a:rPr>
              <a:t>vel </a:t>
            </a:r>
            <a:r>
              <a:rPr sz="1000" dirty="0" smtClean="0">
                <a:latin typeface="Arial" panose="020B0604020202020204" pitchFamily="34" charset="0"/>
                <a:ea typeface="Arial Bold"/>
                <a:cs typeface="Arial" panose="020B0604020202020204" pitchFamily="34" charset="0"/>
                <a:sym typeface="Arial Bold"/>
              </a:rPr>
              <a:t>3 </a:t>
            </a:r>
            <a:r>
              <a:rPr lang="en-GB" sz="1000" dirty="0" smtClean="0">
                <a:latin typeface="Arial" panose="020B0604020202020204" pitchFamily="34" charset="0"/>
                <a:ea typeface="Arial Bold"/>
                <a:cs typeface="Arial" panose="020B0604020202020204" pitchFamily="34" charset="0"/>
                <a:sym typeface="Arial Bold"/>
              </a:rPr>
              <a:t>as a stepping stone into employment.</a:t>
            </a:r>
            <a:endParaRPr sz="1000" dirty="0">
              <a:solidFill>
                <a:srgbClr val="14A9DE"/>
              </a:solidFill>
              <a:latin typeface="Arial" panose="020B0604020202020204" pitchFamily="34" charset="0"/>
              <a:ea typeface="Arial Bold"/>
              <a:cs typeface="Arial" panose="020B0604020202020204" pitchFamily="34" charset="0"/>
              <a:sym typeface="Arial Bold"/>
            </a:endParaRPr>
          </a:p>
          <a:p>
            <a:pPr lvl="1" indent="0">
              <a:spcBef>
                <a:spcPts val="400"/>
              </a:spcBef>
            </a:pPr>
            <a:endParaRPr sz="1000" dirty="0">
              <a:solidFill>
                <a:srgbClr val="14A9DE"/>
              </a:solidFill>
            </a:endParaRPr>
          </a:p>
          <a:p>
            <a:pPr lvl="1" indent="0">
              <a:spcBef>
                <a:spcPts val="200"/>
              </a:spcBef>
            </a:pPr>
            <a:r>
              <a:rPr sz="1000" dirty="0"/>
              <a:t>Programmes </a:t>
            </a:r>
            <a:r>
              <a:rPr sz="1000" b="1" dirty="0"/>
              <a:t>using GSCE </a:t>
            </a:r>
            <a:r>
              <a:rPr sz="1000" dirty="0"/>
              <a:t>will require </a:t>
            </a:r>
            <a:r>
              <a:rPr sz="1000" dirty="0">
                <a:solidFill>
                  <a:srgbClr val="FF0000"/>
                </a:solidFill>
              </a:rPr>
              <a:t>substantially more </a:t>
            </a:r>
            <a:r>
              <a:rPr sz="1000" dirty="0"/>
              <a:t>planned hrs  with an avg 110 planned hrs for each element (</a:t>
            </a:r>
            <a:r>
              <a:rPr sz="1000" dirty="0" smtClean="0"/>
              <a:t>English/math's)</a:t>
            </a:r>
            <a:endParaRPr sz="1000" dirty="0">
              <a:solidFill>
                <a:srgbClr val="14A9DE"/>
              </a:solidFill>
            </a:endParaRPr>
          </a:p>
          <a:p>
            <a:pPr lvl="1" indent="0">
              <a:spcBef>
                <a:spcPts val="200"/>
              </a:spcBef>
            </a:pPr>
            <a:r>
              <a:rPr sz="1000" b="1" dirty="0">
                <a:solidFill>
                  <a:schemeClr val="tx1"/>
                </a:solidFill>
              </a:rPr>
              <a:t>Note: </a:t>
            </a:r>
            <a:r>
              <a:rPr sz="1000" dirty="0">
                <a:solidFill>
                  <a:schemeClr val="tx1"/>
                </a:solidFill>
              </a:rPr>
              <a:t>Where the leaner does have GSCE grades A*-C then </a:t>
            </a:r>
            <a:r>
              <a:rPr sz="1000" b="1" dirty="0">
                <a:solidFill>
                  <a:schemeClr val="tx1"/>
                </a:solidFill>
              </a:rPr>
              <a:t>other </a:t>
            </a:r>
            <a:r>
              <a:rPr sz="1000" b="1" dirty="0" smtClean="0">
                <a:solidFill>
                  <a:schemeClr val="tx1"/>
                </a:solidFill>
              </a:rPr>
              <a:t>option</a:t>
            </a:r>
            <a:r>
              <a:rPr lang="en-GB" sz="1000" b="1" dirty="0" smtClean="0">
                <a:solidFill>
                  <a:schemeClr val="tx1"/>
                </a:solidFill>
              </a:rPr>
              <a:t>s </a:t>
            </a:r>
            <a:r>
              <a:rPr sz="1000" dirty="0" smtClean="0">
                <a:solidFill>
                  <a:schemeClr val="tx1"/>
                </a:solidFill>
              </a:rPr>
              <a:t>need </a:t>
            </a:r>
            <a:r>
              <a:rPr sz="1000" dirty="0">
                <a:solidFill>
                  <a:schemeClr val="tx1"/>
                </a:solidFill>
              </a:rPr>
              <a:t>to be considered for planned hours</a:t>
            </a:r>
          </a:p>
        </p:txBody>
      </p:sp>
      <p:sp>
        <p:nvSpPr>
          <p:cNvPr id="7" name="Title 4"/>
          <p:cNvSpPr txBox="1">
            <a:spLocks/>
          </p:cNvSpPr>
          <p:nvPr/>
        </p:nvSpPr>
        <p:spPr bwMode="auto">
          <a:xfrm>
            <a:off x="271461" y="188640"/>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8" name="Title 4"/>
          <p:cNvSpPr txBox="1">
            <a:spLocks/>
          </p:cNvSpPr>
          <p:nvPr/>
        </p:nvSpPr>
        <p:spPr bwMode="auto">
          <a:xfrm>
            <a:off x="267958" y="601824"/>
            <a:ext cx="5315091"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smtClean="0">
                <a:solidFill>
                  <a:srgbClr val="FFFFFF"/>
                </a:solidFill>
                <a:latin typeface="Arial Black" panose="020B0A04020102020204" pitchFamily="34" charset="0"/>
              </a:rPr>
              <a:t>LEVEL 2: </a:t>
            </a:r>
            <a:r>
              <a:rPr lang="en-GB" sz="2000" dirty="0">
                <a:solidFill>
                  <a:srgbClr val="FFFFFF"/>
                </a:solidFill>
                <a:latin typeface="Arial Black" panose="020B0A04020102020204" pitchFamily="34" charset="0"/>
              </a:rPr>
              <a:t>HOSPITALITY &amp; CATERING</a:t>
            </a:r>
            <a:endParaRPr lang="en-GB" sz="1400" b="1" dirty="0">
              <a:solidFill>
                <a:srgbClr val="FFFFFF"/>
              </a:solidFill>
              <a:latin typeface="Arial Black"/>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 name="Table 87"/>
          <p:cNvGraphicFramePr/>
          <p:nvPr>
            <p:extLst>
              <p:ext uri="{D42A27DB-BD31-4B8C-83A1-F6EECF244321}">
                <p14:modId xmlns:p14="http://schemas.microsoft.com/office/powerpoint/2010/main" val="3009320795"/>
              </p:ext>
            </p:extLst>
          </p:nvPr>
        </p:nvGraphicFramePr>
        <p:xfrm>
          <a:off x="254827" y="2216150"/>
          <a:ext cx="8262937" cy="4055839"/>
        </p:xfrm>
        <a:graphic>
          <a:graphicData uri="http://schemas.openxmlformats.org/drawingml/2006/table">
            <a:tbl>
              <a:tblPr>
                <a:tableStyleId>{4C3C2611-4C71-4FC5-86AE-919BDF0F9419}</a:tableStyleId>
              </a:tblPr>
              <a:tblGrid>
                <a:gridCol w="2932112"/>
                <a:gridCol w="2933700"/>
                <a:gridCol w="2397125"/>
              </a:tblGrid>
              <a:tr h="454025">
                <a:tc>
                  <a:txBody>
                    <a:bodyPr/>
                    <a:lstStyle/>
                    <a:p>
                      <a:pPr lvl="0" algn="l">
                        <a:defRPr sz="1800" b="0" i="0"/>
                      </a:pPr>
                      <a:r>
                        <a:rPr sz="1400" dirty="0">
                          <a:solidFill>
                            <a:srgbClr val="FFFFFF"/>
                          </a:solidFill>
                          <a:latin typeface="Arial Bold"/>
                          <a:ea typeface="Arial Bold"/>
                          <a:cs typeface="Arial Bold"/>
                          <a:sym typeface="Arial Bold"/>
                        </a:rPr>
                        <a:t>Programme of </a:t>
                      </a:r>
                      <a:r>
                        <a:rPr sz="1400" dirty="0" smtClean="0">
                          <a:solidFill>
                            <a:srgbClr val="FFFFFF"/>
                          </a:solidFill>
                          <a:latin typeface="Arial Bold"/>
                          <a:ea typeface="Arial Bold"/>
                          <a:cs typeface="Arial Bold"/>
                          <a:sym typeface="Arial Bold"/>
                        </a:rPr>
                        <a:t>Study</a:t>
                      </a:r>
                      <a:r>
                        <a:rPr lang="en-GB" sz="1400" dirty="0" smtClean="0">
                          <a:solidFill>
                            <a:srgbClr val="FFFFFF"/>
                          </a:solidFill>
                          <a:latin typeface="Arial Bold"/>
                          <a:ea typeface="Arial Bold"/>
                          <a:cs typeface="Arial Bold"/>
                          <a:sym typeface="Arial Bold"/>
                        </a:rPr>
                        <a:t>-</a:t>
                      </a:r>
                      <a:endParaRPr sz="1400" dirty="0">
                        <a:solidFill>
                          <a:srgbClr val="FFFFFF"/>
                        </a:solidFill>
                        <a:latin typeface="Arial Bold"/>
                        <a:ea typeface="Arial Bold"/>
                        <a:cs typeface="Arial Bold"/>
                        <a:sym typeface="Arial Bold"/>
                      </a:endParaRP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446087">
                <a:tc>
                  <a:txBody>
                    <a:bodyPr/>
                    <a:lstStyle/>
                    <a:p>
                      <a:pPr lvl="0" algn="l">
                        <a:defRPr sz="1800" b="0" i="0"/>
                      </a:pPr>
                      <a:r>
                        <a:rPr sz="1000" dirty="0">
                          <a:latin typeface="Arial Bold"/>
                          <a:ea typeface="Arial Bold"/>
                          <a:cs typeface="Arial Bold"/>
                          <a:sym typeface="Arial Bold"/>
                        </a:rPr>
                        <a:t>Substantial ‘Core’ Qualification (50% of POS)</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l">
                        <a:defRPr sz="1800" b="0" i="0"/>
                      </a:pPr>
                      <a:r>
                        <a:rPr lang="en-GB" sz="1000" dirty="0" smtClean="0">
                          <a:latin typeface="Arial Bold"/>
                          <a:ea typeface="Arial Bold"/>
                          <a:cs typeface="Arial Bold"/>
                          <a:sym typeface="Arial Bold"/>
                        </a:rPr>
                        <a:t>600/5151/6 Level 2 Diploma in Women's and Men’s Hairdressing</a:t>
                      </a:r>
                      <a:endParaRPr sz="1000" dirty="0">
                        <a:latin typeface="Arial Bold"/>
                        <a:ea typeface="Arial Bold"/>
                        <a:cs typeface="Arial Bold"/>
                        <a:sym typeface="Arial Bold"/>
                      </a:endParaRPr>
                    </a:p>
                  </a:txBody>
                  <a:tcPr marL="0" marR="0" marT="0" marB="0"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4</a:t>
                      </a:r>
                      <a:r>
                        <a:rPr lang="en-GB" sz="1000" dirty="0" smtClean="0">
                          <a:latin typeface="Arial Bold"/>
                          <a:ea typeface="Arial Bold"/>
                          <a:cs typeface="Arial Bold"/>
                          <a:sym typeface="Arial Bold"/>
                        </a:rPr>
                        <a:t>50</a:t>
                      </a:r>
                      <a:r>
                        <a:rPr sz="1000" dirty="0" smtClean="0">
                          <a:latin typeface="Arial Bold"/>
                          <a:ea typeface="Arial Bold"/>
                          <a:cs typeface="Arial Bold"/>
                          <a:sym typeface="Arial Bold"/>
                        </a:rPr>
                        <a:t> </a:t>
                      </a:r>
                      <a:r>
                        <a:rPr sz="1000" dirty="0">
                          <a:latin typeface="Arial Bold"/>
                          <a:ea typeface="Arial Bold"/>
                          <a:cs typeface="Arial Bold"/>
                          <a:sym typeface="Arial Bold"/>
                        </a:rPr>
                        <a:t>glh</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r>
              <a:tr h="441325">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(5009838X)</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skills- English L1 </a:t>
                      </a:r>
                    </a:p>
                    <a:p>
                      <a:pPr lvl="0" algn="l">
                        <a:defRPr sz="1800" b="0" i="0"/>
                      </a:pPr>
                      <a:r>
                        <a:rPr sz="1000" dirty="0">
                          <a:latin typeface="Arial Bold"/>
                          <a:ea typeface="Arial Bold"/>
                          <a:cs typeface="Arial Bold"/>
                          <a:sym typeface="Arial Bold"/>
                        </a:rPr>
                        <a:t>(500/9319/8)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19485">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(50110821)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latin typeface="Arial Bold"/>
                          <a:ea typeface="Arial Bold"/>
                          <a:cs typeface="Arial Bold"/>
                          <a:sym typeface="Arial Bold"/>
                        </a:rPr>
                        <a:t>Functional skills –   Math L1 </a:t>
                      </a:r>
                    </a:p>
                    <a:p>
                      <a:pPr lvl="0" algn="l">
                        <a:defRPr sz="1800" b="0" i="0"/>
                      </a:pPr>
                      <a:r>
                        <a:rPr sz="1000" dirty="0">
                          <a:latin typeface="Arial Bold"/>
                          <a:ea typeface="Arial Bold"/>
                          <a:cs typeface="Arial Bold"/>
                          <a:sym typeface="Arial Bold"/>
                        </a:rPr>
                        <a:t>(501/0986/8)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576064">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lang="en-GB" sz="1000" b="0" dirty="0" smtClean="0">
                          <a:solidFill>
                            <a:srgbClr val="FF0000"/>
                          </a:solidFill>
                          <a:latin typeface="Arial" panose="020B0604020202020204" pitchFamily="34" charset="0"/>
                          <a:ea typeface="Arial Bold"/>
                          <a:cs typeface="Arial" panose="020B0604020202020204" pitchFamily="34" charset="0"/>
                          <a:sym typeface="Arial Bold"/>
                        </a:rPr>
                        <a:t>Work</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experience carried out by </a:t>
                      </a:r>
                      <a:r>
                        <a:rPr lang="en-GB" sz="1000" b="1" baseline="0" dirty="0" smtClean="0">
                          <a:solidFill>
                            <a:srgbClr val="FF0000"/>
                          </a:solidFill>
                          <a:latin typeface="Arial" panose="020B0604020202020204" pitchFamily="34" charset="0"/>
                          <a:ea typeface="Arial Bold"/>
                          <a:cs typeface="Arial" panose="020B0604020202020204" pitchFamily="34" charset="0"/>
                          <a:sym typeface="Arial Bold"/>
                        </a:rPr>
                        <a:t>external employers</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 assume 12hrs/week over two weeks</a:t>
                      </a:r>
                      <a:endParaRPr sz="1000" b="0" dirty="0">
                        <a:solidFill>
                          <a:srgbClr val="FF0000"/>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lang="en-GB" sz="1000" dirty="0" smtClean="0">
                          <a:latin typeface="Arial Bold"/>
                          <a:ea typeface="Arial Bold"/>
                          <a:cs typeface="Arial Bold"/>
                          <a:sym typeface="Arial Bold"/>
                        </a:rPr>
                        <a:t>24</a:t>
                      </a:r>
                      <a:endParaRPr sz="1000" dirty="0">
                        <a:latin typeface="Arial Bold"/>
                        <a:ea typeface="Arial Bold"/>
                        <a:cs typeface="Arial Bold"/>
                        <a:sym typeface="Arial Bold"/>
                      </a:endParaRPr>
                    </a:p>
                    <a:p>
                      <a:pPr lvl="0" algn="ctr">
                        <a:defRPr sz="1800" b="0" i="0"/>
                      </a:pPr>
                      <a:r>
                        <a:rPr sz="1000" dirty="0">
                          <a:latin typeface="Arial Bold"/>
                          <a:ea typeface="Arial Bold"/>
                          <a:cs typeface="Arial Bold"/>
                          <a:sym typeface="Arial Bold"/>
                        </a:rPr>
                        <a:t>(Band </a:t>
                      </a:r>
                      <a:r>
                        <a:rPr sz="1000" dirty="0" smtClean="0">
                          <a:latin typeface="Arial Bold"/>
                          <a:ea typeface="Arial Bold"/>
                          <a:cs typeface="Arial Bold"/>
                          <a:sym typeface="Arial Bold"/>
                        </a:rPr>
                        <a:t>1</a:t>
                      </a:r>
                      <a:r>
                        <a:rPr lang="en-GB" sz="1000" dirty="0" smtClean="0">
                          <a:latin typeface="Arial Bold"/>
                          <a:ea typeface="Arial Bold"/>
                          <a:cs typeface="Arial Bold"/>
                          <a:sym typeface="Arial Bold"/>
                        </a:rPr>
                        <a:t> Code</a:t>
                      </a:r>
                      <a:r>
                        <a:rPr lang="en-GB" sz="1000" baseline="0" dirty="0" smtClean="0">
                          <a:latin typeface="Arial Bold"/>
                          <a:ea typeface="Arial Bold"/>
                          <a:cs typeface="Arial Bold"/>
                          <a:sym typeface="Arial Bold"/>
                        </a:rPr>
                        <a:t> </a:t>
                      </a:r>
                    </a:p>
                    <a:p>
                      <a:pPr lvl="0" algn="ctr">
                        <a:defRPr sz="1800" b="0" i="0"/>
                      </a:pPr>
                      <a:r>
                        <a:rPr lang="en-GB" sz="1000" dirty="0" smtClean="0">
                          <a:latin typeface="Arial Bold"/>
                          <a:ea typeface="Arial Bold"/>
                          <a:cs typeface="Arial Bold"/>
                          <a:sym typeface="Arial Bold"/>
                        </a:rPr>
                        <a:t>- Z0007834</a:t>
                      </a:r>
                      <a:r>
                        <a:rPr sz="1000" dirty="0" smtClean="0">
                          <a:latin typeface="Arial Bold"/>
                          <a:ea typeface="Arial Bold"/>
                          <a:cs typeface="Arial Bold"/>
                          <a:sym typeface="Arial Bold"/>
                        </a:rPr>
                        <a:t>)</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648072">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dirty="0" smtClean="0">
                          <a:solidFill>
                            <a:srgbClr val="FF0000"/>
                          </a:solidFill>
                          <a:latin typeface="Arial" panose="020B0604020202020204" pitchFamily="34" charset="0"/>
                          <a:ea typeface="Arial Bold"/>
                          <a:cs typeface="Arial" panose="020B0604020202020204" pitchFamily="34" charset="0"/>
                          <a:sym typeface="Arial Bold"/>
                        </a:rPr>
                        <a:t>Tutorials and non –accredited training support,  to prepare the individual </a:t>
                      </a:r>
                      <a:r>
                        <a:rPr lang="en-GB" sz="1000" b="0" i="0" dirty="0" smtClean="0">
                          <a:solidFill>
                            <a:srgbClr val="FF0000"/>
                          </a:solidFill>
                          <a:latin typeface="Arial" panose="020B0604020202020204" pitchFamily="34" charset="0"/>
                          <a:cs typeface="Arial" panose="020B0604020202020204" pitchFamily="34" charset="0"/>
                        </a:rPr>
                        <a:t>for work or progression (could be Simulated /RWE</a:t>
                      </a:r>
                      <a:r>
                        <a:rPr lang="en-GB" sz="1000" b="0" i="0" baseline="0" dirty="0" smtClean="0">
                          <a:solidFill>
                            <a:srgbClr val="FF0000"/>
                          </a:solidFill>
                          <a:latin typeface="Arial" panose="020B0604020202020204" pitchFamily="34" charset="0"/>
                          <a:cs typeface="Arial" panose="020B0604020202020204" pitchFamily="34" charset="0"/>
                        </a:rPr>
                        <a:t> but classified as non qualification activity</a:t>
                      </a:r>
                      <a:endParaRPr lang="en-GB" sz="1000" b="0" i="0" dirty="0" smtClean="0">
                        <a:solidFill>
                          <a:srgbClr val="FF0000"/>
                        </a:solidFill>
                        <a:latin typeface="Arial" panose="020B0604020202020204" pitchFamily="34" charset="0"/>
                        <a:cs typeface="Arial" panose="020B0604020202020204" pitchFamily="34" charset="0"/>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Decision made base on</a:t>
                      </a:r>
                    </a:p>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 individual needs</a:t>
                      </a:r>
                    </a:p>
                    <a:p>
                      <a:pPr lvl="0" algn="ctr">
                        <a:defRPr sz="1800" b="0" i="0"/>
                      </a:pP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451098">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b="1" i="1" dirty="0" smtClean="0">
                          <a:solidFill>
                            <a:srgbClr val="FF0000"/>
                          </a:solidFill>
                          <a:latin typeface="Arial" panose="020B0604020202020204" pitchFamily="34" charset="0"/>
                          <a:cs typeface="Arial" panose="020B0604020202020204" pitchFamily="34" charset="0"/>
                        </a:rPr>
                        <a:t>Employability skills could be considered as part of individual</a:t>
                      </a:r>
                      <a:r>
                        <a:rPr lang="en-GB" sz="1000" b="1" i="1" baseline="0" dirty="0" smtClean="0">
                          <a:solidFill>
                            <a:srgbClr val="FF0000"/>
                          </a:solidFill>
                          <a:latin typeface="Arial" panose="020B0604020202020204" pitchFamily="34" charset="0"/>
                          <a:cs typeface="Arial" panose="020B0604020202020204" pitchFamily="34" charset="0"/>
                        </a:rPr>
                        <a:t> needs</a:t>
                      </a:r>
                      <a:endParaRPr lang="en-GB" sz="1000" b="1" i="1" dirty="0" smtClean="0">
                        <a:solidFill>
                          <a:srgbClr val="FF0000"/>
                        </a:solidFill>
                        <a:latin typeface="Arial" panose="020B0604020202020204" pitchFamily="34" charset="0"/>
                        <a:cs typeface="Arial" panose="020B0604020202020204" pitchFamily="34" charset="0"/>
                      </a:endParaRP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Decision made base on</a:t>
                      </a:r>
                    </a:p>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 individual needs</a:t>
                      </a:r>
                      <a:endParaRPr sz="1000" dirty="0">
                        <a:solidFill>
                          <a:schemeClr val="tx1"/>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466725">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glh can 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5</a:t>
                      </a:r>
                      <a:r>
                        <a:rPr lang="en-GB" sz="1000" dirty="0" smtClean="0">
                          <a:latin typeface="Arial Bold"/>
                          <a:ea typeface="Arial Bold"/>
                          <a:cs typeface="Arial Bold"/>
                          <a:sym typeface="Arial Bold"/>
                        </a:rPr>
                        <a:t>64</a:t>
                      </a:r>
                      <a:r>
                        <a:rPr lang="en-GB" sz="1000" baseline="0" dirty="0" smtClean="0">
                          <a:latin typeface="Arial Bold"/>
                          <a:ea typeface="Arial Bold"/>
                          <a:cs typeface="Arial Bold"/>
                          <a:sym typeface="Arial Bold"/>
                        </a:rPr>
                        <a:t> + any planned non qualification activity as appropriate</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88" name="Shape 88"/>
          <p:cNvSpPr/>
          <p:nvPr/>
        </p:nvSpPr>
        <p:spPr>
          <a:xfrm>
            <a:off x="357187" y="6456362"/>
            <a:ext cx="2895601"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90" name="Shape 90"/>
          <p:cNvSpPr/>
          <p:nvPr/>
        </p:nvSpPr>
        <p:spPr>
          <a:xfrm>
            <a:off x="268287" y="1133475"/>
            <a:ext cx="8467726" cy="93871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0">
              <a:spcBef>
                <a:spcPts val="200"/>
              </a:spcBef>
            </a:pPr>
            <a:r>
              <a:rPr lang="en-GB" sz="1000" dirty="0" smtClean="0"/>
              <a:t>Decisions on work experience could be dependent on progression/delivery at Level 1 to give the individual ‘experience’ of a working environment, and/or plans if the individual progresses to Level 3 when work experience can be used as the step into employment.</a:t>
            </a:r>
          </a:p>
          <a:p>
            <a:pPr lvl="1" indent="0">
              <a:spcBef>
                <a:spcPts val="200"/>
              </a:spcBef>
            </a:pPr>
            <a:endParaRPr sz="1000" dirty="0">
              <a:solidFill>
                <a:srgbClr val="14A9DE"/>
              </a:solidFill>
            </a:endParaRPr>
          </a:p>
          <a:p>
            <a:pPr lvl="1" indent="0">
              <a:spcBef>
                <a:spcPts val="200"/>
              </a:spcBef>
            </a:pPr>
            <a:r>
              <a:rPr sz="1000" dirty="0"/>
              <a:t>Programmes </a:t>
            </a:r>
            <a:r>
              <a:rPr sz="1000" b="1" dirty="0"/>
              <a:t>using GSCE </a:t>
            </a:r>
            <a:r>
              <a:rPr sz="1000" dirty="0"/>
              <a:t>will require </a:t>
            </a:r>
            <a:r>
              <a:rPr sz="1000" dirty="0">
                <a:solidFill>
                  <a:srgbClr val="FF0000"/>
                </a:solidFill>
              </a:rPr>
              <a:t>substantially more </a:t>
            </a:r>
            <a:r>
              <a:rPr sz="1000" dirty="0"/>
              <a:t>planned hrs  with an avg 110 planned hrs for each element (</a:t>
            </a:r>
            <a:r>
              <a:rPr sz="1000" dirty="0" smtClean="0"/>
              <a:t>English/math's)</a:t>
            </a:r>
            <a:endParaRPr sz="1000" dirty="0">
              <a:solidFill>
                <a:srgbClr val="14A9DE"/>
              </a:solidFill>
            </a:endParaRPr>
          </a:p>
          <a:p>
            <a:pPr lvl="1" indent="0">
              <a:spcBef>
                <a:spcPts val="200"/>
              </a:spcBef>
            </a:pPr>
            <a:r>
              <a:rPr sz="1000" b="1" dirty="0">
                <a:solidFill>
                  <a:schemeClr val="tx1"/>
                </a:solidFill>
              </a:rPr>
              <a:t>Note: </a:t>
            </a:r>
            <a:r>
              <a:rPr sz="1000" dirty="0">
                <a:solidFill>
                  <a:schemeClr val="tx1"/>
                </a:solidFill>
              </a:rPr>
              <a:t>Where the leaner does have GSCE grades A*-C then </a:t>
            </a:r>
            <a:r>
              <a:rPr sz="1000" b="1" dirty="0">
                <a:solidFill>
                  <a:schemeClr val="tx1"/>
                </a:solidFill>
              </a:rPr>
              <a:t>other </a:t>
            </a:r>
            <a:r>
              <a:rPr sz="1000" b="1" dirty="0" smtClean="0">
                <a:solidFill>
                  <a:schemeClr val="tx1"/>
                </a:solidFill>
              </a:rPr>
              <a:t>option</a:t>
            </a:r>
            <a:r>
              <a:rPr lang="en-GB" sz="1000" b="1" dirty="0" smtClean="0">
                <a:solidFill>
                  <a:schemeClr val="tx1"/>
                </a:solidFill>
              </a:rPr>
              <a:t>s</a:t>
            </a:r>
            <a:r>
              <a:rPr sz="1000" b="1" dirty="0" smtClean="0">
                <a:solidFill>
                  <a:schemeClr val="tx1"/>
                </a:solidFill>
              </a:rPr>
              <a:t> </a:t>
            </a:r>
            <a:r>
              <a:rPr sz="1000" dirty="0">
                <a:solidFill>
                  <a:schemeClr val="tx1"/>
                </a:solidFill>
              </a:rPr>
              <a:t>need to be considered for planned hours</a:t>
            </a:r>
          </a:p>
        </p:txBody>
      </p:sp>
      <p:sp>
        <p:nvSpPr>
          <p:cNvPr id="7" name="Title 4"/>
          <p:cNvSpPr txBox="1">
            <a:spLocks/>
          </p:cNvSpPr>
          <p:nvPr/>
        </p:nvSpPr>
        <p:spPr bwMode="auto">
          <a:xfrm>
            <a:off x="271461" y="188640"/>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8" name="Title 4"/>
          <p:cNvSpPr txBox="1">
            <a:spLocks/>
          </p:cNvSpPr>
          <p:nvPr/>
        </p:nvSpPr>
        <p:spPr bwMode="auto">
          <a:xfrm>
            <a:off x="295035" y="601824"/>
            <a:ext cx="2195648"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smtClean="0">
                <a:solidFill>
                  <a:srgbClr val="FFFFFF"/>
                </a:solidFill>
                <a:latin typeface="Arial Black" panose="020B0A04020102020204" pitchFamily="34" charset="0"/>
              </a:rPr>
              <a:t>LEVEL 2: HAIR</a:t>
            </a:r>
            <a:endParaRPr lang="en-GB" sz="1400" b="1" dirty="0">
              <a:solidFill>
                <a:srgbClr val="FFFFFF"/>
              </a:solidFill>
              <a:latin typeface="Arial Black"/>
            </a:endParaRPr>
          </a:p>
        </p:txBody>
      </p:sp>
    </p:spTree>
    <p:extLst>
      <p:ext uri="{BB962C8B-B14F-4D97-AF65-F5344CB8AC3E}">
        <p14:creationId xmlns:p14="http://schemas.microsoft.com/office/powerpoint/2010/main" val="408112305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 name="Table 87"/>
          <p:cNvGraphicFramePr/>
          <p:nvPr>
            <p:extLst>
              <p:ext uri="{D42A27DB-BD31-4B8C-83A1-F6EECF244321}">
                <p14:modId xmlns:p14="http://schemas.microsoft.com/office/powerpoint/2010/main" val="1548381136"/>
              </p:ext>
            </p:extLst>
          </p:nvPr>
        </p:nvGraphicFramePr>
        <p:xfrm>
          <a:off x="254827" y="2216150"/>
          <a:ext cx="8262937" cy="4066952"/>
        </p:xfrm>
        <a:graphic>
          <a:graphicData uri="http://schemas.openxmlformats.org/drawingml/2006/table">
            <a:tbl>
              <a:tblPr>
                <a:tableStyleId>{4C3C2611-4C71-4FC5-86AE-919BDF0F9419}</a:tableStyleId>
              </a:tblPr>
              <a:tblGrid>
                <a:gridCol w="2932112"/>
                <a:gridCol w="2933700"/>
                <a:gridCol w="2397125"/>
              </a:tblGrid>
              <a:tr h="454025">
                <a:tc>
                  <a:txBody>
                    <a:bodyPr/>
                    <a:lstStyle/>
                    <a:p>
                      <a:pPr lvl="0" algn="l">
                        <a:defRPr sz="1800" b="0" i="0"/>
                      </a:pPr>
                      <a:r>
                        <a:rPr sz="1400" dirty="0">
                          <a:solidFill>
                            <a:srgbClr val="FFFFFF"/>
                          </a:solidFill>
                          <a:latin typeface="Arial Bold"/>
                          <a:ea typeface="Arial Bold"/>
                          <a:cs typeface="Arial Bold"/>
                          <a:sym typeface="Arial Bold"/>
                        </a:rPr>
                        <a:t>Programme of </a:t>
                      </a:r>
                      <a:r>
                        <a:rPr sz="1400" dirty="0" smtClean="0">
                          <a:solidFill>
                            <a:srgbClr val="FFFFFF"/>
                          </a:solidFill>
                          <a:latin typeface="Arial Bold"/>
                          <a:ea typeface="Arial Bold"/>
                          <a:cs typeface="Arial Bold"/>
                          <a:sym typeface="Arial Bold"/>
                        </a:rPr>
                        <a:t>Study</a:t>
                      </a:r>
                      <a:r>
                        <a:rPr lang="en-GB" sz="1400" dirty="0" smtClean="0">
                          <a:solidFill>
                            <a:srgbClr val="FFFFFF"/>
                          </a:solidFill>
                          <a:latin typeface="Arial Bold"/>
                          <a:ea typeface="Arial Bold"/>
                          <a:cs typeface="Arial Bold"/>
                          <a:sym typeface="Arial Bold"/>
                        </a:rPr>
                        <a:t>-</a:t>
                      </a:r>
                      <a:endParaRPr sz="1400" dirty="0">
                        <a:solidFill>
                          <a:srgbClr val="FFFFFF"/>
                        </a:solidFill>
                        <a:latin typeface="Arial Bold"/>
                        <a:ea typeface="Arial Bold"/>
                        <a:cs typeface="Arial Bold"/>
                        <a:sym typeface="Arial Bold"/>
                      </a:endParaRP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446087">
                <a:tc>
                  <a:txBody>
                    <a:bodyPr/>
                    <a:lstStyle/>
                    <a:p>
                      <a:pPr lvl="0" algn="l">
                        <a:defRPr sz="1800" b="0" i="0"/>
                      </a:pPr>
                      <a:r>
                        <a:rPr sz="1000" dirty="0">
                          <a:latin typeface="Arial Bold"/>
                          <a:ea typeface="Arial Bold"/>
                          <a:cs typeface="Arial Bold"/>
                          <a:sym typeface="Arial Bold"/>
                        </a:rPr>
                        <a:t>Substantial ‘Core’ Qualification (50% of POS)</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a:pPr>
                      <a:r>
                        <a:rPr lang="en-GB" sz="1000" dirty="0" smtClean="0"/>
                        <a:t>500/9076/8</a:t>
                      </a:r>
                      <a:r>
                        <a:rPr lang="en-GB" sz="1000" baseline="0" dirty="0" smtClean="0"/>
                        <a:t> </a:t>
                      </a:r>
                      <a:r>
                        <a:rPr lang="en-GB" sz="1000" dirty="0" smtClean="0"/>
                        <a:t>Level 2 Diploma in Beauty Therapy(3003-63) </a:t>
                      </a:r>
                      <a:endParaRPr kumimoji="0" lang="en-GB" sz="1000" b="0" i="0" u="none" strike="noStrike" cap="none" normalizeH="0" baseline="0" dirty="0" smtClean="0">
                        <a:ln>
                          <a:noFill/>
                        </a:ln>
                        <a:solidFill>
                          <a:srgbClr val="000000"/>
                        </a:solidFill>
                        <a:effectLst/>
                        <a:latin typeface="Arial" charset="0"/>
                        <a:cs typeface="Arial" charset="0"/>
                      </a:endParaRPr>
                    </a:p>
                    <a:p>
                      <a:pPr lvl="0" algn="l">
                        <a:defRPr sz="1800" b="0" i="0"/>
                      </a:pPr>
                      <a:endParaRPr sz="1000" dirty="0">
                        <a:latin typeface="Arial Bold"/>
                        <a:ea typeface="Arial Bold"/>
                        <a:cs typeface="Arial Bold"/>
                        <a:sym typeface="Arial Bold"/>
                      </a:endParaRPr>
                    </a:p>
                  </a:txBody>
                  <a:tcPr marL="0" marR="0" marT="0" marB="0"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4</a:t>
                      </a:r>
                      <a:r>
                        <a:rPr lang="en-GB" sz="1000" dirty="0" smtClean="0">
                          <a:latin typeface="Arial Bold"/>
                          <a:ea typeface="Arial Bold"/>
                          <a:cs typeface="Arial Bold"/>
                          <a:sym typeface="Arial Bold"/>
                        </a:rPr>
                        <a:t>68</a:t>
                      </a:r>
                      <a:r>
                        <a:rPr sz="1000" dirty="0" smtClean="0">
                          <a:latin typeface="Arial Bold"/>
                          <a:ea typeface="Arial Bold"/>
                          <a:cs typeface="Arial Bold"/>
                          <a:sym typeface="Arial Bold"/>
                        </a:rPr>
                        <a:t> </a:t>
                      </a:r>
                      <a:r>
                        <a:rPr sz="1000" dirty="0">
                          <a:latin typeface="Arial Bold"/>
                          <a:ea typeface="Arial Bold"/>
                          <a:cs typeface="Arial Bold"/>
                          <a:sym typeface="Arial Bold"/>
                        </a:rPr>
                        <a:t>glh</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r>
              <a:tr h="441325">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(5009838X)</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skills- English L1 </a:t>
                      </a:r>
                    </a:p>
                    <a:p>
                      <a:pPr lvl="0" algn="l">
                        <a:defRPr sz="1800" b="0" i="0"/>
                      </a:pPr>
                      <a:r>
                        <a:rPr sz="1000" dirty="0">
                          <a:latin typeface="Arial Bold"/>
                          <a:ea typeface="Arial Bold"/>
                          <a:cs typeface="Arial Bold"/>
                          <a:sym typeface="Arial Bold"/>
                        </a:rPr>
                        <a:t>(500/9319/8)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19485">
                <a:tc>
                  <a:txBody>
                    <a:bodyPr/>
                    <a:lstStyle/>
                    <a:p>
                      <a:pPr lvl="0" algn="l">
                        <a:defRPr sz="1800" b="0" i="0"/>
                      </a:pPr>
                      <a:r>
                        <a:rPr sz="1000" dirty="0">
                          <a:latin typeface="Arial Bold"/>
                          <a:ea typeface="Arial Bold"/>
                          <a:cs typeface="Arial Bold"/>
                          <a:sym typeface="Arial Bold"/>
                        </a:rPr>
                        <a:t>Functional skills (example)</a:t>
                      </a:r>
                    </a:p>
                    <a:p>
                      <a:pPr lvl="0" algn="l">
                        <a:defRPr sz="1800" b="0" i="0"/>
                      </a:pPr>
                      <a:r>
                        <a:rPr sz="1000" dirty="0">
                          <a:latin typeface="Arial Bold"/>
                          <a:ea typeface="Arial Bold"/>
                          <a:cs typeface="Arial Bold"/>
                          <a:sym typeface="Arial Bold"/>
                        </a:rPr>
                        <a:t>Could do Entry 3 if required  (50110821)</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latin typeface="Arial Bold"/>
                          <a:ea typeface="Arial Bold"/>
                          <a:cs typeface="Arial Bold"/>
                          <a:sym typeface="Arial Bold"/>
                        </a:rPr>
                        <a:t>Functional skills –   Math L1 </a:t>
                      </a:r>
                    </a:p>
                    <a:p>
                      <a:pPr lvl="0" algn="l">
                        <a:defRPr sz="1800" b="0" i="0"/>
                      </a:pPr>
                      <a:r>
                        <a:rPr sz="1000" dirty="0">
                          <a:latin typeface="Arial Bold"/>
                          <a:ea typeface="Arial Bold"/>
                          <a:cs typeface="Arial Bold"/>
                          <a:sym typeface="Arial Bold"/>
                        </a:rPr>
                        <a:t>(501/0986/8) – c36-50glh</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a:latin typeface="Arial Bold"/>
                          <a:ea typeface="Arial Bold"/>
                          <a:cs typeface="Arial Bold"/>
                          <a:sym typeface="Arial Bold"/>
                        </a:rPr>
                        <a:t>c45</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576064">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lang="en-GB" sz="1000" b="0" dirty="0" smtClean="0">
                          <a:solidFill>
                            <a:srgbClr val="FF0000"/>
                          </a:solidFill>
                          <a:latin typeface="Arial" panose="020B0604020202020204" pitchFamily="34" charset="0"/>
                          <a:ea typeface="Arial Bold"/>
                          <a:cs typeface="Arial" panose="020B0604020202020204" pitchFamily="34" charset="0"/>
                          <a:sym typeface="Arial Bold"/>
                        </a:rPr>
                        <a:t>Work</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experience carried out by </a:t>
                      </a:r>
                      <a:r>
                        <a:rPr lang="en-GB" sz="1000" b="1" baseline="0" dirty="0" smtClean="0">
                          <a:solidFill>
                            <a:srgbClr val="FF0000"/>
                          </a:solidFill>
                          <a:latin typeface="Arial" panose="020B0604020202020204" pitchFamily="34" charset="0"/>
                          <a:ea typeface="Arial Bold"/>
                          <a:cs typeface="Arial" panose="020B0604020202020204" pitchFamily="34" charset="0"/>
                          <a:sym typeface="Arial Bold"/>
                        </a:rPr>
                        <a:t>external employers</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 could assume 12hrs/week over two weeks if used as an option</a:t>
                      </a:r>
                      <a:endParaRPr sz="1000" b="0" dirty="0">
                        <a:solidFill>
                          <a:srgbClr val="FF0000"/>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lang="en-GB" sz="1000" dirty="0" smtClean="0">
                          <a:latin typeface="Arial Bold"/>
                          <a:ea typeface="Arial Bold"/>
                          <a:cs typeface="Arial Bold"/>
                          <a:sym typeface="Arial Bold"/>
                        </a:rPr>
                        <a:t>n/a</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648072">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dirty="0" smtClean="0">
                          <a:solidFill>
                            <a:srgbClr val="FF0000"/>
                          </a:solidFill>
                          <a:latin typeface="Arial" panose="020B0604020202020204" pitchFamily="34" charset="0"/>
                          <a:ea typeface="Arial Bold"/>
                          <a:cs typeface="Arial" panose="020B0604020202020204" pitchFamily="34" charset="0"/>
                          <a:sym typeface="Arial Bold"/>
                        </a:rPr>
                        <a:t>Tutorials and non –accredited training support,  to prepare the individual </a:t>
                      </a:r>
                      <a:r>
                        <a:rPr lang="en-GB" sz="1000" b="0" i="0" dirty="0" smtClean="0">
                          <a:solidFill>
                            <a:srgbClr val="FF0000"/>
                          </a:solidFill>
                          <a:latin typeface="Arial" panose="020B0604020202020204" pitchFamily="34" charset="0"/>
                          <a:cs typeface="Arial" panose="020B0604020202020204" pitchFamily="34" charset="0"/>
                        </a:rPr>
                        <a:t>for work or progression (could be Simulated /RWE</a:t>
                      </a:r>
                      <a:r>
                        <a:rPr lang="en-GB" sz="1000" b="0" i="0" baseline="0" dirty="0" smtClean="0">
                          <a:solidFill>
                            <a:srgbClr val="FF0000"/>
                          </a:solidFill>
                          <a:latin typeface="Arial" panose="020B0604020202020204" pitchFamily="34" charset="0"/>
                          <a:cs typeface="Arial" panose="020B0604020202020204" pitchFamily="34" charset="0"/>
                        </a:rPr>
                        <a:t> but classified as non qualification activity</a:t>
                      </a:r>
                      <a:endParaRPr lang="en-GB" sz="1000" b="0" i="0" dirty="0" smtClean="0">
                        <a:solidFill>
                          <a:srgbClr val="FF0000"/>
                        </a:solidFill>
                        <a:latin typeface="Arial" panose="020B0604020202020204" pitchFamily="34" charset="0"/>
                        <a:cs typeface="Arial" panose="020B0604020202020204" pitchFamily="34" charset="0"/>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Decision made base on</a:t>
                      </a:r>
                    </a:p>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 individual needs</a:t>
                      </a:r>
                    </a:p>
                    <a:p>
                      <a:pPr lvl="0" algn="ctr">
                        <a:defRPr sz="1800" b="0" i="0"/>
                      </a:pP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451098">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b="1" i="1" dirty="0" smtClean="0">
                          <a:solidFill>
                            <a:srgbClr val="FF0000"/>
                          </a:solidFill>
                          <a:latin typeface="Arial" panose="020B0604020202020204" pitchFamily="34" charset="0"/>
                          <a:cs typeface="Arial" panose="020B0604020202020204" pitchFamily="34" charset="0"/>
                        </a:rPr>
                        <a:t>Employability skills could be considered as part of individual</a:t>
                      </a:r>
                      <a:r>
                        <a:rPr lang="en-GB" sz="1000" b="1" i="1" baseline="0" dirty="0" smtClean="0">
                          <a:solidFill>
                            <a:srgbClr val="FF0000"/>
                          </a:solidFill>
                          <a:latin typeface="Arial" panose="020B0604020202020204" pitchFamily="34" charset="0"/>
                          <a:cs typeface="Arial" panose="020B0604020202020204" pitchFamily="34" charset="0"/>
                        </a:rPr>
                        <a:t> needs</a:t>
                      </a:r>
                      <a:endParaRPr lang="en-GB" sz="1000" b="1" i="1" dirty="0" smtClean="0">
                        <a:solidFill>
                          <a:srgbClr val="FF0000"/>
                        </a:solidFill>
                        <a:latin typeface="Arial" panose="020B0604020202020204" pitchFamily="34" charset="0"/>
                        <a:cs typeface="Arial" panose="020B0604020202020204" pitchFamily="34" charset="0"/>
                      </a:endParaRP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Decision made base on</a:t>
                      </a:r>
                    </a:p>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 individual needs</a:t>
                      </a:r>
                      <a:endParaRPr sz="1000" dirty="0">
                        <a:solidFill>
                          <a:schemeClr val="tx1"/>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466725">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glh can 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5</a:t>
                      </a:r>
                      <a:r>
                        <a:rPr lang="en-GB" sz="1000" dirty="0" smtClean="0">
                          <a:latin typeface="Arial Bold"/>
                          <a:ea typeface="Arial Bold"/>
                          <a:cs typeface="Arial Bold"/>
                          <a:sym typeface="Arial Bold"/>
                        </a:rPr>
                        <a:t>58</a:t>
                      </a:r>
                      <a:r>
                        <a:rPr lang="en-GB" sz="1000" baseline="0" dirty="0" smtClean="0">
                          <a:latin typeface="Arial Bold"/>
                          <a:ea typeface="Arial Bold"/>
                          <a:cs typeface="Arial Bold"/>
                          <a:sym typeface="Arial Bold"/>
                        </a:rPr>
                        <a:t> + any planned non qualification activity as appropriate</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88" name="Shape 88"/>
          <p:cNvSpPr/>
          <p:nvPr/>
        </p:nvSpPr>
        <p:spPr>
          <a:xfrm>
            <a:off x="357187" y="6456362"/>
            <a:ext cx="2895601"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90" name="Shape 90"/>
          <p:cNvSpPr/>
          <p:nvPr/>
        </p:nvSpPr>
        <p:spPr>
          <a:xfrm>
            <a:off x="268287" y="1133475"/>
            <a:ext cx="8467726" cy="93871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0">
              <a:spcBef>
                <a:spcPts val="200"/>
              </a:spcBef>
            </a:pPr>
            <a:r>
              <a:rPr lang="en-GB" sz="1000" dirty="0" smtClean="0"/>
              <a:t>Decisions on work experience could be dependent on progression/delivery at Level 1 to give the individual ‘experience’ of a working environment, and/or plans if the individual progresses to Level 3 when work experience can be used as the step into employment.</a:t>
            </a:r>
          </a:p>
          <a:p>
            <a:pPr lvl="1" indent="0">
              <a:spcBef>
                <a:spcPts val="200"/>
              </a:spcBef>
            </a:pPr>
            <a:endParaRPr sz="1000" dirty="0">
              <a:solidFill>
                <a:srgbClr val="14A9DE"/>
              </a:solidFill>
            </a:endParaRPr>
          </a:p>
          <a:p>
            <a:pPr lvl="1" indent="0">
              <a:spcBef>
                <a:spcPts val="200"/>
              </a:spcBef>
            </a:pPr>
            <a:r>
              <a:rPr sz="1000" dirty="0"/>
              <a:t>Programmes </a:t>
            </a:r>
            <a:r>
              <a:rPr sz="1000" b="1" dirty="0"/>
              <a:t>using GSCE </a:t>
            </a:r>
            <a:r>
              <a:rPr sz="1000" dirty="0"/>
              <a:t>will require </a:t>
            </a:r>
            <a:r>
              <a:rPr sz="1000" dirty="0">
                <a:solidFill>
                  <a:srgbClr val="FF0000"/>
                </a:solidFill>
              </a:rPr>
              <a:t>substantially more </a:t>
            </a:r>
            <a:r>
              <a:rPr sz="1000" dirty="0"/>
              <a:t>planned hrs  with an avg 110 planned hrs for each element (</a:t>
            </a:r>
            <a:r>
              <a:rPr sz="1000" dirty="0" smtClean="0"/>
              <a:t>English/math's)</a:t>
            </a:r>
            <a:endParaRPr sz="1000" dirty="0">
              <a:solidFill>
                <a:srgbClr val="14A9DE"/>
              </a:solidFill>
            </a:endParaRPr>
          </a:p>
          <a:p>
            <a:pPr lvl="1" indent="0">
              <a:spcBef>
                <a:spcPts val="200"/>
              </a:spcBef>
            </a:pPr>
            <a:r>
              <a:rPr sz="1000" b="1" dirty="0">
                <a:solidFill>
                  <a:schemeClr val="tx1"/>
                </a:solidFill>
              </a:rPr>
              <a:t>Note: </a:t>
            </a:r>
            <a:r>
              <a:rPr sz="1000" dirty="0">
                <a:solidFill>
                  <a:schemeClr val="tx1"/>
                </a:solidFill>
              </a:rPr>
              <a:t>Where the leaner does have GSCE grades A*-C then </a:t>
            </a:r>
            <a:r>
              <a:rPr sz="1000" b="1" dirty="0">
                <a:solidFill>
                  <a:schemeClr val="tx1"/>
                </a:solidFill>
              </a:rPr>
              <a:t>other </a:t>
            </a:r>
            <a:r>
              <a:rPr sz="1000" b="1" dirty="0" smtClean="0">
                <a:solidFill>
                  <a:schemeClr val="tx1"/>
                </a:solidFill>
              </a:rPr>
              <a:t>option</a:t>
            </a:r>
            <a:r>
              <a:rPr lang="en-GB" sz="1000" b="1" dirty="0" smtClean="0">
                <a:solidFill>
                  <a:schemeClr val="tx1"/>
                </a:solidFill>
              </a:rPr>
              <a:t>s</a:t>
            </a:r>
            <a:r>
              <a:rPr sz="1000" b="1" dirty="0" smtClean="0">
                <a:solidFill>
                  <a:schemeClr val="tx1"/>
                </a:solidFill>
              </a:rPr>
              <a:t> </a:t>
            </a:r>
            <a:r>
              <a:rPr sz="1000" dirty="0">
                <a:solidFill>
                  <a:schemeClr val="tx1"/>
                </a:solidFill>
              </a:rPr>
              <a:t>need to be considered for planned hours</a:t>
            </a:r>
          </a:p>
        </p:txBody>
      </p:sp>
      <p:sp>
        <p:nvSpPr>
          <p:cNvPr id="7" name="Title 4"/>
          <p:cNvSpPr txBox="1">
            <a:spLocks/>
          </p:cNvSpPr>
          <p:nvPr/>
        </p:nvSpPr>
        <p:spPr bwMode="auto">
          <a:xfrm>
            <a:off x="271461" y="188640"/>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8" name="Title 4"/>
          <p:cNvSpPr txBox="1">
            <a:spLocks/>
          </p:cNvSpPr>
          <p:nvPr/>
        </p:nvSpPr>
        <p:spPr bwMode="auto">
          <a:xfrm>
            <a:off x="251067" y="601824"/>
            <a:ext cx="266693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smtClean="0">
                <a:solidFill>
                  <a:srgbClr val="FFFFFF"/>
                </a:solidFill>
                <a:latin typeface="Arial Black" panose="020B0A04020102020204" pitchFamily="34" charset="0"/>
              </a:rPr>
              <a:t>LEVEL 2: BEAUTY</a:t>
            </a:r>
            <a:endParaRPr lang="en-GB" sz="1400" b="1" dirty="0">
              <a:solidFill>
                <a:srgbClr val="FFFFFF"/>
              </a:solidFill>
              <a:latin typeface="Arial Black"/>
            </a:endParaRPr>
          </a:p>
        </p:txBody>
      </p:sp>
    </p:spTree>
    <p:extLst>
      <p:ext uri="{BB962C8B-B14F-4D97-AF65-F5344CB8AC3E}">
        <p14:creationId xmlns:p14="http://schemas.microsoft.com/office/powerpoint/2010/main" val="365895005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 name="Table 87"/>
          <p:cNvGraphicFramePr/>
          <p:nvPr>
            <p:extLst>
              <p:ext uri="{D42A27DB-BD31-4B8C-83A1-F6EECF244321}">
                <p14:modId xmlns:p14="http://schemas.microsoft.com/office/powerpoint/2010/main" val="50067834"/>
              </p:ext>
            </p:extLst>
          </p:nvPr>
        </p:nvGraphicFramePr>
        <p:xfrm>
          <a:off x="271461" y="2060848"/>
          <a:ext cx="8262937" cy="4084984"/>
        </p:xfrm>
        <a:graphic>
          <a:graphicData uri="http://schemas.openxmlformats.org/drawingml/2006/table">
            <a:tbl>
              <a:tblPr>
                <a:tableStyleId>{4C3C2611-4C71-4FC5-86AE-919BDF0F9419}</a:tableStyleId>
              </a:tblPr>
              <a:tblGrid>
                <a:gridCol w="2932112"/>
                <a:gridCol w="2933700"/>
                <a:gridCol w="2397125"/>
              </a:tblGrid>
              <a:tr h="454025">
                <a:tc>
                  <a:txBody>
                    <a:bodyPr/>
                    <a:lstStyle/>
                    <a:p>
                      <a:pPr lvl="0" algn="l">
                        <a:defRPr sz="1800" b="0" i="0"/>
                      </a:pPr>
                      <a:r>
                        <a:rPr sz="1400" dirty="0">
                          <a:solidFill>
                            <a:srgbClr val="FFFFFF"/>
                          </a:solidFill>
                          <a:latin typeface="Arial Bold"/>
                          <a:ea typeface="Arial Bold"/>
                          <a:cs typeface="Arial Bold"/>
                          <a:sym typeface="Arial Bold"/>
                        </a:rPr>
                        <a:t>Programme of </a:t>
                      </a:r>
                      <a:r>
                        <a:rPr sz="1400" dirty="0" smtClean="0">
                          <a:solidFill>
                            <a:srgbClr val="FFFFFF"/>
                          </a:solidFill>
                          <a:latin typeface="Arial Bold"/>
                          <a:ea typeface="Arial Bold"/>
                          <a:cs typeface="Arial Bold"/>
                          <a:sym typeface="Arial Bold"/>
                        </a:rPr>
                        <a:t>Study</a:t>
                      </a:r>
                      <a:r>
                        <a:rPr lang="en-GB" sz="1400" dirty="0" smtClean="0">
                          <a:solidFill>
                            <a:srgbClr val="FFFFFF"/>
                          </a:solidFill>
                          <a:latin typeface="Arial Bold"/>
                          <a:ea typeface="Arial Bold"/>
                          <a:cs typeface="Arial Bold"/>
                          <a:sym typeface="Arial Bold"/>
                        </a:rPr>
                        <a:t>-</a:t>
                      </a:r>
                      <a:endParaRPr sz="1400" dirty="0">
                        <a:solidFill>
                          <a:srgbClr val="FFFFFF"/>
                        </a:solidFill>
                        <a:latin typeface="Arial Bold"/>
                        <a:ea typeface="Arial Bold"/>
                        <a:cs typeface="Arial Bold"/>
                        <a:sym typeface="Arial Bold"/>
                      </a:endParaRP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Qual/QAN number</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c>
                  <a:txBody>
                    <a:bodyPr/>
                    <a:lstStyle/>
                    <a:p>
                      <a:pPr lvl="0" algn="l">
                        <a:defRPr sz="1800" b="0" i="0"/>
                      </a:pPr>
                      <a:r>
                        <a:rPr sz="1400" dirty="0">
                          <a:solidFill>
                            <a:srgbClr val="FFFFFF"/>
                          </a:solidFill>
                          <a:latin typeface="Arial Bold"/>
                          <a:ea typeface="Arial Bold"/>
                          <a:cs typeface="Arial Bold"/>
                          <a:sym typeface="Arial Bold"/>
                        </a:rPr>
                        <a:t>GLHs (on LARA)</a:t>
                      </a:r>
                    </a:p>
                  </a:txBody>
                  <a:tcPr marL="45719" marR="45719" marT="45719" marB="45719" horzOverflow="overflow">
                    <a:lnL w="12700">
                      <a:solidFill>
                        <a:srgbClr val="FFFFFF"/>
                      </a:solidFill>
                      <a:round/>
                    </a:lnL>
                    <a:lnR w="12700">
                      <a:solidFill>
                        <a:srgbClr val="FFFFFF"/>
                      </a:solidFill>
                      <a:round/>
                    </a:lnR>
                    <a:lnT w="12700">
                      <a:solidFill>
                        <a:srgbClr val="FFFFFF"/>
                      </a:solidFill>
                      <a:round/>
                    </a:lnT>
                    <a:lnB w="38100">
                      <a:solidFill>
                        <a:srgbClr val="FFFFFF"/>
                      </a:solidFill>
                      <a:round/>
                    </a:lnB>
                    <a:solidFill>
                      <a:srgbClr val="14A9DE"/>
                    </a:solidFill>
                  </a:tcPr>
                </a:tc>
              </a:tr>
              <a:tr h="446087">
                <a:tc>
                  <a:txBody>
                    <a:bodyPr/>
                    <a:lstStyle/>
                    <a:p>
                      <a:pPr lvl="0" algn="l">
                        <a:defRPr sz="1800" b="0" i="0"/>
                      </a:pPr>
                      <a:r>
                        <a:rPr sz="1000" dirty="0">
                          <a:latin typeface="Arial Bold"/>
                          <a:ea typeface="Arial Bold"/>
                          <a:cs typeface="Arial Bold"/>
                          <a:sym typeface="Arial Bold"/>
                        </a:rPr>
                        <a:t>Substantial ‘Core’ Qualification (50% of POS)</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l">
                        <a:defRPr sz="1800" b="0" i="0"/>
                      </a:pPr>
                      <a:r>
                        <a:rPr lang="en-GB" sz="1000" dirty="0" smtClean="0">
                          <a:latin typeface="Arial Bold"/>
                          <a:ea typeface="Arial Bold"/>
                          <a:cs typeface="Arial Bold"/>
                          <a:sym typeface="Arial Bold"/>
                        </a:rPr>
                        <a:t>500/8957/2</a:t>
                      </a:r>
                      <a:r>
                        <a:rPr lang="en-GB" sz="1000" baseline="0" dirty="0" smtClean="0">
                          <a:latin typeface="Arial Bold"/>
                          <a:ea typeface="Arial Bold"/>
                          <a:cs typeface="Arial Bold"/>
                          <a:sym typeface="Arial Bold"/>
                        </a:rPr>
                        <a:t> </a:t>
                      </a:r>
                      <a:r>
                        <a:rPr lang="en-GB" sz="1000" dirty="0" smtClean="0">
                          <a:latin typeface="Arial Bold"/>
                          <a:ea typeface="Arial Bold"/>
                          <a:cs typeface="Arial Bold"/>
                          <a:sym typeface="Arial Bold"/>
                        </a:rPr>
                        <a:t>Level 3</a:t>
                      </a:r>
                      <a:r>
                        <a:rPr lang="en-GB" sz="1000" baseline="0" dirty="0" smtClean="0">
                          <a:latin typeface="Arial Bold"/>
                          <a:ea typeface="Arial Bold"/>
                          <a:cs typeface="Arial Bold"/>
                          <a:sym typeface="Arial Bold"/>
                        </a:rPr>
                        <a:t> </a:t>
                      </a:r>
                      <a:r>
                        <a:rPr lang="en-GB" sz="1000" dirty="0" smtClean="0">
                          <a:latin typeface="Arial Bold"/>
                          <a:ea typeface="Arial Bold"/>
                          <a:cs typeface="Arial Bold"/>
                          <a:sym typeface="Arial Bold"/>
                        </a:rPr>
                        <a:t>Diploma in</a:t>
                      </a:r>
                      <a:r>
                        <a:rPr lang="en-GB" sz="1000" baseline="0" dirty="0" smtClean="0">
                          <a:latin typeface="Arial Bold"/>
                          <a:ea typeface="Arial Bold"/>
                          <a:cs typeface="Arial Bold"/>
                          <a:sym typeface="Arial Bold"/>
                        </a:rPr>
                        <a:t> Beauty Therapy Techniques</a:t>
                      </a:r>
                      <a:endParaRPr sz="1000" dirty="0">
                        <a:latin typeface="Arial Bold"/>
                        <a:ea typeface="Arial Bold"/>
                        <a:cs typeface="Arial Bold"/>
                        <a:sym typeface="Arial Bold"/>
                      </a:endParaRPr>
                    </a:p>
                  </a:txBody>
                  <a:tcPr marL="0" marR="0" marT="0" marB="0"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c>
                  <a:txBody>
                    <a:bodyPr/>
                    <a:lstStyle/>
                    <a:p>
                      <a:pPr lvl="0" algn="ctr">
                        <a:defRPr sz="1800" b="0" i="0"/>
                      </a:pPr>
                      <a:r>
                        <a:rPr lang="en-GB" sz="1000" dirty="0" smtClean="0">
                          <a:latin typeface="Arial Bold"/>
                          <a:ea typeface="Arial Bold"/>
                          <a:cs typeface="Arial Bold"/>
                          <a:sym typeface="Arial Bold"/>
                        </a:rPr>
                        <a:t>521</a:t>
                      </a:r>
                      <a:r>
                        <a:rPr sz="1000" dirty="0" smtClean="0">
                          <a:latin typeface="Arial Bold"/>
                          <a:ea typeface="Arial Bold"/>
                          <a:cs typeface="Arial Bold"/>
                          <a:sym typeface="Arial Bold"/>
                        </a:rPr>
                        <a:t> </a:t>
                      </a:r>
                      <a:r>
                        <a:rPr sz="1000" dirty="0">
                          <a:latin typeface="Arial Bold"/>
                          <a:ea typeface="Arial Bold"/>
                          <a:cs typeface="Arial Bold"/>
                          <a:sym typeface="Arial Bold"/>
                        </a:rPr>
                        <a:t>glh</a:t>
                      </a:r>
                    </a:p>
                  </a:txBody>
                  <a:tcPr marL="45719" marR="45719" marT="45719" marB="45719" horzOverflow="overflow">
                    <a:lnL w="12700">
                      <a:solidFill>
                        <a:srgbClr val="FFFFFF"/>
                      </a:solidFill>
                      <a:round/>
                    </a:lnL>
                    <a:lnR w="12700">
                      <a:solidFill>
                        <a:srgbClr val="FFFFFF"/>
                      </a:solidFill>
                      <a:round/>
                    </a:lnR>
                    <a:lnT w="38100">
                      <a:solidFill>
                        <a:srgbClr val="FFFFFF"/>
                      </a:solidFill>
                      <a:round/>
                    </a:lnT>
                    <a:lnB w="12700">
                      <a:solidFill>
                        <a:srgbClr val="FFFFFF"/>
                      </a:solidFill>
                      <a:round/>
                    </a:lnB>
                    <a:solidFill>
                      <a:srgbClr val="CCE2F3"/>
                    </a:solidFill>
                  </a:tcPr>
                </a:tc>
              </a:tr>
              <a:tr h="441325">
                <a:tc>
                  <a:txBody>
                    <a:bodyPr/>
                    <a:lstStyle/>
                    <a:p>
                      <a:pPr lvl="0" algn="l">
                        <a:defRPr sz="1800" b="0" i="0"/>
                      </a:pPr>
                      <a:r>
                        <a:rPr sz="1000" dirty="0">
                          <a:latin typeface="Arial Bold"/>
                          <a:ea typeface="Arial Bold"/>
                          <a:cs typeface="Arial Bold"/>
                          <a:sym typeface="Arial Bold"/>
                        </a:rPr>
                        <a:t>Functional </a:t>
                      </a:r>
                      <a:r>
                        <a:rPr sz="1000" dirty="0" smtClean="0">
                          <a:latin typeface="Arial Bold"/>
                          <a:ea typeface="Arial Bold"/>
                          <a:cs typeface="Arial Bold"/>
                          <a:sym typeface="Arial Bold"/>
                        </a:rPr>
                        <a:t>skills</a:t>
                      </a:r>
                      <a:r>
                        <a:rPr lang="en-GB" sz="1000" dirty="0" smtClean="0">
                          <a:latin typeface="Arial Bold"/>
                          <a:ea typeface="Arial Bold"/>
                          <a:cs typeface="Arial Bold"/>
                          <a:sym typeface="Arial Bold"/>
                        </a:rPr>
                        <a:t>/GCSE</a:t>
                      </a:r>
                      <a:r>
                        <a:rPr lang="en-GB" sz="1000" baseline="0" dirty="0" smtClean="0">
                          <a:latin typeface="Arial Bold"/>
                          <a:ea typeface="Arial Bold"/>
                          <a:cs typeface="Arial Bold"/>
                          <a:sym typeface="Arial Bold"/>
                        </a:rPr>
                        <a:t> - English</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sz="1000" dirty="0">
                          <a:latin typeface="Arial Bold"/>
                          <a:ea typeface="Arial Bold"/>
                          <a:cs typeface="Arial Bold"/>
                          <a:sym typeface="Arial Bold"/>
                        </a:rPr>
                        <a:t>Functional </a:t>
                      </a:r>
                      <a:r>
                        <a:rPr sz="1000" dirty="0" smtClean="0">
                          <a:latin typeface="Arial Bold"/>
                          <a:ea typeface="Arial Bold"/>
                          <a:cs typeface="Arial Bold"/>
                          <a:sym typeface="Arial Bold"/>
                        </a:rPr>
                        <a:t>skill</a:t>
                      </a:r>
                      <a:r>
                        <a:rPr lang="en-GB" sz="1000" dirty="0" smtClean="0">
                          <a:latin typeface="Arial Bold"/>
                          <a:ea typeface="Arial Bold"/>
                          <a:cs typeface="Arial Bold"/>
                          <a:sym typeface="Arial Bold"/>
                        </a:rPr>
                        <a:t>s/GCSE</a:t>
                      </a:r>
                      <a:r>
                        <a:rPr lang="en-GB" sz="1000" baseline="0" dirty="0" smtClean="0">
                          <a:latin typeface="Arial Bold"/>
                          <a:ea typeface="Arial Bold"/>
                          <a:cs typeface="Arial Bold"/>
                          <a:sym typeface="Arial Bold"/>
                        </a:rPr>
                        <a:t> requirements have been achieved </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lang="en-GB" sz="1000" dirty="0" smtClean="0">
                          <a:latin typeface="Arial Bold"/>
                          <a:ea typeface="Arial Bold"/>
                          <a:cs typeface="Arial Bold"/>
                          <a:sym typeface="Arial Bold"/>
                        </a:rPr>
                        <a:t>n/a</a:t>
                      </a:r>
                      <a:r>
                        <a:rPr lang="en-GB" sz="1000" baseline="0" dirty="0" smtClean="0">
                          <a:latin typeface="Arial Bold"/>
                          <a:ea typeface="Arial Bold"/>
                          <a:cs typeface="Arial Bold"/>
                          <a:sym typeface="Arial Bold"/>
                        </a:rPr>
                        <a:t> </a:t>
                      </a:r>
                    </a:p>
                    <a:p>
                      <a:pPr lvl="0" algn="ctr">
                        <a:defRPr sz="1800" b="0" i="0"/>
                      </a:pPr>
                      <a:r>
                        <a:rPr lang="en-GB" sz="1000" baseline="0" dirty="0" smtClean="0">
                          <a:latin typeface="Arial" panose="020B0604020202020204" pitchFamily="34" charset="0"/>
                          <a:ea typeface="Arial Bold"/>
                          <a:cs typeface="Arial" panose="020B0604020202020204" pitchFamily="34" charset="0"/>
                          <a:sym typeface="Arial Bold"/>
                        </a:rPr>
                        <a:t>(unless resits required)</a:t>
                      </a:r>
                      <a:endParaRPr sz="1000" dirty="0">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519485">
                <a:tc>
                  <a:txBody>
                    <a:bodyPr/>
                    <a:lstStyle/>
                    <a:p>
                      <a:pPr lvl="0" algn="l">
                        <a:defRPr sz="1800" b="0" i="0"/>
                      </a:pPr>
                      <a:r>
                        <a:rPr sz="1000" dirty="0">
                          <a:latin typeface="Arial Bold"/>
                          <a:ea typeface="Arial Bold"/>
                          <a:cs typeface="Arial Bold"/>
                          <a:sym typeface="Arial Bold"/>
                        </a:rPr>
                        <a:t>Functional skills </a:t>
                      </a:r>
                      <a:r>
                        <a:rPr lang="en-GB" sz="1000" dirty="0" smtClean="0">
                          <a:latin typeface="Arial Bold"/>
                          <a:ea typeface="Arial Bold"/>
                          <a:cs typeface="Arial Bold"/>
                          <a:sym typeface="Arial Bold"/>
                        </a:rPr>
                        <a:t>/GSCE</a:t>
                      </a:r>
                      <a:r>
                        <a:rPr lang="en-GB" sz="1000" baseline="0" dirty="0" smtClean="0">
                          <a:latin typeface="Arial Bold"/>
                          <a:ea typeface="Arial Bold"/>
                          <a:cs typeface="Arial Bold"/>
                          <a:sym typeface="Arial Bold"/>
                        </a:rPr>
                        <a:t> – Math’s</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dirty="0" smtClean="0">
                          <a:latin typeface="Arial Bold"/>
                          <a:ea typeface="Arial Bold"/>
                          <a:cs typeface="Arial Bold"/>
                          <a:sym typeface="Arial Bold"/>
                        </a:rPr>
                        <a:t>Functional skills/GCSE</a:t>
                      </a:r>
                      <a:r>
                        <a:rPr lang="en-GB" sz="1000" baseline="0" dirty="0" smtClean="0">
                          <a:latin typeface="Arial Bold"/>
                          <a:ea typeface="Arial Bold"/>
                          <a:cs typeface="Arial Bold"/>
                          <a:sym typeface="Arial Bold"/>
                        </a:rPr>
                        <a:t> requirements have been achieved </a:t>
                      </a:r>
                      <a:endParaRPr lang="en-GB" sz="1000" dirty="0" smtClean="0">
                        <a:latin typeface="Arial Bold"/>
                        <a:ea typeface="Arial Bold"/>
                        <a:cs typeface="Arial Bold"/>
                        <a:sym typeface="Arial Bold"/>
                      </a:endParaRPr>
                    </a:p>
                    <a:p>
                      <a:pPr lvl="0" algn="l">
                        <a:defRPr sz="1800" b="0" i="0"/>
                      </a:pP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lang="en-GB" sz="1000" dirty="0" smtClean="0">
                          <a:latin typeface="Arial Bold"/>
                          <a:ea typeface="Arial Bold"/>
                          <a:cs typeface="Arial Bold"/>
                          <a:sym typeface="Arial Bold"/>
                        </a:rPr>
                        <a:t>n/a</a:t>
                      </a:r>
                      <a:r>
                        <a:rPr lang="en-GB" sz="1000" baseline="0" dirty="0" smtClean="0">
                          <a:latin typeface="Arial Bold"/>
                          <a:ea typeface="Arial Bold"/>
                          <a:cs typeface="Arial Bold"/>
                          <a:sym typeface="Arial Bold"/>
                        </a:rPr>
                        <a:t> </a:t>
                      </a:r>
                    </a:p>
                    <a:p>
                      <a:pPr lvl="0" algn="ctr">
                        <a:defRPr sz="1800" b="0" i="0"/>
                      </a:pPr>
                      <a:r>
                        <a:rPr lang="en-GB" sz="1000" baseline="0" dirty="0" smtClean="0">
                          <a:latin typeface="Arial" panose="020B0604020202020204" pitchFamily="34" charset="0"/>
                          <a:ea typeface="Arial Bold"/>
                          <a:cs typeface="Arial" panose="020B0604020202020204" pitchFamily="34" charset="0"/>
                          <a:sym typeface="Arial Bold"/>
                        </a:rPr>
                        <a:t>(unless resits required)</a:t>
                      </a:r>
                      <a:endParaRPr lang="en-GB" sz="1000" dirty="0" smtClean="0">
                        <a:latin typeface="Arial" panose="020B0604020202020204" pitchFamily="34" charset="0"/>
                        <a:ea typeface="Arial Bold"/>
                        <a:cs typeface="Arial" panose="020B0604020202020204" pitchFamily="34" charset="0"/>
                        <a:sym typeface="Arial Bold"/>
                      </a:endParaRPr>
                    </a:p>
                    <a:p>
                      <a:pPr lvl="0" algn="ctr">
                        <a:defRPr sz="1800" b="0" i="0"/>
                      </a:pP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576064">
                <a:tc>
                  <a:txBody>
                    <a:bodyPr/>
                    <a:lstStyle/>
                    <a:p>
                      <a:pPr lvl="0" algn="l">
                        <a:defRPr sz="1800" b="0" i="0"/>
                      </a:pPr>
                      <a:r>
                        <a:rPr sz="1000" dirty="0">
                          <a:latin typeface="Arial Bold"/>
                          <a:ea typeface="Arial Bold"/>
                          <a:cs typeface="Arial Bold"/>
                          <a:sym typeface="Arial Bold"/>
                        </a:rPr>
                        <a:t>Work Experience</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l">
                        <a:defRPr sz="1800" b="0" i="0"/>
                      </a:pPr>
                      <a:r>
                        <a:rPr lang="en-GB" sz="1000" b="0" dirty="0" smtClean="0">
                          <a:solidFill>
                            <a:srgbClr val="FF0000"/>
                          </a:solidFill>
                          <a:latin typeface="Arial" panose="020B0604020202020204" pitchFamily="34" charset="0"/>
                          <a:ea typeface="Arial Bold"/>
                          <a:cs typeface="Arial" panose="020B0604020202020204" pitchFamily="34" charset="0"/>
                          <a:sym typeface="Arial Bold"/>
                        </a:rPr>
                        <a:t>Work</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experience carried out by </a:t>
                      </a:r>
                      <a:r>
                        <a:rPr lang="en-GB" sz="1000" b="1" baseline="0" dirty="0" smtClean="0">
                          <a:solidFill>
                            <a:srgbClr val="FF0000"/>
                          </a:solidFill>
                          <a:latin typeface="Arial" panose="020B0604020202020204" pitchFamily="34" charset="0"/>
                          <a:ea typeface="Arial Bold"/>
                          <a:cs typeface="Arial" panose="020B0604020202020204" pitchFamily="34" charset="0"/>
                          <a:sym typeface="Arial Bold"/>
                        </a:rPr>
                        <a:t>external employers</a:t>
                      </a:r>
                      <a:r>
                        <a:rPr lang="en-GB" sz="1000" b="0" baseline="0" dirty="0" smtClean="0">
                          <a:solidFill>
                            <a:srgbClr val="FF0000"/>
                          </a:solidFill>
                          <a:latin typeface="Arial" panose="020B0604020202020204" pitchFamily="34" charset="0"/>
                          <a:ea typeface="Arial Bold"/>
                          <a:cs typeface="Arial" panose="020B0604020202020204" pitchFamily="34" charset="0"/>
                          <a:sym typeface="Arial Bold"/>
                        </a:rPr>
                        <a:t> – assume 12hrs/week over two weeks</a:t>
                      </a:r>
                      <a:endParaRPr sz="1000" b="0" dirty="0">
                        <a:solidFill>
                          <a:srgbClr val="FF0000"/>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lang="en-GB" sz="1000" dirty="0" smtClean="0">
                          <a:latin typeface="Arial Bold"/>
                          <a:ea typeface="Arial Bold"/>
                          <a:cs typeface="Arial Bold"/>
                          <a:sym typeface="Arial Bold"/>
                        </a:rPr>
                        <a:t>24</a:t>
                      </a:r>
                      <a:endParaRPr sz="1000" dirty="0">
                        <a:latin typeface="Arial Bold"/>
                        <a:ea typeface="Arial Bold"/>
                        <a:cs typeface="Arial Bold"/>
                        <a:sym typeface="Arial Bold"/>
                      </a:endParaRPr>
                    </a:p>
                    <a:p>
                      <a:pPr lvl="0" algn="ctr">
                        <a:defRPr sz="1800" b="0" i="0"/>
                      </a:pPr>
                      <a:r>
                        <a:rPr sz="1000" dirty="0">
                          <a:latin typeface="Arial Bold"/>
                          <a:ea typeface="Arial Bold"/>
                          <a:cs typeface="Arial Bold"/>
                          <a:sym typeface="Arial Bold"/>
                        </a:rPr>
                        <a:t>(Band </a:t>
                      </a:r>
                      <a:r>
                        <a:rPr sz="1000" dirty="0" smtClean="0">
                          <a:latin typeface="Arial Bold"/>
                          <a:ea typeface="Arial Bold"/>
                          <a:cs typeface="Arial Bold"/>
                          <a:sym typeface="Arial Bold"/>
                        </a:rPr>
                        <a:t>1</a:t>
                      </a:r>
                      <a:r>
                        <a:rPr lang="en-GB" sz="1000" dirty="0" smtClean="0">
                          <a:latin typeface="Arial Bold"/>
                          <a:ea typeface="Arial Bold"/>
                          <a:cs typeface="Arial Bold"/>
                          <a:sym typeface="Arial Bold"/>
                        </a:rPr>
                        <a:t> Code</a:t>
                      </a:r>
                      <a:r>
                        <a:rPr lang="en-GB" sz="1000" baseline="0" dirty="0" smtClean="0">
                          <a:latin typeface="Arial Bold"/>
                          <a:ea typeface="Arial Bold"/>
                          <a:cs typeface="Arial Bold"/>
                          <a:sym typeface="Arial Bold"/>
                        </a:rPr>
                        <a:t> </a:t>
                      </a:r>
                    </a:p>
                    <a:p>
                      <a:pPr lvl="0" algn="ctr">
                        <a:defRPr sz="1800" b="0" i="0"/>
                      </a:pPr>
                      <a:r>
                        <a:rPr lang="en-GB" sz="1000" dirty="0" smtClean="0">
                          <a:latin typeface="Arial Bold"/>
                          <a:ea typeface="Arial Bold"/>
                          <a:cs typeface="Arial Bold"/>
                          <a:sym typeface="Arial Bold"/>
                        </a:rPr>
                        <a:t>- Z0007834</a:t>
                      </a:r>
                      <a:r>
                        <a:rPr sz="1000" dirty="0" smtClean="0">
                          <a:latin typeface="Arial Bold"/>
                          <a:ea typeface="Arial Bold"/>
                          <a:cs typeface="Arial Bold"/>
                          <a:sym typeface="Arial Bold"/>
                        </a:rPr>
                        <a:t>)</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648072">
                <a:tc>
                  <a:txBody>
                    <a:bodyPr/>
                    <a:lstStyle/>
                    <a:p>
                      <a:pPr lvl="0" algn="l">
                        <a:defRPr sz="1800" b="0" i="0"/>
                      </a:pPr>
                      <a:r>
                        <a:rPr sz="1000" dirty="0">
                          <a:latin typeface="Arial Bold"/>
                          <a:ea typeface="Arial Bold"/>
                          <a:cs typeface="Arial Bold"/>
                          <a:sym typeface="Arial Bold"/>
                        </a:rPr>
                        <a:t>Non Accredited training</a:t>
                      </a:r>
                    </a:p>
                    <a:p>
                      <a:pPr lvl="0" algn="l">
                        <a:defRPr sz="1800" b="0" i="0"/>
                      </a:pPr>
                      <a:r>
                        <a:rPr sz="1000" dirty="0">
                          <a:latin typeface="Arial Bold"/>
                          <a:ea typeface="Arial Bold"/>
                          <a:cs typeface="Arial Bold"/>
                          <a:sym typeface="Arial Bold"/>
                        </a:rPr>
                        <a:t>Entitlement (Tutorial)</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dirty="0" smtClean="0">
                          <a:solidFill>
                            <a:srgbClr val="FF0000"/>
                          </a:solidFill>
                          <a:latin typeface="Arial" panose="020B0604020202020204" pitchFamily="34" charset="0"/>
                          <a:ea typeface="Arial Bold"/>
                          <a:cs typeface="Arial" panose="020B0604020202020204" pitchFamily="34" charset="0"/>
                          <a:sym typeface="Arial Bold"/>
                        </a:rPr>
                        <a:t>Tutorials and non –accredited training support  to prepare the individual </a:t>
                      </a:r>
                      <a:r>
                        <a:rPr lang="en-GB" sz="1000" b="0" i="0" dirty="0" smtClean="0">
                          <a:solidFill>
                            <a:srgbClr val="FF0000"/>
                          </a:solidFill>
                          <a:latin typeface="Arial" panose="020B0604020202020204" pitchFamily="34" charset="0"/>
                          <a:cs typeface="Arial" panose="020B0604020202020204" pitchFamily="34" charset="0"/>
                        </a:rPr>
                        <a:t>for work or progression (could be Simulated /RWE</a:t>
                      </a:r>
                      <a:r>
                        <a:rPr lang="en-GB" sz="1000" b="0" i="0" baseline="0" dirty="0" smtClean="0">
                          <a:solidFill>
                            <a:srgbClr val="FF0000"/>
                          </a:solidFill>
                          <a:latin typeface="Arial" panose="020B0604020202020204" pitchFamily="34" charset="0"/>
                          <a:cs typeface="Arial" panose="020B0604020202020204" pitchFamily="34" charset="0"/>
                        </a:rPr>
                        <a:t> but classified as non qualification activity</a:t>
                      </a:r>
                      <a:endParaRPr lang="en-GB" sz="1000" b="0" i="0" dirty="0" smtClean="0">
                        <a:solidFill>
                          <a:srgbClr val="FF0000"/>
                        </a:solidFill>
                        <a:latin typeface="Arial" panose="020B0604020202020204" pitchFamily="34" charset="0"/>
                        <a:cs typeface="Arial" panose="020B0604020202020204" pitchFamily="34" charset="0"/>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Decision made base on</a:t>
                      </a:r>
                    </a:p>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 individual needs</a:t>
                      </a:r>
                    </a:p>
                    <a:p>
                      <a:pPr lvl="0" algn="ctr">
                        <a:defRPr sz="1800" b="0" i="0"/>
                      </a:pP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r h="451098">
                <a:tc>
                  <a:txBody>
                    <a:bodyPr/>
                    <a:lstStyle/>
                    <a:p>
                      <a:pPr lvl="0" algn="l">
                        <a:defRPr sz="1800" b="0" i="0"/>
                      </a:pPr>
                      <a:r>
                        <a:rPr sz="1000" dirty="0">
                          <a:latin typeface="Arial Bold"/>
                          <a:ea typeface="Arial Bold"/>
                          <a:cs typeface="Arial Bold"/>
                          <a:sym typeface="Arial Bold"/>
                        </a:rPr>
                        <a:t>Employability </a:t>
                      </a:r>
                      <a:r>
                        <a:rPr sz="1000" dirty="0">
                          <a:solidFill>
                            <a:srgbClr val="FF0000"/>
                          </a:solidFill>
                          <a:latin typeface="Arial Bold"/>
                          <a:ea typeface="Arial Bold"/>
                          <a:cs typeface="Arial Bold"/>
                          <a:sym typeface="Arial Bold"/>
                        </a:rPr>
                        <a:t>(options available)</a:t>
                      </a:r>
                    </a:p>
                    <a:p>
                      <a:pPr lvl="0" algn="l">
                        <a:defRPr sz="1800" b="0" i="0"/>
                      </a:pPr>
                      <a:r>
                        <a:rPr sz="1000" dirty="0">
                          <a:latin typeface="Arial Bold"/>
                          <a:ea typeface="Arial Bold"/>
                          <a:cs typeface="Arial Bold"/>
                          <a:sym typeface="Arial Bold"/>
                        </a:rPr>
                        <a:t>or Additionality (smaller relevant qualification)</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sz="1800" b="0" i="0"/>
                      </a:pPr>
                      <a:r>
                        <a:rPr lang="en-GB" sz="1000" b="1" i="1" dirty="0" smtClean="0">
                          <a:solidFill>
                            <a:srgbClr val="FF0000"/>
                          </a:solidFill>
                          <a:latin typeface="Arial" panose="020B0604020202020204" pitchFamily="34" charset="0"/>
                          <a:cs typeface="Arial" panose="020B0604020202020204" pitchFamily="34" charset="0"/>
                        </a:rPr>
                        <a:t>Employability skills could be considered as part of individual</a:t>
                      </a:r>
                      <a:r>
                        <a:rPr lang="en-GB" sz="1000" b="1" i="1" baseline="0" dirty="0" smtClean="0">
                          <a:solidFill>
                            <a:srgbClr val="FF0000"/>
                          </a:solidFill>
                          <a:latin typeface="Arial" panose="020B0604020202020204" pitchFamily="34" charset="0"/>
                          <a:cs typeface="Arial" panose="020B0604020202020204" pitchFamily="34" charset="0"/>
                        </a:rPr>
                        <a:t> needs</a:t>
                      </a:r>
                      <a:endParaRPr lang="en-GB" sz="1000" b="1" i="1" dirty="0" smtClean="0">
                        <a:solidFill>
                          <a:srgbClr val="FF0000"/>
                        </a:solidFill>
                        <a:latin typeface="Arial" panose="020B0604020202020204" pitchFamily="34" charset="0"/>
                        <a:cs typeface="Arial" panose="020B0604020202020204" pitchFamily="34" charset="0"/>
                      </a:endParaRPr>
                    </a:p>
                  </a:txBody>
                  <a:tcPr marL="0" marR="0" marT="0" marB="0"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c>
                  <a:txBody>
                    <a:bodyPr/>
                    <a:lstStyle/>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Decision made base on</a:t>
                      </a:r>
                    </a:p>
                    <a:p>
                      <a:pPr lvl="0" algn="ctr">
                        <a:defRPr sz="1800" b="0" i="0"/>
                      </a:pPr>
                      <a:r>
                        <a:rPr lang="en-GB" sz="1000" dirty="0" smtClean="0">
                          <a:solidFill>
                            <a:schemeClr val="tx1"/>
                          </a:solidFill>
                          <a:latin typeface="Arial" panose="020B0604020202020204" pitchFamily="34" charset="0"/>
                          <a:ea typeface="Arial Bold"/>
                          <a:cs typeface="Arial" panose="020B0604020202020204" pitchFamily="34" charset="0"/>
                          <a:sym typeface="Arial Bold"/>
                        </a:rPr>
                        <a:t> individual needs</a:t>
                      </a:r>
                      <a:endParaRPr sz="1000" dirty="0">
                        <a:solidFill>
                          <a:schemeClr val="tx1"/>
                        </a:solidFill>
                        <a:latin typeface="Arial" panose="020B0604020202020204" pitchFamily="34" charset="0"/>
                        <a:ea typeface="Arial Bold"/>
                        <a:cs typeface="Arial" panose="020B0604020202020204" pitchFamily="34" charset="0"/>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E7F1F9"/>
                    </a:solidFill>
                  </a:tcPr>
                </a:tc>
              </a:tr>
              <a:tr h="466725">
                <a:tc>
                  <a:txBody>
                    <a:bodyPr/>
                    <a:lstStyle/>
                    <a:p>
                      <a:pPr lvl="0" algn="l">
                        <a:defRPr sz="1800" b="0" i="0"/>
                      </a:pPr>
                      <a:r>
                        <a:rPr sz="1000" dirty="0">
                          <a:latin typeface="Arial Bold"/>
                          <a:ea typeface="Arial Bold"/>
                          <a:cs typeface="Arial Bold"/>
                          <a:sym typeface="Arial Bold"/>
                        </a:rPr>
                        <a:t>Total hours</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l">
                        <a:defRPr sz="1800" b="0" i="0"/>
                      </a:pPr>
                      <a:r>
                        <a:rPr sz="1000" dirty="0">
                          <a:solidFill>
                            <a:srgbClr val="FF0000"/>
                          </a:solidFill>
                          <a:latin typeface="Arial Bold"/>
                          <a:ea typeface="Arial Bold"/>
                          <a:cs typeface="Arial Bold"/>
                          <a:sym typeface="Arial Bold"/>
                        </a:rPr>
                        <a:t>Flexibility for total glh can be made through work experience/ non accredited activity </a:t>
                      </a: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c>
                  <a:txBody>
                    <a:bodyPr/>
                    <a:lstStyle/>
                    <a:p>
                      <a:pPr lvl="0" algn="ctr">
                        <a:defRPr sz="1800" b="0" i="0"/>
                      </a:pPr>
                      <a:r>
                        <a:rPr sz="1000" dirty="0" smtClean="0">
                          <a:latin typeface="Arial Bold"/>
                          <a:ea typeface="Arial Bold"/>
                          <a:cs typeface="Arial Bold"/>
                          <a:sym typeface="Arial Bold"/>
                        </a:rPr>
                        <a:t>5</a:t>
                      </a:r>
                      <a:r>
                        <a:rPr lang="en-GB" sz="1000" dirty="0" smtClean="0">
                          <a:latin typeface="Arial Bold"/>
                          <a:ea typeface="Arial Bold"/>
                          <a:cs typeface="Arial Bold"/>
                          <a:sym typeface="Arial Bold"/>
                        </a:rPr>
                        <a:t>45</a:t>
                      </a:r>
                      <a:r>
                        <a:rPr lang="en-GB" sz="1000" baseline="0" dirty="0" smtClean="0">
                          <a:latin typeface="Arial Bold"/>
                          <a:ea typeface="Arial Bold"/>
                          <a:cs typeface="Arial Bold"/>
                          <a:sym typeface="Arial Bold"/>
                        </a:rPr>
                        <a:t> + any planned non qualification activity as appropriate</a:t>
                      </a:r>
                      <a:endParaRPr sz="1000" dirty="0">
                        <a:latin typeface="Arial Bold"/>
                        <a:ea typeface="Arial Bold"/>
                        <a:cs typeface="Arial Bold"/>
                        <a:sym typeface="Arial Bold"/>
                      </a:endParaRPr>
                    </a:p>
                  </a:txBody>
                  <a:tcPr marL="45715" marR="45715" marT="45715" marB="45715" horzOverflow="overflow">
                    <a:lnL w="12700">
                      <a:solidFill>
                        <a:srgbClr val="FFFFFF"/>
                      </a:solidFill>
                      <a:round/>
                    </a:lnL>
                    <a:lnR w="12700">
                      <a:solidFill>
                        <a:srgbClr val="FFFFFF"/>
                      </a:solidFill>
                      <a:round/>
                    </a:lnR>
                    <a:lnT w="12700">
                      <a:solidFill>
                        <a:srgbClr val="FFFFFF"/>
                      </a:solidFill>
                      <a:round/>
                    </a:lnT>
                    <a:lnB w="12700">
                      <a:solidFill>
                        <a:srgbClr val="FFFFFF"/>
                      </a:solidFill>
                      <a:round/>
                    </a:lnB>
                    <a:solidFill>
                      <a:srgbClr val="CCE2F3"/>
                    </a:solidFill>
                  </a:tcPr>
                </a:tc>
              </a:tr>
            </a:tbl>
          </a:graphicData>
        </a:graphic>
      </p:graphicFrame>
      <p:sp>
        <p:nvSpPr>
          <p:cNvPr id="88" name="Shape 88"/>
          <p:cNvSpPr/>
          <p:nvPr/>
        </p:nvSpPr>
        <p:spPr>
          <a:xfrm>
            <a:off x="357187" y="6456362"/>
            <a:ext cx="2895601" cy="1270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sz="900">
                <a:solidFill>
                  <a:srgbClr val="BBB1A5"/>
                </a:solidFill>
                <a:latin typeface="Arial Bold"/>
                <a:ea typeface="Arial Bold"/>
                <a:cs typeface="Arial Bold"/>
                <a:sym typeface="Arial Bold"/>
              </a:defRPr>
            </a:lvl1pPr>
          </a:lstStyle>
          <a:p>
            <a:pPr lvl="0">
              <a:defRPr sz="1800">
                <a:solidFill>
                  <a:srgbClr val="000000"/>
                </a:solidFill>
              </a:defRPr>
            </a:pPr>
            <a:r>
              <a:rPr sz="900" dirty="0">
                <a:solidFill>
                  <a:srgbClr val="BBB1A5"/>
                </a:solidFill>
              </a:rPr>
              <a:t>© CITY &amp; GUILDS</a:t>
            </a:r>
          </a:p>
        </p:txBody>
      </p:sp>
      <p:sp>
        <p:nvSpPr>
          <p:cNvPr id="90" name="Shape 90"/>
          <p:cNvSpPr/>
          <p:nvPr/>
        </p:nvSpPr>
        <p:spPr>
          <a:xfrm>
            <a:off x="268287" y="1133475"/>
            <a:ext cx="8467726" cy="75918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indent="0">
              <a:spcBef>
                <a:spcPts val="200"/>
              </a:spcBef>
            </a:pPr>
            <a:r>
              <a:rPr lang="en-GB" sz="1000" dirty="0" smtClean="0">
                <a:solidFill>
                  <a:schemeClr val="tx1"/>
                </a:solidFill>
              </a:rPr>
              <a:t>In this example it looks at how a  Level 3 qualification is the core aspect of delivery. It assumes the individual as now achieved the GSCE requirements, the essence is now that next step into employment</a:t>
            </a:r>
            <a:endParaRPr sz="1000" dirty="0">
              <a:solidFill>
                <a:schemeClr val="tx1"/>
              </a:solidFill>
            </a:endParaRPr>
          </a:p>
          <a:p>
            <a:pPr lvl="1" indent="0">
              <a:spcBef>
                <a:spcPts val="200"/>
              </a:spcBef>
            </a:pPr>
            <a:endParaRPr sz="1000" dirty="0">
              <a:solidFill>
                <a:srgbClr val="14A9DE"/>
              </a:solidFill>
            </a:endParaRPr>
          </a:p>
          <a:p>
            <a:pPr lvl="1" indent="0">
              <a:spcBef>
                <a:spcPts val="200"/>
              </a:spcBef>
            </a:pPr>
            <a:r>
              <a:rPr sz="1000" b="1" dirty="0">
                <a:solidFill>
                  <a:schemeClr val="tx1"/>
                </a:solidFill>
              </a:rPr>
              <a:t>Note: </a:t>
            </a:r>
            <a:r>
              <a:rPr sz="1000" dirty="0">
                <a:solidFill>
                  <a:schemeClr val="tx1"/>
                </a:solidFill>
              </a:rPr>
              <a:t>Where the leaner </a:t>
            </a:r>
            <a:r>
              <a:rPr lang="en-GB" sz="1000" dirty="0" smtClean="0">
                <a:solidFill>
                  <a:schemeClr val="tx1"/>
                </a:solidFill>
              </a:rPr>
              <a:t>still requires FS/</a:t>
            </a:r>
            <a:r>
              <a:rPr sz="1000" dirty="0" smtClean="0">
                <a:solidFill>
                  <a:schemeClr val="tx1"/>
                </a:solidFill>
              </a:rPr>
              <a:t>GSCE grades </a:t>
            </a:r>
            <a:r>
              <a:rPr sz="1000" dirty="0">
                <a:solidFill>
                  <a:schemeClr val="tx1"/>
                </a:solidFill>
              </a:rPr>
              <a:t>then </a:t>
            </a:r>
            <a:r>
              <a:rPr sz="1000" b="1" dirty="0">
                <a:solidFill>
                  <a:schemeClr val="tx1"/>
                </a:solidFill>
              </a:rPr>
              <a:t>other </a:t>
            </a:r>
            <a:r>
              <a:rPr sz="1000" b="1" dirty="0" smtClean="0">
                <a:solidFill>
                  <a:schemeClr val="tx1"/>
                </a:solidFill>
              </a:rPr>
              <a:t>option</a:t>
            </a:r>
            <a:r>
              <a:rPr lang="en-GB" sz="1000" b="1" dirty="0" smtClean="0">
                <a:solidFill>
                  <a:schemeClr val="tx1"/>
                </a:solidFill>
              </a:rPr>
              <a:t>s</a:t>
            </a:r>
            <a:r>
              <a:rPr sz="1000" b="1" dirty="0" smtClean="0">
                <a:solidFill>
                  <a:schemeClr val="tx1"/>
                </a:solidFill>
              </a:rPr>
              <a:t> </a:t>
            </a:r>
            <a:r>
              <a:rPr sz="1000" dirty="0">
                <a:solidFill>
                  <a:schemeClr val="tx1"/>
                </a:solidFill>
              </a:rPr>
              <a:t>need to be considered for planned hours</a:t>
            </a:r>
          </a:p>
        </p:txBody>
      </p:sp>
      <p:sp>
        <p:nvSpPr>
          <p:cNvPr id="7" name="Title 4"/>
          <p:cNvSpPr txBox="1">
            <a:spLocks/>
          </p:cNvSpPr>
          <p:nvPr/>
        </p:nvSpPr>
        <p:spPr bwMode="auto">
          <a:xfrm>
            <a:off x="271461" y="188640"/>
            <a:ext cx="5424095" cy="31335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a:defRPr/>
            </a:pPr>
            <a:r>
              <a:rPr lang="en-GB" sz="2000" b="1" dirty="0" smtClean="0">
                <a:latin typeface="Arial Black" panose="020B0A04020102020204" pitchFamily="34" charset="0"/>
              </a:rPr>
              <a:t>CREATING A PROGRAMME OF STUDY</a:t>
            </a:r>
          </a:p>
        </p:txBody>
      </p:sp>
      <p:sp>
        <p:nvSpPr>
          <p:cNvPr id="8" name="Title 4"/>
          <p:cNvSpPr txBox="1">
            <a:spLocks/>
          </p:cNvSpPr>
          <p:nvPr/>
        </p:nvSpPr>
        <p:spPr bwMode="auto">
          <a:xfrm>
            <a:off x="271461" y="620688"/>
            <a:ext cx="2666930" cy="313350"/>
          </a:xfrm>
          <a:prstGeom prst="rect">
            <a:avLst/>
          </a:prstGeom>
          <a:solidFill>
            <a:schemeClr val="tx1">
              <a:lumMod val="65000"/>
              <a:lumOff val="35000"/>
            </a:schemeClr>
          </a:solidFill>
          <a:ln>
            <a:noFill/>
          </a:ln>
          <a:extLst/>
        </p:spPr>
        <p:txBody>
          <a:bodyPr wrap="none" lIns="72000" tIns="36000" rIns="72000" bIns="0" anchor="ctr">
            <a:spAutoFit/>
          </a:bodyPr>
          <a:lstStyle>
            <a:lvl1pPr algn="l" rtl="0" eaLnBrk="0" fontAlgn="base" hangingPunct="0">
              <a:lnSpc>
                <a:spcPct val="90000"/>
              </a:lnSpc>
              <a:spcBef>
                <a:spcPct val="0"/>
              </a:spcBef>
              <a:spcAft>
                <a:spcPct val="0"/>
              </a:spcAft>
              <a:defRPr sz="5300">
                <a:solidFill>
                  <a:schemeClr val="bg1"/>
                </a:solidFill>
                <a:latin typeface="+mj-lt"/>
                <a:ea typeface="+mj-ea"/>
                <a:cs typeface="+mj-cs"/>
              </a:defRPr>
            </a:lvl1pPr>
            <a:lvl2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2pPr>
            <a:lvl3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3pPr>
            <a:lvl4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4pPr>
            <a:lvl5pPr algn="l" rtl="0" eaLnBrk="0" fontAlgn="base" hangingPunct="0">
              <a:lnSpc>
                <a:spcPct val="90000"/>
              </a:lnSpc>
              <a:spcBef>
                <a:spcPct val="0"/>
              </a:spcBef>
              <a:spcAft>
                <a:spcPct val="0"/>
              </a:spcAft>
              <a:defRPr sz="2200">
                <a:solidFill>
                  <a:schemeClr val="bg1"/>
                </a:solidFill>
                <a:latin typeface="Arial Black" pitchFamily="34" charset="0"/>
                <a:cs typeface="Arial" pitchFamily="34" charset="0"/>
              </a:defRPr>
            </a:lvl5pPr>
            <a:lvl6pPr marL="457200" algn="l" rtl="0" fontAlgn="base">
              <a:lnSpc>
                <a:spcPct val="90000"/>
              </a:lnSpc>
              <a:spcBef>
                <a:spcPct val="0"/>
              </a:spcBef>
              <a:spcAft>
                <a:spcPct val="0"/>
              </a:spcAft>
              <a:defRPr sz="2200">
                <a:solidFill>
                  <a:schemeClr val="bg1"/>
                </a:solidFill>
                <a:latin typeface="Arial Black" pitchFamily="34" charset="0"/>
                <a:cs typeface="Arial" pitchFamily="34" charset="0"/>
              </a:defRPr>
            </a:lvl6pPr>
            <a:lvl7pPr marL="914400" algn="l" rtl="0" fontAlgn="base">
              <a:lnSpc>
                <a:spcPct val="90000"/>
              </a:lnSpc>
              <a:spcBef>
                <a:spcPct val="0"/>
              </a:spcBef>
              <a:spcAft>
                <a:spcPct val="0"/>
              </a:spcAft>
              <a:defRPr sz="2200">
                <a:solidFill>
                  <a:schemeClr val="bg1"/>
                </a:solidFill>
                <a:latin typeface="Arial Black" pitchFamily="34" charset="0"/>
                <a:cs typeface="Arial" pitchFamily="34" charset="0"/>
              </a:defRPr>
            </a:lvl7pPr>
            <a:lvl8pPr marL="1371600" algn="l" rtl="0" fontAlgn="base">
              <a:lnSpc>
                <a:spcPct val="90000"/>
              </a:lnSpc>
              <a:spcBef>
                <a:spcPct val="0"/>
              </a:spcBef>
              <a:spcAft>
                <a:spcPct val="0"/>
              </a:spcAft>
              <a:defRPr sz="2200">
                <a:solidFill>
                  <a:schemeClr val="bg1"/>
                </a:solidFill>
                <a:latin typeface="Arial Black" pitchFamily="34" charset="0"/>
                <a:cs typeface="Arial" pitchFamily="34" charset="0"/>
              </a:defRPr>
            </a:lvl8pPr>
            <a:lvl9pPr marL="1828800" algn="l" rtl="0" fontAlgn="base">
              <a:lnSpc>
                <a:spcPct val="90000"/>
              </a:lnSpc>
              <a:spcBef>
                <a:spcPct val="0"/>
              </a:spcBef>
              <a:spcAft>
                <a:spcPct val="0"/>
              </a:spcAft>
              <a:defRPr sz="2200">
                <a:solidFill>
                  <a:schemeClr val="bg1"/>
                </a:solidFill>
                <a:latin typeface="Arial Black" pitchFamily="34" charset="0"/>
                <a:cs typeface="Arial" pitchFamily="34" charset="0"/>
              </a:defRPr>
            </a:lvl9pPr>
          </a:lstStyle>
          <a:p>
            <a:pPr lvl="0">
              <a:defRPr/>
            </a:pPr>
            <a:r>
              <a:rPr lang="en-GB" sz="2000" dirty="0" smtClean="0">
                <a:solidFill>
                  <a:srgbClr val="FFFFFF"/>
                </a:solidFill>
                <a:latin typeface="Arial Black" panose="020B0A04020102020204" pitchFamily="34" charset="0"/>
              </a:rPr>
              <a:t>LEVEL 3: BEAUTY</a:t>
            </a:r>
            <a:endParaRPr lang="en-GB" sz="1400" b="1" dirty="0">
              <a:solidFill>
                <a:srgbClr val="FFFFFF"/>
              </a:solidFill>
              <a:latin typeface="Arial Black"/>
            </a:endParaRPr>
          </a:p>
        </p:txBody>
      </p:sp>
    </p:spTree>
    <p:extLst>
      <p:ext uri="{BB962C8B-B14F-4D97-AF65-F5344CB8AC3E}">
        <p14:creationId xmlns:p14="http://schemas.microsoft.com/office/powerpoint/2010/main" val="1387568467"/>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14A9DE"/>
      </a:accent1>
      <a:accent2>
        <a:srgbClr val="FF0099"/>
      </a:accent2>
      <a:accent3>
        <a:srgbClr val="FFFFFF"/>
      </a:accent3>
      <a:accent4>
        <a:srgbClr val="000000"/>
      </a:accent4>
      <a:accent5>
        <a:srgbClr val="ABCFEA"/>
      </a:accent5>
      <a:accent6>
        <a:srgbClr val="E700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14A9DE"/>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14A9DE"/>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4_Default Design">
  <a:themeElements>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fontScheme name="2_Default Desig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Default Design">
  <a:themeElements>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fontScheme name="2_Default Desig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72696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2_Default Design 1">
        <a:dk1>
          <a:srgbClr val="000000"/>
        </a:dk1>
        <a:lt1>
          <a:srgbClr val="FFFFFF"/>
        </a:lt1>
        <a:dk2>
          <a:srgbClr val="000000"/>
        </a:dk2>
        <a:lt2>
          <a:srgbClr val="808080"/>
        </a:lt2>
        <a:accent1>
          <a:srgbClr val="14A9DE"/>
        </a:accent1>
        <a:accent2>
          <a:srgbClr val="FF0099"/>
        </a:accent2>
        <a:accent3>
          <a:srgbClr val="FFFFFF"/>
        </a:accent3>
        <a:accent4>
          <a:srgbClr val="000000"/>
        </a:accent4>
        <a:accent5>
          <a:srgbClr val="AAD1EC"/>
        </a:accent5>
        <a:accent6>
          <a:srgbClr val="E7008A"/>
        </a:accent6>
        <a:hlink>
          <a:srgbClr val="FF0000"/>
        </a:hlink>
        <a:folHlink>
          <a:srgbClr val="339933"/>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a:themeElements>
    <a:clrScheme name="Default">
      <a:dk1>
        <a:srgbClr val="000000"/>
      </a:dk1>
      <a:lt1>
        <a:srgbClr val="FFFFFF"/>
      </a:lt1>
      <a:dk2>
        <a:srgbClr val="A7A7A7"/>
      </a:dk2>
      <a:lt2>
        <a:srgbClr val="535353"/>
      </a:lt2>
      <a:accent1>
        <a:srgbClr val="14A9DE"/>
      </a:accent1>
      <a:accent2>
        <a:srgbClr val="FF0099"/>
      </a:accent2>
      <a:accent3>
        <a:srgbClr val="FFFFFF"/>
      </a:accent3>
      <a:accent4>
        <a:srgbClr val="000000"/>
      </a:accent4>
      <a:accent5>
        <a:srgbClr val="ABCFEA"/>
      </a:accent5>
      <a:accent6>
        <a:srgbClr val="E700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14A9DE"/>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14A9DE"/>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2276</Words>
  <Application>Microsoft Office PowerPoint</Application>
  <PresentationFormat>On-screen Show (4:3)</PresentationFormat>
  <Paragraphs>328</Paragraphs>
  <Slides>10</Slides>
  <Notes>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MS PGothic</vt:lpstr>
      <vt:lpstr>MS PGothic</vt:lpstr>
      <vt:lpstr>Arial</vt:lpstr>
      <vt:lpstr>Arial Black</vt:lpstr>
      <vt:lpstr>Arial Bold</vt:lpstr>
      <vt:lpstr>Avenir Roman</vt:lpstr>
      <vt:lpstr>Calibri</vt:lpstr>
      <vt:lpstr>Helvetica</vt:lpstr>
      <vt:lpstr>Default</vt:lpstr>
      <vt:lpstr>4_Default Design</vt:lpstr>
      <vt:lpstr>5_Default Design</vt:lpstr>
      <vt:lpstr>CITY &amp; GUILDS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Of Study - Examples</dc:title>
  <dc:creator>Lawrence Rowley</dc:creator>
  <cp:lastModifiedBy>Joyce Slowley</cp:lastModifiedBy>
  <cp:revision>25</cp:revision>
  <dcterms:modified xsi:type="dcterms:W3CDTF">2017-07-17T11:52:31Z</dcterms:modified>
</cp:coreProperties>
</file>