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handoutMasterIdLst>
    <p:handoutMasterId r:id="rId50"/>
  </p:handoutMasterIdLst>
  <p:sldIdLst>
    <p:sldId id="461" r:id="rId5"/>
    <p:sldId id="414" r:id="rId6"/>
    <p:sldId id="417" r:id="rId7"/>
    <p:sldId id="415" r:id="rId8"/>
    <p:sldId id="503" r:id="rId9"/>
    <p:sldId id="505" r:id="rId10"/>
    <p:sldId id="517" r:id="rId11"/>
    <p:sldId id="518" r:id="rId12"/>
    <p:sldId id="519" r:id="rId13"/>
    <p:sldId id="499" r:id="rId14"/>
    <p:sldId id="502" r:id="rId15"/>
    <p:sldId id="494" r:id="rId16"/>
    <p:sldId id="408" r:id="rId17"/>
    <p:sldId id="485" r:id="rId18"/>
    <p:sldId id="488" r:id="rId19"/>
    <p:sldId id="487" r:id="rId20"/>
    <p:sldId id="493" r:id="rId21"/>
    <p:sldId id="515" r:id="rId22"/>
    <p:sldId id="516" r:id="rId23"/>
    <p:sldId id="490" r:id="rId24"/>
    <p:sldId id="491" r:id="rId25"/>
    <p:sldId id="492" r:id="rId26"/>
    <p:sldId id="495" r:id="rId27"/>
    <p:sldId id="476" r:id="rId28"/>
    <p:sldId id="462" r:id="rId29"/>
    <p:sldId id="477" r:id="rId30"/>
    <p:sldId id="443" r:id="rId31"/>
    <p:sldId id="498" r:id="rId32"/>
    <p:sldId id="501" r:id="rId33"/>
    <p:sldId id="504" r:id="rId34"/>
    <p:sldId id="514" r:id="rId35"/>
    <p:sldId id="509" r:id="rId36"/>
    <p:sldId id="522" r:id="rId37"/>
    <p:sldId id="523" r:id="rId38"/>
    <p:sldId id="524" r:id="rId39"/>
    <p:sldId id="525" r:id="rId40"/>
    <p:sldId id="508" r:id="rId41"/>
    <p:sldId id="520" r:id="rId42"/>
    <p:sldId id="521" r:id="rId43"/>
    <p:sldId id="526" r:id="rId44"/>
    <p:sldId id="446" r:id="rId45"/>
    <p:sldId id="511" r:id="rId46"/>
    <p:sldId id="378" r:id="rId47"/>
    <p:sldId id="496" r:id="rId48"/>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id="{7CCCBBE0-990C-4DB4-A17E-58EC3D1C2678}">
          <p14:sldIdLst>
            <p14:sldId id="461"/>
            <p14:sldId id="414"/>
            <p14:sldId id="417"/>
            <p14:sldId id="415"/>
            <p14:sldId id="503"/>
            <p14:sldId id="505"/>
            <p14:sldId id="517"/>
            <p14:sldId id="518"/>
            <p14:sldId id="519"/>
            <p14:sldId id="499"/>
            <p14:sldId id="502"/>
            <p14:sldId id="494"/>
            <p14:sldId id="408"/>
            <p14:sldId id="485"/>
            <p14:sldId id="488"/>
            <p14:sldId id="487"/>
            <p14:sldId id="493"/>
            <p14:sldId id="515"/>
            <p14:sldId id="516"/>
            <p14:sldId id="490"/>
            <p14:sldId id="491"/>
            <p14:sldId id="492"/>
            <p14:sldId id="495"/>
            <p14:sldId id="476"/>
            <p14:sldId id="462"/>
            <p14:sldId id="477"/>
            <p14:sldId id="443"/>
            <p14:sldId id="498"/>
            <p14:sldId id="501"/>
            <p14:sldId id="504"/>
            <p14:sldId id="514"/>
            <p14:sldId id="509"/>
            <p14:sldId id="522"/>
            <p14:sldId id="523"/>
            <p14:sldId id="524"/>
            <p14:sldId id="525"/>
            <p14:sldId id="508"/>
            <p14:sldId id="520"/>
            <p14:sldId id="521"/>
            <p14:sldId id="526"/>
            <p14:sldId id="446"/>
            <p14:sldId id="511"/>
            <p14:sldId id="378"/>
            <p14:sldId id="496"/>
          </p14:sldIdLst>
        </p14:section>
      </p14:sectionLst>
    </p:ext>
    <p:ext uri="{EFAFB233-063F-42B5-8137-9DF3F51BA10A}">
      <p15:sldGuideLst xmlns:p15="http://schemas.microsoft.com/office/powerpoint/2012/main">
        <p15:guide id="16" pos="3840">
          <p15:clr>
            <a:srgbClr val="A4A3A4"/>
          </p15:clr>
        </p15:guide>
        <p15:guide id="17"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098"/>
    <a:srgbClr val="CE0058"/>
    <a:srgbClr val="0099FF"/>
    <a:srgbClr val="FFD100"/>
    <a:srgbClr val="F9423A"/>
    <a:srgbClr val="FCE300"/>
    <a:srgbClr val="8A1538"/>
    <a:srgbClr val="5F2167"/>
    <a:srgbClr val="D0DF00"/>
    <a:srgbClr val="97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4" autoAdjust="0"/>
    <p:restoredTop sz="55109" autoAdjust="0"/>
  </p:normalViewPr>
  <p:slideViewPr>
    <p:cSldViewPr snapToGrid="0" snapToObjects="1">
      <p:cViewPr varScale="1">
        <p:scale>
          <a:sx n="25" d="100"/>
          <a:sy n="25" d="100"/>
        </p:scale>
        <p:origin x="1530" y="30"/>
      </p:cViewPr>
      <p:guideLst>
        <p:guide pos="3840"/>
        <p:guide orient="horz" pos="2160"/>
      </p:guideLst>
    </p:cSldViewPr>
  </p:slideViewPr>
  <p:outlineViewPr>
    <p:cViewPr>
      <p:scale>
        <a:sx n="33" d="100"/>
        <a:sy n="33" d="100"/>
      </p:scale>
      <p:origin x="0" y="-20340"/>
    </p:cViewPr>
  </p:outlineViewPr>
  <p:notesTextViewPr>
    <p:cViewPr>
      <p:scale>
        <a:sx n="114" d="100"/>
        <a:sy n="114" d="100"/>
      </p:scale>
      <p:origin x="0" y="0"/>
    </p:cViewPr>
  </p:notesTextViewPr>
  <p:sorterViewPr>
    <p:cViewPr>
      <p:scale>
        <a:sx n="100" d="100"/>
        <a:sy n="100" d="100"/>
      </p:scale>
      <p:origin x="0" y="-207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12/7/2017</a:t>
            </a:fld>
            <a:endParaRPr lang="en-US" dirty="0"/>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dirty="0"/>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12/7/2017</a:t>
            </a:fld>
            <a:endParaRPr lang="en-US" dirty="0"/>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dirty="0"/>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new job role.</a:t>
            </a:r>
          </a:p>
          <a:p>
            <a:r>
              <a:rPr lang="en-US" baseline="0" dirty="0" smtClean="0"/>
              <a:t>Open up smart screen to access </a:t>
            </a:r>
            <a:r>
              <a:rPr lang="en-US" baseline="0" dirty="0" err="1" smtClean="0"/>
              <a:t>maths</a:t>
            </a:r>
            <a:r>
              <a:rPr lang="en-US" baseline="0" dirty="0" smtClean="0"/>
              <a:t> &amp; English</a:t>
            </a:r>
          </a:p>
          <a:p>
            <a:r>
              <a:rPr lang="en-US" baseline="0" dirty="0" smtClean="0"/>
              <a:t>Open up examples of learner manual, game unit</a:t>
            </a:r>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t>1</a:t>
            </a:fld>
            <a:endParaRPr lang="en-US" dirty="0"/>
          </a:p>
        </p:txBody>
      </p:sp>
    </p:spTree>
    <p:extLst>
      <p:ext uri="{BB962C8B-B14F-4D97-AF65-F5344CB8AC3E}">
        <p14:creationId xmlns:p14="http://schemas.microsoft.com/office/powerpoint/2010/main" val="3401337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12</a:t>
            </a:fld>
            <a:endParaRPr lang="en-US" dirty="0"/>
          </a:p>
        </p:txBody>
      </p:sp>
    </p:spTree>
    <p:extLst>
      <p:ext uri="{BB962C8B-B14F-4D97-AF65-F5344CB8AC3E}">
        <p14:creationId xmlns:p14="http://schemas.microsoft.com/office/powerpoint/2010/main" val="744550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Manual has tasks</a:t>
            </a:r>
            <a:r>
              <a:rPr lang="en-GB" sz="1200" kern="1200" baseline="0" dirty="0" smtClean="0">
                <a:solidFill>
                  <a:schemeClr val="tx1"/>
                </a:solidFill>
                <a:effectLst/>
                <a:latin typeface="+mn-lt"/>
                <a:ea typeface="+mn-ea"/>
                <a:cs typeface="+mn-cs"/>
              </a:rPr>
              <a:t> which have know it, show it and live it.</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13</a:t>
            </a:fld>
            <a:endParaRPr lang="en-US" dirty="0"/>
          </a:p>
        </p:txBody>
      </p:sp>
    </p:spTree>
    <p:extLst>
      <p:ext uri="{BB962C8B-B14F-4D97-AF65-F5344CB8AC3E}">
        <p14:creationId xmlns:p14="http://schemas.microsoft.com/office/powerpoint/2010/main" val="46037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Essentially assessment of learning is split into three sections covering knowledge, skills and behaviours/attitude.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Culinary, food safety, business and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Open up game unit for culinary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Task 23 understanding behaviours for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Business costings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Food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537947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conducted remotely and at this point you will agree a plan for the assessment activities which must be completed, and present their log of dishes to be prepared in the workplace and completion is within 2 months.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on demand test, practical observation and culinary challenge must be completed prior to the professional discussion taking place.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On demand test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on demand test is 90 minutes multiple choice and scenario based, it is externally set and marked by C&amp;G, it can be undertaken on the employers’ premises or off site.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Practical Observation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practical observation is a 3 hour observation covering both preparation and service in the workplace, this enables the apprentice to demonstrate their working in an operational kitchen environment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Apprentice must cover criteria and range highlighted in </a:t>
            </a:r>
            <a:r>
              <a:rPr lang="en-GB" sz="1200" b="1" kern="1200" dirty="0" smtClean="0">
                <a:solidFill>
                  <a:schemeClr val="tx1"/>
                </a:solidFill>
                <a:effectLst/>
                <a:latin typeface="+mn-lt"/>
                <a:ea typeface="+mn-ea"/>
                <a:cs typeface="+mn-cs"/>
              </a:rPr>
              <a:t>Annex D</a:t>
            </a:r>
            <a:r>
              <a:rPr lang="en-GB" sz="1200" kern="1200" dirty="0" smtClean="0">
                <a:solidFill>
                  <a:schemeClr val="tx1"/>
                </a:solidFill>
                <a:effectLst/>
                <a:latin typeface="+mn-lt"/>
                <a:ea typeface="+mn-ea"/>
                <a:cs typeface="+mn-cs"/>
              </a:rPr>
              <a:t> of the assessment plan.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must consider the best time to carry out the assessment, how best the apprentice can carry out the practical and a synoptic approach will be given when observing competence.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Culinary Challenge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culinary challenge is a two hour observation in a controlled environment and may be off site in an appropriate facility and closed off during assessment, this assessment is an opportunity for the apprentice to demonstrate precision and creativity producing a 2 course meal for two people. See </a:t>
            </a:r>
            <a:r>
              <a:rPr lang="en-GB" sz="1200" b="1" kern="1200" dirty="0" smtClean="0">
                <a:solidFill>
                  <a:schemeClr val="tx1"/>
                </a:solidFill>
                <a:effectLst/>
                <a:latin typeface="+mn-lt"/>
                <a:ea typeface="+mn-ea"/>
                <a:cs typeface="+mn-cs"/>
              </a:rPr>
              <a:t>Annex E</a:t>
            </a:r>
            <a:r>
              <a:rPr lang="en-GB" sz="1200" kern="1200" dirty="0" smtClean="0">
                <a:solidFill>
                  <a:schemeClr val="tx1"/>
                </a:solidFill>
                <a:effectLst/>
                <a:latin typeface="+mn-lt"/>
                <a:ea typeface="+mn-ea"/>
                <a:cs typeface="+mn-cs"/>
              </a:rPr>
              <a:t> of the assessment plan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Once the on demand test, practical observation and culinary challenge are complete the learner can then complete the </a:t>
            </a:r>
            <a:r>
              <a:rPr lang="en-GB" sz="1200" b="1" kern="1200" dirty="0" smtClean="0">
                <a:solidFill>
                  <a:schemeClr val="tx1"/>
                </a:solidFill>
                <a:effectLst/>
                <a:latin typeface="+mn-lt"/>
                <a:ea typeface="+mn-ea"/>
                <a:cs typeface="+mn-cs"/>
              </a:rPr>
              <a:t>professional discussion</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is a 40 minute discussion between the apprentice and the independent end point assessor.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review will also include a review of the apprentice recipe log from dishes prepared in the workplace</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The purpose of the professional discussion is to: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Clarify any questions the Independent Assessor has from their assessment of the learner journey and practical observation;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Confirm and validate judgements about the quality of work;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Explore aspects of the work, including how it was carried out, in more detail;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Discuss how the apprentice would behave in specific scenarios, should they not have occurred within the practical observation;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questions in relation to personal development and reflection;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Provide a basis for the Independent Assessor to make a decision about the grade to be awarded.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Further details of the structure to this can be found in </a:t>
            </a:r>
            <a:r>
              <a:rPr lang="en-GB" sz="1200" b="1" kern="1200" dirty="0" smtClean="0">
                <a:solidFill>
                  <a:schemeClr val="tx1"/>
                </a:solidFill>
                <a:effectLst/>
                <a:latin typeface="+mn-lt"/>
                <a:ea typeface="+mn-ea"/>
                <a:cs typeface="+mn-cs"/>
              </a:rPr>
              <a:t>Annex F</a:t>
            </a:r>
            <a:r>
              <a:rPr lang="en-GB" sz="1200" kern="1200" dirty="0" smtClean="0">
                <a:solidFill>
                  <a:schemeClr val="tx1"/>
                </a:solidFill>
                <a:effectLst/>
                <a:latin typeface="+mn-lt"/>
                <a:ea typeface="+mn-ea"/>
                <a:cs typeface="+mn-cs"/>
              </a:rPr>
              <a:t> of the assessment plan</a:t>
            </a:r>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15</a:t>
            </a:fld>
            <a:endParaRPr lang="en-US" dirty="0"/>
          </a:p>
        </p:txBody>
      </p:sp>
    </p:spTree>
    <p:extLst>
      <p:ext uri="{BB962C8B-B14F-4D97-AF65-F5344CB8AC3E}">
        <p14:creationId xmlns:p14="http://schemas.microsoft.com/office/powerpoint/2010/main" val="183369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the on demand test the grading for a pass is 70% - 84% (1 point) or 85% or above is a distinction (2 points)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both the practical observation and the culinary challenge the assessor will be looking at competence to pass worth 1 point and excellence for a distinction worth 3 points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the professional discussion competence will provide the apprentice with 1 point and excellence 2 points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an overall pass the learner must achieve 4 points or for a distinction 9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16</a:t>
            </a:fld>
            <a:endParaRPr lang="en-US" dirty="0"/>
          </a:p>
        </p:txBody>
      </p:sp>
    </p:spTree>
    <p:extLst>
      <p:ext uri="{BB962C8B-B14F-4D97-AF65-F5344CB8AC3E}">
        <p14:creationId xmlns:p14="http://schemas.microsoft.com/office/powerpoint/2010/main" val="2872780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have carried out a mapping exercise with the existing standards 7132-08 to the new Commis Chef Standard.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Feedback from the majority of employers I have spoken with prefer not to have a qualification running alongside the occupational standards and focus on preparing a learner to be fully competent and achieve EPA.</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An example of the mapping will be available to centres by the use of a password. You will see that there are occasions where the existing qualification does not quite map across and these gaps and this information will be provided.</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smtClean="0"/>
          </a:p>
        </p:txBody>
      </p:sp>
      <p:sp>
        <p:nvSpPr>
          <p:cNvPr id="4" name="Slide Number Placeholder 3"/>
          <p:cNvSpPr>
            <a:spLocks noGrp="1"/>
          </p:cNvSpPr>
          <p:nvPr>
            <p:ph type="sldNum" sz="quarter" idx="10"/>
          </p:nvPr>
        </p:nvSpPr>
        <p:spPr/>
        <p:txBody>
          <a:bodyPr/>
          <a:lstStyle/>
          <a:p>
            <a:fld id="{CC573A14-1418-8445-A355-C4659B6B9114}" type="slidenum">
              <a:rPr lang="en-US" smtClean="0"/>
              <a:t>17</a:t>
            </a:fld>
            <a:endParaRPr lang="en-US" dirty="0"/>
          </a:p>
        </p:txBody>
      </p:sp>
    </p:spTree>
    <p:extLst>
      <p:ext uri="{BB962C8B-B14F-4D97-AF65-F5344CB8AC3E}">
        <p14:creationId xmlns:p14="http://schemas.microsoft.com/office/powerpoint/2010/main" val="795218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6083C6-F34C-4CFC-9514-03C92F228B5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566144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Have also referenced F&amp;B NVQ to F&amp;B team member standard.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There range is split into three sections covering knowledge, skills and behaviours/attitude before your specialist function closely looking at people skills, customers and understanding the business. </a:t>
            </a:r>
          </a:p>
          <a:p>
            <a:r>
              <a:rPr lang="en-GB" sz="1200" kern="1200" dirty="0" smtClean="0">
                <a:solidFill>
                  <a:schemeClr val="tx1"/>
                </a:solidFill>
                <a:effectLst/>
                <a:latin typeface="+mn-lt"/>
                <a:ea typeface="+mn-ea"/>
                <a:cs typeface="+mn-cs"/>
              </a:rPr>
              <a:t>The range to be covered can be found in the Team member occupational standard which is a stand-alone document outlining each module. However more detail can be found in the assessment plan which outlines the modules, pass and distinction requirements and the method of assessment.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following specialist functions are available for apprentices to follow: </a:t>
            </a:r>
          </a:p>
          <a:p>
            <a:pPr lvl="0"/>
            <a:r>
              <a:rPr lang="en-GB" sz="1200" kern="1200" dirty="0" smtClean="0">
                <a:solidFill>
                  <a:schemeClr val="tx1"/>
                </a:solidFill>
                <a:effectLst/>
                <a:latin typeface="+mn-lt"/>
                <a:ea typeface="+mn-ea"/>
                <a:cs typeface="+mn-cs"/>
              </a:rPr>
              <a:t>Food and beverage service</a:t>
            </a:r>
          </a:p>
          <a:p>
            <a:pPr lvl="0"/>
            <a:r>
              <a:rPr lang="en-GB" sz="1200" kern="1200" dirty="0" smtClean="0">
                <a:solidFill>
                  <a:schemeClr val="tx1"/>
                </a:solidFill>
                <a:effectLst/>
                <a:latin typeface="+mn-lt"/>
                <a:ea typeface="+mn-ea"/>
                <a:cs typeface="+mn-cs"/>
              </a:rPr>
              <a:t>Alcoholic beverage – 3 sub routes Wine, Mixology or cask </a:t>
            </a:r>
          </a:p>
          <a:p>
            <a:pPr lvl="0"/>
            <a:r>
              <a:rPr lang="en-GB" sz="1200" kern="1200" dirty="0" smtClean="0">
                <a:solidFill>
                  <a:schemeClr val="tx1"/>
                </a:solidFill>
                <a:effectLst/>
                <a:latin typeface="+mn-lt"/>
                <a:ea typeface="+mn-ea"/>
                <a:cs typeface="+mn-cs"/>
              </a:rPr>
              <a:t>Barista </a:t>
            </a:r>
          </a:p>
          <a:p>
            <a:pPr lvl="0"/>
            <a:r>
              <a:rPr lang="en-GB" sz="1200" kern="1200" dirty="0" smtClean="0">
                <a:solidFill>
                  <a:schemeClr val="tx1"/>
                </a:solidFill>
                <a:effectLst/>
                <a:latin typeface="+mn-lt"/>
                <a:ea typeface="+mn-ea"/>
                <a:cs typeface="+mn-cs"/>
              </a:rPr>
              <a:t>Food production</a:t>
            </a:r>
          </a:p>
          <a:p>
            <a:pPr lvl="0"/>
            <a:r>
              <a:rPr lang="en-GB" sz="1200" kern="1200" dirty="0" smtClean="0">
                <a:solidFill>
                  <a:schemeClr val="tx1"/>
                </a:solidFill>
                <a:effectLst/>
                <a:latin typeface="+mn-lt"/>
                <a:ea typeface="+mn-ea"/>
                <a:cs typeface="+mn-cs"/>
              </a:rPr>
              <a:t>Concierge and guest services</a:t>
            </a:r>
          </a:p>
          <a:p>
            <a:pPr lvl="0"/>
            <a:r>
              <a:rPr lang="en-GB" sz="1200" kern="1200" dirty="0" smtClean="0">
                <a:solidFill>
                  <a:schemeClr val="tx1"/>
                </a:solidFill>
                <a:effectLst/>
                <a:latin typeface="+mn-lt"/>
                <a:ea typeface="+mn-ea"/>
                <a:cs typeface="+mn-cs"/>
              </a:rPr>
              <a:t>Housekeeping </a:t>
            </a:r>
          </a:p>
          <a:p>
            <a:pPr lvl="0"/>
            <a:r>
              <a:rPr lang="en-GB" sz="1200" kern="1200" dirty="0" smtClean="0">
                <a:solidFill>
                  <a:schemeClr val="tx1"/>
                </a:solidFill>
                <a:effectLst/>
                <a:latin typeface="+mn-lt"/>
                <a:ea typeface="+mn-ea"/>
                <a:cs typeface="+mn-cs"/>
              </a:rPr>
              <a:t>Reception </a:t>
            </a:r>
          </a:p>
          <a:p>
            <a:pPr lvl="0"/>
            <a:r>
              <a:rPr lang="en-GB" sz="1200" kern="1200" dirty="0" smtClean="0">
                <a:solidFill>
                  <a:schemeClr val="tx1"/>
                </a:solidFill>
                <a:effectLst/>
                <a:latin typeface="+mn-lt"/>
                <a:ea typeface="+mn-ea"/>
                <a:cs typeface="+mn-cs"/>
              </a:rPr>
              <a:t>Reservations </a:t>
            </a:r>
          </a:p>
          <a:p>
            <a:pPr lvl="0"/>
            <a:r>
              <a:rPr lang="en-GB" sz="1200" kern="1200" dirty="0" smtClean="0">
                <a:solidFill>
                  <a:schemeClr val="tx1"/>
                </a:solidFill>
                <a:effectLst/>
                <a:latin typeface="+mn-lt"/>
                <a:ea typeface="+mn-ea"/>
                <a:cs typeface="+mn-cs"/>
              </a:rPr>
              <a:t>Conference and events  </a:t>
            </a:r>
          </a:p>
          <a:p>
            <a:r>
              <a:rPr lang="en-GB" sz="1200" kern="1200" dirty="0" smtClean="0">
                <a:solidFill>
                  <a:schemeClr val="tx1"/>
                </a:solidFill>
                <a:effectLst/>
                <a:latin typeface="+mn-lt"/>
                <a:ea typeface="+mn-ea"/>
                <a:cs typeface="+mn-cs"/>
              </a:rPr>
              <a:t>Initially we are offering on programme and EPA for Food and beverage service, Alcoholic beverage and Food production, the others will follow. </a:t>
            </a:r>
          </a:p>
          <a:p>
            <a:endParaRPr lang="en-GB" dirty="0" smtClean="0"/>
          </a:p>
          <a:p>
            <a:pPr lvl="0"/>
            <a:endParaRPr lang="en-US" dirty="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707096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Just concentrating on EPA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end-point assessment is once again synoptic and takes place at the end of the apprentice’s learning and development, after a minimum of 12 month’s on programme learning and complete within 2 months.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on demand test practical observation and culinary challenge must be completed prior to the professional discussion taking place. </a:t>
            </a:r>
          </a:p>
          <a:p>
            <a:r>
              <a:rPr lang="en-GB" sz="1200" b="1" kern="1200" dirty="0" smtClean="0">
                <a:solidFill>
                  <a:schemeClr val="tx1"/>
                </a:solidFill>
                <a:effectLst/>
                <a:latin typeface="+mn-lt"/>
                <a:ea typeface="+mn-ea"/>
                <a:cs typeface="+mn-cs"/>
              </a:rPr>
              <a:t>On demand test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on demand test is 90 minutes multiple choice and scenario based covering the core and specialist function, it is externally set and marked by C&amp;G, and it can be undertaken on the employers’ premises or off site.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Practical Observation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practical observation is a 2 hour observation covering both preparation and service in the workplace, this enables the apprentice to demonstrate their working in an operational environment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Apprentice must cover criteria and range highlighted in </a:t>
            </a:r>
            <a:r>
              <a:rPr lang="en-GB" sz="1200" b="1" kern="1200" dirty="0" smtClean="0">
                <a:solidFill>
                  <a:schemeClr val="tx1"/>
                </a:solidFill>
                <a:effectLst/>
                <a:latin typeface="+mn-lt"/>
                <a:ea typeface="+mn-ea"/>
                <a:cs typeface="+mn-cs"/>
              </a:rPr>
              <a:t>Annex C</a:t>
            </a:r>
            <a:r>
              <a:rPr lang="en-GB" sz="1200" kern="1200" dirty="0" smtClean="0">
                <a:solidFill>
                  <a:schemeClr val="tx1"/>
                </a:solidFill>
                <a:effectLst/>
                <a:latin typeface="+mn-lt"/>
                <a:ea typeface="+mn-ea"/>
                <a:cs typeface="+mn-cs"/>
              </a:rPr>
              <a:t> of the assessment plan.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must consider the best time to carry out the assessment, how best the apprentice can carry out the practical and a synoptic approach will be given when observing competence.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Business project</a:t>
            </a:r>
            <a:r>
              <a:rPr lang="en-GB" sz="1200" kern="1200" dirty="0" smtClean="0">
                <a:solidFill>
                  <a:schemeClr val="tx1"/>
                </a:solidFill>
                <a:effectLst/>
                <a:latin typeface="+mn-lt"/>
                <a:ea typeface="+mn-ea"/>
                <a:cs typeface="+mn-cs"/>
              </a:rPr>
              <a:t> is an 800 to 1200 words project focusing on the opportunity/challenge and ideas the apprentice may have to improve the business they work in and give the apprentice a wider understanding of the business, the apprentice must first submit a 200 – 300 word proposal for discussion and approval.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project will confirm that the apprentice understands the business, maintains an up to date understanding of trends and developments in the industry, identifying the needs for a project, gathering information and able to make recommendations. </a:t>
            </a:r>
            <a:r>
              <a:rPr lang="en-GB" sz="1200" b="1" kern="1200" dirty="0" smtClean="0">
                <a:solidFill>
                  <a:schemeClr val="tx1"/>
                </a:solidFill>
                <a:effectLst/>
                <a:latin typeface="+mn-lt"/>
                <a:ea typeface="+mn-ea"/>
                <a:cs typeface="+mn-cs"/>
              </a:rPr>
              <a:t>See annex 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Once the on demand test, practical observation and business project are complete the learner can then complete the </a:t>
            </a:r>
            <a:r>
              <a:rPr lang="en-GB" sz="1200" b="1" kern="1200" dirty="0" smtClean="0">
                <a:solidFill>
                  <a:schemeClr val="tx1"/>
                </a:solidFill>
                <a:effectLst/>
                <a:latin typeface="+mn-lt"/>
                <a:ea typeface="+mn-ea"/>
                <a:cs typeface="+mn-cs"/>
              </a:rPr>
              <a:t>professional discussion</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is a 40 minute discussion between the apprentice and the independent end point assessor. For further details see </a:t>
            </a:r>
            <a:r>
              <a:rPr lang="en-GB" sz="1200" b="1" kern="1200" dirty="0" smtClean="0">
                <a:solidFill>
                  <a:schemeClr val="tx1"/>
                </a:solidFill>
                <a:effectLst/>
                <a:latin typeface="+mn-lt"/>
                <a:ea typeface="+mn-ea"/>
                <a:cs typeface="+mn-cs"/>
              </a:rPr>
              <a:t>Annex E</a:t>
            </a:r>
            <a:r>
              <a:rPr lang="en-GB" sz="1200" kern="1200" dirty="0" smtClean="0">
                <a:solidFill>
                  <a:schemeClr val="tx1"/>
                </a:solidFill>
                <a:effectLst/>
                <a:latin typeface="+mn-lt"/>
                <a:ea typeface="+mn-ea"/>
                <a:cs typeface="+mn-cs"/>
              </a:rPr>
              <a:t> of the assessment document</a:t>
            </a:r>
          </a:p>
          <a:p>
            <a:r>
              <a:rPr lang="en-GB" sz="1200" kern="1200" dirty="0" smtClean="0">
                <a:solidFill>
                  <a:schemeClr val="tx1"/>
                </a:solidFill>
                <a:effectLst/>
                <a:latin typeface="+mn-lt"/>
                <a:ea typeface="+mn-ea"/>
                <a:cs typeface="+mn-cs"/>
              </a:rPr>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55598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sz="1200" b="1" kern="1200" dirty="0" smtClean="0">
                <a:solidFill>
                  <a:schemeClr val="tx1"/>
                </a:solidFill>
                <a:effectLst/>
                <a:latin typeface="+mn-lt"/>
                <a:ea typeface="+mn-ea"/>
                <a:cs typeface="+mn-cs"/>
              </a:rPr>
              <a:t>Slide 19 – Grading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grading for team member has the same structure as commis chef. </a:t>
            </a:r>
          </a:p>
          <a:p>
            <a:endParaRPr lang="en-GB" dirty="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22</a:t>
            </a:fld>
            <a:endParaRPr lang="en-US" dirty="0"/>
          </a:p>
        </p:txBody>
      </p:sp>
    </p:spTree>
    <p:extLst>
      <p:ext uri="{BB962C8B-B14F-4D97-AF65-F5344CB8AC3E}">
        <p14:creationId xmlns:p14="http://schemas.microsoft.com/office/powerpoint/2010/main" val="192474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1C4AA5D-B1C7-4275-B4D2-69D6F2A280AF}" type="slidenum">
              <a:rPr lang="en-GB" smtClean="0"/>
              <a:t>2</a:t>
            </a:fld>
            <a:endParaRPr lang="en-GB" dirty="0"/>
          </a:p>
        </p:txBody>
      </p:sp>
    </p:spTree>
    <p:extLst>
      <p:ext uri="{BB962C8B-B14F-4D97-AF65-F5344CB8AC3E}">
        <p14:creationId xmlns:p14="http://schemas.microsoft.com/office/powerpoint/2010/main" val="2537762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Senior Chef Production will be a very possible progression from a level 2 chef apprentice and ideal for a chef working towards supervisory in a large production kitchen. The primary objective for a Senior Chef in production is to have a real focus on kitchen supervision/management.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 Senior Chef they will be expected to develop a rounded experience of people skills, food safety, and the business whilst developing the culinary skills required.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Essentially assessment of learning is split into three sections covering knowledge, skills and behaviours/attitude. Covering culinary, food safety, business and people.</a:t>
            </a:r>
          </a:p>
          <a:p>
            <a:r>
              <a:rPr lang="en-GB" sz="1200" kern="1200" dirty="0" smtClean="0">
                <a:solidFill>
                  <a:schemeClr val="tx1"/>
                </a:solidFill>
                <a:effectLst/>
                <a:latin typeface="+mn-lt"/>
                <a:ea typeface="+mn-ea"/>
                <a:cs typeface="+mn-cs"/>
              </a:rPr>
              <a:t> Show</a:t>
            </a:r>
            <a:r>
              <a:rPr lang="en-GB" sz="1200" kern="1200" baseline="0" dirty="0" smtClean="0">
                <a:solidFill>
                  <a:schemeClr val="tx1"/>
                </a:solidFill>
                <a:effectLst/>
                <a:latin typeface="+mn-lt"/>
                <a:ea typeface="+mn-ea"/>
                <a:cs typeface="+mn-cs"/>
              </a:rPr>
              <a:t> tasks people, food safety, business, culinary</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51510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this point a further meeting is arranged to include the end point assessor who must be provided with the completed readiness for end point assessment record at least one week in advance. The meeting can be conducted remotely and at this point you will agree a plan for the assessment activities which must be completed, and present their log of dishes to be prepared in the workplace and completion is within 2 months.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on demand test, practical observation and culinary challenge must be completed prior to the professional discussion taking place.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On demand test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on demand test is</a:t>
            </a:r>
            <a:r>
              <a:rPr lang="en-GB" sz="1200" kern="1200" baseline="0" dirty="0" smtClean="0">
                <a:solidFill>
                  <a:schemeClr val="tx1"/>
                </a:solidFill>
                <a:effectLst/>
                <a:latin typeface="+mn-lt"/>
                <a:ea typeface="+mn-ea"/>
                <a:cs typeface="+mn-cs"/>
              </a:rPr>
              <a:t> 2 hrs</a:t>
            </a:r>
            <a:r>
              <a:rPr lang="en-GB" sz="1200" kern="1200" dirty="0" smtClean="0">
                <a:solidFill>
                  <a:schemeClr val="tx1"/>
                </a:solidFill>
                <a:effectLst/>
                <a:latin typeface="+mn-lt"/>
                <a:ea typeface="+mn-ea"/>
                <a:cs typeface="+mn-cs"/>
              </a:rPr>
              <a:t> multiple choice and scenario based, it is externally set and marked by C&amp;G, it can be undertaken on the employers’ premises or off site.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Practical Observation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practical observation is a 4 hour observation covering both preparation and service in the workplace, this enables the apprentice to demonstrate their working in an operational kitchen environment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Apprentice must cover criteria and range highlighted in </a:t>
            </a:r>
            <a:r>
              <a:rPr lang="en-GB" sz="1200" b="1" kern="1200" dirty="0" smtClean="0">
                <a:solidFill>
                  <a:schemeClr val="tx1"/>
                </a:solidFill>
                <a:effectLst/>
                <a:latin typeface="+mn-lt"/>
                <a:ea typeface="+mn-ea"/>
                <a:cs typeface="+mn-cs"/>
              </a:rPr>
              <a:t>Annex D</a:t>
            </a:r>
            <a:r>
              <a:rPr lang="en-GB" sz="1200" kern="1200" dirty="0" smtClean="0">
                <a:solidFill>
                  <a:schemeClr val="tx1"/>
                </a:solidFill>
                <a:effectLst/>
                <a:latin typeface="+mn-lt"/>
                <a:ea typeface="+mn-ea"/>
                <a:cs typeface="+mn-cs"/>
              </a:rPr>
              <a:t> of the assessment plan.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You must consider the best time to carry out the assessment, how best the apprentice can carry out the practical and a synoptic approach will be given when observing competence.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Business Project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project allow the apprentice to look at opportunities and challenges that they have had/seen during the apprenticeship, they can present ideas for improvement to the food operation, for example efficiencies, reducing food cost/wastage etc. This must be researched and written up within two months and presented to both the employer and the EPA with a 30 minute presentation followed by a question and answer session.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Once the on demand test, practical observation and business project are complete the learner can then complete the </a:t>
            </a:r>
            <a:r>
              <a:rPr lang="en-GB" sz="1200" b="1" kern="1200" dirty="0" smtClean="0">
                <a:solidFill>
                  <a:schemeClr val="tx1"/>
                </a:solidFill>
                <a:effectLst/>
                <a:latin typeface="+mn-lt"/>
                <a:ea typeface="+mn-ea"/>
                <a:cs typeface="+mn-cs"/>
              </a:rPr>
              <a:t>professional discussion</a:t>
            </a:r>
            <a:r>
              <a:rPr lang="en-GB" sz="1200" kern="1200" dirty="0" smtClean="0">
                <a:solidFill>
                  <a:schemeClr val="tx1"/>
                </a:solidFill>
                <a:effectLst/>
                <a:latin typeface="+mn-lt"/>
                <a:ea typeface="+mn-ea"/>
                <a:cs typeface="+mn-cs"/>
              </a:rPr>
              <a:t> this is a 40 minute discussion between the apprentice and the independent end point assessor.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The purpose of the professional discussion is to: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Clarify any questions the Independent Assessor has from their assessment of the learner journey and practical observation;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Confirm and validate judgements about the quality of work;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Explore aspects of the work, including how it was carried out, in more detail;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Discuss how the apprentice would behave in specific scenarios, should they not have occurred within the practical observation;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questions in relation to personal development and reflection;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Provide a basis for the Independent Assessor to make a decision about the grade to be awarded.</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Further details are available in the assessment plan </a:t>
            </a:r>
            <a:endParaRPr lang="en-GB" sz="1200" kern="1200" dirty="0" smtClean="0">
              <a:solidFill>
                <a:schemeClr val="tx1"/>
              </a:solidFill>
              <a:effectLst/>
              <a:latin typeface="+mn-lt"/>
              <a:ea typeface="+mn-ea"/>
              <a:cs typeface="+mn-cs"/>
            </a:endParaRPr>
          </a:p>
          <a:p>
            <a:endParaRPr lang="en-GB" dirty="0" smtClean="0"/>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Senior Chef Production will be a very possible progression from a level 2 chef apprentice and ideal for a chef working towards supervisory in a large production kitchen. The primary objective for a Senior Chef in production is to have a real focus on kitchen supervision/management.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 Senior Chef they will be expected to develop a rounded experience of people skills, food safety, and the business whilst developing the culinary skills required.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Essentially assessment of learning is split into three sections covering knowledge, skills and behaviours/attitude.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criteria to be covered are found in the senior chef production occupational standards which a stand-alone document outlining the criteria to be covered. However more detail can be found in the assessment plan which outlines the modules, pass and distinction requirements and the method of assessment. </a:t>
            </a:r>
          </a:p>
          <a:p>
            <a:r>
              <a:rPr lang="en-GB" sz="1200" kern="1200" dirty="0" smtClean="0">
                <a:solidFill>
                  <a:schemeClr val="tx1"/>
                </a:solidFill>
                <a:effectLst/>
                <a:latin typeface="+mn-lt"/>
                <a:ea typeface="+mn-ea"/>
                <a:cs typeface="+mn-cs"/>
              </a:rPr>
              <a:t>EPA for this occupation include an on demand test, practical observation, business project and a professional discussion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period of learning, development and continuous assessment is managed by the employer, in most cases with the support of a training provider. The on-programme pace will be driven by</a:t>
            </a:r>
          </a:p>
          <a:p>
            <a:r>
              <a:rPr lang="en-GB" sz="1200" kern="1200" dirty="0" smtClean="0">
                <a:solidFill>
                  <a:schemeClr val="tx1"/>
                </a:solidFill>
                <a:effectLst/>
                <a:latin typeface="+mn-lt"/>
                <a:ea typeface="+mn-ea"/>
                <a:cs typeface="+mn-cs"/>
              </a:rPr>
              <a:t>Individuals as well as by the breadth of experience an employer can offer prior to the minimum of 12 months, it is expected to be 18 months after which end-point assessment will take place.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Employers should work closely with any training provider to plan and deliver support and training appropriately. This working closely will add value to the employer as it centres on real work competencies demonstrated in a real work environment.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To drive quality and consistency through on-programme learning employers may wish to consider the following:</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Use of their normal performance management processes to monitor the progress of the apprentice, provide feedback and guide development.</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Training providers may support ensuring the requirements of the apprenticeship standard are reflected in the above processes, and by filling any gaps through their work with apprentices.</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Employers and training providers must carry out joint reviews of progress at regular intervals, involving apprentices, line managers and others with a direct relationship, e.g. mentors, workplace coaches, etc. They should agree how any issues are to be resolved together.</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Apprentices may develop and maintain examples of their work throughout their apprenticeship that cover the full standard. This could be in the form of a portfolio or other tracking method to be reviewed on-programme at intervals agreed by the employer and training provider, for example at 2, 4 and 6 months etc.</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end-point assessment is synoptic and takes place at the end of the apprentice’s learning and development, after a minimum of 12 month’s on programme learning.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 structured meeting will be held with the apprentice, the employer, and in conjunction with the Training Provider, EPA must only take place when the employer is confident that the apprentice has developed the knowledge, skills and behaviours defined in the standards.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Maths and English must be completed at this stage.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 discussion must then take place with the apprentice discussing the highs and lows, achievements and challenges of the apprenticeship journey.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Once complete the apprentice can then be formally sign-off that the minimum requirements in regards to knowledge, skills and behaviours within the standard have been met and confirm they are ready to move on to the end assessment.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will happen during a meeting involving the apprentice, their line manager and the trainer.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24</a:t>
            </a:fld>
            <a:endParaRPr lang="en-US" dirty="0"/>
          </a:p>
        </p:txBody>
      </p:sp>
    </p:spTree>
    <p:extLst>
      <p:ext uri="{BB962C8B-B14F-4D97-AF65-F5344CB8AC3E}">
        <p14:creationId xmlns:p14="http://schemas.microsoft.com/office/powerpoint/2010/main" val="3813088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There range is split into three sections covering knowledge, skills and behaviours/attitude before your specialist function closely looking at people skills, customers and understanding the business.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range to be covered can be found in the Hospitality Supervisor occupational standard which is a stand-alone document outlining each module. However more detail can be found in the assessment plan which outlines the modules, pass and distinction requirements and the method of assessment. </a:t>
            </a:r>
          </a:p>
          <a:p>
            <a:endParaRPr lang="en-US" dirty="0" smtClean="0"/>
          </a:p>
          <a:p>
            <a:r>
              <a:rPr lang="en-US" dirty="0" smtClean="0"/>
              <a:t>We</a:t>
            </a:r>
            <a:r>
              <a:rPr lang="en-US" baseline="0" dirty="0" smtClean="0"/>
              <a:t> are only offering EPA  for the top 3</a:t>
            </a:r>
          </a:p>
          <a:p>
            <a:endParaRPr lang="en-US" baseline="0" dirty="0" smtClean="0"/>
          </a:p>
          <a:p>
            <a:r>
              <a:rPr lang="en-US" baseline="0" dirty="0" smtClean="0"/>
              <a:t>Show people, business, leadership, customers tasks</a:t>
            </a:r>
            <a:endParaRPr lang="en-US" dirty="0"/>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733854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Test has 30 mins reading time</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26</a:t>
            </a:fld>
            <a:endParaRPr lang="en-US" dirty="0"/>
          </a:p>
        </p:txBody>
      </p:sp>
    </p:spTree>
    <p:extLst>
      <p:ext uri="{BB962C8B-B14F-4D97-AF65-F5344CB8AC3E}">
        <p14:creationId xmlns:p14="http://schemas.microsoft.com/office/powerpoint/2010/main" val="93386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on demand test the grading for a pass is 70% - 84% (1 point) or 85% or above is a distinction (2 points)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both the practical observation and the business project the assessor will be looking at competence to pass worth 1 point and excellence for a distinction worth 3 points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the professional discussion competence will provide the apprentice with 1 point and excellence 2 points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an overall pass the learner must achieve 4 points or for a distinction 9 points.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27</a:t>
            </a:fld>
            <a:endParaRPr lang="en-US" dirty="0"/>
          </a:p>
        </p:txBody>
      </p:sp>
    </p:spTree>
    <p:extLst>
      <p:ext uri="{BB962C8B-B14F-4D97-AF65-F5344CB8AC3E}">
        <p14:creationId xmlns:p14="http://schemas.microsoft.com/office/powerpoint/2010/main" val="12930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Formative assessment?</a:t>
            </a:r>
          </a:p>
          <a:p>
            <a:r>
              <a:rPr lang="en-GB" sz="1200" dirty="0" smtClean="0"/>
              <a:t>Preparing learners for EPA</a:t>
            </a:r>
          </a:p>
          <a:p>
            <a:r>
              <a:rPr lang="en-GB" sz="1200" dirty="0" smtClean="0"/>
              <a:t>Understanding EPA requirements- exams, mocks?, culinary challenges, skills,</a:t>
            </a:r>
            <a:r>
              <a:rPr lang="en-GB" sz="1200" baseline="0" dirty="0" smtClean="0"/>
              <a:t> tests, environment,</a:t>
            </a:r>
          </a:p>
          <a:p>
            <a:r>
              <a:rPr lang="en-GB" sz="1200" baseline="0" dirty="0" smtClean="0"/>
              <a:t>Can the employer cover all formative learning required?</a:t>
            </a:r>
            <a:endParaRPr lang="en-GB" sz="1200"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573A14-1418-8445-A355-C4659B6B9114}" type="slidenum">
              <a:rPr lang="en-US" smtClean="0"/>
              <a:t>28</a:t>
            </a:fld>
            <a:endParaRPr lang="en-US" dirty="0"/>
          </a:p>
        </p:txBody>
      </p:sp>
    </p:spTree>
    <p:extLst>
      <p:ext uri="{BB962C8B-B14F-4D97-AF65-F5344CB8AC3E}">
        <p14:creationId xmlns:p14="http://schemas.microsoft.com/office/powerpoint/2010/main" val="2391743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b="1" dirty="0"/>
              <a:t>This is your chance</a:t>
            </a:r>
            <a:r>
              <a:rPr lang="en-GB" sz="3200" b="1" baseline="0" dirty="0"/>
              <a:t> to sell our products that help complete and track the 20%</a:t>
            </a:r>
            <a:endParaRPr lang="en-GB" sz="3200" b="1" dirty="0"/>
          </a:p>
        </p:txBody>
      </p:sp>
      <p:sp>
        <p:nvSpPr>
          <p:cNvPr id="4" name="Slide Number Placeholder 3"/>
          <p:cNvSpPr>
            <a:spLocks noGrp="1"/>
          </p:cNvSpPr>
          <p:nvPr>
            <p:ph type="sldNum" sz="quarter" idx="10"/>
          </p:nvPr>
        </p:nvSpPr>
        <p:spPr/>
        <p:txBody>
          <a:bodyPr/>
          <a:lstStyle/>
          <a:p>
            <a:fld id="{CC573A14-1418-8445-A355-C4659B6B9114}" type="slidenum">
              <a:rPr lang="en-US" smtClean="0"/>
              <a:t>30</a:t>
            </a:fld>
            <a:endParaRPr lang="en-US" dirty="0"/>
          </a:p>
        </p:txBody>
      </p:sp>
    </p:spTree>
    <p:extLst>
      <p:ext uri="{BB962C8B-B14F-4D97-AF65-F5344CB8AC3E}">
        <p14:creationId xmlns:p14="http://schemas.microsoft.com/office/powerpoint/2010/main" val="1735204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7D6EA2-79D8-4147-836F-3FECAAD8B18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320426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a:t>
            </a:r>
            <a:r>
              <a:rPr lang="en-GB" baseline="0" dirty="0"/>
              <a:t> end-to-end journey from when the apprentice is recruited by the provider then registered onto the ILR. The flow chart shows the lead-in time required to choose your AO and then book in for the date to ensure the apprentice can achieve during the required period. Failure to book timely EPA will result in the apprenticeship period being extended which will impact of your cost of delivery.</a:t>
            </a:r>
          </a:p>
          <a:p>
            <a:endParaRPr lang="en-GB" baseline="0" dirty="0"/>
          </a:p>
          <a:p>
            <a:r>
              <a:rPr lang="en-GB" baseline="0" dirty="0"/>
              <a:t>Re EPA info to be input to the ILR return – If the provider/employer have not yet agreed who will carry out EPA, or if no assessment organisation (AO) has yet been approved for the standard, the provider can leave the EPA field in the ILR blank until they know who EPA AO will be. Once this information is known and agreed with the employer, the provider must input the negotiated cost of the EPA and the AO information into the ILR. ESFA will audit cost of EPA and expect a financial audit trail of evidence to support costs.</a:t>
            </a:r>
          </a:p>
          <a:p>
            <a:endParaRPr lang="en-GB" baseline="0" dirty="0"/>
          </a:p>
          <a:p>
            <a:r>
              <a:rPr lang="en-GB" baseline="0" dirty="0"/>
              <a:t>To ensure the Provider can draw down funding for the apprenticeship and cost of EPA, the employer also has to input the apprenticeship info into The Apprenticeship Service (TAS). Once the ILR information and the TAS information match this ‘double lock’ releases the funding to the provider. There is a facility for employers to agree that the provider inputs the apprentices info into TAS. To ensure confidentiality and confidence for the employer, the only information the provider can see on TAS is the apprentices info. They cannot see any financial transactions or employer levy information.</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024171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385480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Delivery of new standards therefore needs to occur now.</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a:t>
            </a:fld>
            <a:endParaRPr lang="en-US" dirty="0"/>
          </a:p>
        </p:txBody>
      </p:sp>
    </p:spTree>
    <p:extLst>
      <p:ext uri="{BB962C8B-B14F-4D97-AF65-F5344CB8AC3E}">
        <p14:creationId xmlns:p14="http://schemas.microsoft.com/office/powerpoint/2010/main" val="73252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1352193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The user is immediately presented with standard-relevant and useful, appealing learning resources: verified to be applicable and  instructionally relevant to the assessment method.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Presented in and ordered by the assessment skills most relevant to that individual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007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37</a:t>
            </a:fld>
            <a:endParaRPr lang="en-US" dirty="0"/>
          </a:p>
        </p:txBody>
      </p:sp>
    </p:spTree>
    <p:extLst>
      <p:ext uri="{BB962C8B-B14F-4D97-AF65-F5344CB8AC3E}">
        <p14:creationId xmlns:p14="http://schemas.microsoft.com/office/powerpoint/2010/main" val="4078348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endParaRPr lang="en-GB" dirty="0" smtClean="0"/>
          </a:p>
          <a:p>
            <a:endParaRPr lang="en-GB" dirty="0" smtClean="0"/>
          </a:p>
          <a:p>
            <a:r>
              <a:rPr lang="en-GB" dirty="0" smtClean="0"/>
              <a:t>Book through advance.</a:t>
            </a:r>
          </a:p>
          <a:p>
            <a:r>
              <a:rPr lang="en-GB" dirty="0" smtClean="0"/>
              <a:t>Explain</a:t>
            </a:r>
            <a:r>
              <a:rPr lang="en-GB" baseline="0" dirty="0" smtClean="0"/>
              <a:t> EPA days.</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41</a:t>
            </a:fld>
            <a:endParaRPr lang="en-US" dirty="0"/>
          </a:p>
        </p:txBody>
      </p:sp>
    </p:spTree>
    <p:extLst>
      <p:ext uri="{BB962C8B-B14F-4D97-AF65-F5344CB8AC3E}">
        <p14:creationId xmlns:p14="http://schemas.microsoft.com/office/powerpoint/2010/main" val="2277256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Webinars can =</a:t>
            </a:r>
            <a:r>
              <a:rPr lang="en-GB" baseline="0" dirty="0"/>
              <a:t> CPD. KB</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42</a:t>
            </a:fld>
            <a:endParaRPr lang="en-US" dirty="0"/>
          </a:p>
        </p:txBody>
      </p:sp>
    </p:spTree>
    <p:extLst>
      <p:ext uri="{BB962C8B-B14F-4D97-AF65-F5344CB8AC3E}">
        <p14:creationId xmlns:p14="http://schemas.microsoft.com/office/powerpoint/2010/main" val="384791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7D6EA2-79D8-4147-836F-3FECAAD8B18E}" type="slidenum">
              <a:rPr lang="en-US" smtClean="0"/>
              <a:t>43</a:t>
            </a:fld>
            <a:endParaRPr lang="en-US" dirty="0"/>
          </a:p>
        </p:txBody>
      </p:sp>
    </p:spTree>
    <p:extLst>
      <p:ext uri="{BB962C8B-B14F-4D97-AF65-F5344CB8AC3E}">
        <p14:creationId xmlns:p14="http://schemas.microsoft.com/office/powerpoint/2010/main" val="22418913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44</a:t>
            </a:fld>
            <a:endParaRPr lang="en-US" dirty="0"/>
          </a:p>
        </p:txBody>
      </p:sp>
    </p:spTree>
    <p:extLst>
      <p:ext uri="{BB962C8B-B14F-4D97-AF65-F5344CB8AC3E}">
        <p14:creationId xmlns:p14="http://schemas.microsoft.com/office/powerpoint/2010/main" val="136312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4</a:t>
            </a:fld>
            <a:endParaRPr lang="en-US" dirty="0"/>
          </a:p>
        </p:txBody>
      </p:sp>
    </p:spTree>
    <p:extLst>
      <p:ext uri="{BB962C8B-B14F-4D97-AF65-F5344CB8AC3E}">
        <p14:creationId xmlns:p14="http://schemas.microsoft.com/office/powerpoint/2010/main" val="346076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Slow</a:t>
            </a:r>
            <a:r>
              <a:rPr lang="en-GB" baseline="0" dirty="0"/>
              <a:t> down in apprenticeship vacancies in the short term while employers figure out how they’re going to spend the levy.</a:t>
            </a:r>
            <a:endParaRPr lang="en-GB" dirty="0"/>
          </a:p>
        </p:txBody>
      </p:sp>
      <p:sp>
        <p:nvSpPr>
          <p:cNvPr id="4" name="Slide Number Placeholder 3"/>
          <p:cNvSpPr>
            <a:spLocks noGrp="1"/>
          </p:cNvSpPr>
          <p:nvPr>
            <p:ph type="sldNum" sz="quarter" idx="10"/>
          </p:nvPr>
        </p:nvSpPr>
        <p:spPr/>
        <p:txBody>
          <a:bodyPr/>
          <a:lstStyle/>
          <a:p>
            <a:fld id="{B5042006-B650-D846-A162-B51E6B9DB899}" type="slidenum">
              <a:rPr lang="en-US" smtClean="0"/>
              <a:t>5</a:t>
            </a:fld>
            <a:endParaRPr lang="en-US" dirty="0"/>
          </a:p>
        </p:txBody>
      </p:sp>
    </p:spTree>
    <p:extLst>
      <p:ext uri="{BB962C8B-B14F-4D97-AF65-F5344CB8AC3E}">
        <p14:creationId xmlns:p14="http://schemas.microsoft.com/office/powerpoint/2010/main" val="2386386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ea typeface="+mn-ea"/>
                <a:cs typeface="Arial" panose="020B0604020202020204" pitchFamily="34" charset="0"/>
              </a:rPr>
              <a:t>Some</a:t>
            </a:r>
            <a:r>
              <a:rPr lang="en-GB" sz="1100" kern="1200" baseline="0" dirty="0">
                <a:solidFill>
                  <a:schemeClr val="tx1"/>
                </a:solidFill>
                <a:effectLst/>
                <a:latin typeface="Arial" panose="020B0604020202020204" pitchFamily="34" charset="0"/>
                <a:ea typeface="+mn-ea"/>
                <a:cs typeface="Arial" panose="020B0604020202020204" pitchFamily="34" charset="0"/>
              </a:rPr>
              <a:t> of the early information we have been giving you on pricing –has now changed. So you need to park and understand next two slides.</a:t>
            </a:r>
            <a:endParaRPr lang="en-GB" sz="1100" kern="1200" dirty="0">
              <a:solidFill>
                <a:schemeClr val="tx1"/>
              </a:solidFill>
              <a:effectLst/>
              <a:latin typeface="Arial" panose="020B0604020202020204" pitchFamily="34" charset="0"/>
              <a:ea typeface="+mn-ea"/>
              <a:cs typeface="Arial" panose="020B0604020202020204" pitchFamily="34" charset="0"/>
            </a:endParaRPr>
          </a:p>
          <a:p>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in the Government’s</a:t>
            </a:r>
            <a:r>
              <a:rPr lang="en-GB" sz="1100" kern="1200" baseline="0" dirty="0">
                <a:solidFill>
                  <a:schemeClr val="tx1"/>
                </a:solidFill>
                <a:effectLst/>
                <a:latin typeface="Arial" panose="020B0604020202020204" pitchFamily="34" charset="0"/>
                <a:ea typeface="+mn-ea"/>
                <a:cs typeface="Arial" panose="020B0604020202020204" pitchFamily="34" charset="0"/>
              </a:rPr>
              <a:t>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Apprenticeship funding and performance-management rules for training providers” para</a:t>
            </a:r>
            <a:r>
              <a:rPr lang="en-GB" sz="1100" kern="1200" dirty="0">
                <a:solidFill>
                  <a:schemeClr val="tx1"/>
                </a:solidFill>
                <a:effectLst/>
                <a:latin typeface="Arial" panose="020B0604020202020204" pitchFamily="34" charset="0"/>
                <a:ea typeface="+mn-ea"/>
                <a:cs typeface="Arial" panose="020B0604020202020204" pitchFamily="34" charset="0"/>
              </a:rPr>
              <a:t>117.”We expect that the cost of end-point assessment should not usually exceed 20% of the funding band maximum. This does not mean that end-point assessment must cost 20%; the cost that individual employers will pay for assessment varies between standards and we expect where total costs are higher than the funding band maximum the difference must be paid by the employer.”</a:t>
            </a: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It also says (para 120) “You must keep evidence of payments made to the apprentice assessment organisation for conducting the end-point assessment.”</a:t>
            </a:r>
          </a:p>
          <a:p>
            <a:r>
              <a:rPr lang="en-GB" sz="1100" kern="1200" dirty="0">
                <a:solidFill>
                  <a:schemeClr val="tx1"/>
                </a:solidFill>
                <a:effectLst/>
                <a:latin typeface="Arial" panose="020B0604020202020204" pitchFamily="34" charset="0"/>
                <a:ea typeface="+mn-ea"/>
                <a:cs typeface="Arial" panose="020B0604020202020204" pitchFamily="34" charset="0"/>
              </a:rPr>
              <a:t>Providers must</a:t>
            </a:r>
            <a:r>
              <a:rPr lang="en-GB" sz="1100" kern="1200" baseline="0" dirty="0">
                <a:solidFill>
                  <a:schemeClr val="tx1"/>
                </a:solidFill>
                <a:effectLst/>
                <a:latin typeface="Arial" panose="020B0604020202020204" pitchFamily="34" charset="0"/>
                <a:ea typeface="+mn-ea"/>
                <a:cs typeface="Arial" panose="020B0604020202020204" pitchFamily="34" charset="0"/>
              </a:rPr>
              <a:t> not</a:t>
            </a:r>
            <a:r>
              <a:rPr lang="en-GB" sz="1100" kern="1200" dirty="0">
                <a:solidFill>
                  <a:schemeClr val="tx1"/>
                </a:solidFill>
                <a:effectLst/>
                <a:latin typeface="Arial" panose="020B0604020202020204" pitchFamily="34" charset="0"/>
                <a:ea typeface="+mn-ea"/>
                <a:cs typeface="Arial" panose="020B0604020202020204" pitchFamily="34" charset="0"/>
              </a:rPr>
              <a:t> try to charge the employer for the full 20%,</a:t>
            </a:r>
            <a:r>
              <a:rPr lang="en-GB" sz="1100" kern="1200" baseline="0" dirty="0">
                <a:solidFill>
                  <a:schemeClr val="tx1"/>
                </a:solidFill>
                <a:effectLst/>
                <a:latin typeface="Arial" panose="020B0604020202020204" pitchFamily="34" charset="0"/>
                <a:ea typeface="+mn-ea"/>
                <a:cs typeface="Arial" panose="020B0604020202020204" pitchFamily="34" charset="0"/>
              </a:rPr>
              <a:t> attempt to</a:t>
            </a:r>
            <a:r>
              <a:rPr lang="en-GB" sz="1100" kern="1200" dirty="0">
                <a:solidFill>
                  <a:schemeClr val="tx1"/>
                </a:solidFill>
                <a:effectLst/>
                <a:latin typeface="Arial" panose="020B0604020202020204" pitchFamily="34" charset="0"/>
                <a:ea typeface="+mn-ea"/>
                <a:cs typeface="Arial" panose="020B0604020202020204" pitchFamily="34" charset="0"/>
              </a:rPr>
              <a:t> get discounts from awarding organisations</a:t>
            </a:r>
            <a:r>
              <a:rPr lang="en-GB" sz="1100" kern="1200" baseline="0" dirty="0">
                <a:solidFill>
                  <a:schemeClr val="tx1"/>
                </a:solidFill>
                <a:effectLst/>
                <a:latin typeface="Arial" panose="020B0604020202020204" pitchFamily="34" charset="0"/>
                <a:ea typeface="+mn-ea"/>
                <a:cs typeface="Arial" panose="020B0604020202020204" pitchFamily="34" charset="0"/>
              </a:rPr>
              <a:t> </a:t>
            </a:r>
            <a:r>
              <a:rPr lang="en-GB" sz="1100" kern="1200" dirty="0">
                <a:solidFill>
                  <a:schemeClr val="tx1"/>
                </a:solidFill>
                <a:effectLst/>
                <a:latin typeface="Arial" panose="020B0604020202020204" pitchFamily="34" charset="0"/>
                <a:ea typeface="+mn-ea"/>
                <a:cs typeface="Arial" panose="020B0604020202020204" pitchFamily="34" charset="0"/>
              </a:rPr>
              <a:t>and to keep the difference.</a:t>
            </a:r>
            <a:r>
              <a:rPr lang="en-GB" sz="1100" kern="1200" baseline="0" dirty="0">
                <a:solidFill>
                  <a:schemeClr val="tx1"/>
                </a:solidFill>
                <a:effectLst/>
                <a:latin typeface="Arial" panose="020B0604020202020204" pitchFamily="34" charset="0"/>
                <a:ea typeface="+mn-ea"/>
                <a:cs typeface="Arial" panose="020B0604020202020204" pitchFamily="34" charset="0"/>
              </a:rPr>
              <a:t> </a:t>
            </a:r>
            <a:r>
              <a:rPr lang="en-GB" sz="1100" kern="1200" dirty="0">
                <a:solidFill>
                  <a:schemeClr val="tx1"/>
                </a:solidFill>
                <a:effectLst/>
                <a:latin typeface="Arial" panose="020B0604020202020204" pitchFamily="34" charset="0"/>
                <a:ea typeface="+mn-ea"/>
                <a:cs typeface="Arial" panose="020B0604020202020204" pitchFamily="34" charset="0"/>
              </a:rPr>
              <a:t>The evidence will be used during audit to ensure payment to the AAO’s is fair and reflects what is negotiated in the written agreement between all three parties, and also what is included in ILR returns – but mostly that the employer agrees the cost. We don’t expect many employers to</a:t>
            </a:r>
            <a:r>
              <a:rPr lang="en-GB" sz="1100" kern="1200" baseline="0" dirty="0">
                <a:solidFill>
                  <a:schemeClr val="tx1"/>
                </a:solidFill>
                <a:effectLst/>
                <a:latin typeface="Arial" panose="020B0604020202020204" pitchFamily="34" charset="0"/>
                <a:ea typeface="+mn-ea"/>
                <a:cs typeface="Arial" panose="020B0604020202020204" pitchFamily="34" charset="0"/>
              </a:rPr>
              <a:t> think</a:t>
            </a:r>
            <a:r>
              <a:rPr lang="en-GB" sz="1100" kern="1200" dirty="0">
                <a:solidFill>
                  <a:schemeClr val="tx1"/>
                </a:solidFill>
                <a:effectLst/>
                <a:latin typeface="Arial" panose="020B0604020202020204" pitchFamily="34" charset="0"/>
                <a:ea typeface="+mn-ea"/>
                <a:cs typeface="Arial" panose="020B0604020202020204" pitchFamily="34" charset="0"/>
              </a:rPr>
              <a:t> it’s acceptable for their provider to make money out of the EPA that the employer pays for</a:t>
            </a:r>
            <a:r>
              <a:rPr lang="en-GB" sz="1100" kern="1200" baseline="0" dirty="0">
                <a:solidFill>
                  <a:schemeClr val="tx1"/>
                </a:solidFill>
                <a:effectLst/>
                <a:latin typeface="Arial" panose="020B0604020202020204" pitchFamily="34" charset="0"/>
                <a:ea typeface="+mn-ea"/>
                <a:cs typeface="Arial" panose="020B0604020202020204" pitchFamily="34" charset="0"/>
              </a:rPr>
              <a:t>. ESFA audit will identify this type anomaly very quickly and the provider will have excess funding clawed back and potentially sanctions imposed, such as removal from RoATP.</a:t>
            </a:r>
            <a:endParaRPr lang="en-GB" sz="1100" kern="1200" dirty="0">
              <a:solidFill>
                <a:schemeClr val="tx1"/>
              </a:solidFill>
              <a:effectLst/>
              <a:latin typeface="Arial" panose="020B0604020202020204" pitchFamily="34" charset="0"/>
              <a:ea typeface="+mn-ea"/>
              <a:cs typeface="Arial" panose="020B0604020202020204" pitchFamily="34" charset="0"/>
            </a:endParaRPr>
          </a:p>
          <a:p>
            <a:r>
              <a:rPr lang="en-GB" sz="1100" kern="1200" dirty="0">
                <a:solidFill>
                  <a:schemeClr val="tx1"/>
                </a:solidFill>
                <a:effectLst/>
                <a:latin typeface="Arial" panose="020B0604020202020204" pitchFamily="34" charset="0"/>
                <a:ea typeface="+mn-ea"/>
                <a:cs typeface="Arial" panose="020B0604020202020204" pitchFamily="34" charset="0"/>
              </a:rPr>
              <a:t> </a:t>
            </a:r>
          </a:p>
          <a:p>
            <a:r>
              <a:rPr lang="en-GB" sz="1100" kern="1200" dirty="0">
                <a:solidFill>
                  <a:schemeClr val="tx1"/>
                </a:solidFill>
                <a:effectLst/>
                <a:latin typeface="Arial" panose="020B0604020202020204" pitchFamily="34" charset="0"/>
                <a:ea typeface="+mn-ea"/>
                <a:cs typeface="Arial" panose="020B0604020202020204" pitchFamily="34" charset="0"/>
              </a:rPr>
              <a:t>Under the ILR return rules, providers must include the actual amount charged for EPA. So, keeping in mind that the provider will have to record costs and keep evidence of invoices for EPA. If the ESFA sees that providers charge the employer full costs for EPA, but only invoicing the EPA organisation for say 70% of that amount, they will claw back the excess funding the provider is trying to keep. </a:t>
            </a:r>
            <a:endParaRPr lang="en-GB" sz="11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C573A14-1418-8445-A355-C4659B6B9114}" type="slidenum">
              <a:rPr lang="en-US" smtClean="0"/>
              <a:t>6</a:t>
            </a:fld>
            <a:endParaRPr lang="en-US" dirty="0"/>
          </a:p>
        </p:txBody>
      </p:sp>
    </p:spTree>
    <p:extLst>
      <p:ext uri="{BB962C8B-B14F-4D97-AF65-F5344CB8AC3E}">
        <p14:creationId xmlns:p14="http://schemas.microsoft.com/office/powerpoint/2010/main" val="396216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Spirit of what lies</a:t>
            </a:r>
            <a:r>
              <a:rPr lang="en-GB" baseline="0" dirty="0"/>
              <a:t> behind ‘take the test’ is that learners should be supported to continue developing their M&amp;E skills. </a:t>
            </a:r>
          </a:p>
          <a:p>
            <a:r>
              <a:rPr lang="en-GB" baseline="0" dirty="0"/>
              <a:t>Even through rule has been clumsily drafted, it puts an onus on providers to focus on progression. The old ‘reductive’ approach to M&amp;E will no longer do!</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8</a:t>
            </a:fld>
            <a:endParaRPr lang="en-US"/>
          </a:p>
        </p:txBody>
      </p:sp>
    </p:spTree>
    <p:extLst>
      <p:ext uri="{BB962C8B-B14F-4D97-AF65-F5344CB8AC3E}">
        <p14:creationId xmlns:p14="http://schemas.microsoft.com/office/powerpoint/2010/main" val="2827743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smart screen also useful for the commis chef. </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10</a:t>
            </a:fld>
            <a:endParaRPr lang="en-US" dirty="0"/>
          </a:p>
        </p:txBody>
      </p:sp>
    </p:spTree>
    <p:extLst>
      <p:ext uri="{BB962C8B-B14F-4D97-AF65-F5344CB8AC3E}">
        <p14:creationId xmlns:p14="http://schemas.microsoft.com/office/powerpoint/2010/main" val="259817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573A14-1418-8445-A355-C4659B6B9114}" type="slidenum">
              <a:rPr lang="en-US" smtClean="0"/>
              <a:t>11</a:t>
            </a:fld>
            <a:endParaRPr lang="en-US" dirty="0"/>
          </a:p>
        </p:txBody>
      </p:sp>
    </p:spTree>
    <p:extLst>
      <p:ext uri="{BB962C8B-B14F-4D97-AF65-F5344CB8AC3E}">
        <p14:creationId xmlns:p14="http://schemas.microsoft.com/office/powerpoint/2010/main" val="4164897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76062" y="2210839"/>
            <a:ext cx="5400000" cy="4647161"/>
          </a:xfrm>
          <a:prstGeom prst="rect">
            <a:avLst/>
          </a:prstGeom>
        </p:spPr>
      </p:pic>
      <p:sp>
        <p:nvSpPr>
          <p:cNvPr id="8" name="Octagon 7"/>
          <p:cNvSpPr>
            <a:spLocks noChangeAspect="1"/>
          </p:cNvSpPr>
          <p:nvPr userDrawn="1"/>
        </p:nvSpPr>
        <p:spPr>
          <a:xfrm>
            <a:off x="5867796" y="4839400"/>
            <a:ext cx="774000" cy="774000"/>
          </a:xfrm>
          <a:prstGeom prst="octagon">
            <a:avLst/>
          </a:prstGeom>
          <a:solidFill>
            <a:schemeClr val="accent3">
              <a:alpha val="80000"/>
            </a:schemeClr>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1545482205"/>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2048161"/>
            <a:ext cx="5580063" cy="4297078"/>
          </a:xfrm>
          <a:prstGeom prst="rect">
            <a:avLst/>
          </a:prstGeom>
        </p:spPr>
      </p:pic>
      <p:sp>
        <p:nvSpPr>
          <p:cNvPr id="9" name="Diamond 8"/>
          <p:cNvSpPr>
            <a:spLocks noChangeAspect="1"/>
          </p:cNvSpPr>
          <p:nvPr userDrawn="1"/>
        </p:nvSpPr>
        <p:spPr>
          <a:xfrm>
            <a:off x="10437662" y="2300288"/>
            <a:ext cx="720000" cy="720000"/>
          </a:xfrm>
          <a:prstGeom prst="diamond">
            <a:avLst/>
          </a:prstGeom>
          <a:solidFill>
            <a:schemeClr val="accent1"/>
          </a:solidFill>
          <a:ln>
            <a:noFill/>
          </a:ln>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16742773"/>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74958" y="2445331"/>
            <a:ext cx="4701105" cy="4816706"/>
          </a:xfrm>
          <a:prstGeom prst="rect">
            <a:avLst/>
          </a:prstGeom>
        </p:spPr>
      </p:pic>
      <p:sp>
        <p:nvSpPr>
          <p:cNvPr id="8" name="Rectangle 7"/>
          <p:cNvSpPr>
            <a:spLocks noChangeAspect="1"/>
          </p:cNvSpPr>
          <p:nvPr userDrawn="1"/>
        </p:nvSpPr>
        <p:spPr>
          <a:xfrm>
            <a:off x="6659958" y="2130331"/>
            <a:ext cx="630000" cy="630000"/>
          </a:xfrm>
          <a:prstGeom prst="rect">
            <a:avLst/>
          </a:prstGeom>
          <a:solidFill>
            <a:schemeClr val="accent1"/>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308095498"/>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2736363"/>
            <a:ext cx="5580063" cy="4121637"/>
          </a:xfrm>
          <a:prstGeom prst="rect">
            <a:avLst/>
          </a:prstGeom>
        </p:spPr>
      </p:pic>
      <p:sp>
        <p:nvSpPr>
          <p:cNvPr id="8" name="Oval 7"/>
          <p:cNvSpPr/>
          <p:nvPr userDrawn="1"/>
        </p:nvSpPr>
        <p:spPr>
          <a:xfrm>
            <a:off x="6338887" y="1935957"/>
            <a:ext cx="757237" cy="757237"/>
          </a:xfrm>
          <a:prstGeom prst="ellipse">
            <a:avLst/>
          </a:prstGeom>
          <a:solidFill>
            <a:schemeClr val="accent3"/>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1773677540"/>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5999" y="1700388"/>
            <a:ext cx="5580063" cy="5585236"/>
          </a:xfrm>
          <a:prstGeom prst="rect">
            <a:avLst/>
          </a:prstGeom>
        </p:spPr>
      </p:pic>
    </p:spTree>
    <p:extLst>
      <p:ext uri="{BB962C8B-B14F-4D97-AF65-F5344CB8AC3E}">
        <p14:creationId xmlns:p14="http://schemas.microsoft.com/office/powerpoint/2010/main" val="492771033"/>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953253" y="2005856"/>
            <a:ext cx="5580063" cy="4700007"/>
          </a:xfrm>
          <a:prstGeom prst="rect">
            <a:avLst/>
          </a:prstGeom>
        </p:spPr>
      </p:pic>
      <p:sp>
        <p:nvSpPr>
          <p:cNvPr id="4" name="Diamond 3"/>
          <p:cNvSpPr>
            <a:spLocks noChangeAspect="1"/>
          </p:cNvSpPr>
          <p:nvPr userDrawn="1"/>
        </p:nvSpPr>
        <p:spPr>
          <a:xfrm>
            <a:off x="6593253" y="3251843"/>
            <a:ext cx="720000" cy="720000"/>
          </a:xfrm>
          <a:prstGeom prst="diamond">
            <a:avLst/>
          </a:prstGeom>
          <a:solidFill>
            <a:schemeClr val="accent2"/>
          </a:solidFill>
          <a:ln>
            <a:noFill/>
          </a:ln>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1100863852"/>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0D728F-2BA6-4F33-B515-376F401E2417}" type="datetime4">
              <a:rPr lang="en-GB" smtClean="0"/>
              <a:t>07 December 2017</a:t>
            </a:fld>
            <a:endParaRPr lang="en-US" dirty="0"/>
          </a:p>
        </p:txBody>
      </p:sp>
      <p:sp>
        <p:nvSpPr>
          <p:cNvPr id="4" name="Footer Placeholder 3"/>
          <p:cNvSpPr>
            <a:spLocks noGrp="1"/>
          </p:cNvSpPr>
          <p:nvPr>
            <p:ph type="ftr" sz="quarter" idx="11"/>
          </p:nvPr>
        </p:nvSpPr>
        <p:spPr/>
        <p:txBody>
          <a:bodyPr/>
          <a:lstStyle/>
          <a:p>
            <a:r>
              <a:rPr lang="en-US" dirty="0"/>
              <a:t>Customer Service Practitioner webinar</a:t>
            </a:r>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7" name="Oval 6"/>
          <p:cNvSpPr>
            <a:spLocks noChangeAspect="1"/>
          </p:cNvSpPr>
          <p:nvPr/>
        </p:nvSpPr>
        <p:spPr>
          <a:xfrm flipH="1">
            <a:off x="7705534" y="981075"/>
            <a:ext cx="6480000" cy="6480000"/>
          </a:xfrm>
          <a:prstGeom prst="ellipse">
            <a:avLst/>
          </a:prstGeom>
          <a:solidFill>
            <a:schemeClr val="accent2">
              <a:alpha val="70000"/>
            </a:schemeClr>
          </a:solidFill>
        </p:spPr>
        <p:txBody>
          <a:bodyPr wrap="square" lIns="0" tIns="0" rIns="0" bIns="0" rtlCol="0" anchor="ctr">
            <a:noAutofit/>
          </a:bodyPr>
          <a:lstStyle/>
          <a:p>
            <a:pPr algn="ctr"/>
            <a:endParaRPr lang="en-US" dirty="0">
              <a:solidFill>
                <a:schemeClr val="bg1"/>
              </a:solidFill>
            </a:endParaRPr>
          </a:p>
        </p:txBody>
      </p:sp>
      <p:sp>
        <p:nvSpPr>
          <p:cNvPr id="8" name="Octagon 7"/>
          <p:cNvSpPr>
            <a:spLocks noChangeAspect="1"/>
          </p:cNvSpPr>
          <p:nvPr/>
        </p:nvSpPr>
        <p:spPr>
          <a:xfrm flipH="1">
            <a:off x="4452344" y="981075"/>
            <a:ext cx="990000" cy="990000"/>
          </a:xfrm>
          <a:prstGeom prst="octagon">
            <a:avLst/>
          </a:prstGeom>
          <a:solidFill>
            <a:schemeClr val="accent1">
              <a:alpha val="80000"/>
            </a:schemeClr>
          </a:solidFill>
        </p:spPr>
        <p:txBody>
          <a:bodyPr wrap="square" lIns="0" tIns="0" rIns="0" bIns="0" rtlCol="0" anchor="ctr">
            <a:noAutofit/>
          </a:bodyPr>
          <a:lstStyle/>
          <a:p>
            <a:pPr algn="ctr"/>
            <a:endParaRPr lang="en-US" dirty="0">
              <a:solidFill>
                <a:schemeClr val="bg1"/>
              </a:solidFill>
            </a:endParaRPr>
          </a:p>
        </p:txBody>
      </p:sp>
      <p:sp>
        <p:nvSpPr>
          <p:cNvPr id="9" name="Regular Pentagon 8"/>
          <p:cNvSpPr>
            <a:spLocks noChangeAspect="1"/>
          </p:cNvSpPr>
          <p:nvPr/>
        </p:nvSpPr>
        <p:spPr>
          <a:xfrm flipH="1">
            <a:off x="5442344" y="1524835"/>
            <a:ext cx="3402000" cy="3240000"/>
          </a:xfrm>
          <a:prstGeom prst="pentagon">
            <a:avLst/>
          </a:prstGeom>
          <a:solidFill>
            <a:schemeClr val="bg2">
              <a:alpha val="60000"/>
            </a:schemeClr>
          </a:solidFill>
        </p:spPr>
        <p:txBody>
          <a:bodyPr wrap="square" lIns="0" tIns="0" rIns="0" bIns="0" rtlCol="0" anchor="ctr">
            <a:noAutofit/>
          </a:bodyPr>
          <a:lstStyle/>
          <a:p>
            <a:pPr algn="ctr"/>
            <a:endParaRPr lang="en-US" dirty="0">
              <a:solidFill>
                <a:schemeClr val="bg1"/>
              </a:solidFill>
            </a:endParaRPr>
          </a:p>
        </p:txBody>
      </p:sp>
      <p:cxnSp>
        <p:nvCxnSpPr>
          <p:cNvPr id="10" name="Straight Connector 9"/>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602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p>
        </p:txBody>
      </p:sp>
      <p:sp>
        <p:nvSpPr>
          <p:cNvPr id="3" name="Date Placeholder 2"/>
          <p:cNvSpPr>
            <a:spLocks noGrp="1"/>
          </p:cNvSpPr>
          <p:nvPr>
            <p:ph type="dt" sz="half" idx="10"/>
          </p:nvPr>
        </p:nvSpPr>
        <p:spPr/>
        <p:txBody>
          <a:bodyPr/>
          <a:lstStyle/>
          <a:p>
            <a:fld id="{DF3FE513-25F9-4B46-A32C-C0F8836CE2DA}" type="datetime4">
              <a:rPr lang="en-GB" smtClean="0"/>
              <a:t>07 December 2017</a:t>
            </a:fld>
            <a:endParaRPr lang="en-US" dirty="0"/>
          </a:p>
        </p:txBody>
      </p:sp>
      <p:sp>
        <p:nvSpPr>
          <p:cNvPr id="4" name="Footer Placeholder 3"/>
          <p:cNvSpPr>
            <a:spLocks noGrp="1"/>
          </p:cNvSpPr>
          <p:nvPr>
            <p:ph type="ftr" sz="quarter" idx="11"/>
          </p:nvPr>
        </p:nvSpPr>
        <p:spPr/>
        <p:txBody>
          <a:bodyPr/>
          <a:lstStyle/>
          <a:p>
            <a:r>
              <a:rPr lang="en-US" dirty="0"/>
              <a:t>Customer Service Practitioner webinar</a:t>
            </a:r>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11" name="Diamond 10"/>
          <p:cNvSpPr>
            <a:spLocks noChangeAspect="1"/>
          </p:cNvSpPr>
          <p:nvPr/>
        </p:nvSpPr>
        <p:spPr>
          <a:xfrm>
            <a:off x="5559551" y="981074"/>
            <a:ext cx="2879998" cy="2880000"/>
          </a:xfrm>
          <a:prstGeom prst="diamond">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Octagon 11"/>
          <p:cNvSpPr>
            <a:spLocks noChangeAspect="1"/>
          </p:cNvSpPr>
          <p:nvPr/>
        </p:nvSpPr>
        <p:spPr>
          <a:xfrm>
            <a:off x="7518541" y="981074"/>
            <a:ext cx="5876923" cy="5876926"/>
          </a:xfrm>
          <a:prstGeom prst="octagon">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a:spLocks noChangeAspect="1"/>
          </p:cNvSpPr>
          <p:nvPr/>
        </p:nvSpPr>
        <p:spPr>
          <a:xfrm>
            <a:off x="4569552" y="3861074"/>
            <a:ext cx="990000" cy="990000"/>
          </a:xfrm>
          <a:prstGeom prst="ellipse">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081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p>
        </p:txBody>
      </p:sp>
      <p:sp>
        <p:nvSpPr>
          <p:cNvPr id="3" name="Date Placeholder 2"/>
          <p:cNvSpPr>
            <a:spLocks noGrp="1"/>
          </p:cNvSpPr>
          <p:nvPr>
            <p:ph type="dt" sz="half" idx="10"/>
          </p:nvPr>
        </p:nvSpPr>
        <p:spPr/>
        <p:txBody>
          <a:bodyPr/>
          <a:lstStyle/>
          <a:p>
            <a:fld id="{822E3729-196B-494B-8CBC-1A71EF9A69A7}" type="datetime4">
              <a:rPr lang="en-GB" smtClean="0"/>
              <a:t>07 December 2017</a:t>
            </a:fld>
            <a:endParaRPr lang="en-US" dirty="0"/>
          </a:p>
        </p:txBody>
      </p:sp>
      <p:sp>
        <p:nvSpPr>
          <p:cNvPr id="4" name="Footer Placeholder 3"/>
          <p:cNvSpPr>
            <a:spLocks noGrp="1"/>
          </p:cNvSpPr>
          <p:nvPr>
            <p:ph type="ftr" sz="quarter" idx="11"/>
          </p:nvPr>
        </p:nvSpPr>
        <p:spPr/>
        <p:txBody>
          <a:bodyPr/>
          <a:lstStyle/>
          <a:p>
            <a:r>
              <a:rPr lang="en-US" dirty="0"/>
              <a:t>Customer Service Practitioner webinar</a:t>
            </a:r>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11" name="Diamond 10"/>
          <p:cNvSpPr>
            <a:spLocks noChangeAspect="1"/>
          </p:cNvSpPr>
          <p:nvPr/>
        </p:nvSpPr>
        <p:spPr>
          <a:xfrm>
            <a:off x="6095999" y="2181846"/>
            <a:ext cx="7199995" cy="7200000"/>
          </a:xfrm>
          <a:prstGeom prst="diamond">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Octagon 8"/>
          <p:cNvSpPr>
            <a:spLocks noChangeAspect="1"/>
          </p:cNvSpPr>
          <p:nvPr userDrawn="1"/>
        </p:nvSpPr>
        <p:spPr>
          <a:xfrm flipH="1">
            <a:off x="6563738" y="2300404"/>
            <a:ext cx="2340000" cy="2340000"/>
          </a:xfrm>
          <a:prstGeom prst="octagon">
            <a:avLst/>
          </a:prstGeom>
          <a:solidFill>
            <a:srgbClr val="F9423A">
              <a:alpha val="60000"/>
            </a:srgbClr>
          </a:solidFill>
        </p:spPr>
        <p:txBody>
          <a:bodyPr wrap="square" lIns="0" tIns="0" rIns="0" bIns="0" rtlCol="0" anchor="ctr">
            <a:noAutofit/>
          </a:bodyPr>
          <a:lstStyle/>
          <a:p>
            <a:pPr algn="ctr"/>
            <a:endParaRPr lang="en-US" dirty="0">
              <a:solidFill>
                <a:schemeClr val="bg1"/>
              </a:solidFill>
            </a:endParaRPr>
          </a:p>
        </p:txBody>
      </p:sp>
      <p:sp>
        <p:nvSpPr>
          <p:cNvPr id="10" name="Regular Pentagon 9"/>
          <p:cNvSpPr>
            <a:spLocks noChangeAspect="1"/>
          </p:cNvSpPr>
          <p:nvPr userDrawn="1"/>
        </p:nvSpPr>
        <p:spPr>
          <a:xfrm rot="10800000" flipH="1">
            <a:off x="10636563" y="981075"/>
            <a:ext cx="1039500" cy="990000"/>
          </a:xfrm>
          <a:prstGeom prst="pentagon">
            <a:avLst/>
          </a:prstGeom>
          <a:solidFill>
            <a:schemeClr val="accent6">
              <a:alpha val="80000"/>
            </a:schemeClr>
          </a:solidFill>
        </p:spPr>
        <p:txBody>
          <a:bodyPr wrap="square" lIns="0" tIns="0" rIns="0" bIns="0" rtlCol="0" anchor="ctr">
            <a:noAutofit/>
          </a:bodyPr>
          <a:lstStyle/>
          <a:p>
            <a:pPr algn="ctr"/>
            <a:endParaRPr lang="en-US" dirty="0">
              <a:solidFill>
                <a:schemeClr val="bg1"/>
              </a:solidFill>
            </a:endParaRPr>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203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515937" y="5324351"/>
            <a:ext cx="11160125" cy="1118423"/>
          </a:xfrm>
        </p:spPr>
        <p:txBody>
          <a:bodyPr anchor="b" anchorCtr="0"/>
          <a:lstStyle/>
          <a:p>
            <a:r>
              <a:rPr lang="en-US"/>
              <a:t>Click to edit Master title style</a:t>
            </a:r>
          </a:p>
        </p:txBody>
      </p:sp>
      <p:sp>
        <p:nvSpPr>
          <p:cNvPr id="3" name="Date Placeholder 2"/>
          <p:cNvSpPr>
            <a:spLocks noGrp="1"/>
          </p:cNvSpPr>
          <p:nvPr>
            <p:ph type="dt" sz="half" idx="10"/>
          </p:nvPr>
        </p:nvSpPr>
        <p:spPr/>
        <p:txBody>
          <a:bodyPr/>
          <a:lstStyle/>
          <a:p>
            <a:fld id="{1AB7C59D-BF7E-4340-A4C5-7EB8D374216D}" type="datetime4">
              <a:rPr lang="en-GB" smtClean="0"/>
              <a:t>07 December 2017</a:t>
            </a:fld>
            <a:endParaRPr lang="en-US" dirty="0"/>
          </a:p>
        </p:txBody>
      </p:sp>
      <p:sp>
        <p:nvSpPr>
          <p:cNvPr id="4" name="Footer Placeholder 3"/>
          <p:cNvSpPr>
            <a:spLocks noGrp="1"/>
          </p:cNvSpPr>
          <p:nvPr>
            <p:ph type="ftr" sz="quarter" idx="11"/>
          </p:nvPr>
        </p:nvSpPr>
        <p:spPr/>
        <p:txBody>
          <a:bodyPr/>
          <a:lstStyle/>
          <a:p>
            <a:r>
              <a:rPr lang="en-US" dirty="0"/>
              <a:t>Customer Service Practitioner webinar</a:t>
            </a:r>
          </a:p>
        </p:txBody>
      </p:sp>
      <p:sp>
        <p:nvSpPr>
          <p:cNvPr id="5" name="Slide Number Placeholder 4"/>
          <p:cNvSpPr>
            <a:spLocks noGrp="1"/>
          </p:cNvSpPr>
          <p:nvPr>
            <p:ph type="sldNum" sz="quarter" idx="12"/>
          </p:nvPr>
        </p:nvSpPr>
        <p:spPr/>
        <p:txBody>
          <a:bodyPr/>
          <a:lstStyle/>
          <a:p>
            <a:fld id="{F5758CE8-0485-6247-9D21-74A849DDFC3B}" type="slidenum">
              <a:rPr lang="en-US" smtClean="0"/>
              <a:pPr/>
              <a:t>‹#›</a:t>
            </a:fld>
            <a:endParaRPr lang="en-US" dirty="0"/>
          </a:p>
        </p:txBody>
      </p:sp>
      <p:sp>
        <p:nvSpPr>
          <p:cNvPr id="10" name="Regular Pentagon 9"/>
          <p:cNvSpPr>
            <a:spLocks noChangeAspect="1"/>
          </p:cNvSpPr>
          <p:nvPr userDrawn="1"/>
        </p:nvSpPr>
        <p:spPr>
          <a:xfrm flipH="1">
            <a:off x="7558934" y="1389045"/>
            <a:ext cx="5742405" cy="5468956"/>
          </a:xfrm>
          <a:prstGeom prst="pentagon">
            <a:avLst/>
          </a:prstGeom>
          <a:solidFill>
            <a:schemeClr val="accent1">
              <a:alpha val="80000"/>
            </a:schemeClr>
          </a:solidFill>
        </p:spPr>
        <p:txBody>
          <a:bodyPr wrap="square" lIns="0" tIns="0" rIns="0" bIns="0" rtlCol="0" anchor="ctr">
            <a:noAutofit/>
          </a:bodyPr>
          <a:lstStyle/>
          <a:p>
            <a:pPr algn="ctr"/>
            <a:endParaRPr lang="en-US" dirty="0">
              <a:solidFill>
                <a:schemeClr val="bg1"/>
              </a:solidFill>
            </a:endParaRPr>
          </a:p>
        </p:txBody>
      </p:sp>
      <p:sp>
        <p:nvSpPr>
          <p:cNvPr id="12" name="Oval 11"/>
          <p:cNvSpPr>
            <a:spLocks noChangeAspect="1"/>
          </p:cNvSpPr>
          <p:nvPr userDrawn="1"/>
        </p:nvSpPr>
        <p:spPr>
          <a:xfrm>
            <a:off x="6191695" y="2459345"/>
            <a:ext cx="2734478" cy="2734478"/>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iamond 12"/>
          <p:cNvSpPr>
            <a:spLocks noChangeAspect="1"/>
          </p:cNvSpPr>
          <p:nvPr userDrawn="1"/>
        </p:nvSpPr>
        <p:spPr>
          <a:xfrm>
            <a:off x="7558934" y="985325"/>
            <a:ext cx="1074258" cy="1074259"/>
          </a:xfrm>
          <a:prstGeom prst="diamond">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4"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116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B0276-532C-4E47-87A0-4791794721C2}"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8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74970" y="1546369"/>
            <a:ext cx="6606223" cy="5311631"/>
          </a:xfrm>
          <a:prstGeom prst="rect">
            <a:avLst/>
          </a:prstGeom>
        </p:spPr>
      </p:pic>
    </p:spTree>
    <p:extLst>
      <p:ext uri="{BB962C8B-B14F-4D97-AF65-F5344CB8AC3E}">
        <p14:creationId xmlns:p14="http://schemas.microsoft.com/office/powerpoint/2010/main" val="1567012571"/>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01AE8-FC8E-4806-8D7A-C5672DA7282C}"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23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15938" y="2305210"/>
            <a:ext cx="3510000"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F143D-0100-4C59-8BAD-6E5E667FDD31}"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4341000" y="2305210"/>
            <a:ext cx="3510000"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166063" y="2305210"/>
            <a:ext cx="3510000"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4891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C084A08D-D42F-429B-A353-6B175F054B2B}"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574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937" y="981075"/>
            <a:ext cx="11160125" cy="5364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9B0B00-C6D0-43DB-A269-EFB54FE35808}"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12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263561-3870-4169-B436-93051C78B460}"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a:grpSpLocks noChangeAspect="1"/>
          </p:cNvGrpSpPr>
          <p:nvPr userDrawn="1"/>
        </p:nvGrpSpPr>
        <p:grpSpPr>
          <a:xfrm>
            <a:off x="8649823" y="4100036"/>
            <a:ext cx="3290400" cy="2879884"/>
            <a:chOff x="7771254" y="3257999"/>
            <a:chExt cx="4113166" cy="3600001"/>
          </a:xfrm>
        </p:grpSpPr>
        <p:sp>
          <p:nvSpPr>
            <p:cNvPr id="10" name="Regular Pentagon 9"/>
            <p:cNvSpPr>
              <a:spLocks noChangeAspect="1"/>
            </p:cNvSpPr>
            <p:nvPr/>
          </p:nvSpPr>
          <p:spPr>
            <a:xfrm>
              <a:off x="8860420" y="3977999"/>
              <a:ext cx="3024000" cy="2880001"/>
            </a:xfrm>
            <a:prstGeom prst="pentagon">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a:spLocks noChangeAspect="1"/>
            </p:cNvSpPr>
            <p:nvPr/>
          </p:nvSpPr>
          <p:spPr>
            <a:xfrm>
              <a:off x="10372420" y="3257999"/>
              <a:ext cx="1440000" cy="144000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ecagon 11"/>
            <p:cNvSpPr>
              <a:spLocks noChangeAspect="1"/>
            </p:cNvSpPr>
            <p:nvPr/>
          </p:nvSpPr>
          <p:spPr>
            <a:xfrm rot="1080000">
              <a:off x="7771254" y="5794876"/>
              <a:ext cx="576000" cy="576000"/>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702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A1CF7F-4640-488B-B263-6E3E76DAD301}"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13" name="Group 12"/>
          <p:cNvGrpSpPr>
            <a:grpSpLocks noChangeAspect="1"/>
          </p:cNvGrpSpPr>
          <p:nvPr userDrawn="1"/>
        </p:nvGrpSpPr>
        <p:grpSpPr>
          <a:xfrm>
            <a:off x="9818729" y="981075"/>
            <a:ext cx="3057763" cy="2880000"/>
            <a:chOff x="9301307" y="981075"/>
            <a:chExt cx="3814759" cy="3592985"/>
          </a:xfrm>
        </p:grpSpPr>
        <p:sp>
          <p:nvSpPr>
            <p:cNvPr id="14" name="Diamond 13"/>
            <p:cNvSpPr>
              <a:spLocks noChangeAspect="1"/>
            </p:cNvSpPr>
            <p:nvPr/>
          </p:nvSpPr>
          <p:spPr>
            <a:xfrm>
              <a:off x="9301307" y="981075"/>
              <a:ext cx="1440000" cy="1440000"/>
            </a:xfrm>
            <a:prstGeom prst="diamond">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Octagon 14"/>
            <p:cNvSpPr>
              <a:spLocks noChangeAspect="1"/>
            </p:cNvSpPr>
            <p:nvPr/>
          </p:nvSpPr>
          <p:spPr>
            <a:xfrm>
              <a:off x="10236065" y="992650"/>
              <a:ext cx="2880001" cy="2880000"/>
            </a:xfrm>
            <a:prstGeom prst="octagon">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a:spLocks noChangeAspect="1"/>
            </p:cNvSpPr>
            <p:nvPr/>
          </p:nvSpPr>
          <p:spPr>
            <a:xfrm>
              <a:off x="11226063" y="4124060"/>
              <a:ext cx="450000" cy="45000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5627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2E4539-A1E9-4F54-AA7D-23CCACE2F967}"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12" name="Group 11"/>
          <p:cNvGrpSpPr>
            <a:grpSpLocks noChangeAspect="1"/>
          </p:cNvGrpSpPr>
          <p:nvPr userDrawn="1"/>
        </p:nvGrpSpPr>
        <p:grpSpPr>
          <a:xfrm>
            <a:off x="9312000" y="4342099"/>
            <a:ext cx="2880000" cy="2697211"/>
            <a:chOff x="8692588" y="4149059"/>
            <a:chExt cx="3518917" cy="3295577"/>
          </a:xfrm>
        </p:grpSpPr>
        <p:sp>
          <p:nvSpPr>
            <p:cNvPr id="17" name="Regular Pentagon 16"/>
            <p:cNvSpPr>
              <a:spLocks noChangeAspect="1"/>
            </p:cNvSpPr>
            <p:nvPr/>
          </p:nvSpPr>
          <p:spPr>
            <a:xfrm rot="16200000">
              <a:off x="9461998" y="4695128"/>
              <a:ext cx="2816568" cy="2682447"/>
            </a:xfrm>
            <a:prstGeom prst="pentagon">
              <a:avLst/>
            </a:prstGeom>
            <a:solidFill>
              <a:schemeClr val="bg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11402042" y="4149059"/>
              <a:ext cx="479008" cy="479008"/>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ecagon 18"/>
            <p:cNvSpPr>
              <a:spLocks noChangeAspect="1"/>
            </p:cNvSpPr>
            <p:nvPr/>
          </p:nvSpPr>
          <p:spPr>
            <a:xfrm>
              <a:off x="8692588" y="5256027"/>
              <a:ext cx="1341223" cy="1341223"/>
            </a:xfrm>
            <a:prstGeom prst="decagon">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0975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51DF73-3C41-42A2-91D0-CBE39D846ED9}"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9176305" y="4713221"/>
            <a:ext cx="3234364" cy="2605205"/>
            <a:chOff x="9176305" y="4713221"/>
            <a:chExt cx="3234364" cy="2605205"/>
          </a:xfrm>
        </p:grpSpPr>
        <p:sp>
          <p:nvSpPr>
            <p:cNvPr id="14" name="Decagon 13"/>
            <p:cNvSpPr>
              <a:spLocks noChangeAspect="1"/>
            </p:cNvSpPr>
            <p:nvPr/>
          </p:nvSpPr>
          <p:spPr>
            <a:xfrm>
              <a:off x="10062906" y="4970662"/>
              <a:ext cx="2347763" cy="2347764"/>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ctagon 14"/>
            <p:cNvSpPr>
              <a:spLocks noChangeAspect="1"/>
            </p:cNvSpPr>
            <p:nvPr/>
          </p:nvSpPr>
          <p:spPr>
            <a:xfrm>
              <a:off x="9176305" y="5529389"/>
              <a:ext cx="1173882" cy="1173882"/>
            </a:xfrm>
            <a:prstGeom prst="octagon">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iamond 15"/>
            <p:cNvSpPr>
              <a:spLocks noChangeAspect="1"/>
            </p:cNvSpPr>
            <p:nvPr/>
          </p:nvSpPr>
          <p:spPr>
            <a:xfrm>
              <a:off x="9821940" y="4713221"/>
              <a:ext cx="528247" cy="52824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1418838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5E8714-DA6B-4ED6-AB5F-46A5AFC817D9}"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12" name="Group 11"/>
          <p:cNvGrpSpPr>
            <a:grpSpLocks noChangeAspect="1"/>
          </p:cNvGrpSpPr>
          <p:nvPr userDrawn="1"/>
        </p:nvGrpSpPr>
        <p:grpSpPr>
          <a:xfrm>
            <a:off x="9929852" y="3461350"/>
            <a:ext cx="3600000" cy="2904208"/>
            <a:chOff x="7913141" y="1550950"/>
            <a:chExt cx="6172471" cy="4979483"/>
          </a:xfrm>
        </p:grpSpPr>
        <p:sp>
          <p:nvSpPr>
            <p:cNvPr id="13" name="Oval 12"/>
            <p:cNvSpPr>
              <a:spLocks noChangeAspect="1"/>
            </p:cNvSpPr>
            <p:nvPr/>
          </p:nvSpPr>
          <p:spPr>
            <a:xfrm>
              <a:off x="9508561" y="1953382"/>
              <a:ext cx="4577051" cy="4577051"/>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p:cNvSpPr>
              <a:spLocks noChangeAspect="1"/>
            </p:cNvSpPr>
            <p:nvPr/>
          </p:nvSpPr>
          <p:spPr>
            <a:xfrm>
              <a:off x="7913141" y="4238199"/>
              <a:ext cx="2288525" cy="2288525"/>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iamond 17"/>
            <p:cNvSpPr>
              <a:spLocks noChangeAspect="1"/>
            </p:cNvSpPr>
            <p:nvPr/>
          </p:nvSpPr>
          <p:spPr>
            <a:xfrm>
              <a:off x="9508561" y="1550950"/>
              <a:ext cx="735597" cy="735597"/>
            </a:xfrm>
            <a:prstGeom prst="diamond">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191110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6_Title and Content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3CFE81-729A-40C4-9267-CD1324CD94EB}"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7" name="Group 6"/>
          <p:cNvGrpSpPr>
            <a:grpSpLocks noChangeAspect="1"/>
          </p:cNvGrpSpPr>
          <p:nvPr userDrawn="1"/>
        </p:nvGrpSpPr>
        <p:grpSpPr>
          <a:xfrm flipH="1">
            <a:off x="9274741" y="5151591"/>
            <a:ext cx="3600000" cy="2392081"/>
            <a:chOff x="4428421" y="5110950"/>
            <a:chExt cx="4334301" cy="2880000"/>
          </a:xfrm>
        </p:grpSpPr>
        <p:sp>
          <p:nvSpPr>
            <p:cNvPr id="14" name="Octagon 13"/>
            <p:cNvSpPr>
              <a:spLocks noChangeAspect="1"/>
            </p:cNvSpPr>
            <p:nvPr userDrawn="1"/>
          </p:nvSpPr>
          <p:spPr>
            <a:xfrm>
              <a:off x="6484800" y="5110950"/>
              <a:ext cx="1440000" cy="1440000"/>
            </a:xfrm>
            <a:prstGeom prst="oct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iamond 14"/>
            <p:cNvSpPr>
              <a:spLocks noChangeAspect="1"/>
            </p:cNvSpPr>
            <p:nvPr userDrawn="1"/>
          </p:nvSpPr>
          <p:spPr>
            <a:xfrm>
              <a:off x="4428421" y="5110950"/>
              <a:ext cx="2880000" cy="2880000"/>
            </a:xfrm>
            <a:prstGeom prst="diamond">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Oval 15"/>
            <p:cNvSpPr>
              <a:spLocks noChangeAspect="1"/>
            </p:cNvSpPr>
            <p:nvPr userDrawn="1"/>
          </p:nvSpPr>
          <p:spPr>
            <a:xfrm>
              <a:off x="8312722" y="6120238"/>
              <a:ext cx="450000" cy="450000"/>
            </a:xfrm>
            <a:prstGeom prst="ellipse">
              <a:avLst/>
            </a:prstGeom>
            <a:solidFill>
              <a:schemeClr val="accent2">
                <a:alpha val="60000"/>
              </a:schemeClr>
            </a:solidFill>
          </p:spPr>
          <p:txBody>
            <a:bodyPr wrap="square" lIns="0" tIns="0" rIns="0" bIns="0" rtlCol="0" anchor="ctr">
              <a:noAutofit/>
            </a:bodyPr>
            <a:lstStyle/>
            <a:p>
              <a:pPr algn="ctr"/>
              <a:endParaRPr lang="en-US" dirty="0">
                <a:solidFill>
                  <a:schemeClr val="bg1"/>
                </a:solidFill>
              </a:endParaRPr>
            </a:p>
          </p:txBody>
        </p:sp>
      </p:grpSp>
    </p:spTree>
    <p:extLst>
      <p:ext uri="{BB962C8B-B14F-4D97-AF65-F5344CB8AC3E}">
        <p14:creationId xmlns:p14="http://schemas.microsoft.com/office/powerpoint/2010/main" val="58711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02937" y="2388223"/>
            <a:ext cx="5973126" cy="4469777"/>
          </a:xfrm>
          <a:prstGeom prst="rect">
            <a:avLst/>
          </a:prstGeom>
        </p:spPr>
      </p:pic>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sp>
        <p:nvSpPr>
          <p:cNvPr id="8" name="Oval 7"/>
          <p:cNvSpPr>
            <a:spLocks noChangeAspect="1"/>
          </p:cNvSpPr>
          <p:nvPr userDrawn="1"/>
        </p:nvSpPr>
        <p:spPr>
          <a:xfrm>
            <a:off x="11283000" y="2709000"/>
            <a:ext cx="720000" cy="720000"/>
          </a:xfrm>
          <a:prstGeom prst="ellipse">
            <a:avLst/>
          </a:prstGeom>
          <a:solidFill>
            <a:schemeClr val="accent6">
              <a:alpha val="80000"/>
            </a:schemeClr>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1720833648"/>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115E16-CE08-473A-8583-6CC24CD9C8A5}"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a:grpSpLocks noChangeAspect="1"/>
          </p:cNvGrpSpPr>
          <p:nvPr userDrawn="1"/>
        </p:nvGrpSpPr>
        <p:grpSpPr>
          <a:xfrm>
            <a:off x="8649823" y="4100036"/>
            <a:ext cx="3290400" cy="2879884"/>
            <a:chOff x="7771254" y="3257999"/>
            <a:chExt cx="4113166" cy="3600001"/>
          </a:xfrm>
        </p:grpSpPr>
        <p:sp>
          <p:nvSpPr>
            <p:cNvPr id="11" name="Regular Pentagon 10"/>
            <p:cNvSpPr>
              <a:spLocks noChangeAspect="1"/>
            </p:cNvSpPr>
            <p:nvPr/>
          </p:nvSpPr>
          <p:spPr>
            <a:xfrm>
              <a:off x="8860420" y="3977999"/>
              <a:ext cx="3024000" cy="2880001"/>
            </a:xfrm>
            <a:prstGeom prst="pentagon">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10372420" y="3257999"/>
              <a:ext cx="1440000" cy="144000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ecagon 12"/>
            <p:cNvSpPr>
              <a:spLocks noChangeAspect="1"/>
            </p:cNvSpPr>
            <p:nvPr/>
          </p:nvSpPr>
          <p:spPr>
            <a:xfrm rot="1080000">
              <a:off x="7771254" y="5794876"/>
              <a:ext cx="576000" cy="576000"/>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48920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882597-52C4-4BAB-9F20-2BE0D56D5776}"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a:grpSpLocks noChangeAspect="1"/>
          </p:cNvGrpSpPr>
          <p:nvPr userDrawn="1"/>
        </p:nvGrpSpPr>
        <p:grpSpPr>
          <a:xfrm>
            <a:off x="9818729" y="981075"/>
            <a:ext cx="3057763" cy="2880000"/>
            <a:chOff x="9301307" y="981075"/>
            <a:chExt cx="3814759" cy="3592985"/>
          </a:xfrm>
        </p:grpSpPr>
        <p:sp>
          <p:nvSpPr>
            <p:cNvPr id="15" name="Diamond 14"/>
            <p:cNvSpPr>
              <a:spLocks noChangeAspect="1"/>
            </p:cNvSpPr>
            <p:nvPr/>
          </p:nvSpPr>
          <p:spPr>
            <a:xfrm>
              <a:off x="9301307" y="981075"/>
              <a:ext cx="1440000" cy="1440000"/>
            </a:xfrm>
            <a:prstGeom prst="diamond">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Octagon 15"/>
            <p:cNvSpPr>
              <a:spLocks noChangeAspect="1"/>
            </p:cNvSpPr>
            <p:nvPr/>
          </p:nvSpPr>
          <p:spPr>
            <a:xfrm>
              <a:off x="10236065" y="992650"/>
              <a:ext cx="2880001" cy="2880000"/>
            </a:xfrm>
            <a:prstGeom prst="octagon">
              <a:avLst/>
            </a:prstGeom>
            <a:solidFill>
              <a:schemeClr val="accent6">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a:spLocks noChangeAspect="1"/>
            </p:cNvSpPr>
            <p:nvPr/>
          </p:nvSpPr>
          <p:spPr>
            <a:xfrm>
              <a:off x="11226063" y="4124060"/>
              <a:ext cx="450000" cy="45000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780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56E537-1F39-4608-9EC6-8DA5FEC1472F}"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9312000" y="4342099"/>
            <a:ext cx="2880000" cy="2697211"/>
            <a:chOff x="9312000" y="4342099"/>
            <a:chExt cx="2880000" cy="2697211"/>
          </a:xfrm>
        </p:grpSpPr>
        <p:sp>
          <p:nvSpPr>
            <p:cNvPr id="19" name="Regular Pentagon 18"/>
            <p:cNvSpPr>
              <a:spLocks noChangeAspect="1"/>
            </p:cNvSpPr>
            <p:nvPr/>
          </p:nvSpPr>
          <p:spPr>
            <a:xfrm rot="16200000">
              <a:off x="9941711" y="4789020"/>
              <a:ext cx="2305174" cy="2195405"/>
            </a:xfrm>
            <a:prstGeom prst="pentagon">
              <a:avLst/>
            </a:prstGeom>
            <a:solidFill>
              <a:schemeClr val="bg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a:spLocks noChangeAspect="1"/>
            </p:cNvSpPr>
            <p:nvPr/>
          </p:nvSpPr>
          <p:spPr>
            <a:xfrm>
              <a:off x="11529508" y="4342099"/>
              <a:ext cx="392036" cy="392036"/>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ecagon 20"/>
            <p:cNvSpPr>
              <a:spLocks noChangeAspect="1"/>
            </p:cNvSpPr>
            <p:nvPr/>
          </p:nvSpPr>
          <p:spPr>
            <a:xfrm>
              <a:off x="9312000" y="5248079"/>
              <a:ext cx="1097702" cy="1097702"/>
            </a:xfrm>
            <a:prstGeom prst="decagon">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8407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F01D0-E349-4538-BCFE-149EFA3DE998}"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9176305" y="4713221"/>
            <a:ext cx="3234364" cy="2605205"/>
            <a:chOff x="9176305" y="4713221"/>
            <a:chExt cx="3234364" cy="2605205"/>
          </a:xfrm>
        </p:grpSpPr>
        <p:sp>
          <p:nvSpPr>
            <p:cNvPr id="14" name="Decagon 13"/>
            <p:cNvSpPr>
              <a:spLocks noChangeAspect="1"/>
            </p:cNvSpPr>
            <p:nvPr/>
          </p:nvSpPr>
          <p:spPr>
            <a:xfrm>
              <a:off x="10062906" y="4970662"/>
              <a:ext cx="2347763" cy="2347764"/>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ctagon 14"/>
            <p:cNvSpPr>
              <a:spLocks noChangeAspect="1"/>
            </p:cNvSpPr>
            <p:nvPr/>
          </p:nvSpPr>
          <p:spPr>
            <a:xfrm>
              <a:off x="9176305" y="5529389"/>
              <a:ext cx="1173882" cy="1173882"/>
            </a:xfrm>
            <a:prstGeom prst="octagon">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iamond 15"/>
            <p:cNvSpPr>
              <a:spLocks noChangeAspect="1"/>
            </p:cNvSpPr>
            <p:nvPr/>
          </p:nvSpPr>
          <p:spPr>
            <a:xfrm>
              <a:off x="9821940" y="4713221"/>
              <a:ext cx="528247" cy="52824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79412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C436E4-91D8-4D53-ADEC-3F9C910EBECA}"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a:grpSpLocks noChangeAspect="1"/>
          </p:cNvGrpSpPr>
          <p:nvPr userDrawn="1"/>
        </p:nvGrpSpPr>
        <p:grpSpPr>
          <a:xfrm>
            <a:off x="9929852" y="3461350"/>
            <a:ext cx="3600000" cy="2904208"/>
            <a:chOff x="7913141" y="1550950"/>
            <a:chExt cx="6172471" cy="4979483"/>
          </a:xfrm>
        </p:grpSpPr>
        <p:sp>
          <p:nvSpPr>
            <p:cNvPr id="18" name="Oval 17"/>
            <p:cNvSpPr>
              <a:spLocks noChangeAspect="1"/>
            </p:cNvSpPr>
            <p:nvPr/>
          </p:nvSpPr>
          <p:spPr>
            <a:xfrm>
              <a:off x="9508561" y="1953382"/>
              <a:ext cx="4577051" cy="4577051"/>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ectangle 18"/>
            <p:cNvSpPr>
              <a:spLocks noChangeAspect="1"/>
            </p:cNvSpPr>
            <p:nvPr/>
          </p:nvSpPr>
          <p:spPr>
            <a:xfrm>
              <a:off x="7913141" y="4238199"/>
              <a:ext cx="2288525" cy="2288525"/>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iamond 19"/>
            <p:cNvSpPr>
              <a:spLocks noChangeAspect="1"/>
            </p:cNvSpPr>
            <p:nvPr/>
          </p:nvSpPr>
          <p:spPr>
            <a:xfrm>
              <a:off x="9508561" y="1550950"/>
              <a:ext cx="735597" cy="735597"/>
            </a:xfrm>
            <a:prstGeom prst="diamond">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861933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6_Title and Content Two Column Sha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8"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68C6CA-1E03-467C-8693-20D5CD6A6567}"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3"/>
          </p:nvPr>
        </p:nvSpPr>
        <p:spPr>
          <a:xfrm>
            <a:off x="6277337" y="2305210"/>
            <a:ext cx="5398726" cy="4040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a:grpSpLocks noChangeAspect="1"/>
          </p:cNvGrpSpPr>
          <p:nvPr userDrawn="1"/>
        </p:nvGrpSpPr>
        <p:grpSpPr>
          <a:xfrm flipH="1">
            <a:off x="9274741" y="5151591"/>
            <a:ext cx="3600000" cy="2392081"/>
            <a:chOff x="4428421" y="5110950"/>
            <a:chExt cx="4334301" cy="2880000"/>
          </a:xfrm>
        </p:grpSpPr>
        <p:sp>
          <p:nvSpPr>
            <p:cNvPr id="14" name="Octagon 13"/>
            <p:cNvSpPr>
              <a:spLocks noChangeAspect="1"/>
            </p:cNvSpPr>
            <p:nvPr userDrawn="1"/>
          </p:nvSpPr>
          <p:spPr>
            <a:xfrm>
              <a:off x="6484800" y="5110950"/>
              <a:ext cx="1440000" cy="1440000"/>
            </a:xfrm>
            <a:prstGeom prst="oct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iamond 14"/>
            <p:cNvSpPr>
              <a:spLocks noChangeAspect="1"/>
            </p:cNvSpPr>
            <p:nvPr userDrawn="1"/>
          </p:nvSpPr>
          <p:spPr>
            <a:xfrm>
              <a:off x="4428421" y="5110950"/>
              <a:ext cx="2880000" cy="2880000"/>
            </a:xfrm>
            <a:prstGeom prst="diamond">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Oval 15"/>
            <p:cNvSpPr>
              <a:spLocks noChangeAspect="1"/>
            </p:cNvSpPr>
            <p:nvPr userDrawn="1"/>
          </p:nvSpPr>
          <p:spPr>
            <a:xfrm>
              <a:off x="8312722" y="6120238"/>
              <a:ext cx="450000" cy="450000"/>
            </a:xfrm>
            <a:prstGeom prst="ellipse">
              <a:avLst/>
            </a:prstGeom>
            <a:solidFill>
              <a:schemeClr val="accent2">
                <a:alpha val="60000"/>
              </a:schemeClr>
            </a:solidFill>
          </p:spPr>
          <p:txBody>
            <a:bodyPr wrap="square" lIns="0" tIns="0" rIns="0" bIns="0" rtlCol="0" anchor="ctr">
              <a:noAutofit/>
            </a:bodyPr>
            <a:lstStyle/>
            <a:p>
              <a:pPr algn="ctr"/>
              <a:endParaRPr lang="en-US" dirty="0">
                <a:solidFill>
                  <a:schemeClr val="bg1"/>
                </a:solidFill>
              </a:endParaRPr>
            </a:p>
          </p:txBody>
        </p:sp>
      </p:grpSp>
    </p:spTree>
    <p:extLst>
      <p:ext uri="{BB962C8B-B14F-4D97-AF65-F5344CB8AC3E}">
        <p14:creationId xmlns:p14="http://schemas.microsoft.com/office/powerpoint/2010/main" val="115694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Video">
    <p:spTree>
      <p:nvGrpSpPr>
        <p:cNvPr id="1" name=""/>
        <p:cNvGrpSpPr/>
        <p:nvPr/>
      </p:nvGrpSpPr>
      <p:grpSpPr>
        <a:xfrm>
          <a:off x="0" y="0"/>
          <a:ext cx="0" cy="0"/>
          <a:chOff x="0" y="0"/>
          <a:chExt cx="0" cy="0"/>
        </a:xfrm>
      </p:grpSpPr>
      <p:sp>
        <p:nvSpPr>
          <p:cNvPr id="10" name="Oval 9"/>
          <p:cNvSpPr/>
          <p:nvPr userDrawn="1"/>
        </p:nvSpPr>
        <p:spPr>
          <a:xfrm>
            <a:off x="1275440" y="1640350"/>
            <a:ext cx="6253584" cy="6253584"/>
          </a:xfrm>
          <a:prstGeom prst="ellipse">
            <a:avLst/>
          </a:prstGeom>
          <a:solidFill>
            <a:schemeClr val="accent2">
              <a:alpha val="40000"/>
            </a:schemeClr>
          </a:solidFill>
        </p:spPr>
        <p:txBody>
          <a:bodyPr wrap="square" lIns="0" tIns="0" rIns="0" bIns="0" rtlCol="0" anchor="ctr">
            <a:noAutofit/>
          </a:bodyPr>
          <a:lstStyle/>
          <a:p>
            <a:pPr algn="ctr"/>
            <a:endParaRPr lang="en-US" dirty="0">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3C40905-BF51-4DBF-913A-FCB8C70D07B9}"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9" name="Media Placeholder 8"/>
          <p:cNvSpPr>
            <a:spLocks noGrp="1" noChangeAspect="1"/>
          </p:cNvSpPr>
          <p:nvPr>
            <p:ph type="media" sz="quarter" idx="13"/>
          </p:nvPr>
        </p:nvSpPr>
        <p:spPr>
          <a:xfrm>
            <a:off x="2496114" y="2295238"/>
            <a:ext cx="7200000" cy="4050000"/>
          </a:xfrm>
          <a:solidFill>
            <a:schemeClr val="bg1"/>
          </a:solidFill>
        </p:spPr>
        <p:txBody>
          <a:bodyPr/>
          <a:lstStyle/>
          <a:p>
            <a:r>
              <a:rPr lang="en-US" dirty="0"/>
              <a:t>Click icon to add media</a:t>
            </a:r>
          </a:p>
        </p:txBody>
      </p:sp>
      <p:sp>
        <p:nvSpPr>
          <p:cNvPr id="11" name="Octagon 10"/>
          <p:cNvSpPr>
            <a:spLocks noChangeAspect="1"/>
          </p:cNvSpPr>
          <p:nvPr userDrawn="1"/>
        </p:nvSpPr>
        <p:spPr>
          <a:xfrm>
            <a:off x="515939" y="4368800"/>
            <a:ext cx="1976438" cy="1976438"/>
          </a:xfrm>
          <a:prstGeom prst="octagon">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iamond 11"/>
          <p:cNvSpPr>
            <a:spLocks noChangeAspect="1"/>
          </p:cNvSpPr>
          <p:nvPr userDrawn="1"/>
        </p:nvSpPr>
        <p:spPr>
          <a:xfrm>
            <a:off x="10332749" y="1623868"/>
            <a:ext cx="1343314" cy="1343314"/>
          </a:xfrm>
          <a:prstGeom prst="diamond">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161051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Video_Hyperlin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295CE191-3E6B-44B6-A77C-04FCB42D4405}"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11" name="Octagon 10"/>
          <p:cNvSpPr>
            <a:spLocks noChangeAspect="1"/>
          </p:cNvSpPr>
          <p:nvPr userDrawn="1"/>
        </p:nvSpPr>
        <p:spPr>
          <a:xfrm>
            <a:off x="4080416" y="2308830"/>
            <a:ext cx="4036408" cy="4036408"/>
          </a:xfrm>
          <a:prstGeom prst="octagon">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4988263" y="2295239"/>
            <a:ext cx="7203737" cy="4050000"/>
          </a:xfrm>
          <a:prstGeom prst="rect">
            <a:avLst/>
          </a:prstGeom>
        </p:spPr>
        <p:txBody>
          <a:bodyPr wrap="none" lIns="0" tIns="0" rIns="0" bIns="0" rtlCol="0" anchor="ctr">
            <a:noAutofit/>
          </a:bodyPr>
          <a:lstStyle/>
          <a:p>
            <a:pPr algn="ctr"/>
            <a:endParaRPr lang="en-US" dirty="0">
              <a:solidFill>
                <a:srgbClr val="000000"/>
              </a:solidFill>
            </a:endParaRPr>
          </a:p>
        </p:txBody>
      </p:sp>
      <p:sp>
        <p:nvSpPr>
          <p:cNvPr id="13" name="Regular Pentagon 12"/>
          <p:cNvSpPr>
            <a:spLocks noChangeAspect="1"/>
          </p:cNvSpPr>
          <p:nvPr userDrawn="1"/>
        </p:nvSpPr>
        <p:spPr>
          <a:xfrm>
            <a:off x="3040916" y="4365238"/>
            <a:ext cx="2078999" cy="1980000"/>
          </a:xfrm>
          <a:prstGeom prst="pentagon">
            <a:avLst/>
          </a:prstGeom>
          <a:solidFill>
            <a:schemeClr val="bg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ecagon 14"/>
          <p:cNvSpPr>
            <a:spLocks noChangeAspect="1"/>
          </p:cNvSpPr>
          <p:nvPr userDrawn="1"/>
        </p:nvSpPr>
        <p:spPr>
          <a:xfrm>
            <a:off x="8116824" y="2308829"/>
            <a:ext cx="720000" cy="720000"/>
          </a:xfrm>
          <a:prstGeom prst="decagon">
            <a:avLst/>
          </a:prstGeom>
          <a:solidFill>
            <a:schemeClr val="accent5">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4151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665-4085-4778-A8B5-87931178D20D}" type="datetime4">
              <a:rPr lang="en-GB" smtClean="0"/>
              <a:t>07 December 2017</a:t>
            </a:fld>
            <a:endParaRPr lang="en-US" dirty="0"/>
          </a:p>
        </p:txBody>
      </p:sp>
      <p:sp>
        <p:nvSpPr>
          <p:cNvPr id="3" name="Footer Placeholder 2"/>
          <p:cNvSpPr>
            <a:spLocks noGrp="1"/>
          </p:cNvSpPr>
          <p:nvPr>
            <p:ph type="ftr" sz="quarter" idx="11"/>
          </p:nvPr>
        </p:nvSpPr>
        <p:spPr/>
        <p:txBody>
          <a:bodyPr/>
          <a:lstStyle/>
          <a:p>
            <a:r>
              <a:rPr lang="en-US" dirty="0"/>
              <a:t>Customer Service Practitioner webinar</a:t>
            </a:r>
          </a:p>
        </p:txBody>
      </p:sp>
      <p:sp>
        <p:nvSpPr>
          <p:cNvPr id="4" name="Slide Number Placeholder 3"/>
          <p:cNvSpPr>
            <a:spLocks noGrp="1"/>
          </p:cNvSpPr>
          <p:nvPr>
            <p:ph type="sldNum" sz="quarter" idx="12"/>
          </p:nvPr>
        </p:nvSpPr>
        <p:spPr/>
        <p:txBody>
          <a:bodyPr/>
          <a:lstStyle/>
          <a:p>
            <a:fld id="{F5758CE8-0485-6247-9D21-74A849DDFC3B}" type="slidenum">
              <a:rPr lang="en-US" smtClean="0"/>
              <a:t>‹#›</a:t>
            </a:fld>
            <a:endParaRPr lang="en-US" dirty="0"/>
          </a:p>
        </p:txBody>
      </p:sp>
    </p:spTree>
    <p:extLst>
      <p:ext uri="{BB962C8B-B14F-4D97-AF65-F5344CB8AC3E}">
        <p14:creationId xmlns:p14="http://schemas.microsoft.com/office/powerpoint/2010/main" val="1715285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hank Yo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5937" y="2305210"/>
            <a:ext cx="5580063" cy="4040028"/>
          </a:xfrm>
        </p:spPr>
        <p:txBody>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D41461-6CD3-49A1-8135-37E94757C912}" type="datetime4">
              <a:rPr lang="en-GB" smtClean="0"/>
              <a:t>07 December 2017</a:t>
            </a:fld>
            <a:endParaRPr lang="en-US" dirty="0"/>
          </a:p>
        </p:txBody>
      </p:sp>
      <p:sp>
        <p:nvSpPr>
          <p:cNvPr id="5" name="Footer Placeholder 4"/>
          <p:cNvSpPr>
            <a:spLocks noGrp="1"/>
          </p:cNvSpPr>
          <p:nvPr>
            <p:ph type="ftr" sz="quarter" idx="11"/>
          </p:nvPr>
        </p:nvSpPr>
        <p:spPr/>
        <p:txBody>
          <a:bodyPr/>
          <a:lstStyle/>
          <a:p>
            <a:r>
              <a:rPr lang="en-US" dirty="0"/>
              <a:t>Customer Service Practitioner webinar</a:t>
            </a:r>
          </a:p>
        </p:txBody>
      </p:sp>
      <p:sp>
        <p:nvSpPr>
          <p:cNvPr id="6" name="Slide Number Placeholder 5"/>
          <p:cNvSpPr>
            <a:spLocks noGrp="1"/>
          </p:cNvSpPr>
          <p:nvPr>
            <p:ph type="sldNum" sz="quarter" idx="12"/>
          </p:nvPr>
        </p:nvSpPr>
        <p:spPr>
          <a:xfrm>
            <a:off x="11134846" y="1"/>
            <a:ext cx="541216" cy="516240"/>
          </a:xfrm>
        </p:spPr>
        <p:txBody>
          <a:bodyPr/>
          <a:lstStyle>
            <a:lvl1pPr>
              <a:defRPr b="1"/>
            </a:lvl1pPr>
          </a:lstStyle>
          <a:p>
            <a:fld id="{F5758CE8-0485-6247-9D21-74A849DDFC3B}" type="slidenum">
              <a:rPr lang="en-US" smtClean="0"/>
              <a:pPr/>
              <a:t>‹#›</a:t>
            </a:fld>
            <a:endParaRPr lang="en-US" dirty="0"/>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646000" y="1546369"/>
            <a:ext cx="6297712" cy="5311631"/>
            <a:chOff x="5646000" y="1546369"/>
            <a:chExt cx="6297712" cy="5311631"/>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546369"/>
              <a:ext cx="5847712" cy="5311631"/>
            </a:xfrm>
            <a:prstGeom prst="rect">
              <a:avLst/>
            </a:prstGeom>
          </p:spPr>
        </p:pic>
        <p:sp>
          <p:nvSpPr>
            <p:cNvPr id="11" name="Octagon 10"/>
            <p:cNvSpPr>
              <a:spLocks noChangeAspect="1"/>
            </p:cNvSpPr>
            <p:nvPr/>
          </p:nvSpPr>
          <p:spPr>
            <a:xfrm>
              <a:off x="5646000" y="5725215"/>
              <a:ext cx="900000" cy="90000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950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729198" y="2071688"/>
            <a:ext cx="5742291" cy="4786312"/>
          </a:xfrm>
          <a:prstGeom prst="rect">
            <a:avLst/>
          </a:prstGeom>
        </p:spPr>
      </p:pic>
      <p:sp>
        <p:nvSpPr>
          <p:cNvPr id="4" name="Rectangle 3"/>
          <p:cNvSpPr/>
          <p:nvPr userDrawn="1"/>
        </p:nvSpPr>
        <p:spPr>
          <a:xfrm>
            <a:off x="6729198" y="2300288"/>
            <a:ext cx="771741" cy="771741"/>
          </a:xfrm>
          <a:prstGeom prst="rect">
            <a:avLst/>
          </a:prstGeom>
          <a:solidFill>
            <a:schemeClr val="accent5"/>
          </a:solidFill>
        </p:spPr>
        <p:txBody>
          <a:bodyPr wrap="square" lIns="0" tIns="0" rIns="0" bIns="0" rtlCol="0" anchor="ctr">
            <a:noAutofit/>
          </a:bodyPr>
          <a:lstStyle/>
          <a:p>
            <a:pPr algn="ctr"/>
            <a:endParaRPr lang="en-US" dirty="0">
              <a:solidFill>
                <a:schemeClr val="bg1"/>
              </a:solidFill>
            </a:endParaRPr>
          </a:p>
        </p:txBody>
      </p:sp>
    </p:spTree>
    <p:extLst>
      <p:ext uri="{BB962C8B-B14F-4D97-AF65-F5344CB8AC3E}">
        <p14:creationId xmlns:p14="http://schemas.microsoft.com/office/powerpoint/2010/main" val="1677663027"/>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Divider">
    <p:spTree>
      <p:nvGrpSpPr>
        <p:cNvPr id="1" name=""/>
        <p:cNvGrpSpPr/>
        <p:nvPr/>
      </p:nvGrpSpPr>
      <p:grpSpPr>
        <a:xfrm>
          <a:off x="0" y="0"/>
          <a:ext cx="0" cy="0"/>
          <a:chOff x="0" y="0"/>
          <a:chExt cx="0" cy="0"/>
        </a:xfrm>
      </p:grpSpPr>
      <p:cxnSp>
        <p:nvCxnSpPr>
          <p:cNvPr id="2" name="Straight Connector 9"/>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lvl1pPr>
              <a:defRPr/>
            </a:lvl1pPr>
          </a:lstStyle>
          <a:p>
            <a:pPr>
              <a:defRPr/>
            </a:pPr>
            <a:r>
              <a:rPr lang="en-GB" dirty="0"/>
              <a:t>May 2017</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GB" dirty="0"/>
              <a:t>City &amp; Guilds: New Apprenticeship Standards</a:t>
            </a:r>
            <a:endParaRPr lang="en-US" dirty="0"/>
          </a:p>
        </p:txBody>
      </p:sp>
      <p:sp>
        <p:nvSpPr>
          <p:cNvPr id="5" name="Slide Number Placeholder 4"/>
          <p:cNvSpPr>
            <a:spLocks noGrp="1"/>
          </p:cNvSpPr>
          <p:nvPr>
            <p:ph type="sldNum" sz="quarter" idx="12"/>
          </p:nvPr>
        </p:nvSpPr>
        <p:spPr/>
        <p:txBody>
          <a:bodyPr/>
          <a:lstStyle>
            <a:lvl1pPr>
              <a:defRPr/>
            </a:lvl1pPr>
          </a:lstStyle>
          <a:p>
            <a:fld id="{47B210E4-11B4-214D-B21E-72BF01A1715F}" type="slidenum">
              <a:rPr lang="en-US"/>
              <a:pPr/>
              <a:t>‹#›</a:t>
            </a:fld>
            <a:endParaRPr lang="en-US" dirty="0"/>
          </a:p>
        </p:txBody>
      </p:sp>
    </p:spTree>
    <p:extLst>
      <p:ext uri="{BB962C8B-B14F-4D97-AF65-F5344CB8AC3E}">
        <p14:creationId xmlns:p14="http://schemas.microsoft.com/office/powerpoint/2010/main" val="305412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Divider">
    <p:spTree>
      <p:nvGrpSpPr>
        <p:cNvPr id="1" name=""/>
        <p:cNvGrpSpPr/>
        <p:nvPr/>
      </p:nvGrpSpPr>
      <p:grpSpPr>
        <a:xfrm>
          <a:off x="0" y="0"/>
          <a:ext cx="0" cy="0"/>
          <a:chOff x="0" y="0"/>
          <a:chExt cx="0" cy="0"/>
        </a:xfrm>
      </p:grpSpPr>
      <p:cxnSp>
        <p:nvCxnSpPr>
          <p:cNvPr id="2" name="Straight Connector 13"/>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lvl1pPr>
              <a:defRPr/>
            </a:lvl1pPr>
          </a:lstStyle>
          <a:p>
            <a:pPr>
              <a:defRPr/>
            </a:pPr>
            <a:r>
              <a:rPr lang="en-GB" dirty="0"/>
              <a:t>May 2017</a:t>
            </a:r>
            <a:endParaRPr lang="en-US" dirty="0"/>
          </a:p>
        </p:txBody>
      </p:sp>
      <p:sp>
        <p:nvSpPr>
          <p:cNvPr id="4" name="Footer Placeholder 3"/>
          <p:cNvSpPr>
            <a:spLocks noGrp="1"/>
          </p:cNvSpPr>
          <p:nvPr>
            <p:ph type="ftr" sz="quarter" idx="11"/>
          </p:nvPr>
        </p:nvSpPr>
        <p:spPr/>
        <p:txBody>
          <a:bodyPr/>
          <a:lstStyle>
            <a:lvl1pPr>
              <a:defRPr/>
            </a:lvl1pPr>
          </a:lstStyle>
          <a:p>
            <a:pPr>
              <a:defRPr/>
            </a:pPr>
            <a:r>
              <a:rPr lang="en-GB" dirty="0"/>
              <a:t>City &amp; Guilds: New Apprenticeship Standards</a:t>
            </a:r>
            <a:endParaRPr lang="en-US" dirty="0"/>
          </a:p>
        </p:txBody>
      </p:sp>
      <p:sp>
        <p:nvSpPr>
          <p:cNvPr id="5" name="Slide Number Placeholder 4"/>
          <p:cNvSpPr>
            <a:spLocks noGrp="1"/>
          </p:cNvSpPr>
          <p:nvPr>
            <p:ph type="sldNum" sz="quarter" idx="12"/>
          </p:nvPr>
        </p:nvSpPr>
        <p:spPr/>
        <p:txBody>
          <a:bodyPr/>
          <a:lstStyle>
            <a:lvl1pPr>
              <a:defRPr/>
            </a:lvl1pPr>
          </a:lstStyle>
          <a:p>
            <a:fld id="{4B3A3EDA-99AB-E04A-8703-32F37A29628C}" type="slidenum">
              <a:rPr lang="en-US"/>
              <a:pPr/>
              <a:t>‹#›</a:t>
            </a:fld>
            <a:endParaRPr lang="en-US" dirty="0"/>
          </a:p>
        </p:txBody>
      </p:sp>
    </p:spTree>
    <p:extLst>
      <p:ext uri="{BB962C8B-B14F-4D97-AF65-F5344CB8AC3E}">
        <p14:creationId xmlns:p14="http://schemas.microsoft.com/office/powerpoint/2010/main" val="2323420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Shape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srgbClr val="000000">
                    <a:tint val="75000"/>
                  </a:srgbClr>
                </a:solidFill>
              </a:rPr>
              <a:t>Autumn 2017</a:t>
            </a:r>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City &amp; Guilds: Preparing Learners for EPA</a:t>
            </a:r>
            <a:endParaRPr lang="en-US">
              <a:solidFill>
                <a:srgbClr val="000000">
                  <a:tint val="75000"/>
                </a:srgbClr>
              </a:solidFill>
            </a:endParaRPr>
          </a:p>
        </p:txBody>
      </p:sp>
      <p:sp>
        <p:nvSpPr>
          <p:cNvPr id="6" name="Slide Number Placeholder 5"/>
          <p:cNvSpPr>
            <a:spLocks noGrp="1"/>
          </p:cNvSpPr>
          <p:nvPr>
            <p:ph type="sldNum" sz="quarter" idx="12"/>
          </p:nvPr>
        </p:nvSpPr>
        <p:spPr>
          <a:xfrm>
            <a:off x="11134846" y="2"/>
            <a:ext cx="541216" cy="516240"/>
          </a:xfrm>
        </p:spPr>
        <p:txBody>
          <a:bodyPr/>
          <a:lstStyle>
            <a:lvl1pPr>
              <a:defRPr b="1"/>
            </a:lvl1pPr>
          </a:lstStyle>
          <a:p>
            <a:fld id="{F5758CE8-0485-6247-9D21-74A849DDFC3B}" type="slidenum">
              <a:rPr lang="en-US" smtClean="0">
                <a:solidFill>
                  <a:srgbClr val="000000">
                    <a:tint val="75000"/>
                  </a:srgbClr>
                </a:solidFill>
              </a:rPr>
              <a:pPr/>
              <a:t>‹#›</a:t>
            </a:fld>
            <a:endParaRPr lang="en-US">
              <a:solidFill>
                <a:srgbClr val="000000">
                  <a:tint val="75000"/>
                </a:srgbClr>
              </a:solidFill>
            </a:endParaRPr>
          </a:p>
        </p:txBody>
      </p:sp>
      <p:cxnSp>
        <p:nvCxnSpPr>
          <p:cNvPr id="8" name="Straight Connector 7"/>
          <p:cNvCxnSpPr/>
          <p:nvPr userDrawn="1"/>
        </p:nvCxnSpPr>
        <p:spPr>
          <a:xfrm>
            <a:off x="515938" y="512763"/>
            <a:ext cx="11160125"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9176305" y="4713222"/>
            <a:ext cx="3234364" cy="2605205"/>
            <a:chOff x="9176305" y="4713221"/>
            <a:chExt cx="3234364" cy="2605205"/>
          </a:xfrm>
        </p:grpSpPr>
        <p:sp>
          <p:nvSpPr>
            <p:cNvPr id="14" name="Decagon 13"/>
            <p:cNvSpPr>
              <a:spLocks noChangeAspect="1"/>
            </p:cNvSpPr>
            <p:nvPr/>
          </p:nvSpPr>
          <p:spPr>
            <a:xfrm>
              <a:off x="10062906" y="4970662"/>
              <a:ext cx="2347763" cy="2347764"/>
            </a:xfrm>
            <a:prstGeom prst="decagon">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rgbClr val="FFFFFF"/>
                </a:solidFill>
              </a:endParaRPr>
            </a:p>
          </p:txBody>
        </p:sp>
        <p:sp>
          <p:nvSpPr>
            <p:cNvPr id="15" name="Octagon 14"/>
            <p:cNvSpPr>
              <a:spLocks noChangeAspect="1"/>
            </p:cNvSpPr>
            <p:nvPr/>
          </p:nvSpPr>
          <p:spPr>
            <a:xfrm>
              <a:off x="9176305" y="5529389"/>
              <a:ext cx="1173882" cy="1173882"/>
            </a:xfrm>
            <a:prstGeom prst="octagon">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srgbClr val="FFFFFF"/>
                </a:solidFill>
              </a:endParaRPr>
            </a:p>
          </p:txBody>
        </p:sp>
        <p:sp>
          <p:nvSpPr>
            <p:cNvPr id="16" name="Diamond 15"/>
            <p:cNvSpPr>
              <a:spLocks noChangeAspect="1"/>
            </p:cNvSpPr>
            <p:nvPr/>
          </p:nvSpPr>
          <p:spPr>
            <a:xfrm>
              <a:off x="9821940" y="4713221"/>
              <a:ext cx="528247" cy="52824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5">
                <a:solidFill>
                  <a:srgbClr val="FFFFFF"/>
                </a:solidFill>
              </a:endParaRPr>
            </a:p>
          </p:txBody>
        </p:sp>
      </p:grpSp>
    </p:spTree>
    <p:extLst>
      <p:ext uri="{BB962C8B-B14F-4D97-AF65-F5344CB8AC3E}">
        <p14:creationId xmlns:p14="http://schemas.microsoft.com/office/powerpoint/2010/main" val="339204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B17AAFF-F64F-4396-B523-B0E12FD8FB4B}" type="datetimeFigureOut">
              <a:rPr lang="en-GB" smtClean="0"/>
              <a:t>07/12/2017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CBEBB9-924C-4267-926C-33362BA646E1}" type="slidenum">
              <a:rPr lang="en-GB" smtClean="0"/>
              <a:t>‹#›</a:t>
            </a:fld>
            <a:endParaRPr lang="en-GB"/>
          </a:p>
        </p:txBody>
      </p:sp>
    </p:spTree>
    <p:extLst>
      <p:ext uri="{BB962C8B-B14F-4D97-AF65-F5344CB8AC3E}">
        <p14:creationId xmlns:p14="http://schemas.microsoft.com/office/powerpoint/2010/main" val="325651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2246804"/>
            <a:ext cx="6096000" cy="4611195"/>
          </a:xfrm>
          <a:prstGeom prst="rect">
            <a:avLst/>
          </a:prstGeom>
        </p:spPr>
      </p:pic>
      <p:sp>
        <p:nvSpPr>
          <p:cNvPr id="8" name="Oval 7"/>
          <p:cNvSpPr>
            <a:spLocks noChangeAspect="1"/>
          </p:cNvSpPr>
          <p:nvPr userDrawn="1"/>
        </p:nvSpPr>
        <p:spPr>
          <a:xfrm>
            <a:off x="10956062" y="5985238"/>
            <a:ext cx="720000" cy="720000"/>
          </a:xfrm>
          <a:prstGeom prst="ellipse">
            <a:avLst/>
          </a:prstGeom>
          <a:solidFill>
            <a:schemeClr val="accent2">
              <a:alpha val="80000"/>
            </a:schemeClr>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668266866"/>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6293295"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a:t>
            </a:r>
            <a:r>
              <a:rPr lang="en-US"/>
              <a:t>bold.</a:t>
            </a:r>
            <a:r>
              <a:rPr lang="en-US" dirty="0"/>
              <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0" y="2300288"/>
            <a:ext cx="5847712" cy="4672829"/>
          </a:xfrm>
          <a:prstGeom prst="rect">
            <a:avLst/>
          </a:prstGeom>
        </p:spPr>
      </p:pic>
      <p:sp>
        <p:nvSpPr>
          <p:cNvPr id="8" name="Octagon 7"/>
          <p:cNvSpPr>
            <a:spLocks noChangeAspect="1"/>
          </p:cNvSpPr>
          <p:nvPr userDrawn="1"/>
        </p:nvSpPr>
        <p:spPr>
          <a:xfrm>
            <a:off x="6287794" y="5721229"/>
            <a:ext cx="900000" cy="90000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5265961"/>
      </p:ext>
    </p:extLst>
  </p:cSld>
  <p:clrMapOvr>
    <a:masterClrMapping/>
  </p:clrMapOvr>
  <p:extLst mod="1">
    <p:ext uri="{DCECCB84-F9BA-43D5-87BE-67443E8EF086}">
      <p15:sldGuideLst xmlns:p15="http://schemas.microsoft.com/office/powerpoint/2012/main">
        <p15:guide id="1" orient="horz" pos="35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grpSp>
        <p:nvGrpSpPr>
          <p:cNvPr id="10" name="Group 9"/>
          <p:cNvGrpSpPr/>
          <p:nvPr userDrawn="1"/>
        </p:nvGrpSpPr>
        <p:grpSpPr>
          <a:xfrm>
            <a:off x="6096000" y="2324743"/>
            <a:ext cx="6602638" cy="4533257"/>
            <a:chOff x="6096000" y="2324743"/>
            <a:chExt cx="6602638" cy="4533257"/>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79010" y="2324743"/>
              <a:ext cx="6219628" cy="4533257"/>
            </a:xfrm>
            <a:prstGeom prst="rect">
              <a:avLst/>
            </a:prstGeom>
          </p:spPr>
        </p:pic>
        <p:sp>
          <p:nvSpPr>
            <p:cNvPr id="8" name="Octagon 7"/>
            <p:cNvSpPr/>
            <p:nvPr userDrawn="1"/>
          </p:nvSpPr>
          <p:spPr>
            <a:xfrm>
              <a:off x="6096000" y="5627534"/>
              <a:ext cx="724749" cy="724749"/>
            </a:xfrm>
            <a:prstGeom prst="octagon">
              <a:avLst/>
            </a:prstGeom>
            <a:solidFill>
              <a:schemeClr val="accent3">
                <a:alpha val="90000"/>
              </a:schemeClr>
            </a:solidFill>
          </p:spPr>
          <p:txBody>
            <a:bodyPr wrap="none" lIns="0" tIns="0" rIns="0" bIns="0" rtlCol="0" anchor="ctr">
              <a:noAutofit/>
            </a:bodyPr>
            <a:lstStyle/>
            <a:p>
              <a:pPr algn="ctr"/>
              <a:endParaRPr lang="en-US" dirty="0">
                <a:solidFill>
                  <a:srgbClr val="000000"/>
                </a:solidFill>
              </a:endParaRPr>
            </a:p>
          </p:txBody>
        </p:sp>
      </p:grpSp>
    </p:spTree>
    <p:extLst>
      <p:ext uri="{BB962C8B-B14F-4D97-AF65-F5344CB8AC3E}">
        <p14:creationId xmlns:p14="http://schemas.microsoft.com/office/powerpoint/2010/main" val="515025478"/>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58075" y="2300288"/>
            <a:ext cx="4733925" cy="4567405"/>
          </a:xfrm>
          <a:prstGeom prst="rect">
            <a:avLst/>
          </a:prstGeom>
        </p:spPr>
      </p:pic>
      <p:sp>
        <p:nvSpPr>
          <p:cNvPr id="4" name="Oval 3"/>
          <p:cNvSpPr>
            <a:spLocks noChangeAspect="1"/>
          </p:cNvSpPr>
          <p:nvPr userDrawn="1"/>
        </p:nvSpPr>
        <p:spPr>
          <a:xfrm>
            <a:off x="6666075" y="3131803"/>
            <a:ext cx="792000" cy="792000"/>
          </a:xfrm>
          <a:prstGeom prst="ellipse">
            <a:avLst/>
          </a:prstGeom>
          <a:solidFill>
            <a:srgbClr val="FFD100"/>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708994433"/>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7" y="3654707"/>
            <a:ext cx="5580063" cy="1438501"/>
          </a:xfrm>
        </p:spPr>
        <p:txBody>
          <a:bodyPr anchor="t" anchorCtr="0"/>
          <a:lstStyle>
            <a:lvl1pPr algn="l">
              <a:defRPr sz="4000"/>
            </a:lvl1pPr>
          </a:lstStyle>
          <a:p>
            <a:r>
              <a:rPr lang="en-US" dirty="0"/>
              <a:t>Click to edit Master </a:t>
            </a:r>
            <a:br>
              <a:rPr lang="en-US" dirty="0"/>
            </a:br>
            <a:r>
              <a:rPr lang="en-US" dirty="0"/>
              <a:t>title style</a:t>
            </a:r>
          </a:p>
        </p:txBody>
      </p:sp>
      <p:sp>
        <p:nvSpPr>
          <p:cNvPr id="3" name="Subtitle 2"/>
          <p:cNvSpPr>
            <a:spLocks noGrp="1"/>
          </p:cNvSpPr>
          <p:nvPr>
            <p:ph type="subTitle" idx="1" hasCustomPrompt="1"/>
          </p:nvPr>
        </p:nvSpPr>
        <p:spPr>
          <a:xfrm>
            <a:off x="515937" y="5613400"/>
            <a:ext cx="5580063" cy="778135"/>
          </a:xfrm>
        </p:spPr>
        <p:txBody>
          <a:bodyPr lIns="0" tIns="0" rIns="0" bIns="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date to go here in bold.</a:t>
            </a:r>
            <a:br>
              <a:rPr lang="en-US" dirty="0"/>
            </a:br>
            <a:r>
              <a:rPr lang="en-US" dirty="0"/>
              <a:t>Presenter’s name and job title goes here.</a:t>
            </a:r>
          </a:p>
        </p:txBody>
      </p:sp>
      <p:sp>
        <p:nvSpPr>
          <p:cNvPr id="5" name="Text Placeholder 4"/>
          <p:cNvSpPr>
            <a:spLocks noGrp="1"/>
          </p:cNvSpPr>
          <p:nvPr>
            <p:ph type="body" sz="quarter" idx="10" hasCustomPrompt="1"/>
          </p:nvPr>
        </p:nvSpPr>
        <p:spPr>
          <a:xfrm>
            <a:off x="515937" y="2944940"/>
            <a:ext cx="5580063" cy="540000"/>
          </a:xfrm>
        </p:spPr>
        <p:txBody>
          <a:bodyPr anchor="b" anchorCtr="0"/>
          <a:lstStyle>
            <a:lvl1pPr marL="0" indent="0">
              <a:buNone/>
              <a:defRPr sz="2000" b="1" baseline="0">
                <a:solidFill>
                  <a:schemeClr val="tx2"/>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dirty="0"/>
              <a:t>Business unit goes here if required. </a:t>
            </a:r>
            <a:br>
              <a:rPr lang="en-US" dirty="0"/>
            </a:br>
            <a:r>
              <a:rPr lang="en-US" dirty="0"/>
              <a:t>Delete if not needed.</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1546369"/>
            <a:ext cx="5578093" cy="5442042"/>
          </a:xfrm>
          <a:prstGeom prst="rect">
            <a:avLst/>
          </a:prstGeom>
        </p:spPr>
      </p:pic>
    </p:spTree>
    <p:extLst>
      <p:ext uri="{BB962C8B-B14F-4D97-AF65-F5344CB8AC3E}">
        <p14:creationId xmlns:p14="http://schemas.microsoft.com/office/powerpoint/2010/main" val="223450961"/>
      </p:ext>
    </p:extLst>
  </p:cSld>
  <p:clrMapOvr>
    <a:masterClrMapping/>
  </p:clrMapOvr>
  <p:extLst mod="1">
    <p:ext uri="{DCECCB84-F9BA-43D5-87BE-67443E8EF086}">
      <p15:sldGuideLst xmlns:p15="http://schemas.microsoft.com/office/powerpoint/2012/main">
        <p15:guide id="1" orient="horz" pos="35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7" y="981075"/>
            <a:ext cx="11160125" cy="1118423"/>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15937" y="2305210"/>
            <a:ext cx="11160125" cy="404002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91646" y="1"/>
            <a:ext cx="2743200" cy="516240"/>
          </a:xfrm>
          <a:prstGeom prst="rect">
            <a:avLst/>
          </a:prstGeom>
        </p:spPr>
        <p:txBody>
          <a:bodyPr vert="horz" lIns="0" tIns="0" rIns="0" bIns="0" rtlCol="0" anchor="ctr"/>
          <a:lstStyle>
            <a:lvl1pPr algn="r">
              <a:defRPr sz="1050">
                <a:solidFill>
                  <a:schemeClr val="tx1">
                    <a:tint val="75000"/>
                  </a:schemeClr>
                </a:solidFill>
              </a:defRPr>
            </a:lvl1pPr>
          </a:lstStyle>
          <a:p>
            <a:fld id="{25296409-64BA-4170-8672-6B8C301372FE}" type="datetime4">
              <a:rPr lang="en-GB" smtClean="0"/>
              <a:t>07 December 2017</a:t>
            </a:fld>
            <a:endParaRPr lang="en-US" dirty="0"/>
          </a:p>
        </p:txBody>
      </p:sp>
      <p:sp>
        <p:nvSpPr>
          <p:cNvPr id="5" name="Footer Placeholder 4"/>
          <p:cNvSpPr>
            <a:spLocks noGrp="1"/>
          </p:cNvSpPr>
          <p:nvPr>
            <p:ph type="ftr" sz="quarter" idx="3"/>
          </p:nvPr>
        </p:nvSpPr>
        <p:spPr>
          <a:xfrm>
            <a:off x="515938" y="0"/>
            <a:ext cx="7637462" cy="516240"/>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Customer Service Practitioner webinar</a:t>
            </a:r>
          </a:p>
        </p:txBody>
      </p:sp>
      <p:sp>
        <p:nvSpPr>
          <p:cNvPr id="6" name="Slide Number Placeholder 5"/>
          <p:cNvSpPr>
            <a:spLocks noGrp="1"/>
          </p:cNvSpPr>
          <p:nvPr>
            <p:ph type="sldNum" sz="quarter" idx="4"/>
          </p:nvPr>
        </p:nvSpPr>
        <p:spPr>
          <a:xfrm>
            <a:off x="11134846" y="3477"/>
            <a:ext cx="541216" cy="512763"/>
          </a:xfrm>
          <a:prstGeom prst="rect">
            <a:avLst/>
          </a:prstGeom>
        </p:spPr>
        <p:txBody>
          <a:bodyPr vert="horz" lIns="0" tIns="0" rIns="90000" bIns="0" rtlCol="0" anchor="ctr"/>
          <a:lstStyle>
            <a:lvl1pPr algn="r">
              <a:defRPr sz="1050" b="1">
                <a:solidFill>
                  <a:schemeClr val="tx1">
                    <a:tint val="75000"/>
                  </a:schemeClr>
                </a:solidFill>
              </a:defRPr>
            </a:lvl1pPr>
          </a:lstStyle>
          <a:p>
            <a:fld id="{F5758CE8-0485-6247-9D21-74A849DDFC3B}" type="slidenum">
              <a:rPr lang="en-US" smtClean="0"/>
              <a:pPr/>
              <a:t>‹#›</a:t>
            </a:fld>
            <a:endParaRPr lang="en-US" dirty="0"/>
          </a:p>
        </p:txBody>
      </p:sp>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93" r:id="rId1"/>
    <p:sldLayoutId id="2147483664" r:id="rId2"/>
    <p:sldLayoutId id="2147483667" r:id="rId3"/>
    <p:sldLayoutId id="2147483665" r:id="rId4"/>
    <p:sldLayoutId id="2147483689" r:id="rId5"/>
    <p:sldLayoutId id="2147483649" r:id="rId6"/>
    <p:sldLayoutId id="2147483690" r:id="rId7"/>
    <p:sldLayoutId id="2147483699" r:id="rId8"/>
    <p:sldLayoutId id="2147483666" r:id="rId9"/>
    <p:sldLayoutId id="2147483698" r:id="rId10"/>
    <p:sldLayoutId id="2147483692" r:id="rId11"/>
    <p:sldLayoutId id="2147483697" r:id="rId12"/>
    <p:sldLayoutId id="2147483668" r:id="rId13"/>
    <p:sldLayoutId id="2147483696" r:id="rId14"/>
    <p:sldLayoutId id="2147483684" r:id="rId15"/>
    <p:sldLayoutId id="2147483685" r:id="rId16"/>
    <p:sldLayoutId id="2147483686" r:id="rId17"/>
    <p:sldLayoutId id="2147483687" r:id="rId18"/>
    <p:sldLayoutId id="2147483650" r:id="rId19"/>
    <p:sldLayoutId id="2147483660" r:id="rId20"/>
    <p:sldLayoutId id="2147483661" r:id="rId21"/>
    <p:sldLayoutId id="2147483662" r:id="rId22"/>
    <p:sldLayoutId id="2147483663" r:id="rId23"/>
    <p:sldLayoutId id="2147483671" r:id="rId24"/>
    <p:sldLayoutId id="2147483672" r:id="rId25"/>
    <p:sldLayoutId id="2147483673" r:id="rId26"/>
    <p:sldLayoutId id="2147483674" r:id="rId27"/>
    <p:sldLayoutId id="2147483675" r:id="rId28"/>
    <p:sldLayoutId id="2147483676" r:id="rId29"/>
    <p:sldLayoutId id="2147483678" r:id="rId30"/>
    <p:sldLayoutId id="2147483680" r:id="rId31"/>
    <p:sldLayoutId id="2147483679" r:id="rId32"/>
    <p:sldLayoutId id="2147483681" r:id="rId33"/>
    <p:sldLayoutId id="2147483682" r:id="rId34"/>
    <p:sldLayoutId id="2147483683" r:id="rId35"/>
    <p:sldLayoutId id="2147483670" r:id="rId36"/>
    <p:sldLayoutId id="2147483695" r:id="rId37"/>
    <p:sldLayoutId id="2147483655" r:id="rId38"/>
    <p:sldLayoutId id="2147483688" r:id="rId39"/>
    <p:sldLayoutId id="2147483701" r:id="rId40"/>
    <p:sldLayoutId id="2147483702" r:id="rId41"/>
    <p:sldLayoutId id="2147483703" r:id="rId42"/>
    <p:sldLayoutId id="2147483704" r:id="rId43"/>
  </p:sldLayoutIdLst>
  <p:hf sldNum="0"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hyperlink" Target="https://www.smartscreen.co.uk/local/contentstructure/course/view/1573/2471"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s://www.smartscreen.co.uk/local/contentstructure/course/view/1573/2473" TargetMode="External"/><Relationship Id="rId4" Type="http://schemas.openxmlformats.org/officeDocument/2006/relationships/hyperlink" Target="https://www.smartscreen.co.uk/local/contentstructure/course/view/1573/2472"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ityandguilds.com/what-we-offer/centres/maths-and-english/maths-and-english-etoolkit/try-before-you-buy" TargetMode="External"/><Relationship Id="rId7" Type="http://schemas.openxmlformats.org/officeDocument/2006/relationships/hyperlink" Target="https://www.mymaths.co.uk/secondary.html"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hyperlink" Target="http://www.bbc.co.uk/skillswise/English" TargetMode="External"/><Relationship Id="rId5" Type="http://schemas.openxmlformats.org/officeDocument/2006/relationships/hyperlink" Target="https://www.excellencegateway.org.uk/content/etf2743" TargetMode="External"/><Relationship Id="rId4" Type="http://schemas.openxmlformats.org/officeDocument/2006/relationships/hyperlink" Target="http://www.et-foundation.co.uk/supporting/support-practitioners/maths-and-english-pipelin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646244/17_18_apprenticeships_funding_and_pm_rules_V4.pdf"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hyperlink" Target="http://www.cityandguilds.com/apprenticeships/emerging-standards/independent-end-assessor" TargetMode="External"/><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hyperlink" Target="https://www.cityandguilds.com/what-we-offer/centres/what-is-advance/CPD-training#000" TargetMode="External"/><Relationship Id="rId7" Type="http://schemas.openxmlformats.org/officeDocument/2006/relationships/hyperlink" Target="https://www.cityandguilds.com/what-we-offer/centres/what-is-advance/CPD-training#04" TargetMode="Externa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hyperlink" Target="https://www.cityandguilds.com/what-we-offer/centres/what-is-advance/CPD-training#03" TargetMode="External"/><Relationship Id="rId5" Type="http://schemas.openxmlformats.org/officeDocument/2006/relationships/hyperlink" Target="https://www.cityandguilds.com/what-we-offer/centres/what-is-advance/CPD-training#02" TargetMode="External"/><Relationship Id="rId4" Type="http://schemas.openxmlformats.org/officeDocument/2006/relationships/hyperlink" Target="https://www.cityandguilds.com/what-we-offer/centres/what-is-advance/CPD-training#0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cityandguilds.com/what-weoffer/centres/email-updates" TargetMode="External"/><Relationship Id="rId7" Type="http://schemas.openxmlformats.org/officeDocument/2006/relationships/hyperlink" Target="mailto:epa@cityandguilds.com" TargetMode="External"/><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hyperlink" Target="mailto:directsales@cityandguilds.com" TargetMode="External"/><Relationship Id="rId5" Type="http://schemas.openxmlformats.org/officeDocument/2006/relationships/hyperlink" Target="https://attendee.gotowebinar.com/recording/1233325874002209283" TargetMode="External"/><Relationship Id="rId4" Type="http://schemas.openxmlformats.org/officeDocument/2006/relationships/hyperlink" Target="mailto:apprenticeships@cityandguilds.com"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gov.uk/government/publications/apprenticeships-become-a-training-provider" TargetMode="External"/><Relationship Id="rId3" Type="http://schemas.openxmlformats.org/officeDocument/2006/relationships/hyperlink" Target="https://www.gov.uk/government/publications/apprenticeship-funding-and-performance-management-rules-2017-to-2018" TargetMode="External"/><Relationship Id="rId7" Type="http://schemas.openxmlformats.org/officeDocument/2006/relationships/hyperlink" Target="https://www.gov.uk/government/collections/apprenticeship-standards"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hyperlink" Target="https://www.gov.uk/government/uploads/system/uploads/attachment_data/file/567189/Apprenticeships_funding_-_technical_guide_version1.pdf" TargetMode="External"/><Relationship Id="rId5" Type="http://schemas.openxmlformats.org/officeDocument/2006/relationships/hyperlink" Target="https://www.gov.uk/government/collections/register-of-apprenticeship-training-providers" TargetMode="External"/><Relationship Id="rId4" Type="http://schemas.openxmlformats.org/officeDocument/2006/relationships/hyperlink" Target="https://www.gov.uk/government/publications/apprenticeship-funding-from-may-2017"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amelia.bodle@cityandguilds.com"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hyperlink" Target="http://www.cityandguilds.com/mathsandenglish"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5938" y="5488299"/>
            <a:ext cx="5580063" cy="959361"/>
          </a:xfrm>
        </p:spPr>
        <p:txBody>
          <a:bodyPr/>
          <a:lstStyle/>
          <a:p>
            <a:r>
              <a:rPr lang="en-US" b="1" dirty="0" smtClean="0"/>
              <a:t>Monday 11 September</a:t>
            </a:r>
            <a:r>
              <a:rPr lang="en-US" b="1" dirty="0"/>
              <a:t> 2017, </a:t>
            </a:r>
            <a:r>
              <a:rPr lang="en-US" b="1" dirty="0" smtClean="0"/>
              <a:t>14.30-15.15</a:t>
            </a:r>
          </a:p>
          <a:p>
            <a:r>
              <a:rPr lang="en-US" dirty="0" smtClean="0"/>
              <a:t>Jason Benn</a:t>
            </a:r>
          </a:p>
          <a:p>
            <a:r>
              <a:rPr lang="en-US" dirty="0" smtClean="0"/>
              <a:t>Industries Manager, Hospitality, Catering, Travel &amp; Tourism</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9262" y="508568"/>
            <a:ext cx="1756800" cy="1037801"/>
          </a:xfrm>
          <a:prstGeom prst="rect">
            <a:avLst/>
          </a:prstGeom>
        </p:spPr>
      </p:pic>
      <p:sp>
        <p:nvSpPr>
          <p:cNvPr id="6" name="Title 1"/>
          <p:cNvSpPr txBox="1">
            <a:spLocks/>
          </p:cNvSpPr>
          <p:nvPr/>
        </p:nvSpPr>
        <p:spPr>
          <a:xfrm>
            <a:off x="515937" y="2923589"/>
            <a:ext cx="5994591" cy="143850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2800" b="1" dirty="0"/>
              <a:t>Transitioning to the new </a:t>
            </a:r>
            <a:endParaRPr lang="en-US" sz="2800" b="1" dirty="0" smtClean="0"/>
          </a:p>
          <a:p>
            <a:r>
              <a:rPr lang="en-US" sz="2800" b="1" dirty="0" smtClean="0"/>
              <a:t>Hospitality Supervisor and Senior Chef Production </a:t>
            </a:r>
          </a:p>
          <a:p>
            <a:r>
              <a:rPr lang="en-US" sz="2800" b="1" dirty="0" smtClean="0"/>
              <a:t>apprenticeship standards</a:t>
            </a:r>
            <a:endParaRPr lang="en-US" sz="2800" b="1" dirty="0"/>
          </a:p>
        </p:txBody>
      </p:sp>
      <p:sp>
        <p:nvSpPr>
          <p:cNvPr id="7" name="Subtitle 2"/>
          <p:cNvSpPr txBox="1">
            <a:spLocks/>
          </p:cNvSpPr>
          <p:nvPr/>
        </p:nvSpPr>
        <p:spPr>
          <a:xfrm>
            <a:off x="668337" y="5798620"/>
            <a:ext cx="5580063" cy="778135"/>
          </a:xfrm>
          <a:prstGeom prst="rect">
            <a:avLst/>
          </a:prstGeom>
        </p:spPr>
        <p:txBody>
          <a:bodyPr vert="horz" lIns="0" tIns="0" rIns="0" bIns="0" rtlCol="0" anchor="b" anchorCtr="0">
            <a:noAutofit/>
          </a:bodyPr>
          <a:lstStyle>
            <a:lvl1pPr marL="0" marR="0" indent="0" algn="l" defTabSz="914400" rtl="0" eaLnBrk="1" fontAlgn="auto" latinLnBrk="0" hangingPunct="1">
              <a:lnSpc>
                <a:spcPct val="90000"/>
              </a:lnSpc>
              <a:spcBef>
                <a:spcPts val="1000"/>
              </a:spcBef>
              <a:spcAft>
                <a:spcPts val="0"/>
              </a:spcAft>
              <a:buClr>
                <a:schemeClr val="tx2"/>
              </a:buClr>
              <a:buSzTx/>
              <a:buFont typeface="Arial"/>
              <a:buNone/>
              <a:tabLst/>
              <a:defRPr sz="1600" b="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8" y="-5490"/>
            <a:ext cx="12176125" cy="6868981"/>
          </a:xfrm>
          <a:prstGeom prst="rect">
            <a:avLst/>
          </a:prstGeom>
        </p:spPr>
      </p:pic>
      <p:sp>
        <p:nvSpPr>
          <p:cNvPr id="2" name="TextBox 1"/>
          <p:cNvSpPr txBox="1"/>
          <p:nvPr/>
        </p:nvSpPr>
        <p:spPr>
          <a:xfrm>
            <a:off x="3152274" y="5152289"/>
            <a:ext cx="11884700" cy="954107"/>
          </a:xfrm>
          <a:prstGeom prst="rect">
            <a:avLst/>
          </a:prstGeom>
          <a:noFill/>
        </p:spPr>
        <p:txBody>
          <a:bodyPr wrap="square" rtlCol="0">
            <a:spAutoFit/>
          </a:bodyPr>
          <a:lstStyle/>
          <a:p>
            <a:r>
              <a:rPr lang="en-GB" sz="2800" dirty="0" smtClean="0"/>
              <a:t>Hospitality &amp; Catering Apprenticeship network meeting</a:t>
            </a:r>
          </a:p>
          <a:p>
            <a:r>
              <a:rPr lang="en-GB" sz="2800" dirty="0" smtClean="0"/>
              <a:t>				Amelia Bodle Technical Advisor</a:t>
            </a:r>
            <a:endParaRPr lang="en-GB" sz="2800" dirty="0"/>
          </a:p>
        </p:txBody>
      </p:sp>
    </p:spTree>
    <p:extLst>
      <p:ext uri="{BB962C8B-B14F-4D97-AF65-F5344CB8AC3E}">
        <p14:creationId xmlns:p14="http://schemas.microsoft.com/office/powerpoint/2010/main" val="365499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632" y="2815390"/>
            <a:ext cx="4692315" cy="1754326"/>
          </a:xfrm>
          <a:prstGeom prst="rect">
            <a:avLst/>
          </a:prstGeom>
        </p:spPr>
        <p:txBody>
          <a:bodyPr wrap="square">
            <a:spAutoFit/>
          </a:bodyPr>
          <a:lstStyle/>
          <a:p>
            <a:r>
              <a:rPr lang="en-US" dirty="0">
                <a:hlinkClick r:id="rId3"/>
              </a:rPr>
              <a:t>EmployabilityProfessional cookery </a:t>
            </a:r>
            <a:endParaRPr lang="en-US" dirty="0"/>
          </a:p>
          <a:p>
            <a:r>
              <a:rPr lang="en-US" dirty="0">
                <a:hlinkClick r:id="rId4"/>
              </a:rPr>
              <a:t>E1–4English skills in the professional kitchen </a:t>
            </a:r>
            <a:endParaRPr lang="en-US" dirty="0"/>
          </a:p>
          <a:p>
            <a:r>
              <a:rPr lang="en-US" dirty="0">
                <a:hlinkClick r:id="rId5"/>
              </a:rPr>
              <a:t>M1–12Maths skills in the professional kitchen</a:t>
            </a:r>
            <a:endParaRPr lang="en-US" dirty="0"/>
          </a:p>
          <a:p>
            <a:pPr>
              <a:spcAft>
                <a:spcPts val="0"/>
              </a:spcAft>
            </a:pPr>
            <a:endParaRPr lang="en-GB" dirty="0"/>
          </a:p>
        </p:txBody>
      </p:sp>
      <p:sp>
        <p:nvSpPr>
          <p:cNvPr id="2" name="TextBox 1"/>
          <p:cNvSpPr txBox="1"/>
          <p:nvPr/>
        </p:nvSpPr>
        <p:spPr>
          <a:xfrm>
            <a:off x="409074" y="962527"/>
            <a:ext cx="5269831" cy="1077218"/>
          </a:xfrm>
          <a:prstGeom prst="rect">
            <a:avLst/>
          </a:prstGeom>
          <a:noFill/>
        </p:spPr>
        <p:txBody>
          <a:bodyPr wrap="square" rtlCol="0">
            <a:spAutoFit/>
          </a:bodyPr>
          <a:lstStyle/>
          <a:p>
            <a:r>
              <a:rPr lang="en-GB" sz="3200" b="1" dirty="0" smtClean="0"/>
              <a:t>Maths and English</a:t>
            </a:r>
          </a:p>
          <a:p>
            <a:r>
              <a:rPr lang="en-GB" sz="3200" b="1" dirty="0" smtClean="0"/>
              <a:t>Smart screen resources</a:t>
            </a:r>
            <a:endParaRPr lang="en-GB" sz="3200" b="1" dirty="0"/>
          </a:p>
        </p:txBody>
      </p:sp>
    </p:spTree>
    <p:extLst>
      <p:ext uri="{BB962C8B-B14F-4D97-AF65-F5344CB8AC3E}">
        <p14:creationId xmlns:p14="http://schemas.microsoft.com/office/powerpoint/2010/main" val="1502849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9403" y="1346755"/>
            <a:ext cx="11160125" cy="5541288"/>
          </a:xfrm>
          <a:prstGeom prst="rect">
            <a:avLst/>
          </a:prstGeom>
          <a:noFill/>
        </p:spPr>
        <p:txBody>
          <a:bodyPr wrap="square" lIns="0" tIns="0" rIns="0" bIns="0" numCol="1" spcCol="0" rtlCol="0">
            <a:noAutofit/>
          </a:bodyPr>
          <a:lstStyle/>
          <a:p>
            <a:r>
              <a:rPr lang="en-GB" dirty="0" smtClean="0"/>
              <a:t>City &amp; Guilds </a:t>
            </a:r>
            <a:r>
              <a:rPr lang="en-GB" dirty="0"/>
              <a:t> </a:t>
            </a:r>
            <a:r>
              <a:rPr lang="en-GB" dirty="0" smtClean="0"/>
              <a:t>maths and English e toolkit</a:t>
            </a:r>
            <a:endParaRPr lang="en-GB" dirty="0"/>
          </a:p>
          <a:p>
            <a:r>
              <a:rPr lang="en-GB" dirty="0" smtClean="0">
                <a:hlinkClick r:id="rId3"/>
              </a:rPr>
              <a:t>http</a:t>
            </a:r>
            <a:r>
              <a:rPr lang="en-GB" dirty="0">
                <a:hlinkClick r:id="rId3"/>
              </a:rPr>
              <a:t>://</a:t>
            </a:r>
            <a:r>
              <a:rPr lang="en-GB" dirty="0" smtClean="0">
                <a:hlinkClick r:id="rId3"/>
              </a:rPr>
              <a:t>www.cityandguilds.com/what-we-offer/centres/maths-and-english/maths-and-english-etoolkit/try-before-you-buy</a:t>
            </a:r>
            <a:r>
              <a:rPr lang="en-GB" dirty="0" smtClean="0"/>
              <a:t>. </a:t>
            </a:r>
            <a:endParaRPr lang="en-GB" dirty="0"/>
          </a:p>
          <a:p>
            <a:r>
              <a:rPr lang="en-GB" dirty="0"/>
              <a:t> </a:t>
            </a:r>
            <a:endParaRPr lang="en-GB" dirty="0" smtClean="0"/>
          </a:p>
          <a:p>
            <a:r>
              <a:rPr lang="en-GB" dirty="0" smtClean="0"/>
              <a:t>Education and training foundation</a:t>
            </a:r>
            <a:endParaRPr lang="en-GB" dirty="0"/>
          </a:p>
          <a:p>
            <a:r>
              <a:rPr lang="en-GB" u="sng" dirty="0">
                <a:hlinkClick r:id="rId4"/>
              </a:rPr>
              <a:t>http://www.et-foundation.co.uk/supporting/support-practitioners/maths-and-english-pipeline/</a:t>
            </a:r>
            <a:r>
              <a:rPr lang="en-GB" dirty="0"/>
              <a:t> - what’s available</a:t>
            </a:r>
          </a:p>
          <a:p>
            <a:r>
              <a:rPr lang="en-GB" dirty="0"/>
              <a:t> </a:t>
            </a:r>
          </a:p>
          <a:p>
            <a:r>
              <a:rPr lang="en-GB" dirty="0"/>
              <a:t> </a:t>
            </a:r>
            <a:r>
              <a:rPr lang="en-GB" dirty="0" smtClean="0"/>
              <a:t>Excellence gateway</a:t>
            </a:r>
            <a:endParaRPr lang="en-GB" dirty="0"/>
          </a:p>
          <a:p>
            <a:r>
              <a:rPr lang="en-GB" u="sng" dirty="0">
                <a:hlinkClick r:id="rId5"/>
              </a:rPr>
              <a:t>https://www.excellencegateway.org.uk/content/etf2743</a:t>
            </a:r>
            <a:r>
              <a:rPr lang="en-GB" dirty="0"/>
              <a:t> - maths and English in voc and tech education - flyers</a:t>
            </a:r>
          </a:p>
          <a:p>
            <a:r>
              <a:rPr lang="en-GB" dirty="0"/>
              <a:t> </a:t>
            </a:r>
          </a:p>
          <a:p>
            <a:pPr>
              <a:spcAft>
                <a:spcPts val="150"/>
              </a:spcAft>
            </a:pPr>
            <a:r>
              <a:rPr lang="en-GB" dirty="0" smtClean="0">
                <a:solidFill>
                  <a:srgbClr val="000000"/>
                </a:solidFill>
                <a:ea typeface="Avenir Heavy" charset="0"/>
                <a:cs typeface="Avenir Heavy" charset="0"/>
              </a:rPr>
              <a:t>Bbc skillswise</a:t>
            </a:r>
            <a:endParaRPr lang="en-GB" dirty="0">
              <a:solidFill>
                <a:srgbClr val="000000"/>
              </a:solidFill>
              <a:ea typeface="Avenir Heavy" charset="0"/>
              <a:cs typeface="Avenir Heavy" charset="0"/>
            </a:endParaRPr>
          </a:p>
          <a:p>
            <a:pPr>
              <a:spcAft>
                <a:spcPts val="150"/>
              </a:spcAft>
            </a:pPr>
            <a:r>
              <a:rPr lang="en-GB" dirty="0">
                <a:solidFill>
                  <a:srgbClr val="000000"/>
                </a:solidFill>
                <a:ea typeface="Avenir Heavy" charset="0"/>
                <a:cs typeface="Avenir Heavy" charset="0"/>
                <a:hlinkClick r:id="rId6"/>
              </a:rPr>
              <a:t>http://</a:t>
            </a:r>
            <a:r>
              <a:rPr lang="en-GB" dirty="0" smtClean="0">
                <a:solidFill>
                  <a:srgbClr val="000000"/>
                </a:solidFill>
                <a:ea typeface="Avenir Heavy" charset="0"/>
                <a:cs typeface="Avenir Heavy" charset="0"/>
                <a:hlinkClick r:id="rId6"/>
              </a:rPr>
              <a:t>www.bbc.co.uk/skillswise/English</a:t>
            </a:r>
            <a:r>
              <a:rPr lang="en-GB" dirty="0" smtClean="0">
                <a:solidFill>
                  <a:srgbClr val="000000"/>
                </a:solidFill>
                <a:ea typeface="Avenir Heavy" charset="0"/>
                <a:cs typeface="Avenir Heavy" charset="0"/>
              </a:rPr>
              <a:t>. </a:t>
            </a:r>
          </a:p>
          <a:p>
            <a:pPr>
              <a:spcAft>
                <a:spcPts val="150"/>
              </a:spcAft>
            </a:pPr>
            <a:endParaRPr lang="en-GB" dirty="0">
              <a:solidFill>
                <a:srgbClr val="000000"/>
              </a:solidFill>
              <a:ea typeface="Avenir Heavy" charset="0"/>
              <a:cs typeface="Avenir Heavy" charset="0"/>
            </a:endParaRPr>
          </a:p>
          <a:p>
            <a:pPr>
              <a:spcAft>
                <a:spcPts val="150"/>
              </a:spcAft>
            </a:pPr>
            <a:r>
              <a:rPr lang="en-GB" dirty="0" smtClean="0">
                <a:solidFill>
                  <a:srgbClr val="000000"/>
                </a:solidFill>
                <a:ea typeface="Avenir Heavy" charset="0"/>
                <a:cs typeface="Avenir Heavy" charset="0"/>
              </a:rPr>
              <a:t>My maths</a:t>
            </a:r>
          </a:p>
          <a:p>
            <a:pPr>
              <a:spcAft>
                <a:spcPts val="150"/>
              </a:spcAft>
            </a:pPr>
            <a:r>
              <a:rPr lang="en-GB" dirty="0">
                <a:solidFill>
                  <a:srgbClr val="000000"/>
                </a:solidFill>
                <a:ea typeface="Avenir Heavy" charset="0"/>
                <a:cs typeface="Avenir Heavy" charset="0"/>
                <a:hlinkClick r:id="rId7"/>
              </a:rPr>
              <a:t>https://</a:t>
            </a:r>
            <a:r>
              <a:rPr lang="en-GB" dirty="0" smtClean="0">
                <a:solidFill>
                  <a:srgbClr val="000000"/>
                </a:solidFill>
                <a:ea typeface="Avenir Heavy" charset="0"/>
                <a:cs typeface="Avenir Heavy" charset="0"/>
                <a:hlinkClick r:id="rId7"/>
              </a:rPr>
              <a:t>www.mymaths.co.uk/secondary.html</a:t>
            </a:r>
            <a:r>
              <a:rPr lang="en-GB" dirty="0" smtClean="0">
                <a:solidFill>
                  <a:srgbClr val="000000"/>
                </a:solidFill>
                <a:ea typeface="Avenir Heavy" charset="0"/>
                <a:cs typeface="Avenir Heavy" charset="0"/>
              </a:rPr>
              <a:t>. </a:t>
            </a:r>
            <a:endParaRPr lang="en-GB" dirty="0">
              <a:solidFill>
                <a:srgbClr val="000000"/>
              </a:solidFill>
              <a:ea typeface="Avenir Heavy" charset="0"/>
              <a:cs typeface="Avenir Heavy" charset="0"/>
            </a:endParaRPr>
          </a:p>
        </p:txBody>
      </p:sp>
      <p:sp>
        <p:nvSpPr>
          <p:cNvPr id="10" name="Title 1"/>
          <p:cNvSpPr txBox="1">
            <a:spLocks/>
          </p:cNvSpPr>
          <p:nvPr/>
        </p:nvSpPr>
        <p:spPr>
          <a:xfrm>
            <a:off x="509403" y="714375"/>
            <a:ext cx="11160125" cy="359615"/>
          </a:xfrm>
          <a:prstGeom prst="rect">
            <a:avLst/>
          </a:prstGeom>
        </p:spPr>
        <p:txBody>
          <a:bodyPr lIns="0" tIns="0" rIns="0" bIns="0"/>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altLang="en-US" b="1" dirty="0" smtClean="0">
                <a:latin typeface="+mn-lt"/>
                <a:ea typeface="Avenir Heavy" charset="0"/>
                <a:cs typeface="Avenir Heavy" charset="0"/>
              </a:rPr>
              <a:t>Embedding maths and English</a:t>
            </a:r>
            <a:endParaRPr lang="en-GB" altLang="en-US" b="1" dirty="0">
              <a:latin typeface="+mn-lt"/>
              <a:ea typeface="Avenir Light" charset="0"/>
              <a:cs typeface="Avenir Light" charset="0"/>
            </a:endParaRPr>
          </a:p>
          <a:p>
            <a:endParaRPr lang="en-GB" altLang="en-US" sz="2400" b="1" dirty="0">
              <a:solidFill>
                <a:prstClr val="white"/>
              </a:solidFill>
              <a:latin typeface="Avenir Heavy" charset="0"/>
              <a:ea typeface="Avenir Heavy" charset="0"/>
              <a:cs typeface="Avenir Heavy" charset="0"/>
            </a:endParaRPr>
          </a:p>
        </p:txBody>
      </p:sp>
      <p:sp>
        <p:nvSpPr>
          <p:cNvPr id="2" name="Octagon 1"/>
          <p:cNvSpPr/>
          <p:nvPr/>
        </p:nvSpPr>
        <p:spPr>
          <a:xfrm>
            <a:off x="8146865" y="3107763"/>
            <a:ext cx="5472952" cy="5472952"/>
          </a:xfrm>
          <a:prstGeom prst="octagon">
            <a:avLst/>
          </a:prstGeom>
          <a:solidFill>
            <a:srgbClr val="2EB5AD">
              <a:alpha val="90000"/>
            </a:srgbClr>
          </a:solidFill>
          <a:effectLst>
            <a:outerShdw dist="50800" sx="1000" sy="1000" algn="ctr" rotWithShape="0">
              <a:srgbClr val="000000"/>
            </a:outerShdw>
          </a:effectLst>
        </p:spPr>
        <p:txBody>
          <a:bodyPr wrap="none" lIns="0" tIns="0" rIns="0" bIns="0" rtlCol="0" anchor="ctr">
            <a:noAutofit/>
          </a:bodyPr>
          <a:lstStyle/>
          <a:p>
            <a:pPr algn="ctr"/>
            <a:endParaRPr lang="en-US" dirty="0">
              <a:solidFill>
                <a:srgbClr val="000000"/>
              </a:solidFill>
            </a:endParaRPr>
          </a:p>
        </p:txBody>
      </p:sp>
      <p:sp>
        <p:nvSpPr>
          <p:cNvPr id="3" name="Oval 2"/>
          <p:cNvSpPr/>
          <p:nvPr/>
        </p:nvSpPr>
        <p:spPr>
          <a:xfrm>
            <a:off x="7152529" y="3586476"/>
            <a:ext cx="1988672" cy="1988672"/>
          </a:xfrm>
          <a:prstGeom prst="ellipse">
            <a:avLst/>
          </a:prstGeom>
          <a:solidFill>
            <a:srgbClr val="F7A118">
              <a:alpha val="60000"/>
            </a:srgbClr>
          </a:solidFill>
        </p:spPr>
        <p:txBody>
          <a:bodyPr wrap="none" lIns="0" tIns="0" rIns="0" bIns="0" rtlCol="0" anchor="ctr">
            <a:noAutofit/>
          </a:bodyPr>
          <a:lstStyle/>
          <a:p>
            <a:pPr algn="ctr"/>
            <a:endParaRPr lang="en-US" dirty="0">
              <a:solidFill>
                <a:srgbClr val="000000"/>
              </a:solidFill>
            </a:endParaRPr>
          </a:p>
        </p:txBody>
      </p:sp>
      <p:sp>
        <p:nvSpPr>
          <p:cNvPr id="4" name="Rectangle 3"/>
          <p:cNvSpPr/>
          <p:nvPr/>
        </p:nvSpPr>
        <p:spPr>
          <a:xfrm rot="18900000">
            <a:off x="9397879" y="2051964"/>
            <a:ext cx="648687" cy="648687"/>
          </a:xfrm>
          <a:prstGeom prst="rect">
            <a:avLst/>
          </a:prstGeom>
          <a:solidFill>
            <a:srgbClr val="CF318A">
              <a:alpha val="40000"/>
            </a:srgbClr>
          </a:solidFill>
        </p:spPr>
        <p:txBody>
          <a:bodyPr wrap="none" lIns="0" tIns="0" rIns="0" bIns="0" rtlCol="0" anchor="ctr">
            <a:noAutofit/>
          </a:bodyPr>
          <a:lstStyle/>
          <a:p>
            <a:pPr algn="ctr"/>
            <a:endParaRPr lang="en-US" dirty="0">
              <a:solidFill>
                <a:srgbClr val="000000"/>
              </a:solidFill>
            </a:endParaRPr>
          </a:p>
        </p:txBody>
      </p:sp>
    </p:spTree>
    <p:extLst>
      <p:ext uri="{BB962C8B-B14F-4D97-AF65-F5344CB8AC3E}">
        <p14:creationId xmlns:p14="http://schemas.microsoft.com/office/powerpoint/2010/main" val="1601750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b="1" dirty="0" smtClean="0"/>
              <a:t>On programme offer</a:t>
            </a:r>
            <a:endParaRPr lang="en-GB" b="1" dirty="0"/>
          </a:p>
        </p:txBody>
      </p:sp>
    </p:spTree>
    <p:extLst>
      <p:ext uri="{BB962C8B-B14F-4D97-AF65-F5344CB8AC3E}">
        <p14:creationId xmlns:p14="http://schemas.microsoft.com/office/powerpoint/2010/main" val="3490079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981076"/>
            <a:ext cx="11160125" cy="537482"/>
          </a:xfrm>
        </p:spPr>
        <p:txBody>
          <a:bodyPr/>
          <a:lstStyle/>
          <a:p>
            <a:r>
              <a:rPr lang="en-GB" b="1" dirty="0" smtClean="0"/>
              <a:t>Apprenticeship manual key </a:t>
            </a:r>
            <a:r>
              <a:rPr lang="en-GB" b="1" dirty="0"/>
              <a:t>features</a:t>
            </a:r>
          </a:p>
        </p:txBody>
      </p:sp>
      <p:sp>
        <p:nvSpPr>
          <p:cNvPr id="5" name="Content Placeholder 2"/>
          <p:cNvSpPr txBox="1">
            <a:spLocks/>
          </p:cNvSpPr>
          <p:nvPr/>
        </p:nvSpPr>
        <p:spPr>
          <a:xfrm>
            <a:off x="515939" y="2300288"/>
            <a:ext cx="8617788" cy="4658790"/>
          </a:xfrm>
          <a:prstGeom prst="rect">
            <a:avLst/>
          </a:prstGeom>
        </p:spPr>
        <p:txBody>
          <a:bodyPr vert="horz" lIns="0" tIns="0" rIns="0" bIns="0" rtlCol="0">
            <a:noAutofit/>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1600" dirty="0" smtClean="0"/>
              <a:t>Tasks </a:t>
            </a:r>
            <a:r>
              <a:rPr lang="en-GB" sz="1600" dirty="0"/>
              <a:t>for the learner to complete to ensure coverage of the </a:t>
            </a:r>
            <a:r>
              <a:rPr lang="en-GB" sz="1600" dirty="0" smtClean="0"/>
              <a:t>Commis chef/team member standards.</a:t>
            </a:r>
            <a:endParaRPr lang="en-GB" sz="1600" dirty="0"/>
          </a:p>
          <a:p>
            <a:pPr marL="0" indent="0">
              <a:buNone/>
            </a:pPr>
            <a:r>
              <a:rPr lang="en-GB" sz="1600" dirty="0"/>
              <a:t>Each one contains:</a:t>
            </a:r>
          </a:p>
          <a:p>
            <a:r>
              <a:rPr lang="en-GB" sz="1600" dirty="0" smtClean="0"/>
              <a:t>Key </a:t>
            </a:r>
            <a:r>
              <a:rPr lang="en-GB" sz="1600" dirty="0"/>
              <a:t>terms and their definitions.</a:t>
            </a:r>
          </a:p>
          <a:p>
            <a:r>
              <a:rPr lang="en-GB" sz="1600" dirty="0" smtClean="0"/>
              <a:t>Preparatory </a:t>
            </a:r>
            <a:r>
              <a:rPr lang="en-GB" sz="1600" dirty="0"/>
              <a:t>activities to check leaner understanding.</a:t>
            </a:r>
          </a:p>
          <a:p>
            <a:r>
              <a:rPr lang="en-GB" sz="1600" dirty="0"/>
              <a:t>Practical tasks to allow the learner to apply their knowledge to their own role and organisation.</a:t>
            </a:r>
          </a:p>
          <a:p>
            <a:r>
              <a:rPr lang="en-GB" sz="1600" dirty="0"/>
              <a:t>Reflective practice for learners to consider what they’ve learnt, what they need to improve and how to do </a:t>
            </a:r>
            <a:r>
              <a:rPr lang="en-GB" sz="1600" dirty="0" smtClean="0"/>
              <a:t>it.</a:t>
            </a:r>
          </a:p>
          <a:p>
            <a:r>
              <a:rPr lang="en-GB" sz="1600" dirty="0" smtClean="0"/>
              <a:t>Learner journal will provide a great evidence log </a:t>
            </a:r>
            <a:endParaRPr lang="en-GB" sz="1600" dirty="0"/>
          </a:p>
          <a:p>
            <a:pPr marL="0" indent="0">
              <a:buNone/>
            </a:pPr>
            <a:r>
              <a:rPr lang="en-GB" sz="1600" dirty="0" smtClean="0"/>
              <a:t>A </a:t>
            </a:r>
            <a:r>
              <a:rPr lang="en-GB" sz="1600" dirty="0"/>
              <a:t>progress tracker and a list of key milestones as well as information on how </a:t>
            </a:r>
            <a:br>
              <a:rPr lang="en-GB" sz="1600" dirty="0"/>
            </a:br>
            <a:r>
              <a:rPr lang="en-GB" sz="1600" dirty="0"/>
              <a:t>to use the manual as part of the programme. </a:t>
            </a:r>
          </a:p>
        </p:txBody>
      </p:sp>
    </p:spTree>
    <p:extLst>
      <p:ext uri="{BB962C8B-B14F-4D97-AF65-F5344CB8AC3E}">
        <p14:creationId xmlns:p14="http://schemas.microsoft.com/office/powerpoint/2010/main" val="1711147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ea typeface="Arial Black" charset="0"/>
                <a:cs typeface="Arial" panose="020B0604020202020204" pitchFamily="34" charset="0"/>
              </a:rPr>
              <a:t>Commis chef standard</a:t>
            </a:r>
            <a:endParaRPr lang="en-GB" b="1" dirty="0"/>
          </a:p>
        </p:txBody>
      </p:sp>
    </p:spTree>
    <p:extLst>
      <p:ext uri="{BB962C8B-B14F-4D97-AF65-F5344CB8AC3E}">
        <p14:creationId xmlns:p14="http://schemas.microsoft.com/office/powerpoint/2010/main" val="3333036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p:txBody>
          <a:bodyPr/>
          <a:lstStyle/>
          <a:p>
            <a:r>
              <a:rPr lang="en-GB" b="1" dirty="0" smtClean="0"/>
              <a:t>Commis chef occupation standards</a:t>
            </a:r>
            <a:endParaRPr lang="en-GB"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27" y="2214241"/>
            <a:ext cx="6713537" cy="4005513"/>
          </a:xfrm>
          <a:prstGeom prst="rect">
            <a:avLst/>
          </a:prstGeom>
        </p:spPr>
      </p:pic>
      <p:sp>
        <p:nvSpPr>
          <p:cNvPr id="2" name="Content Placeholder 1"/>
          <p:cNvSpPr>
            <a:spLocks noGrp="1"/>
          </p:cNvSpPr>
          <p:nvPr>
            <p:ph idx="1"/>
          </p:nvPr>
        </p:nvSpPr>
        <p:spPr>
          <a:xfrm>
            <a:off x="7807324" y="2629885"/>
            <a:ext cx="7528883" cy="3096228"/>
          </a:xfrm>
        </p:spPr>
        <p:txBody>
          <a:bodyPr/>
          <a:lstStyle/>
          <a:p>
            <a:endParaRPr lang="en-GB" dirty="0"/>
          </a:p>
        </p:txBody>
      </p:sp>
      <p:pic>
        <p:nvPicPr>
          <p:cNvPr id="1026" name="Picture 2"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1" y="981075"/>
            <a:ext cx="4752198"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102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937" y="1630680"/>
            <a:ext cx="11871960" cy="338554"/>
          </a:xfrm>
          <a:prstGeom prst="rect">
            <a:avLst/>
          </a:prstGeom>
          <a:noFill/>
        </p:spPr>
        <p:txBody>
          <a:bodyPr wrap="square" rtlCol="0">
            <a:spAutoFit/>
          </a:bodyPr>
          <a:lstStyle/>
          <a:p>
            <a:r>
              <a:rPr lang="en-GB" sz="1600" b="1" kern="0" dirty="0">
                <a:solidFill>
                  <a:srgbClr val="000000"/>
                </a:solidFill>
              </a:rPr>
              <a:t>Grading is covered in the </a:t>
            </a:r>
            <a:r>
              <a:rPr lang="en-GB" sz="1600" b="1" kern="0" dirty="0" smtClean="0">
                <a:solidFill>
                  <a:srgbClr val="000000"/>
                </a:solidFill>
              </a:rPr>
              <a:t>occupational brief and graded as below:</a:t>
            </a:r>
            <a:endParaRPr lang="en-GB" sz="1600" b="1" dirty="0"/>
          </a:p>
        </p:txBody>
      </p:sp>
      <p:sp>
        <p:nvSpPr>
          <p:cNvPr id="6" name="Title 2"/>
          <p:cNvSpPr txBox="1">
            <a:spLocks/>
          </p:cNvSpPr>
          <p:nvPr/>
        </p:nvSpPr>
        <p:spPr>
          <a:xfrm>
            <a:off x="515937" y="1023173"/>
            <a:ext cx="11160125" cy="111842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Grading Commis chef</a:t>
            </a:r>
            <a:endParaRPr lang="en-GB" b="1" dirty="0"/>
          </a:p>
        </p:txBody>
      </p:sp>
      <p:graphicFrame>
        <p:nvGraphicFramePr>
          <p:cNvPr id="7" name="Table 6"/>
          <p:cNvGraphicFramePr>
            <a:graphicFrameLocks noGrp="1"/>
          </p:cNvGraphicFramePr>
          <p:nvPr>
            <p:extLst/>
          </p:nvPr>
        </p:nvGraphicFramePr>
        <p:xfrm>
          <a:off x="515937" y="2318471"/>
          <a:ext cx="7768623" cy="3149385"/>
        </p:xfrm>
        <a:graphic>
          <a:graphicData uri="http://schemas.openxmlformats.org/drawingml/2006/table">
            <a:tbl>
              <a:tblPr firstRow="1" bandRow="1">
                <a:tableStyleId>{5C22544A-7EE6-4342-B048-85BDC9FD1C3A}</a:tableStyleId>
              </a:tblPr>
              <a:tblGrid>
                <a:gridCol w="2578608">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243584">
                  <a:extLst>
                    <a:ext uri="{9D8B030D-6E8A-4147-A177-3AD203B41FA5}">
                      <a16:colId xmlns:a16="http://schemas.microsoft.com/office/drawing/2014/main" val="20002"/>
                    </a:ext>
                  </a:extLst>
                </a:gridCol>
                <a:gridCol w="1383815">
                  <a:extLst>
                    <a:ext uri="{9D8B030D-6E8A-4147-A177-3AD203B41FA5}">
                      <a16:colId xmlns:a16="http://schemas.microsoft.com/office/drawing/2014/main" val="20003"/>
                    </a:ext>
                  </a:extLst>
                </a:gridCol>
                <a:gridCol w="1282456">
                  <a:extLst>
                    <a:ext uri="{9D8B030D-6E8A-4147-A177-3AD203B41FA5}">
                      <a16:colId xmlns:a16="http://schemas.microsoft.com/office/drawing/2014/main" val="20004"/>
                    </a:ext>
                  </a:extLst>
                </a:gridCol>
              </a:tblGrid>
              <a:tr h="1230310">
                <a:tc>
                  <a:txBody>
                    <a:bodyPr/>
                    <a:lstStyle/>
                    <a:p>
                      <a:endParaRPr lang="en-GB" dirty="0"/>
                    </a:p>
                  </a:txBody>
                  <a:tcPr/>
                </a:tc>
                <a:tc>
                  <a:txBody>
                    <a:bodyPr/>
                    <a:lstStyle/>
                    <a:p>
                      <a:r>
                        <a:rPr lang="en-GB" dirty="0" smtClean="0"/>
                        <a:t>Pass </a:t>
                      </a:r>
                      <a:endParaRPr lang="en-GB" dirty="0"/>
                    </a:p>
                  </a:txBody>
                  <a:tcPr/>
                </a:tc>
                <a:tc>
                  <a:txBody>
                    <a:bodyPr/>
                    <a:lstStyle/>
                    <a:p>
                      <a:r>
                        <a:rPr lang="en-GB" dirty="0" smtClean="0"/>
                        <a:t>Score </a:t>
                      </a:r>
                      <a:endParaRPr lang="en-GB" dirty="0"/>
                    </a:p>
                  </a:txBody>
                  <a:tcPr/>
                </a:tc>
                <a:tc>
                  <a:txBody>
                    <a:bodyPr/>
                    <a:lstStyle/>
                    <a:p>
                      <a:r>
                        <a:rPr lang="en-GB" dirty="0" smtClean="0"/>
                        <a:t>Distinction </a:t>
                      </a:r>
                      <a:endParaRPr lang="en-GB" dirty="0"/>
                    </a:p>
                  </a:txBody>
                  <a:tcPr/>
                </a:tc>
                <a:tc>
                  <a:txBody>
                    <a:bodyPr/>
                    <a:lstStyle/>
                    <a:p>
                      <a:r>
                        <a:rPr lang="en-GB" dirty="0" smtClean="0"/>
                        <a:t>Score </a:t>
                      </a:r>
                      <a:endParaRPr lang="en-GB" dirty="0"/>
                    </a:p>
                  </a:txBody>
                  <a:tcPr/>
                </a:tc>
                <a:extLst>
                  <a:ext uri="{0D108BD9-81ED-4DB2-BD59-A6C34878D82A}">
                    <a16:rowId xmlns:a16="http://schemas.microsoft.com/office/drawing/2014/main" val="10000"/>
                  </a:ext>
                </a:extLst>
              </a:tr>
              <a:tr h="383815">
                <a:tc>
                  <a:txBody>
                    <a:bodyPr/>
                    <a:lstStyle/>
                    <a:p>
                      <a:r>
                        <a:rPr lang="en-GB" sz="1400" dirty="0" smtClean="0"/>
                        <a:t>On demand test </a:t>
                      </a:r>
                      <a:endParaRPr lang="en-GB" sz="1400" dirty="0"/>
                    </a:p>
                  </a:txBody>
                  <a:tcPr/>
                </a:tc>
                <a:tc>
                  <a:txBody>
                    <a:bodyPr/>
                    <a:lstStyle/>
                    <a:p>
                      <a:pPr algn="ctr"/>
                      <a:r>
                        <a:rPr lang="en-GB" sz="1400" dirty="0" smtClean="0"/>
                        <a:t>70%</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85%</a:t>
                      </a:r>
                      <a:endParaRPr lang="en-GB" sz="1400" dirty="0"/>
                    </a:p>
                  </a:txBody>
                  <a:tcPr/>
                </a:tc>
                <a:tc>
                  <a:txBody>
                    <a:bodyPr/>
                    <a:lstStyle/>
                    <a:p>
                      <a:pPr algn="ctr"/>
                      <a:r>
                        <a:rPr lang="en-GB" sz="1400" dirty="0" smtClean="0"/>
                        <a:t>2</a:t>
                      </a:r>
                      <a:endParaRPr lang="en-GB" sz="1400" dirty="0"/>
                    </a:p>
                  </a:txBody>
                  <a:tcPr/>
                </a:tc>
                <a:extLst>
                  <a:ext uri="{0D108BD9-81ED-4DB2-BD59-A6C34878D82A}">
                    <a16:rowId xmlns:a16="http://schemas.microsoft.com/office/drawing/2014/main" val="10001"/>
                  </a:ext>
                </a:extLst>
              </a:tr>
              <a:tr h="383815">
                <a:tc>
                  <a:txBody>
                    <a:bodyPr/>
                    <a:lstStyle/>
                    <a:p>
                      <a:r>
                        <a:rPr lang="en-GB" sz="1400" dirty="0" smtClean="0"/>
                        <a:t>Professional discussion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2</a:t>
                      </a:r>
                      <a:endParaRPr lang="en-GB" sz="1400" dirty="0"/>
                    </a:p>
                  </a:txBody>
                  <a:tcPr/>
                </a:tc>
                <a:extLst>
                  <a:ext uri="{0D108BD9-81ED-4DB2-BD59-A6C34878D82A}">
                    <a16:rowId xmlns:a16="http://schemas.microsoft.com/office/drawing/2014/main" val="10002"/>
                  </a:ext>
                </a:extLst>
              </a:tr>
              <a:tr h="383815">
                <a:tc>
                  <a:txBody>
                    <a:bodyPr/>
                    <a:lstStyle/>
                    <a:p>
                      <a:r>
                        <a:rPr lang="en-GB" sz="1400" dirty="0" smtClean="0"/>
                        <a:t>Practical observation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extLst>
                  <a:ext uri="{0D108BD9-81ED-4DB2-BD59-A6C34878D82A}">
                    <a16:rowId xmlns:a16="http://schemas.microsoft.com/office/drawing/2014/main" val="10003"/>
                  </a:ext>
                </a:extLst>
              </a:tr>
              <a:tr h="383815">
                <a:tc>
                  <a:txBody>
                    <a:bodyPr/>
                    <a:lstStyle/>
                    <a:p>
                      <a:r>
                        <a:rPr lang="en-GB" sz="1400" dirty="0" smtClean="0"/>
                        <a:t>Culinary challenge</a:t>
                      </a:r>
                      <a:r>
                        <a:rPr lang="en-GB" sz="1400" baseline="0" dirty="0" smtClean="0"/>
                        <a:t> </a:t>
                      </a:r>
                      <a:endParaRPr lang="en-GB" sz="1400" dirty="0"/>
                    </a:p>
                  </a:txBody>
                  <a:tcPr/>
                </a:tc>
                <a:tc>
                  <a:txBody>
                    <a:bodyPr/>
                    <a:lstStyle/>
                    <a:p>
                      <a:pPr algn="ctr"/>
                      <a:r>
                        <a:rPr lang="en-GB" sz="1400" dirty="0" smtClean="0"/>
                        <a:t>Competence</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extLst>
                  <a:ext uri="{0D108BD9-81ED-4DB2-BD59-A6C34878D82A}">
                    <a16:rowId xmlns:a16="http://schemas.microsoft.com/office/drawing/2014/main" val="10004"/>
                  </a:ext>
                </a:extLst>
              </a:tr>
              <a:tr h="383815">
                <a:tc>
                  <a:txBody>
                    <a:bodyPr/>
                    <a:lstStyle/>
                    <a:p>
                      <a:r>
                        <a:rPr lang="en-GB" sz="1400" dirty="0" smtClean="0"/>
                        <a:t>Overall</a:t>
                      </a:r>
                      <a:r>
                        <a:rPr lang="en-GB" sz="1400" baseline="0" dirty="0" smtClean="0"/>
                        <a:t> grade </a:t>
                      </a:r>
                      <a:endParaRPr lang="en-GB" sz="1400" dirty="0"/>
                    </a:p>
                  </a:txBody>
                  <a:tcPr/>
                </a:tc>
                <a:tc>
                  <a:txBody>
                    <a:bodyPr/>
                    <a:lstStyle/>
                    <a:p>
                      <a:pPr algn="ctr"/>
                      <a:r>
                        <a:rPr lang="en-GB" sz="1400" dirty="0" smtClean="0"/>
                        <a:t>4 - 8</a:t>
                      </a:r>
                      <a:endParaRPr lang="en-GB" sz="1400" dirty="0"/>
                    </a:p>
                  </a:txBody>
                  <a:tcPr/>
                </a:tc>
                <a:tc>
                  <a:txBody>
                    <a:bodyPr/>
                    <a:lstStyle/>
                    <a:p>
                      <a:pPr algn="ctr"/>
                      <a:endParaRPr lang="en-GB" sz="1400" dirty="0"/>
                    </a:p>
                  </a:txBody>
                  <a:tcPr/>
                </a:tc>
                <a:tc>
                  <a:txBody>
                    <a:bodyPr/>
                    <a:lstStyle/>
                    <a:p>
                      <a:pPr algn="ctr"/>
                      <a:r>
                        <a:rPr lang="en-GB" sz="1400" dirty="0" smtClean="0"/>
                        <a:t>9+</a:t>
                      </a:r>
                      <a:endParaRPr lang="en-GB" sz="1400" dirty="0"/>
                    </a:p>
                  </a:txBody>
                  <a:tcPr/>
                </a:tc>
                <a:tc>
                  <a:txBody>
                    <a:bodyPr/>
                    <a:lstStyle/>
                    <a:p>
                      <a:pPr algn="ctr"/>
                      <a:endParaRPr lang="en-GB"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80007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Commis chef mapping </a:t>
            </a:r>
            <a:r>
              <a:rPr lang="en-GB" sz="2800" dirty="0"/>
              <a:t/>
            </a:r>
            <a:br>
              <a:rPr lang="en-GB" sz="2800" dirty="0"/>
            </a:br>
            <a:endParaRPr lang="en-GB" sz="28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027687395"/>
              </p:ext>
            </p:extLst>
          </p:nvPr>
        </p:nvGraphicFramePr>
        <p:xfrm>
          <a:off x="515938" y="2300288"/>
          <a:ext cx="11160124" cy="3810000"/>
        </p:xfrm>
        <a:graphic>
          <a:graphicData uri="http://schemas.openxmlformats.org/drawingml/2006/table">
            <a:tbl>
              <a:tblPr firstRow="1" bandRow="1">
                <a:tableStyleId>{5C22544A-7EE6-4342-B048-85BDC9FD1C3A}</a:tableStyleId>
              </a:tblPr>
              <a:tblGrid>
                <a:gridCol w="1756211">
                  <a:extLst>
                    <a:ext uri="{9D8B030D-6E8A-4147-A177-3AD203B41FA5}">
                      <a16:colId xmlns:a16="http://schemas.microsoft.com/office/drawing/2014/main" val="20000"/>
                    </a:ext>
                  </a:extLst>
                </a:gridCol>
                <a:gridCol w="3869654">
                  <a:extLst>
                    <a:ext uri="{9D8B030D-6E8A-4147-A177-3AD203B41FA5}">
                      <a16:colId xmlns:a16="http://schemas.microsoft.com/office/drawing/2014/main" val="20001"/>
                    </a:ext>
                  </a:extLst>
                </a:gridCol>
                <a:gridCol w="5534259">
                  <a:extLst>
                    <a:ext uri="{9D8B030D-6E8A-4147-A177-3AD203B41FA5}">
                      <a16:colId xmlns:a16="http://schemas.microsoft.com/office/drawing/2014/main" val="20002"/>
                    </a:ext>
                  </a:extLst>
                </a:gridCol>
              </a:tblGrid>
              <a:tr h="411822">
                <a:tc>
                  <a:txBody>
                    <a:bodyPr/>
                    <a:lstStyle/>
                    <a:p>
                      <a:r>
                        <a:rPr lang="en-GB" sz="1400" dirty="0"/>
                        <a:t>Knowledge</a:t>
                      </a:r>
                    </a:p>
                  </a:txBody>
                  <a:tcPr>
                    <a:solidFill>
                      <a:schemeClr val="accent6">
                        <a:lumMod val="60000"/>
                        <a:lumOff val="40000"/>
                      </a:schemeClr>
                    </a:solidFill>
                  </a:tcPr>
                </a:tc>
                <a:tc>
                  <a:txBody>
                    <a:bodyPr/>
                    <a:lstStyle/>
                    <a:p>
                      <a:r>
                        <a:rPr lang="en-GB" sz="1400" dirty="0"/>
                        <a:t>Apprenticeship:</a:t>
                      </a:r>
                      <a:r>
                        <a:rPr lang="en-GB" sz="1400" baseline="0" dirty="0"/>
                        <a:t> w</a:t>
                      </a:r>
                      <a:r>
                        <a:rPr lang="en-GB" sz="1400" dirty="0"/>
                        <a:t>hat is required</a:t>
                      </a:r>
                    </a:p>
                  </a:txBody>
                  <a:tcPr>
                    <a:solidFill>
                      <a:schemeClr val="accent6">
                        <a:lumMod val="60000"/>
                        <a:lumOff val="40000"/>
                      </a:schemeClr>
                    </a:solidFill>
                  </a:tcPr>
                </a:tc>
                <a:tc>
                  <a:txBody>
                    <a:bodyPr/>
                    <a:lstStyle/>
                    <a:p>
                      <a:r>
                        <a:rPr lang="en-GB" sz="1400" dirty="0" smtClean="0"/>
                        <a:t>City </a:t>
                      </a:r>
                      <a:r>
                        <a:rPr lang="en-GB" sz="1400" dirty="0"/>
                        <a:t>&amp; Guilds </a:t>
                      </a:r>
                      <a:r>
                        <a:rPr lang="en-GB" sz="1400" dirty="0" smtClean="0"/>
                        <a:t>qualification</a:t>
                      </a:r>
                      <a:r>
                        <a:rPr lang="en-GB" sz="1400" baseline="0" dirty="0" smtClean="0"/>
                        <a:t> </a:t>
                      </a:r>
                      <a:r>
                        <a:rPr lang="en-GB" sz="1400" baseline="0" dirty="0"/>
                        <a:t>units and learning outcomes</a:t>
                      </a:r>
                    </a:p>
                    <a:p>
                      <a:r>
                        <a:rPr lang="en-GB" sz="1400" baseline="0" dirty="0"/>
                        <a:t>Level 2 Diploma in </a:t>
                      </a:r>
                      <a:r>
                        <a:rPr lang="en-GB" sz="1400" baseline="0" dirty="0" smtClean="0"/>
                        <a:t>Professional Cookery (7132-08)</a:t>
                      </a:r>
                      <a:endParaRPr lang="en-GB" sz="1400" dirty="0"/>
                    </a:p>
                  </a:txBody>
                  <a:tcPr>
                    <a:solidFill>
                      <a:schemeClr val="accent6">
                        <a:lumMod val="60000"/>
                        <a:lumOff val="40000"/>
                      </a:schemeClr>
                    </a:solidFill>
                  </a:tcPr>
                </a:tc>
                <a:extLst>
                  <a:ext uri="{0D108BD9-81ED-4DB2-BD59-A6C34878D82A}">
                    <a16:rowId xmlns:a16="http://schemas.microsoft.com/office/drawing/2014/main" val="10000"/>
                  </a:ext>
                </a:extLst>
              </a:tr>
              <a:tr h="2785856">
                <a:tc>
                  <a:txBody>
                    <a:bodyPr/>
                    <a:lstStyle/>
                    <a:p>
                      <a:pPr>
                        <a:lnSpc>
                          <a:spcPts val="1300"/>
                        </a:lnSpc>
                        <a:spcBef>
                          <a:spcPts val="200"/>
                        </a:spcBef>
                        <a:spcAft>
                          <a:spcPts val="200"/>
                        </a:spcAft>
                      </a:pPr>
                      <a:r>
                        <a:rPr lang="en-GB" sz="1400" b="1" dirty="0">
                          <a:effectLst/>
                          <a:latin typeface="Avenir LT Std 35 Light" panose="020B0402020203020204" pitchFamily="34" charset="0"/>
                          <a:ea typeface="Times New Roman" panose="02020603050405020304" pitchFamily="18" charset="0"/>
                          <a:cs typeface="Arial" panose="020B0604020202020204" pitchFamily="34" charset="0"/>
                        </a:rPr>
                        <a:t> </a:t>
                      </a:r>
                    </a:p>
                    <a:p>
                      <a:pPr marL="0" marR="0" indent="0" algn="l" defTabSz="914400" rtl="0" eaLnBrk="1" fontAlgn="auto" latinLnBrk="0" hangingPunct="1">
                        <a:lnSpc>
                          <a:spcPts val="1300"/>
                        </a:lnSpc>
                        <a:spcBef>
                          <a:spcPts val="200"/>
                        </a:spcBef>
                        <a:spcAft>
                          <a:spcPts val="200"/>
                        </a:spcAft>
                        <a:buClrTx/>
                        <a:buSzTx/>
                        <a:buFontTx/>
                        <a:buNone/>
                        <a:tabLst/>
                        <a:defRPr/>
                      </a:pPr>
                      <a:r>
                        <a:rPr lang="en-GB" sz="1400" b="1" dirty="0" smtClean="0">
                          <a:solidFill>
                            <a:schemeClr val="tx1"/>
                          </a:solidFill>
                        </a:rPr>
                        <a:t>Culinary</a:t>
                      </a:r>
                      <a:r>
                        <a:rPr lang="en-GB" sz="1400" b="1" dirty="0" smtClean="0">
                          <a:solidFill>
                            <a:schemeClr val="accent6">
                              <a:lumMod val="60000"/>
                              <a:lumOff val="40000"/>
                            </a:schemeClr>
                          </a:solidFill>
                        </a:rPr>
                        <a:t> </a:t>
                      </a:r>
                      <a:endParaRPr lang="en-GB" sz="1400" b="1" dirty="0">
                        <a:solidFill>
                          <a:schemeClr val="accent6">
                            <a:lumMod val="60000"/>
                            <a:lumOff val="40000"/>
                          </a:schemeClr>
                        </a:solidFill>
                      </a:endParaRPr>
                    </a:p>
                  </a:txBody>
                  <a:tcPr marL="68580" marR="68580" marT="0" marB="0">
                    <a:solidFill>
                      <a:schemeClr val="bg1">
                        <a:lumMod val="95000"/>
                      </a:schemeClr>
                    </a:solidFill>
                  </a:tcPr>
                </a:tc>
                <a:tc>
                  <a:txBody>
                    <a:bodyPr/>
                    <a:lstStyle/>
                    <a:p>
                      <a:r>
                        <a:rPr lang="en-US" sz="1400" kern="1200" dirty="0" smtClean="0">
                          <a:solidFill>
                            <a:schemeClr val="dk1"/>
                          </a:solidFill>
                          <a:effectLst/>
                          <a:latin typeface="+mn-lt"/>
                          <a:ea typeface="+mn-ea"/>
                          <a:cs typeface="+mn-cs"/>
                        </a:rPr>
                        <a:t>Recognise the importance of checking food stocks and keeping the storage areas in good order, know the procedures to carry out and how to deal with identified shortages and food close to expiry date.</a:t>
                      </a:r>
                      <a:endParaRPr lang="en-GB" sz="1400" dirty="0"/>
                    </a:p>
                  </a:txBody>
                  <a:tcPr>
                    <a:solidFill>
                      <a:schemeClr val="bg1">
                        <a:lumMod val="95000"/>
                      </a:schemeClr>
                    </a:solidFill>
                  </a:tcPr>
                </a:tc>
                <a:tc>
                  <a:txBody>
                    <a:bodyPr/>
                    <a:lstStyle/>
                    <a:p>
                      <a:r>
                        <a:rPr lang="en-US" sz="1400" i="1" kern="1200" dirty="0" smtClean="0">
                          <a:solidFill>
                            <a:schemeClr val="dk1"/>
                          </a:solidFill>
                          <a:effectLst/>
                          <a:latin typeface="+mn-lt"/>
                          <a:ea typeface="+mn-ea"/>
                          <a:cs typeface="+mn-cs"/>
                        </a:rPr>
                        <a:t>This has only been partially met by optional units and these are not widely used and only cover food storage. Unit 271 would cover stock usage reports and temperature records .</a:t>
                      </a:r>
                    </a:p>
                    <a:p>
                      <a:endParaRPr lang="en-US" sz="1400" i="1" kern="1200" dirty="0" smtClean="0">
                        <a:solidFill>
                          <a:schemeClr val="dk1"/>
                        </a:solidFill>
                        <a:effectLst/>
                        <a:latin typeface="+mn-lt"/>
                        <a:ea typeface="+mn-ea"/>
                        <a:cs typeface="+mn-cs"/>
                      </a:endParaRPr>
                    </a:p>
                    <a:p>
                      <a:r>
                        <a:rPr lang="en-US" sz="1400" i="1" kern="1200" dirty="0" smtClean="0">
                          <a:solidFill>
                            <a:schemeClr val="dk1"/>
                          </a:solidFill>
                          <a:effectLst/>
                          <a:latin typeface="+mn-lt"/>
                          <a:ea typeface="+mn-ea"/>
                          <a:cs typeface="+mn-cs"/>
                        </a:rPr>
                        <a:t>-Unit 203 covers the first two points in Employer brief</a:t>
                      </a:r>
                    </a:p>
                    <a:p>
                      <a:r>
                        <a:rPr lang="en-US" sz="1400" i="1" kern="1200" dirty="0" smtClean="0">
                          <a:solidFill>
                            <a:schemeClr val="dk1"/>
                          </a:solidFill>
                          <a:effectLst/>
                          <a:latin typeface="+mn-lt"/>
                          <a:ea typeface="+mn-ea"/>
                          <a:cs typeface="+mn-cs"/>
                        </a:rPr>
                        <a:t>-Use 203 and 271 to support this standard</a:t>
                      </a:r>
                    </a:p>
                    <a:p>
                      <a:endParaRPr lang="en-US" sz="1400" i="1" kern="1200" dirty="0" smtClean="0">
                        <a:solidFill>
                          <a:schemeClr val="dk1"/>
                        </a:solidFill>
                        <a:effectLst/>
                        <a:latin typeface="+mn-lt"/>
                        <a:ea typeface="+mn-ea"/>
                        <a:cs typeface="+mn-cs"/>
                      </a:endParaRPr>
                    </a:p>
                    <a:p>
                      <a:r>
                        <a:rPr lang="en-US" sz="1400" i="1" kern="1200" dirty="0" smtClean="0">
                          <a:solidFill>
                            <a:srgbClr val="00B050"/>
                          </a:solidFill>
                          <a:effectLst/>
                          <a:latin typeface="+mn-lt"/>
                          <a:ea typeface="+mn-ea"/>
                          <a:cs typeface="+mn-cs"/>
                        </a:rPr>
                        <a:t>-Know what checks need to be made on deliveries according to food safety legislation and organisational procedures and why this is important.</a:t>
                      </a:r>
                    </a:p>
                    <a:p>
                      <a:r>
                        <a:rPr lang="en-US" sz="1400" i="1" kern="1200" dirty="0" smtClean="0">
                          <a:solidFill>
                            <a:srgbClr val="00B050"/>
                          </a:solidFill>
                          <a:effectLst/>
                          <a:latin typeface="+mn-lt"/>
                          <a:ea typeface="+mn-ea"/>
                          <a:cs typeface="+mn-cs"/>
                        </a:rPr>
                        <a:t>-Knowledge of all types of storage conditions including temperature and</a:t>
                      </a:r>
                      <a:r>
                        <a:rPr lang="en-US" sz="1400" i="1" kern="1200" baseline="0" dirty="0" smtClean="0">
                          <a:solidFill>
                            <a:srgbClr val="00B050"/>
                          </a:solidFill>
                          <a:effectLst/>
                          <a:latin typeface="+mn-lt"/>
                          <a:ea typeface="+mn-ea"/>
                          <a:cs typeface="+mn-cs"/>
                        </a:rPr>
                        <a:t> </a:t>
                      </a:r>
                      <a:r>
                        <a:rPr lang="en-US" sz="1400" i="1" kern="1200" dirty="0" smtClean="0">
                          <a:solidFill>
                            <a:srgbClr val="00B050"/>
                          </a:solidFill>
                          <a:effectLst/>
                          <a:latin typeface="+mn-lt"/>
                          <a:ea typeface="+mn-ea"/>
                          <a:cs typeface="+mn-cs"/>
                        </a:rPr>
                        <a:t>conditions (chilled, frozen, ambient).</a:t>
                      </a:r>
                    </a:p>
                    <a:p>
                      <a:r>
                        <a:rPr lang="en-US" sz="1400" i="1" kern="1200" dirty="0" smtClean="0">
                          <a:solidFill>
                            <a:srgbClr val="FF0000"/>
                          </a:solidFill>
                          <a:effectLst/>
                          <a:latin typeface="+mn-lt"/>
                          <a:ea typeface="+mn-ea"/>
                          <a:cs typeface="+mn-cs"/>
                        </a:rPr>
                        <a:t>-Know consequences of not checking in terms of self- others and the business.</a:t>
                      </a:r>
                    </a:p>
                    <a:p>
                      <a:endParaRPr lang="en-GB" sz="1400" i="1" kern="1200" dirty="0">
                        <a:solidFill>
                          <a:schemeClr val="dk1"/>
                        </a:solidFill>
                        <a:effectLst/>
                        <a:latin typeface="+mn-lt"/>
                        <a:ea typeface="+mn-ea"/>
                        <a:cs typeface="+mn-cs"/>
                      </a:endParaRPr>
                    </a:p>
                  </a:txBody>
                  <a:tcP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4032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44025" y="976471"/>
            <a:ext cx="10342563" cy="4881405"/>
          </a:xfrm>
        </p:spPr>
        <p:txBody>
          <a:bodyPr/>
          <a:lstStyle/>
          <a:p>
            <a:pPr marL="0" indent="0">
              <a:buNone/>
            </a:pPr>
            <a:r>
              <a:rPr lang="en-GB" sz="2000" b="1">
                <a:latin typeface="Avenir Heavy"/>
                <a:cs typeface="Avenir Heavy"/>
              </a:rPr>
              <a:t>About the certification</a:t>
            </a:r>
          </a:p>
          <a:p>
            <a:pPr marL="0" indent="0">
              <a:buNone/>
            </a:pPr>
            <a:r>
              <a:rPr lang="en-GB" sz="2000"/>
              <a:t>- </a:t>
            </a:r>
            <a:r>
              <a:rPr lang="en-GB" sz="2000">
                <a:latin typeface="Avenir Light"/>
                <a:cs typeface="Avenir Light"/>
              </a:rPr>
              <a:t>The first and only global certification for the culinary industry </a:t>
            </a:r>
          </a:p>
          <a:p>
            <a:pPr marL="0" indent="0">
              <a:buNone/>
            </a:pPr>
            <a:r>
              <a:rPr lang="en-GB" sz="2000">
                <a:latin typeface="Avenir Light"/>
                <a:cs typeface="Avenir Light"/>
              </a:rPr>
              <a:t>- Developed in partnership by Worldchefs and City &amp; Guilds</a:t>
            </a:r>
          </a:p>
          <a:p>
            <a:pPr marL="0" indent="0">
              <a:buNone/>
            </a:pPr>
            <a:r>
              <a:rPr lang="en-GB" sz="2000">
                <a:latin typeface="Avenir Light"/>
                <a:cs typeface="Avenir Light"/>
              </a:rPr>
              <a:t>- Recognises the skills and experience of culinary professionals working in the industry</a:t>
            </a:r>
          </a:p>
          <a:p>
            <a:pPr marL="0" indent="0">
              <a:buNone/>
            </a:pPr>
            <a:r>
              <a:rPr lang="en-GB" sz="2000">
                <a:latin typeface="Avenir Light"/>
                <a:cs typeface="Avenir Light"/>
              </a:rPr>
              <a:t>- Uses new technology (digital credentialing) as the delivery platform</a:t>
            </a:r>
            <a:br>
              <a:rPr lang="en-GB" sz="2000">
                <a:latin typeface="Avenir Light"/>
                <a:cs typeface="Avenir Light"/>
              </a:rPr>
            </a:br>
            <a:r>
              <a:rPr lang="en-GB" sz="2000"/>
              <a:t/>
            </a:r>
            <a:br>
              <a:rPr lang="en-GB" sz="2000"/>
            </a:br>
            <a:endParaRPr lang="en-GB" sz="2000"/>
          </a:p>
          <a:p>
            <a:pPr marL="0" indent="0">
              <a:buNone/>
            </a:pPr>
            <a:r>
              <a:rPr lang="en-GB" sz="2000" b="1"/>
              <a:t>Abo</a:t>
            </a:r>
            <a:r>
              <a:rPr lang="en-GB" sz="2000" b="1">
                <a:latin typeface="Avenir Heavy"/>
                <a:cs typeface="Avenir Heavy"/>
              </a:rPr>
              <a:t>ut Worldchefs</a:t>
            </a:r>
          </a:p>
          <a:p>
            <a:pPr marL="0" indent="0">
              <a:buNone/>
            </a:pPr>
            <a:r>
              <a:rPr lang="en-GB" sz="2000"/>
              <a:t>- </a:t>
            </a:r>
            <a:r>
              <a:rPr lang="en-GB" sz="2000">
                <a:latin typeface="Avenir Light"/>
                <a:cs typeface="Avenir Light"/>
              </a:rPr>
              <a:t>The global ‘voice’ for the culinary industry</a:t>
            </a:r>
          </a:p>
          <a:p>
            <a:pPr marL="0" indent="0">
              <a:buNone/>
            </a:pPr>
            <a:r>
              <a:rPr lang="en-GB" sz="2000">
                <a:latin typeface="Avenir Light"/>
                <a:cs typeface="Avenir Light"/>
              </a:rPr>
              <a:t>- Represents over ten million chefs in 105 countries around the world</a:t>
            </a:r>
          </a:p>
        </p:txBody>
      </p:sp>
      <p:pic>
        <p:nvPicPr>
          <p:cNvPr id="4" name="Picture 4" descr="https://www.worldchefs.org/Newclient/img/logo.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8892" y="4887162"/>
            <a:ext cx="1578947" cy="108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2021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838195"/>
            <a:ext cx="11557001" cy="1118423"/>
          </a:xfrm>
        </p:spPr>
        <p:txBody>
          <a:bodyPr/>
          <a:lstStyle/>
          <a:p>
            <a:r>
              <a:rPr lang="en-GB">
                <a:latin typeface="Avenir Heavy"/>
                <a:cs typeface="Avenir Heavy"/>
              </a:rPr>
              <a:t>Worldchefs certification: part of the new apprenticeships </a:t>
            </a:r>
            <a:r>
              <a:rPr lang="en-GB"/>
              <a:t/>
            </a:r>
            <a:br>
              <a:rPr lang="en-GB"/>
            </a:br>
            <a:r>
              <a:rPr lang="en-GB"/>
              <a:t> </a:t>
            </a:r>
          </a:p>
        </p:txBody>
      </p:sp>
      <p:pic>
        <p:nvPicPr>
          <p:cNvPr id="38" name="Picture 2" descr="https://www.worldchefs.org/Newclient/img/WGCC/master_chef.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5461" y="1970541"/>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4" descr="https://www.worldchefs.org/Newclient/img/WGCC/master_pastry_chef.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0272" y="1970541"/>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6" descr="https://www.worldchefs.org/Newclient/img/WGCC/culinary_educato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64306" y="1970541"/>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8" descr="https://www.worldchefs.org/Newclient/img/WGCC/executive_chef.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5015" y="2843173"/>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10" descr="https://www.worldchefs.org/Newclient/img/WGCC/chef_de_cuisin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1028" y="3803698"/>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12" descr="https://www.worldchefs.org/Newclient/img/WGCC/pastry_chef.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290272" y="3803698"/>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14" descr="https://www.worldchefs.org/Newclient/img/WGCC/sous_chef.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783467" y="4429181"/>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16" descr="https://www.worldchefs.org/Newclient/img/WGCC/chef_de_partie.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739610" y="4969181"/>
            <a:ext cx="1080000" cy="108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18" descr="https://www.worldchefs.org/Newclient/img/WGCC/commis_chef.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6500" y="5381033"/>
            <a:ext cx="1080000" cy="1080000"/>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1106878" y="5119423"/>
            <a:ext cx="263214" cy="261610"/>
          </a:xfrm>
          <a:prstGeom prst="rect">
            <a:avLst/>
          </a:prstGeom>
          <a:noFill/>
        </p:spPr>
        <p:txBody>
          <a:bodyPr wrap="none" rtlCol="0">
            <a:spAutoFit/>
          </a:bodyPr>
          <a:lstStyle/>
          <a:p>
            <a:r>
              <a:rPr lang="en-GB" sz="1100" b="1">
                <a:solidFill>
                  <a:srgbClr val="000000"/>
                </a:solidFill>
              </a:rPr>
              <a:t>1</a:t>
            </a:r>
          </a:p>
        </p:txBody>
      </p:sp>
      <p:sp>
        <p:nvSpPr>
          <p:cNvPr id="48" name="TextBox 47"/>
          <p:cNvSpPr txBox="1"/>
          <p:nvPr/>
        </p:nvSpPr>
        <p:spPr>
          <a:xfrm>
            <a:off x="2137547" y="4713329"/>
            <a:ext cx="263214" cy="261610"/>
          </a:xfrm>
          <a:prstGeom prst="rect">
            <a:avLst/>
          </a:prstGeom>
          <a:noFill/>
        </p:spPr>
        <p:txBody>
          <a:bodyPr wrap="none" rtlCol="0">
            <a:spAutoFit/>
          </a:bodyPr>
          <a:lstStyle/>
          <a:p>
            <a:r>
              <a:rPr lang="en-GB" sz="1100" b="1">
                <a:solidFill>
                  <a:srgbClr val="000000"/>
                </a:solidFill>
              </a:rPr>
              <a:t>2</a:t>
            </a:r>
          </a:p>
        </p:txBody>
      </p:sp>
      <p:sp>
        <p:nvSpPr>
          <p:cNvPr id="49" name="TextBox 48"/>
          <p:cNvSpPr txBox="1"/>
          <p:nvPr/>
        </p:nvSpPr>
        <p:spPr>
          <a:xfrm>
            <a:off x="4220127" y="3537868"/>
            <a:ext cx="263214" cy="261610"/>
          </a:xfrm>
          <a:prstGeom prst="rect">
            <a:avLst/>
          </a:prstGeom>
          <a:noFill/>
        </p:spPr>
        <p:txBody>
          <a:bodyPr wrap="none" rtlCol="0">
            <a:spAutoFit/>
          </a:bodyPr>
          <a:lstStyle/>
          <a:p>
            <a:r>
              <a:rPr lang="en-GB" sz="1100" b="1">
                <a:solidFill>
                  <a:srgbClr val="000000"/>
                </a:solidFill>
              </a:rPr>
              <a:t>4</a:t>
            </a:r>
          </a:p>
        </p:txBody>
      </p:sp>
      <p:sp>
        <p:nvSpPr>
          <p:cNvPr id="50" name="TextBox 49"/>
          <p:cNvSpPr txBox="1"/>
          <p:nvPr/>
        </p:nvSpPr>
        <p:spPr>
          <a:xfrm>
            <a:off x="3206330" y="4167571"/>
            <a:ext cx="263214" cy="261610"/>
          </a:xfrm>
          <a:prstGeom prst="rect">
            <a:avLst/>
          </a:prstGeom>
          <a:noFill/>
        </p:spPr>
        <p:txBody>
          <a:bodyPr wrap="none" rtlCol="0">
            <a:spAutoFit/>
          </a:bodyPr>
          <a:lstStyle/>
          <a:p>
            <a:r>
              <a:rPr lang="en-GB" sz="1100" b="1">
                <a:solidFill>
                  <a:srgbClr val="000000"/>
                </a:solidFill>
              </a:rPr>
              <a:t>3</a:t>
            </a:r>
          </a:p>
        </p:txBody>
      </p:sp>
      <p:sp>
        <p:nvSpPr>
          <p:cNvPr id="51" name="TextBox 50"/>
          <p:cNvSpPr txBox="1"/>
          <p:nvPr/>
        </p:nvSpPr>
        <p:spPr>
          <a:xfrm>
            <a:off x="5690650" y="3552156"/>
            <a:ext cx="263214" cy="261610"/>
          </a:xfrm>
          <a:prstGeom prst="rect">
            <a:avLst/>
          </a:prstGeom>
          <a:noFill/>
        </p:spPr>
        <p:txBody>
          <a:bodyPr wrap="none" rtlCol="0">
            <a:spAutoFit/>
          </a:bodyPr>
          <a:lstStyle/>
          <a:p>
            <a:r>
              <a:rPr lang="en-GB" sz="1100" b="1">
                <a:solidFill>
                  <a:srgbClr val="000000"/>
                </a:solidFill>
              </a:rPr>
              <a:t>5</a:t>
            </a:r>
          </a:p>
        </p:txBody>
      </p:sp>
      <p:sp>
        <p:nvSpPr>
          <p:cNvPr id="52" name="TextBox 51"/>
          <p:cNvSpPr txBox="1"/>
          <p:nvPr/>
        </p:nvSpPr>
        <p:spPr>
          <a:xfrm>
            <a:off x="4945393" y="2581563"/>
            <a:ext cx="263214" cy="261610"/>
          </a:xfrm>
          <a:prstGeom prst="rect">
            <a:avLst/>
          </a:prstGeom>
          <a:noFill/>
        </p:spPr>
        <p:txBody>
          <a:bodyPr wrap="none" rtlCol="0">
            <a:spAutoFit/>
          </a:bodyPr>
          <a:lstStyle/>
          <a:p>
            <a:r>
              <a:rPr lang="en-GB" sz="1100" b="1">
                <a:solidFill>
                  <a:srgbClr val="000000"/>
                </a:solidFill>
              </a:rPr>
              <a:t>6</a:t>
            </a:r>
          </a:p>
        </p:txBody>
      </p:sp>
      <p:sp>
        <p:nvSpPr>
          <p:cNvPr id="53" name="TextBox 52"/>
          <p:cNvSpPr txBox="1"/>
          <p:nvPr/>
        </p:nvSpPr>
        <p:spPr>
          <a:xfrm>
            <a:off x="7471158" y="1708931"/>
            <a:ext cx="263214" cy="261610"/>
          </a:xfrm>
          <a:prstGeom prst="rect">
            <a:avLst/>
          </a:prstGeom>
          <a:noFill/>
        </p:spPr>
        <p:txBody>
          <a:bodyPr wrap="none" rtlCol="0">
            <a:spAutoFit/>
          </a:bodyPr>
          <a:lstStyle/>
          <a:p>
            <a:r>
              <a:rPr lang="en-GB" sz="1100" b="1">
                <a:solidFill>
                  <a:srgbClr val="000000"/>
                </a:solidFill>
              </a:rPr>
              <a:t>7</a:t>
            </a:r>
          </a:p>
        </p:txBody>
      </p:sp>
      <p:sp>
        <p:nvSpPr>
          <p:cNvPr id="54" name="TextBox 53"/>
          <p:cNvSpPr txBox="1"/>
          <p:nvPr/>
        </p:nvSpPr>
        <p:spPr>
          <a:xfrm>
            <a:off x="5690650" y="1692533"/>
            <a:ext cx="263214" cy="261610"/>
          </a:xfrm>
          <a:prstGeom prst="rect">
            <a:avLst/>
          </a:prstGeom>
          <a:noFill/>
        </p:spPr>
        <p:txBody>
          <a:bodyPr wrap="none" rtlCol="0">
            <a:spAutoFit/>
          </a:bodyPr>
          <a:lstStyle/>
          <a:p>
            <a:r>
              <a:rPr lang="en-GB" sz="1100" b="1">
                <a:solidFill>
                  <a:srgbClr val="000000"/>
                </a:solidFill>
              </a:rPr>
              <a:t>8</a:t>
            </a:r>
          </a:p>
        </p:txBody>
      </p:sp>
      <p:sp>
        <p:nvSpPr>
          <p:cNvPr id="55" name="TextBox 54"/>
          <p:cNvSpPr txBox="1"/>
          <p:nvPr/>
        </p:nvSpPr>
        <p:spPr>
          <a:xfrm>
            <a:off x="4219026" y="1706319"/>
            <a:ext cx="263214" cy="261610"/>
          </a:xfrm>
          <a:prstGeom prst="rect">
            <a:avLst/>
          </a:prstGeom>
          <a:noFill/>
        </p:spPr>
        <p:txBody>
          <a:bodyPr wrap="none" rtlCol="0">
            <a:spAutoFit/>
          </a:bodyPr>
          <a:lstStyle/>
          <a:p>
            <a:r>
              <a:rPr lang="en-GB" sz="1100" b="1">
                <a:solidFill>
                  <a:srgbClr val="000000"/>
                </a:solidFill>
              </a:rPr>
              <a:t>9</a:t>
            </a:r>
          </a:p>
        </p:txBody>
      </p:sp>
      <p:sp>
        <p:nvSpPr>
          <p:cNvPr id="56" name="Freeform 55"/>
          <p:cNvSpPr/>
          <p:nvPr/>
        </p:nvSpPr>
        <p:spPr>
          <a:xfrm>
            <a:off x="534236" y="2441631"/>
            <a:ext cx="2942733" cy="3019436"/>
          </a:xfrm>
          <a:custGeom>
            <a:avLst/>
            <a:gdLst>
              <a:gd name="connsiteX0" fmla="*/ 0 w 2942733"/>
              <a:gd name="connsiteY0" fmla="*/ 3019436 h 3019436"/>
              <a:gd name="connsiteX1" fmla="*/ 2250830 w 2942733"/>
              <a:gd name="connsiteY1" fmla="*/ 1784605 h 3019436"/>
              <a:gd name="connsiteX2" fmla="*/ 2805723 w 2942733"/>
              <a:gd name="connsiteY2" fmla="*/ 1268790 h 3019436"/>
              <a:gd name="connsiteX3" fmla="*/ 2930769 w 2942733"/>
              <a:gd name="connsiteY3" fmla="*/ 831128 h 3019436"/>
              <a:gd name="connsiteX4" fmla="*/ 2938584 w 2942733"/>
              <a:gd name="connsiteY4" fmla="*/ 88667 h 3019436"/>
              <a:gd name="connsiteX5" fmla="*/ 2938584 w 2942733"/>
              <a:gd name="connsiteY5" fmla="*/ 41775 h 30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733" h="3019436">
                <a:moveTo>
                  <a:pt x="0" y="3019436"/>
                </a:moveTo>
                <a:cubicBezTo>
                  <a:pt x="891604" y="2547907"/>
                  <a:pt x="1783209" y="2076379"/>
                  <a:pt x="2250830" y="1784605"/>
                </a:cubicBezTo>
                <a:cubicBezTo>
                  <a:pt x="2718451" y="1492831"/>
                  <a:pt x="2692400" y="1427703"/>
                  <a:pt x="2805723" y="1268790"/>
                </a:cubicBezTo>
                <a:cubicBezTo>
                  <a:pt x="2919046" y="1109877"/>
                  <a:pt x="2908626" y="1027815"/>
                  <a:pt x="2930769" y="831128"/>
                </a:cubicBezTo>
                <a:cubicBezTo>
                  <a:pt x="2952913" y="634441"/>
                  <a:pt x="2937282" y="220226"/>
                  <a:pt x="2938584" y="88667"/>
                </a:cubicBezTo>
                <a:cubicBezTo>
                  <a:pt x="2939886" y="-42892"/>
                  <a:pt x="2939235" y="-559"/>
                  <a:pt x="2938584" y="41775"/>
                </a:cubicBez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0B0F0"/>
              </a:solidFill>
            </a:endParaRPr>
          </a:p>
        </p:txBody>
      </p:sp>
      <p:sp>
        <p:nvSpPr>
          <p:cNvPr id="57" name="TextBox 56"/>
          <p:cNvSpPr txBox="1"/>
          <p:nvPr/>
        </p:nvSpPr>
        <p:spPr>
          <a:xfrm>
            <a:off x="1330883" y="2418655"/>
            <a:ext cx="2122197" cy="584775"/>
          </a:xfrm>
          <a:prstGeom prst="rect">
            <a:avLst/>
          </a:prstGeom>
          <a:noFill/>
        </p:spPr>
        <p:txBody>
          <a:bodyPr wrap="square" rtlCol="0">
            <a:spAutoFit/>
          </a:bodyPr>
          <a:lstStyle/>
          <a:p>
            <a:r>
              <a:rPr lang="en-GB" sz="1600" b="1">
                <a:solidFill>
                  <a:srgbClr val="000000"/>
                </a:solidFill>
                <a:latin typeface="Avenir Heavy"/>
                <a:cs typeface="Avenir Heavy"/>
              </a:rPr>
              <a:t>Career progression stepping stones</a:t>
            </a:r>
          </a:p>
        </p:txBody>
      </p:sp>
      <p:cxnSp>
        <p:nvCxnSpPr>
          <p:cNvPr id="58" name="Straight Connector 57"/>
          <p:cNvCxnSpPr/>
          <p:nvPr/>
        </p:nvCxnSpPr>
        <p:spPr>
          <a:xfrm>
            <a:off x="6713172" y="1845571"/>
            <a:ext cx="0" cy="4644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382944" y="6230641"/>
            <a:ext cx="1474197" cy="338554"/>
          </a:xfrm>
          <a:prstGeom prst="rect">
            <a:avLst/>
          </a:prstGeom>
          <a:noFill/>
        </p:spPr>
        <p:txBody>
          <a:bodyPr wrap="square" rtlCol="0">
            <a:spAutoFit/>
          </a:bodyPr>
          <a:lstStyle/>
          <a:p>
            <a:r>
              <a:rPr lang="en-GB" sz="1600" b="1">
                <a:solidFill>
                  <a:srgbClr val="000000"/>
                </a:solidFill>
                <a:latin typeface="Avenir Heavy"/>
                <a:cs typeface="Avenir Heavy"/>
              </a:rPr>
              <a:t>Workforce</a:t>
            </a:r>
          </a:p>
        </p:txBody>
      </p:sp>
      <p:sp>
        <p:nvSpPr>
          <p:cNvPr id="60" name="TextBox 59"/>
          <p:cNvSpPr txBox="1"/>
          <p:nvPr/>
        </p:nvSpPr>
        <p:spPr>
          <a:xfrm>
            <a:off x="6899133" y="6230641"/>
            <a:ext cx="2518125" cy="338554"/>
          </a:xfrm>
          <a:prstGeom prst="rect">
            <a:avLst/>
          </a:prstGeom>
          <a:noFill/>
        </p:spPr>
        <p:txBody>
          <a:bodyPr wrap="none" rtlCol="0">
            <a:spAutoFit/>
          </a:bodyPr>
          <a:lstStyle/>
          <a:p>
            <a:r>
              <a:rPr lang="en-GB" sz="1600" b="1">
                <a:solidFill>
                  <a:srgbClr val="000000"/>
                </a:solidFill>
                <a:latin typeface="Avenir Heavy"/>
                <a:cs typeface="Avenir Heavy"/>
              </a:rPr>
              <a:t>Workforce development</a:t>
            </a:r>
          </a:p>
        </p:txBody>
      </p:sp>
      <p:cxnSp>
        <p:nvCxnSpPr>
          <p:cNvPr id="61" name="Straight Arrow Connector 60"/>
          <p:cNvCxnSpPr/>
          <p:nvPr/>
        </p:nvCxnSpPr>
        <p:spPr>
          <a:xfrm flipH="1" flipV="1">
            <a:off x="5815984" y="3167369"/>
            <a:ext cx="0" cy="360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83348" y="4728288"/>
            <a:ext cx="2441251" cy="1956550"/>
          </a:xfrm>
          <a:prstGeom prst="rect">
            <a:avLst/>
          </a:prstGeom>
          <a:ln w="28575">
            <a:solidFill>
              <a:srgbClr val="FF33CC"/>
            </a:solidFill>
          </a:ln>
        </p:spPr>
        <p:txBody>
          <a:bodyPr wrap="none" lIns="0" tIns="0" rIns="0" bIns="0" rtlCol="0" anchor="ctr">
            <a:noAutofit/>
          </a:bodyPr>
          <a:lstStyle/>
          <a:p>
            <a:pPr algn="ctr"/>
            <a:endParaRPr lang="en-GB">
              <a:solidFill>
                <a:srgbClr val="000000"/>
              </a:solidFill>
            </a:endParaRPr>
          </a:p>
        </p:txBody>
      </p:sp>
      <p:sp>
        <p:nvSpPr>
          <p:cNvPr id="28" name="TextBox 27"/>
          <p:cNvSpPr txBox="1"/>
          <p:nvPr/>
        </p:nvSpPr>
        <p:spPr>
          <a:xfrm>
            <a:off x="2920810" y="5633397"/>
            <a:ext cx="2462133" cy="738664"/>
          </a:xfrm>
          <a:prstGeom prst="rect">
            <a:avLst/>
          </a:prstGeom>
          <a:noFill/>
        </p:spPr>
        <p:txBody>
          <a:bodyPr wrap="square" rtlCol="0">
            <a:spAutoFit/>
          </a:bodyPr>
          <a:lstStyle/>
          <a:p>
            <a:r>
              <a:rPr lang="en-GB" sz="1400" b="1">
                <a:solidFill>
                  <a:srgbClr val="CC0099"/>
                </a:solidFill>
                <a:latin typeface="Avenir Heavy"/>
                <a:cs typeface="Avenir Heavy"/>
              </a:rPr>
              <a:t>Levels to be aligned to the apprenticeship standards (two levels for now)</a:t>
            </a:r>
          </a:p>
        </p:txBody>
      </p:sp>
    </p:spTree>
    <p:extLst>
      <p:ext uri="{BB962C8B-B14F-4D97-AF65-F5344CB8AC3E}">
        <p14:creationId xmlns:p14="http://schemas.microsoft.com/office/powerpoint/2010/main" val="1816260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Agenda</a:t>
            </a:r>
            <a:endParaRPr lang="en-GB" b="1" dirty="0"/>
          </a:p>
        </p:txBody>
      </p:sp>
      <p:sp>
        <p:nvSpPr>
          <p:cNvPr id="3" name="Content Placeholder 2"/>
          <p:cNvSpPr>
            <a:spLocks noGrp="1"/>
          </p:cNvSpPr>
          <p:nvPr>
            <p:ph idx="1"/>
          </p:nvPr>
        </p:nvSpPr>
        <p:spPr>
          <a:xfrm>
            <a:off x="515937" y="1708484"/>
            <a:ext cx="11160125" cy="4636754"/>
          </a:xfrm>
        </p:spPr>
        <p:txBody>
          <a:bodyPr/>
          <a:lstStyle/>
          <a:p>
            <a:r>
              <a:rPr lang="en-GB" sz="1600" dirty="0" smtClean="0"/>
              <a:t>Recent Updates</a:t>
            </a:r>
          </a:p>
          <a:p>
            <a:r>
              <a:rPr lang="en-GB" sz="1600" dirty="0" smtClean="0"/>
              <a:t>Maths &amp; English</a:t>
            </a:r>
          </a:p>
          <a:p>
            <a:r>
              <a:rPr lang="en-GB" sz="1600" dirty="0" smtClean="0"/>
              <a:t>Commis Chef</a:t>
            </a:r>
            <a:endParaRPr lang="en-GB" sz="1600" dirty="0"/>
          </a:p>
          <a:p>
            <a:r>
              <a:rPr lang="en-GB" sz="1600" dirty="0" smtClean="0"/>
              <a:t>Team Member</a:t>
            </a:r>
            <a:endParaRPr lang="en-GB" sz="1600" dirty="0"/>
          </a:p>
          <a:p>
            <a:r>
              <a:rPr lang="en-GB" sz="1600" dirty="0" smtClean="0"/>
              <a:t>Senior Chef Production </a:t>
            </a:r>
          </a:p>
          <a:p>
            <a:r>
              <a:rPr lang="en-GB" sz="1600" dirty="0" smtClean="0"/>
              <a:t>Hospitality Supervisor </a:t>
            </a:r>
            <a:endParaRPr lang="en-GB" sz="1600" dirty="0"/>
          </a:p>
          <a:p>
            <a:r>
              <a:rPr lang="en-GB" sz="1600" dirty="0"/>
              <a:t>Planning your delivery </a:t>
            </a:r>
          </a:p>
          <a:p>
            <a:r>
              <a:rPr lang="en-US" sz="1600" dirty="0" smtClean="0"/>
              <a:t>Delivery and End point assessment support and resources</a:t>
            </a:r>
            <a:endParaRPr lang="en-US" sz="1600" dirty="0"/>
          </a:p>
          <a:p>
            <a:r>
              <a:rPr lang="en-GB" sz="1600" dirty="0"/>
              <a:t>Q &amp; A </a:t>
            </a:r>
            <a:r>
              <a:rPr lang="en-GB" sz="1600" dirty="0" smtClean="0"/>
              <a:t> and Networking</a:t>
            </a:r>
            <a:endParaRPr lang="en-GB" sz="1600" dirty="0"/>
          </a:p>
          <a:p>
            <a:pPr marL="0" indent="0">
              <a:buNone/>
            </a:pPr>
            <a:endParaRPr lang="en-GB" sz="1600" dirty="0"/>
          </a:p>
        </p:txBody>
      </p:sp>
    </p:spTree>
    <p:extLst>
      <p:ext uri="{BB962C8B-B14F-4D97-AF65-F5344CB8AC3E}">
        <p14:creationId xmlns:p14="http://schemas.microsoft.com/office/powerpoint/2010/main" val="1887081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269" y="1163782"/>
            <a:ext cx="5187142" cy="4891083"/>
          </a:xfrm>
          <a:prstGeom prst="rect">
            <a:avLst/>
          </a:prstGeom>
          <a:noFill/>
        </p:spPr>
        <p:txBody>
          <a:bodyPr wrap="square" rtlCol="0">
            <a:spAutoFit/>
          </a:bodyPr>
          <a:lstStyle/>
          <a:p>
            <a:r>
              <a:rPr lang="en-GB" sz="3200" b="1" dirty="0" smtClean="0"/>
              <a:t>Team Member standard</a:t>
            </a:r>
          </a:p>
          <a:p>
            <a:endParaRPr lang="en-GB" dirty="0"/>
          </a:p>
          <a:p>
            <a:pPr lvl="0">
              <a:lnSpc>
                <a:spcPct val="100000"/>
              </a:lnSpc>
              <a:spcBef>
                <a:spcPts val="500"/>
              </a:spcBef>
            </a:pPr>
            <a:endParaRPr lang="en-GB" b="1" dirty="0">
              <a:solidFill>
                <a:schemeClr val="accent6">
                  <a:lumMod val="60000"/>
                  <a:lumOff val="40000"/>
                </a:schemeClr>
              </a:solidFill>
            </a:endParaRPr>
          </a:p>
          <a:p>
            <a:pPr lvl="0">
              <a:spcBef>
                <a:spcPts val="500"/>
              </a:spcBef>
            </a:pPr>
            <a:r>
              <a:rPr lang="en-GB" b="1" dirty="0"/>
              <a:t>Routes include:</a:t>
            </a:r>
          </a:p>
          <a:p>
            <a:pPr lvl="0">
              <a:lnSpc>
                <a:spcPct val="100000"/>
              </a:lnSpc>
              <a:spcBef>
                <a:spcPts val="500"/>
              </a:spcBef>
            </a:pPr>
            <a:r>
              <a:rPr lang="en-GB" dirty="0"/>
              <a:t>Food and beverage service</a:t>
            </a:r>
          </a:p>
          <a:p>
            <a:pPr lvl="0">
              <a:lnSpc>
                <a:spcPct val="100000"/>
              </a:lnSpc>
              <a:spcBef>
                <a:spcPts val="500"/>
              </a:spcBef>
            </a:pPr>
            <a:r>
              <a:rPr lang="en-GB" dirty="0"/>
              <a:t>Alcoholic beverage – 3 sub routes </a:t>
            </a:r>
          </a:p>
          <a:p>
            <a:pPr lvl="0">
              <a:lnSpc>
                <a:spcPct val="100000"/>
              </a:lnSpc>
              <a:spcBef>
                <a:spcPts val="500"/>
              </a:spcBef>
            </a:pPr>
            <a:r>
              <a:rPr lang="en-GB" dirty="0"/>
              <a:t>Food </a:t>
            </a:r>
            <a:r>
              <a:rPr lang="en-GB" dirty="0" smtClean="0"/>
              <a:t>production</a:t>
            </a:r>
          </a:p>
          <a:p>
            <a:pPr lvl="0">
              <a:lnSpc>
                <a:spcPct val="100000"/>
              </a:lnSpc>
              <a:spcBef>
                <a:spcPts val="500"/>
              </a:spcBef>
            </a:pPr>
            <a:r>
              <a:rPr lang="en-GB" dirty="0" smtClean="0"/>
              <a:t>Barista</a:t>
            </a:r>
            <a:endParaRPr lang="en-GB" dirty="0"/>
          </a:p>
          <a:p>
            <a:pPr lvl="0">
              <a:lnSpc>
                <a:spcPct val="100000"/>
              </a:lnSpc>
              <a:spcBef>
                <a:spcPts val="500"/>
              </a:spcBef>
            </a:pPr>
            <a:r>
              <a:rPr lang="en-GB" dirty="0"/>
              <a:t>Concierge and guest services</a:t>
            </a:r>
          </a:p>
          <a:p>
            <a:pPr lvl="0">
              <a:lnSpc>
                <a:spcPct val="100000"/>
              </a:lnSpc>
              <a:spcBef>
                <a:spcPts val="500"/>
              </a:spcBef>
            </a:pPr>
            <a:r>
              <a:rPr lang="en-GB" dirty="0"/>
              <a:t>Housekeeping </a:t>
            </a:r>
          </a:p>
          <a:p>
            <a:pPr lvl="0">
              <a:lnSpc>
                <a:spcPct val="100000"/>
              </a:lnSpc>
              <a:spcBef>
                <a:spcPts val="500"/>
              </a:spcBef>
            </a:pPr>
            <a:r>
              <a:rPr lang="en-GB" dirty="0"/>
              <a:t>Reception </a:t>
            </a:r>
          </a:p>
          <a:p>
            <a:pPr lvl="0">
              <a:lnSpc>
                <a:spcPct val="100000"/>
              </a:lnSpc>
              <a:spcBef>
                <a:spcPts val="500"/>
              </a:spcBef>
            </a:pPr>
            <a:r>
              <a:rPr lang="en-GB" dirty="0"/>
              <a:t>Reservations </a:t>
            </a:r>
          </a:p>
          <a:p>
            <a:pPr lvl="0">
              <a:lnSpc>
                <a:spcPct val="100000"/>
              </a:lnSpc>
              <a:spcBef>
                <a:spcPts val="500"/>
              </a:spcBef>
            </a:pPr>
            <a:r>
              <a:rPr lang="en-GB" dirty="0"/>
              <a:t>Conference and events  </a:t>
            </a:r>
          </a:p>
          <a:p>
            <a:endParaRPr lang="en-GB" dirty="0"/>
          </a:p>
        </p:txBody>
      </p:sp>
    </p:spTree>
    <p:extLst>
      <p:ext uri="{BB962C8B-B14F-4D97-AF65-F5344CB8AC3E}">
        <p14:creationId xmlns:p14="http://schemas.microsoft.com/office/powerpoint/2010/main" val="311035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p:txBody>
          <a:bodyPr/>
          <a:lstStyle/>
          <a:p>
            <a:r>
              <a:rPr lang="en-GB" b="1" dirty="0" smtClean="0"/>
              <a:t>Team member occupation standards</a:t>
            </a:r>
            <a:endParaRPr lang="en-GB" b="1" dirty="0"/>
          </a:p>
        </p:txBody>
      </p:sp>
      <p:pic>
        <p:nvPicPr>
          <p:cNvPr id="6" name="Picture 5"/>
          <p:cNvPicPr>
            <a:picLocks noChangeAspect="1"/>
          </p:cNvPicPr>
          <p:nvPr/>
        </p:nvPicPr>
        <p:blipFill rotWithShape="1">
          <a:blip r:embed="rId3"/>
          <a:srcRect l="26146" t="52037" r="23125" b="20000"/>
          <a:stretch/>
        </p:blipFill>
        <p:spPr>
          <a:xfrm>
            <a:off x="515938" y="1762299"/>
            <a:ext cx="6953715" cy="2726574"/>
          </a:xfrm>
          <a:prstGeom prst="rect">
            <a:avLst/>
          </a:prstGeom>
        </p:spPr>
      </p:pic>
      <p:sp>
        <p:nvSpPr>
          <p:cNvPr id="2" name="Content Placeholder 1"/>
          <p:cNvSpPr>
            <a:spLocks noGrp="1"/>
          </p:cNvSpPr>
          <p:nvPr>
            <p:ph idx="1"/>
          </p:nvPr>
        </p:nvSpPr>
        <p:spPr>
          <a:xfrm>
            <a:off x="8429280" y="2764335"/>
            <a:ext cx="6341401" cy="2792391"/>
          </a:xfrm>
        </p:spPr>
        <p:txBody>
          <a:bodyPr/>
          <a:lstStyle/>
          <a:p>
            <a:endParaRPr lang="en-GB" dirty="0"/>
          </a:p>
        </p:txBody>
      </p:sp>
      <p:pic>
        <p:nvPicPr>
          <p:cNvPr id="2050" name="Picture 2"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012" y="981075"/>
            <a:ext cx="3952050" cy="5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653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937" y="1630680"/>
            <a:ext cx="11871960" cy="338554"/>
          </a:xfrm>
          <a:prstGeom prst="rect">
            <a:avLst/>
          </a:prstGeom>
          <a:noFill/>
        </p:spPr>
        <p:txBody>
          <a:bodyPr wrap="square" rtlCol="0">
            <a:spAutoFit/>
          </a:bodyPr>
          <a:lstStyle/>
          <a:p>
            <a:r>
              <a:rPr lang="en-GB" sz="1600" b="1" kern="0" dirty="0">
                <a:solidFill>
                  <a:srgbClr val="000000"/>
                </a:solidFill>
              </a:rPr>
              <a:t>Grading is covered in the </a:t>
            </a:r>
            <a:r>
              <a:rPr lang="en-GB" sz="1600" b="1" kern="0" dirty="0" smtClean="0">
                <a:solidFill>
                  <a:srgbClr val="000000"/>
                </a:solidFill>
              </a:rPr>
              <a:t>occupational brief and graded as below:</a:t>
            </a:r>
            <a:endParaRPr lang="en-GB" sz="1600" b="1" dirty="0"/>
          </a:p>
        </p:txBody>
      </p:sp>
      <p:sp>
        <p:nvSpPr>
          <p:cNvPr id="6" name="Title 2"/>
          <p:cNvSpPr txBox="1">
            <a:spLocks/>
          </p:cNvSpPr>
          <p:nvPr/>
        </p:nvSpPr>
        <p:spPr>
          <a:xfrm>
            <a:off x="515937" y="1023173"/>
            <a:ext cx="11160125" cy="111842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Grading</a:t>
            </a:r>
            <a:endParaRPr lang="en-GB" b="1" dirty="0"/>
          </a:p>
        </p:txBody>
      </p:sp>
      <p:graphicFrame>
        <p:nvGraphicFramePr>
          <p:cNvPr id="7" name="Table 6"/>
          <p:cNvGraphicFramePr>
            <a:graphicFrameLocks noGrp="1"/>
          </p:cNvGraphicFramePr>
          <p:nvPr>
            <p:extLst/>
          </p:nvPr>
        </p:nvGraphicFramePr>
        <p:xfrm>
          <a:off x="515937" y="2300288"/>
          <a:ext cx="7768623" cy="3149385"/>
        </p:xfrm>
        <a:graphic>
          <a:graphicData uri="http://schemas.openxmlformats.org/drawingml/2006/table">
            <a:tbl>
              <a:tblPr firstRow="1" bandRow="1">
                <a:tableStyleId>{5C22544A-7EE6-4342-B048-85BDC9FD1C3A}</a:tableStyleId>
              </a:tblPr>
              <a:tblGrid>
                <a:gridCol w="2578608">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243584">
                  <a:extLst>
                    <a:ext uri="{9D8B030D-6E8A-4147-A177-3AD203B41FA5}">
                      <a16:colId xmlns:a16="http://schemas.microsoft.com/office/drawing/2014/main" val="20002"/>
                    </a:ext>
                  </a:extLst>
                </a:gridCol>
                <a:gridCol w="1383815">
                  <a:extLst>
                    <a:ext uri="{9D8B030D-6E8A-4147-A177-3AD203B41FA5}">
                      <a16:colId xmlns:a16="http://schemas.microsoft.com/office/drawing/2014/main" val="20003"/>
                    </a:ext>
                  </a:extLst>
                </a:gridCol>
                <a:gridCol w="1282456">
                  <a:extLst>
                    <a:ext uri="{9D8B030D-6E8A-4147-A177-3AD203B41FA5}">
                      <a16:colId xmlns:a16="http://schemas.microsoft.com/office/drawing/2014/main" val="20004"/>
                    </a:ext>
                  </a:extLst>
                </a:gridCol>
              </a:tblGrid>
              <a:tr h="1230310">
                <a:tc>
                  <a:txBody>
                    <a:bodyPr/>
                    <a:lstStyle/>
                    <a:p>
                      <a:endParaRPr lang="en-GB" dirty="0"/>
                    </a:p>
                  </a:txBody>
                  <a:tcPr/>
                </a:tc>
                <a:tc>
                  <a:txBody>
                    <a:bodyPr/>
                    <a:lstStyle/>
                    <a:p>
                      <a:r>
                        <a:rPr lang="en-GB" dirty="0" smtClean="0"/>
                        <a:t>Pass </a:t>
                      </a:r>
                      <a:endParaRPr lang="en-GB" dirty="0"/>
                    </a:p>
                  </a:txBody>
                  <a:tcPr/>
                </a:tc>
                <a:tc>
                  <a:txBody>
                    <a:bodyPr/>
                    <a:lstStyle/>
                    <a:p>
                      <a:r>
                        <a:rPr lang="en-GB" dirty="0" smtClean="0"/>
                        <a:t>Score </a:t>
                      </a:r>
                      <a:endParaRPr lang="en-GB" dirty="0"/>
                    </a:p>
                  </a:txBody>
                  <a:tcPr/>
                </a:tc>
                <a:tc>
                  <a:txBody>
                    <a:bodyPr/>
                    <a:lstStyle/>
                    <a:p>
                      <a:r>
                        <a:rPr lang="en-GB" dirty="0" smtClean="0"/>
                        <a:t>Distinction </a:t>
                      </a:r>
                      <a:endParaRPr lang="en-GB" dirty="0"/>
                    </a:p>
                  </a:txBody>
                  <a:tcPr/>
                </a:tc>
                <a:tc>
                  <a:txBody>
                    <a:bodyPr/>
                    <a:lstStyle/>
                    <a:p>
                      <a:r>
                        <a:rPr lang="en-GB" dirty="0" smtClean="0"/>
                        <a:t>Score </a:t>
                      </a:r>
                      <a:endParaRPr lang="en-GB" dirty="0"/>
                    </a:p>
                  </a:txBody>
                  <a:tcPr/>
                </a:tc>
                <a:extLst>
                  <a:ext uri="{0D108BD9-81ED-4DB2-BD59-A6C34878D82A}">
                    <a16:rowId xmlns:a16="http://schemas.microsoft.com/office/drawing/2014/main" val="10000"/>
                  </a:ext>
                </a:extLst>
              </a:tr>
              <a:tr h="383815">
                <a:tc>
                  <a:txBody>
                    <a:bodyPr/>
                    <a:lstStyle/>
                    <a:p>
                      <a:r>
                        <a:rPr lang="en-GB" sz="1400" dirty="0" smtClean="0"/>
                        <a:t>On demand test </a:t>
                      </a:r>
                      <a:endParaRPr lang="en-GB" sz="1400" dirty="0"/>
                    </a:p>
                  </a:txBody>
                  <a:tcPr/>
                </a:tc>
                <a:tc>
                  <a:txBody>
                    <a:bodyPr/>
                    <a:lstStyle/>
                    <a:p>
                      <a:pPr algn="ctr"/>
                      <a:r>
                        <a:rPr lang="en-GB" sz="1400" dirty="0" smtClean="0"/>
                        <a:t>70%</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85%</a:t>
                      </a:r>
                      <a:endParaRPr lang="en-GB" sz="1400" dirty="0"/>
                    </a:p>
                  </a:txBody>
                  <a:tcPr/>
                </a:tc>
                <a:tc>
                  <a:txBody>
                    <a:bodyPr/>
                    <a:lstStyle/>
                    <a:p>
                      <a:pPr algn="ctr"/>
                      <a:r>
                        <a:rPr lang="en-GB" sz="1400" dirty="0" smtClean="0"/>
                        <a:t>2</a:t>
                      </a:r>
                      <a:endParaRPr lang="en-GB" sz="1400" dirty="0"/>
                    </a:p>
                  </a:txBody>
                  <a:tcPr/>
                </a:tc>
                <a:extLst>
                  <a:ext uri="{0D108BD9-81ED-4DB2-BD59-A6C34878D82A}">
                    <a16:rowId xmlns:a16="http://schemas.microsoft.com/office/drawing/2014/main" val="10001"/>
                  </a:ext>
                </a:extLst>
              </a:tr>
              <a:tr h="383815">
                <a:tc>
                  <a:txBody>
                    <a:bodyPr/>
                    <a:lstStyle/>
                    <a:p>
                      <a:r>
                        <a:rPr lang="en-GB" sz="1400" dirty="0" smtClean="0"/>
                        <a:t>Professional discussion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2</a:t>
                      </a:r>
                      <a:endParaRPr lang="en-GB" sz="1400" dirty="0"/>
                    </a:p>
                  </a:txBody>
                  <a:tcPr/>
                </a:tc>
                <a:extLst>
                  <a:ext uri="{0D108BD9-81ED-4DB2-BD59-A6C34878D82A}">
                    <a16:rowId xmlns:a16="http://schemas.microsoft.com/office/drawing/2014/main" val="10002"/>
                  </a:ext>
                </a:extLst>
              </a:tr>
              <a:tr h="383815">
                <a:tc>
                  <a:txBody>
                    <a:bodyPr/>
                    <a:lstStyle/>
                    <a:p>
                      <a:r>
                        <a:rPr lang="en-GB" sz="1400" dirty="0" smtClean="0"/>
                        <a:t>Practical observation </a:t>
                      </a:r>
                      <a:endParaRPr lang="en-GB" sz="1400" dirty="0"/>
                    </a:p>
                  </a:txBody>
                  <a:tcPr/>
                </a:tc>
                <a:tc>
                  <a:txBody>
                    <a:bodyPr/>
                    <a:lstStyle/>
                    <a:p>
                      <a:pPr algn="ctr"/>
                      <a:r>
                        <a:rPr lang="en-GB" sz="1400" dirty="0" smtClean="0"/>
                        <a:t>Competence </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extLst>
                  <a:ext uri="{0D108BD9-81ED-4DB2-BD59-A6C34878D82A}">
                    <a16:rowId xmlns:a16="http://schemas.microsoft.com/office/drawing/2014/main" val="10003"/>
                  </a:ext>
                </a:extLst>
              </a:tr>
              <a:tr h="383815">
                <a:tc>
                  <a:txBody>
                    <a:bodyPr/>
                    <a:lstStyle/>
                    <a:p>
                      <a:r>
                        <a:rPr lang="en-GB" sz="1400" dirty="0" smtClean="0"/>
                        <a:t>Business project</a:t>
                      </a:r>
                      <a:endParaRPr lang="en-GB" sz="1400" dirty="0"/>
                    </a:p>
                  </a:txBody>
                  <a:tcPr/>
                </a:tc>
                <a:tc>
                  <a:txBody>
                    <a:bodyPr/>
                    <a:lstStyle/>
                    <a:p>
                      <a:pPr algn="ctr"/>
                      <a:r>
                        <a:rPr lang="en-GB" sz="1400" dirty="0" smtClean="0"/>
                        <a:t>Competence</a:t>
                      </a:r>
                      <a:endParaRPr lang="en-GB" sz="1400" dirty="0"/>
                    </a:p>
                  </a:txBody>
                  <a:tcPr/>
                </a:tc>
                <a:tc>
                  <a:txBody>
                    <a:bodyPr/>
                    <a:lstStyle/>
                    <a:p>
                      <a:pPr algn="ctr"/>
                      <a:r>
                        <a:rPr lang="en-GB" sz="1400" dirty="0" smtClean="0"/>
                        <a:t>1</a:t>
                      </a:r>
                      <a:endParaRPr lang="en-GB" sz="1400" dirty="0"/>
                    </a:p>
                  </a:txBody>
                  <a:tcPr/>
                </a:tc>
                <a:tc>
                  <a:txBody>
                    <a:bodyPr/>
                    <a:lstStyle/>
                    <a:p>
                      <a:pPr algn="ctr"/>
                      <a:r>
                        <a:rPr lang="en-GB" sz="1400" dirty="0" smtClean="0"/>
                        <a:t>Excellence </a:t>
                      </a:r>
                      <a:endParaRPr lang="en-GB" sz="1400" dirty="0"/>
                    </a:p>
                  </a:txBody>
                  <a:tcPr/>
                </a:tc>
                <a:tc>
                  <a:txBody>
                    <a:bodyPr/>
                    <a:lstStyle/>
                    <a:p>
                      <a:pPr algn="ctr"/>
                      <a:r>
                        <a:rPr lang="en-GB" sz="1400" dirty="0" smtClean="0"/>
                        <a:t>3</a:t>
                      </a:r>
                      <a:endParaRPr lang="en-GB" sz="1400" dirty="0"/>
                    </a:p>
                  </a:txBody>
                  <a:tcPr/>
                </a:tc>
                <a:extLst>
                  <a:ext uri="{0D108BD9-81ED-4DB2-BD59-A6C34878D82A}">
                    <a16:rowId xmlns:a16="http://schemas.microsoft.com/office/drawing/2014/main" val="10004"/>
                  </a:ext>
                </a:extLst>
              </a:tr>
              <a:tr h="383815">
                <a:tc>
                  <a:txBody>
                    <a:bodyPr/>
                    <a:lstStyle/>
                    <a:p>
                      <a:r>
                        <a:rPr lang="en-GB" sz="1400" dirty="0" smtClean="0"/>
                        <a:t>Overall</a:t>
                      </a:r>
                      <a:r>
                        <a:rPr lang="en-GB" sz="1400" baseline="0" dirty="0" smtClean="0"/>
                        <a:t> grade </a:t>
                      </a:r>
                      <a:endParaRPr lang="en-GB" sz="1400" dirty="0"/>
                    </a:p>
                  </a:txBody>
                  <a:tcPr/>
                </a:tc>
                <a:tc>
                  <a:txBody>
                    <a:bodyPr/>
                    <a:lstStyle/>
                    <a:p>
                      <a:pPr algn="ctr"/>
                      <a:r>
                        <a:rPr lang="en-GB" sz="1400" dirty="0" smtClean="0"/>
                        <a:t>4 - 8</a:t>
                      </a:r>
                      <a:endParaRPr lang="en-GB" sz="1400" dirty="0"/>
                    </a:p>
                  </a:txBody>
                  <a:tcPr/>
                </a:tc>
                <a:tc>
                  <a:txBody>
                    <a:bodyPr/>
                    <a:lstStyle/>
                    <a:p>
                      <a:pPr algn="ctr"/>
                      <a:endParaRPr lang="en-GB" sz="1400" dirty="0"/>
                    </a:p>
                  </a:txBody>
                  <a:tcPr/>
                </a:tc>
                <a:tc>
                  <a:txBody>
                    <a:bodyPr/>
                    <a:lstStyle/>
                    <a:p>
                      <a:pPr algn="ctr"/>
                      <a:r>
                        <a:rPr lang="en-GB" sz="1400" dirty="0" smtClean="0"/>
                        <a:t>9+</a:t>
                      </a:r>
                      <a:endParaRPr lang="en-GB" sz="1400" dirty="0"/>
                    </a:p>
                  </a:txBody>
                  <a:tcPr/>
                </a:tc>
                <a:tc>
                  <a:txBody>
                    <a:bodyPr/>
                    <a:lstStyle/>
                    <a:p>
                      <a:pPr algn="ctr"/>
                      <a:endParaRPr lang="en-GB"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29752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latin typeface="Arial" panose="020B0604020202020204" pitchFamily="34" charset="0"/>
                <a:ea typeface="Arial Black" charset="0"/>
                <a:cs typeface="Arial" panose="020B0604020202020204" pitchFamily="34" charset="0"/>
              </a:rPr>
              <a:t>Senior Chef Production standard</a:t>
            </a:r>
            <a:endParaRPr lang="en-GB" sz="2800" b="1" dirty="0"/>
          </a:p>
        </p:txBody>
      </p:sp>
    </p:spTree>
    <p:extLst>
      <p:ext uri="{BB962C8B-B14F-4D97-AF65-F5344CB8AC3E}">
        <p14:creationId xmlns:p14="http://schemas.microsoft.com/office/powerpoint/2010/main" val="2424190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a:xfrm>
            <a:off x="515937" y="516241"/>
            <a:ext cx="11160125" cy="686917"/>
          </a:xfrm>
        </p:spPr>
        <p:txBody>
          <a:bodyPr/>
          <a:lstStyle/>
          <a:p>
            <a:r>
              <a:rPr lang="en-GB" b="1" dirty="0" smtClean="0"/>
              <a:t>Senior Chef Production EPA</a:t>
            </a:r>
            <a:endParaRPr lang="en-GB" b="1" dirty="0"/>
          </a:p>
        </p:txBody>
      </p:sp>
      <p:sp>
        <p:nvSpPr>
          <p:cNvPr id="9" name="TextBox 8"/>
          <p:cNvSpPr txBox="1"/>
          <p:nvPr/>
        </p:nvSpPr>
        <p:spPr>
          <a:xfrm>
            <a:off x="434456" y="1203158"/>
            <a:ext cx="11241606" cy="6247864"/>
          </a:xfrm>
          <a:prstGeom prst="rect">
            <a:avLst/>
          </a:prstGeom>
          <a:noFill/>
        </p:spPr>
        <p:txBody>
          <a:bodyPr wrap="square" rtlCol="0">
            <a:spAutoFit/>
          </a:bodyPr>
          <a:lstStyle/>
          <a:p>
            <a:pPr>
              <a:buClr>
                <a:srgbClr val="FF0000"/>
              </a:buClr>
            </a:pPr>
            <a:endParaRPr lang="en-US" sz="1600" dirty="0" smtClean="0">
              <a:latin typeface="+mj-lt"/>
            </a:endParaRPr>
          </a:p>
          <a:p>
            <a:pPr>
              <a:buClr>
                <a:srgbClr val="FF0000"/>
              </a:buClr>
            </a:pPr>
            <a:r>
              <a:rPr lang="en-GB" sz="1600" b="1" dirty="0" smtClean="0"/>
              <a:t>Gateway requirements</a:t>
            </a:r>
          </a:p>
          <a:p>
            <a:pPr marL="285750" indent="-285750">
              <a:buClr>
                <a:srgbClr val="FF0000"/>
              </a:buClr>
              <a:buFont typeface="Arial" panose="020B0604020202020204" pitchFamily="34" charset="0"/>
              <a:buChar char="•"/>
            </a:pPr>
            <a:r>
              <a:rPr lang="en-GB" sz="1600" dirty="0" smtClean="0"/>
              <a:t>The first three elements of the assessment can be completed in any order, but must be completed before the professional discussion. </a:t>
            </a:r>
          </a:p>
          <a:p>
            <a:pPr>
              <a:buClr>
                <a:srgbClr val="FF0000"/>
              </a:buClr>
            </a:pPr>
            <a:endParaRPr lang="en-GB" sz="1600" b="1" dirty="0" smtClean="0"/>
          </a:p>
          <a:p>
            <a:pPr>
              <a:buClr>
                <a:srgbClr val="FF0000"/>
              </a:buClr>
            </a:pPr>
            <a:r>
              <a:rPr lang="en-GB" sz="1600" b="1" dirty="0" smtClean="0"/>
              <a:t>On-demand test</a:t>
            </a:r>
          </a:p>
          <a:p>
            <a:pPr marL="285750" indent="-285750">
              <a:buClr>
                <a:srgbClr val="FF0000"/>
              </a:buClr>
              <a:buFont typeface="Arial" panose="020B0604020202020204" pitchFamily="34" charset="0"/>
              <a:buChar char="•"/>
            </a:pPr>
            <a:r>
              <a:rPr lang="en-GB" sz="1600" dirty="0" smtClean="0"/>
              <a:t>A two-hour, on-demand, multiple choice test, comprised of scenario based questions.</a:t>
            </a:r>
          </a:p>
          <a:p>
            <a:pPr>
              <a:buClr>
                <a:srgbClr val="FF0000"/>
              </a:buClr>
            </a:pPr>
            <a:endParaRPr lang="en-GB" sz="1600" b="1" dirty="0"/>
          </a:p>
          <a:p>
            <a:pPr>
              <a:buClr>
                <a:srgbClr val="FF0000"/>
              </a:buClr>
            </a:pPr>
            <a:r>
              <a:rPr lang="en-GB" sz="1600" b="1" dirty="0" smtClean="0"/>
              <a:t>Practical observation</a:t>
            </a:r>
          </a:p>
          <a:p>
            <a:pPr>
              <a:buClr>
                <a:srgbClr val="FF0000"/>
              </a:buClr>
            </a:pPr>
            <a:r>
              <a:rPr lang="en-GB" sz="1600" dirty="0" smtClean="0"/>
              <a:t>A four-hour practical observation of the apprentice in an operational kitchen environment, producing food to standard. The test will be split to cover preparation and service.</a:t>
            </a:r>
          </a:p>
          <a:p>
            <a:pPr>
              <a:buClr>
                <a:srgbClr val="FF0000"/>
              </a:buClr>
            </a:pPr>
            <a:endParaRPr lang="en-GB" sz="1600" dirty="0"/>
          </a:p>
          <a:p>
            <a:pPr>
              <a:buClr>
                <a:srgbClr val="FF0000"/>
              </a:buClr>
            </a:pPr>
            <a:r>
              <a:rPr lang="en-GB" sz="1600" dirty="0" smtClean="0"/>
              <a:t> </a:t>
            </a:r>
            <a:r>
              <a:rPr lang="en-GB" sz="1600" b="1" dirty="0"/>
              <a:t>Business project</a:t>
            </a:r>
          </a:p>
          <a:p>
            <a:pPr marL="285750" indent="-285750">
              <a:buClr>
                <a:srgbClr val="FF0000"/>
              </a:buClr>
              <a:buFont typeface="Arial" panose="020B0604020202020204" pitchFamily="34" charset="0"/>
              <a:buChar char="•"/>
            </a:pPr>
            <a:r>
              <a:rPr lang="en-US" sz="1600" dirty="0"/>
              <a:t>This is a research piece that should be written-up within two months and presented to an employer and Independent End-point Assessor in a formal 30-minute presentation with a question and answer session.</a:t>
            </a:r>
            <a:br>
              <a:rPr lang="en-US" sz="1600" dirty="0"/>
            </a:br>
            <a:r>
              <a:rPr lang="en-US" sz="1600" dirty="0"/>
              <a:t>This may include </a:t>
            </a:r>
            <a:r>
              <a:rPr lang="en-GB" sz="1600" dirty="0"/>
              <a:t>looking at </a:t>
            </a:r>
            <a:r>
              <a:rPr lang="en-US" sz="1600" dirty="0"/>
              <a:t>opportunities and challenges of the business, providing ideas to make an improvement to the food production operation; this may be based around efficiency, improved ways of working, reducing wastage etc. </a:t>
            </a:r>
            <a:br>
              <a:rPr lang="en-US" sz="1600" dirty="0"/>
            </a:br>
            <a:endParaRPr lang="en-GB" sz="1600" b="1" dirty="0"/>
          </a:p>
          <a:p>
            <a:pPr>
              <a:buClr>
                <a:srgbClr val="FF0000"/>
              </a:buClr>
            </a:pPr>
            <a:r>
              <a:rPr lang="en-GB" sz="1600" b="1" dirty="0"/>
              <a:t>Professional discussion</a:t>
            </a:r>
          </a:p>
          <a:p>
            <a:pPr marL="285750" indent="-285750">
              <a:buClr>
                <a:srgbClr val="FF0000"/>
              </a:buClr>
              <a:buFont typeface="Arial" panose="020B0604020202020204" pitchFamily="34" charset="0"/>
              <a:buChar char="•"/>
            </a:pPr>
            <a:r>
              <a:rPr lang="en-GB" sz="1600" dirty="0"/>
              <a:t>A 90-minute professional discussion with a focus on the apprentices understanding of the business.</a:t>
            </a:r>
          </a:p>
          <a:p>
            <a:pPr marL="285750" indent="-285750">
              <a:buClr>
                <a:srgbClr val="FF0000"/>
              </a:buClr>
              <a:buFont typeface="Arial" panose="020B0604020202020204" pitchFamily="34" charset="0"/>
              <a:buChar char="•"/>
            </a:pPr>
            <a:endParaRPr lang="en-GB" sz="1600" dirty="0" smtClean="0"/>
          </a:p>
          <a:p>
            <a:pPr marL="285750" indent="-285750">
              <a:buClr>
                <a:srgbClr val="FF0000"/>
              </a:buClr>
              <a:buFont typeface="Arial" panose="020B0604020202020204" pitchFamily="34" charset="0"/>
              <a:buChar char="•"/>
            </a:pPr>
            <a:endParaRPr lang="en-GB" sz="1600" b="1" dirty="0"/>
          </a:p>
          <a:p>
            <a:pPr>
              <a:buClr>
                <a:srgbClr val="FF0000"/>
              </a:buClr>
            </a:pPr>
            <a:endParaRPr lang="en-GB" sz="1600" b="1" dirty="0"/>
          </a:p>
          <a:p>
            <a:endParaRPr lang="en-GB" sz="1600" b="1" dirty="0" smtClean="0"/>
          </a:p>
          <a:p>
            <a:endParaRPr lang="en-GB" sz="1600" b="1" dirty="0"/>
          </a:p>
        </p:txBody>
      </p:sp>
    </p:spTree>
    <p:extLst>
      <p:ext uri="{BB962C8B-B14F-4D97-AF65-F5344CB8AC3E}">
        <p14:creationId xmlns:p14="http://schemas.microsoft.com/office/powerpoint/2010/main" val="702004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745959"/>
            <a:ext cx="11160125" cy="842209"/>
          </a:xfrm>
        </p:spPr>
        <p:txBody>
          <a:bodyPr/>
          <a:lstStyle/>
          <a:p>
            <a:r>
              <a:rPr lang="en-US" b="1" dirty="0" smtClean="0">
                <a:latin typeface="Arial" panose="020B0604020202020204" pitchFamily="34" charset="0"/>
                <a:ea typeface="Arial Black" charset="0"/>
                <a:cs typeface="Arial" panose="020B0604020202020204" pitchFamily="34" charset="0"/>
              </a:rPr>
              <a:t>Hospitality Supervisor standard</a:t>
            </a:r>
            <a:r>
              <a:rPr lang="en-US" sz="2800" b="1" dirty="0" smtClean="0">
                <a:latin typeface="Arial" panose="020B0604020202020204" pitchFamily="34" charset="0"/>
                <a:ea typeface="Arial Black" charset="0"/>
                <a:cs typeface="Arial" panose="020B0604020202020204" pitchFamily="34" charset="0"/>
              </a:rPr>
              <a:t/>
            </a:r>
            <a:br>
              <a:rPr lang="en-US" sz="2800" b="1" dirty="0" smtClean="0">
                <a:latin typeface="Arial" panose="020B0604020202020204" pitchFamily="34" charset="0"/>
                <a:ea typeface="Arial Black" charset="0"/>
                <a:cs typeface="Arial" panose="020B0604020202020204" pitchFamily="34" charset="0"/>
              </a:rPr>
            </a:br>
            <a:endParaRPr lang="en-GB" sz="2800" b="1" dirty="0"/>
          </a:p>
        </p:txBody>
      </p:sp>
      <p:sp>
        <p:nvSpPr>
          <p:cNvPr id="3" name="TextBox 2"/>
          <p:cNvSpPr txBox="1"/>
          <p:nvPr/>
        </p:nvSpPr>
        <p:spPr>
          <a:xfrm>
            <a:off x="786312" y="2045368"/>
            <a:ext cx="3785688" cy="2757165"/>
          </a:xfrm>
          <a:prstGeom prst="rect">
            <a:avLst/>
          </a:prstGeom>
          <a:noFill/>
        </p:spPr>
        <p:txBody>
          <a:bodyPr wrap="square" rtlCol="0">
            <a:spAutoFit/>
          </a:bodyPr>
          <a:lstStyle/>
          <a:p>
            <a:pPr lvl="0">
              <a:spcBef>
                <a:spcPts val="500"/>
              </a:spcBef>
            </a:pPr>
            <a:r>
              <a:rPr lang="en-GB" dirty="0"/>
              <a:t>Routes include:</a:t>
            </a:r>
          </a:p>
          <a:p>
            <a:pPr lvl="0">
              <a:lnSpc>
                <a:spcPct val="100000"/>
              </a:lnSpc>
              <a:spcBef>
                <a:spcPts val="500"/>
              </a:spcBef>
            </a:pPr>
            <a:r>
              <a:rPr lang="en-GB" dirty="0"/>
              <a:t>food and beverage supervisor</a:t>
            </a:r>
          </a:p>
          <a:p>
            <a:pPr lvl="0">
              <a:lnSpc>
                <a:spcPct val="100000"/>
              </a:lnSpc>
              <a:spcBef>
                <a:spcPts val="500"/>
              </a:spcBef>
            </a:pPr>
            <a:r>
              <a:rPr lang="en-GB" dirty="0"/>
              <a:t>bar supervisor </a:t>
            </a:r>
          </a:p>
          <a:p>
            <a:pPr lvl="0">
              <a:lnSpc>
                <a:spcPct val="100000"/>
              </a:lnSpc>
              <a:spcBef>
                <a:spcPts val="500"/>
              </a:spcBef>
            </a:pPr>
            <a:r>
              <a:rPr lang="en-GB" dirty="0" smtClean="0"/>
              <a:t>events </a:t>
            </a:r>
            <a:r>
              <a:rPr lang="en-GB" dirty="0"/>
              <a:t>supervisor</a:t>
            </a:r>
          </a:p>
          <a:p>
            <a:pPr lvl="0">
              <a:lnSpc>
                <a:spcPct val="100000"/>
              </a:lnSpc>
              <a:spcBef>
                <a:spcPts val="500"/>
              </a:spcBef>
            </a:pPr>
            <a:r>
              <a:rPr lang="en-GB" dirty="0"/>
              <a:t>housekeeping supervisor </a:t>
            </a:r>
          </a:p>
          <a:p>
            <a:pPr lvl="0">
              <a:lnSpc>
                <a:spcPct val="100000"/>
              </a:lnSpc>
              <a:spcBef>
                <a:spcPts val="500"/>
              </a:spcBef>
            </a:pPr>
            <a:r>
              <a:rPr lang="en-GB" dirty="0"/>
              <a:t>front office supervisor </a:t>
            </a:r>
          </a:p>
          <a:p>
            <a:pPr lvl="0">
              <a:lnSpc>
                <a:spcPct val="100000"/>
              </a:lnSpc>
              <a:spcBef>
                <a:spcPts val="500"/>
              </a:spcBef>
            </a:pPr>
            <a:r>
              <a:rPr lang="en-GB" dirty="0"/>
              <a:t>hospitality outlet supervisor</a:t>
            </a:r>
          </a:p>
          <a:p>
            <a:pPr lvl="0">
              <a:lnSpc>
                <a:spcPct val="100000"/>
              </a:lnSpc>
              <a:spcBef>
                <a:spcPts val="500"/>
              </a:spcBef>
            </a:pPr>
            <a:r>
              <a:rPr lang="en-GB" dirty="0"/>
              <a:t>concierge</a:t>
            </a:r>
            <a:r>
              <a:rPr lang="en-GB" dirty="0" smtClean="0"/>
              <a:t> </a:t>
            </a:r>
            <a:r>
              <a:rPr lang="en-GB" dirty="0"/>
              <a:t>supervisor.</a:t>
            </a:r>
          </a:p>
        </p:txBody>
      </p:sp>
    </p:spTree>
    <p:extLst>
      <p:ext uri="{BB962C8B-B14F-4D97-AF65-F5344CB8AC3E}">
        <p14:creationId xmlns:p14="http://schemas.microsoft.com/office/powerpoint/2010/main" val="1049321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a:xfrm>
            <a:off x="515937" y="516241"/>
            <a:ext cx="11160125" cy="735043"/>
          </a:xfrm>
        </p:spPr>
        <p:txBody>
          <a:bodyPr/>
          <a:lstStyle/>
          <a:p>
            <a:pPr marL="457200" indent="-457200">
              <a:buClr>
                <a:srgbClr val="FF0000"/>
              </a:buClr>
              <a:buFont typeface="Arial" panose="020B0604020202020204" pitchFamily="34" charset="0"/>
              <a:buChar char="•"/>
            </a:pPr>
            <a:r>
              <a:rPr lang="en-GB" b="1" dirty="0" smtClean="0"/>
              <a:t>Hospitality Supervisor EPA</a:t>
            </a:r>
            <a:endParaRPr lang="en-GB" dirty="0"/>
          </a:p>
        </p:txBody>
      </p:sp>
      <p:sp>
        <p:nvSpPr>
          <p:cNvPr id="9" name="TextBox 8"/>
          <p:cNvSpPr txBox="1"/>
          <p:nvPr/>
        </p:nvSpPr>
        <p:spPr>
          <a:xfrm>
            <a:off x="449261" y="1251284"/>
            <a:ext cx="11226801" cy="5940088"/>
          </a:xfrm>
          <a:prstGeom prst="rect">
            <a:avLst/>
          </a:prstGeom>
          <a:noFill/>
        </p:spPr>
        <p:txBody>
          <a:bodyPr wrap="square" rtlCol="0">
            <a:spAutoFit/>
          </a:bodyPr>
          <a:lstStyle/>
          <a:p>
            <a:pPr>
              <a:buClr>
                <a:srgbClr val="FF0000"/>
              </a:buClr>
            </a:pPr>
            <a:r>
              <a:rPr lang="en-GB" sz="1600" b="1" dirty="0" smtClean="0"/>
              <a:t>Practical observation </a:t>
            </a:r>
            <a:endParaRPr lang="en-GB" sz="1600" b="1" dirty="0"/>
          </a:p>
          <a:p>
            <a:pPr marL="171450" indent="-171450">
              <a:buClr>
                <a:srgbClr val="FF0000"/>
              </a:buClr>
              <a:buFont typeface="Arial" panose="020B0604020202020204" pitchFamily="34" charset="0"/>
              <a:buChar char="•"/>
            </a:pPr>
            <a:r>
              <a:rPr lang="en-GB" sz="1600" dirty="0" smtClean="0"/>
              <a:t>A four-hour practical observation of the apprentice in the working environment. The test may be split to cover preparation and service. </a:t>
            </a:r>
          </a:p>
          <a:p>
            <a:pPr marL="171450" indent="-171450">
              <a:buClr>
                <a:srgbClr val="FF0000"/>
              </a:buClr>
              <a:buFont typeface="Arial" panose="020B0604020202020204" pitchFamily="34" charset="0"/>
              <a:buChar char="•"/>
            </a:pPr>
            <a:endParaRPr lang="en-GB" sz="1600" dirty="0"/>
          </a:p>
          <a:p>
            <a:pPr marL="171450" indent="-171450">
              <a:buClr>
                <a:srgbClr val="FF0000"/>
              </a:buClr>
              <a:buFont typeface="Arial" panose="020B0604020202020204" pitchFamily="34" charset="0"/>
              <a:buChar char="•"/>
            </a:pPr>
            <a:r>
              <a:rPr lang="en-GB" sz="1600" b="1" dirty="0"/>
              <a:t>On-demand test </a:t>
            </a:r>
            <a:br>
              <a:rPr lang="en-GB" sz="1600" b="1" dirty="0"/>
            </a:br>
            <a:r>
              <a:rPr lang="en-GB" sz="1600" dirty="0"/>
              <a:t>A-two hour, on-demand, multiple choice test, comprised of scenario based questions</a:t>
            </a:r>
            <a:r>
              <a:rPr lang="en-GB" sz="2800" dirty="0"/>
              <a:t>.</a:t>
            </a:r>
            <a:endParaRPr lang="en-GB" sz="1600" dirty="0" smtClean="0"/>
          </a:p>
          <a:p>
            <a:pPr>
              <a:buClr>
                <a:srgbClr val="FF0000"/>
              </a:buClr>
            </a:pPr>
            <a:endParaRPr lang="en-GB" sz="1600" dirty="0" smtClean="0"/>
          </a:p>
          <a:p>
            <a:pPr>
              <a:buClr>
                <a:srgbClr val="FF0000"/>
              </a:buClr>
            </a:pPr>
            <a:r>
              <a:rPr lang="en-GB" sz="1600" b="1" dirty="0" smtClean="0"/>
              <a:t>Business Project </a:t>
            </a:r>
            <a:endParaRPr lang="en-GB" sz="1600" dirty="0"/>
          </a:p>
          <a:p>
            <a:pPr marL="171450" indent="-171450">
              <a:buClr>
                <a:srgbClr val="FF0000"/>
              </a:buClr>
              <a:buFont typeface="Arial" panose="020B0604020202020204" pitchFamily="34" charset="0"/>
              <a:buChar char="•"/>
            </a:pPr>
            <a:r>
              <a:rPr lang="en-GB" sz="1600" dirty="0" smtClean="0"/>
              <a:t>Looking at the </a:t>
            </a:r>
            <a:r>
              <a:rPr lang="en-US" sz="1600" dirty="0" smtClean="0"/>
              <a:t>opportunities and challenges of the business, providing ideas to </a:t>
            </a:r>
            <a:r>
              <a:rPr lang="en-US" sz="1600" dirty="0"/>
              <a:t>make </a:t>
            </a:r>
            <a:r>
              <a:rPr lang="en-US" sz="1600" dirty="0" smtClean="0"/>
              <a:t>an improvement to the customer experience around efficiency</a:t>
            </a:r>
            <a:r>
              <a:rPr lang="en-US" sz="1600" dirty="0"/>
              <a:t>, improved </a:t>
            </a:r>
            <a:r>
              <a:rPr lang="en-US" sz="1600" dirty="0" smtClean="0"/>
              <a:t>ways </a:t>
            </a:r>
            <a:r>
              <a:rPr lang="en-US" sz="1600" dirty="0"/>
              <a:t>of working, reducing </a:t>
            </a:r>
            <a:r>
              <a:rPr lang="en-US" sz="1600" dirty="0" smtClean="0"/>
              <a:t>wastage etc. This will be a research piece that can be written up </a:t>
            </a:r>
            <a:r>
              <a:rPr lang="en-US" sz="1600" dirty="0"/>
              <a:t>within two </a:t>
            </a:r>
            <a:r>
              <a:rPr lang="en-US" sz="1600" dirty="0" smtClean="0"/>
              <a:t>months and </a:t>
            </a:r>
            <a:r>
              <a:rPr lang="en-US" sz="1600" dirty="0"/>
              <a:t>then </a:t>
            </a:r>
            <a:r>
              <a:rPr lang="en-US" sz="1600" dirty="0" smtClean="0"/>
              <a:t>presented to </a:t>
            </a:r>
            <a:r>
              <a:rPr lang="en-US" sz="1600" dirty="0"/>
              <a:t>employer and </a:t>
            </a:r>
            <a:r>
              <a:rPr lang="en-US" sz="1600" dirty="0" smtClean="0"/>
              <a:t>independent end-assessor </a:t>
            </a:r>
            <a:r>
              <a:rPr lang="en-US" sz="1600" dirty="0"/>
              <a:t>in formal </a:t>
            </a:r>
            <a:r>
              <a:rPr lang="en-US" sz="1600" dirty="0" smtClean="0"/>
              <a:t>30-minute </a:t>
            </a:r>
            <a:r>
              <a:rPr lang="en-US" sz="1600" dirty="0"/>
              <a:t>presentation with </a:t>
            </a:r>
            <a:r>
              <a:rPr lang="en-US" sz="1600" dirty="0" smtClean="0"/>
              <a:t>question </a:t>
            </a:r>
            <a:r>
              <a:rPr lang="en-US" sz="1600" dirty="0"/>
              <a:t>and </a:t>
            </a:r>
            <a:r>
              <a:rPr lang="en-US" sz="1600" dirty="0" smtClean="0"/>
              <a:t>answer session.</a:t>
            </a:r>
            <a:endParaRPr lang="en-US" sz="1600" dirty="0"/>
          </a:p>
          <a:p>
            <a:pPr>
              <a:buClr>
                <a:srgbClr val="FF0000"/>
              </a:buClr>
            </a:pPr>
            <a:endParaRPr lang="en-GB" sz="1600" b="1" dirty="0"/>
          </a:p>
          <a:p>
            <a:pPr>
              <a:buClr>
                <a:srgbClr val="FF0000"/>
              </a:buClr>
            </a:pPr>
            <a:r>
              <a:rPr lang="en-GB" sz="1600" b="1" dirty="0" smtClean="0"/>
              <a:t>Professional discussion </a:t>
            </a:r>
          </a:p>
          <a:p>
            <a:pPr marL="171450" indent="-171450">
              <a:buClr>
                <a:srgbClr val="FF0000"/>
              </a:buClr>
              <a:buFont typeface="Arial" panose="020B0604020202020204" pitchFamily="34" charset="0"/>
              <a:buChar char="•"/>
            </a:pPr>
            <a:r>
              <a:rPr lang="en-GB" sz="1600" dirty="0" smtClean="0"/>
              <a:t>A 90-minute professional discussion with a focus on the understanding of the business.</a:t>
            </a:r>
          </a:p>
          <a:p>
            <a:pPr>
              <a:buClr>
                <a:srgbClr val="FF0000"/>
              </a:buClr>
            </a:pPr>
            <a:r>
              <a:rPr lang="en-GB" sz="1600" b="1" dirty="0" smtClean="0"/>
              <a:t> </a:t>
            </a:r>
          </a:p>
          <a:p>
            <a:pPr>
              <a:buClr>
                <a:srgbClr val="FF0000"/>
              </a:buClr>
            </a:pPr>
            <a:endParaRPr lang="en-GB" sz="1600" dirty="0" smtClean="0">
              <a:solidFill>
                <a:srgbClr val="FF0000"/>
              </a:solidFill>
            </a:endParaRPr>
          </a:p>
          <a:p>
            <a:endParaRPr lang="en-GB" sz="1600" b="1" dirty="0">
              <a:solidFill>
                <a:srgbClr val="FF0000"/>
              </a:solidFill>
            </a:endParaRPr>
          </a:p>
          <a:p>
            <a:endParaRPr lang="en-GB" sz="1600" b="1" dirty="0" smtClean="0"/>
          </a:p>
          <a:p>
            <a:endParaRPr lang="en-GB" sz="1600" b="1" dirty="0" smtClean="0"/>
          </a:p>
          <a:p>
            <a:endParaRPr lang="en-GB" sz="1600" b="1" dirty="0"/>
          </a:p>
          <a:p>
            <a:endParaRPr lang="en-GB" sz="1600" b="1" dirty="0" smtClean="0"/>
          </a:p>
          <a:p>
            <a:endParaRPr lang="en-GB" sz="1600" b="1" dirty="0"/>
          </a:p>
        </p:txBody>
      </p:sp>
    </p:spTree>
    <p:extLst>
      <p:ext uri="{BB962C8B-B14F-4D97-AF65-F5344CB8AC3E}">
        <p14:creationId xmlns:p14="http://schemas.microsoft.com/office/powerpoint/2010/main" val="41444033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937" y="2295434"/>
            <a:ext cx="11871960" cy="338554"/>
          </a:xfrm>
          <a:prstGeom prst="rect">
            <a:avLst/>
          </a:prstGeom>
          <a:noFill/>
        </p:spPr>
        <p:txBody>
          <a:bodyPr wrap="square" rtlCol="0">
            <a:spAutoFit/>
          </a:bodyPr>
          <a:lstStyle/>
          <a:p>
            <a:r>
              <a:rPr lang="en-GB" sz="1600" b="1" kern="0" dirty="0">
                <a:solidFill>
                  <a:srgbClr val="000000"/>
                </a:solidFill>
              </a:rPr>
              <a:t>Grading is covered in the </a:t>
            </a:r>
            <a:r>
              <a:rPr lang="en-GB" sz="1600" b="1" kern="0" dirty="0" smtClean="0">
                <a:solidFill>
                  <a:srgbClr val="000000"/>
                </a:solidFill>
              </a:rPr>
              <a:t>occupational brief and graded as below:</a:t>
            </a:r>
            <a:endParaRPr lang="en-GB" sz="1600" b="1" dirty="0"/>
          </a:p>
        </p:txBody>
      </p:sp>
      <p:sp>
        <p:nvSpPr>
          <p:cNvPr id="6" name="Title 2"/>
          <p:cNvSpPr txBox="1">
            <a:spLocks/>
          </p:cNvSpPr>
          <p:nvPr/>
        </p:nvSpPr>
        <p:spPr>
          <a:xfrm>
            <a:off x="515937" y="1023173"/>
            <a:ext cx="11160125" cy="111842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smtClean="0"/>
              <a:t>Grading</a:t>
            </a:r>
          </a:p>
          <a:p>
            <a:r>
              <a:rPr lang="en-US" b="1" dirty="0" smtClean="0"/>
              <a:t>Hospitality Supervisor, Senior chef Production</a:t>
            </a:r>
            <a:endParaRPr lang="en-GB" b="1" dirty="0"/>
          </a:p>
        </p:txBody>
      </p:sp>
      <p:graphicFrame>
        <p:nvGraphicFramePr>
          <p:cNvPr id="7" name="Table 6"/>
          <p:cNvGraphicFramePr>
            <a:graphicFrameLocks noGrp="1"/>
          </p:cNvGraphicFramePr>
          <p:nvPr>
            <p:extLst>
              <p:ext uri="{D42A27DB-BD31-4B8C-83A1-F6EECF244321}">
                <p14:modId xmlns:p14="http://schemas.microsoft.com/office/powerpoint/2010/main" val="559642683"/>
              </p:ext>
            </p:extLst>
          </p:nvPr>
        </p:nvGraphicFramePr>
        <p:xfrm>
          <a:off x="515938" y="3014168"/>
          <a:ext cx="7731769" cy="2281850"/>
        </p:xfrm>
        <a:graphic>
          <a:graphicData uri="http://schemas.openxmlformats.org/drawingml/2006/table">
            <a:tbl>
              <a:tblPr firstRow="1" bandRow="1">
                <a:tableStyleId>{5C22544A-7EE6-4342-B048-85BDC9FD1C3A}</a:tableStyleId>
              </a:tblPr>
              <a:tblGrid>
                <a:gridCol w="2643721">
                  <a:extLst>
                    <a:ext uri="{9D8B030D-6E8A-4147-A177-3AD203B41FA5}">
                      <a16:colId xmlns:a16="http://schemas.microsoft.com/office/drawing/2014/main" val="20000"/>
                    </a:ext>
                  </a:extLst>
                </a:gridCol>
                <a:gridCol w="1602464">
                  <a:extLst>
                    <a:ext uri="{9D8B030D-6E8A-4147-A177-3AD203B41FA5}">
                      <a16:colId xmlns:a16="http://schemas.microsoft.com/office/drawing/2014/main" val="20001"/>
                    </a:ext>
                  </a:extLst>
                </a:gridCol>
                <a:gridCol w="1095469">
                  <a:extLst>
                    <a:ext uri="{9D8B030D-6E8A-4147-A177-3AD203B41FA5}">
                      <a16:colId xmlns:a16="http://schemas.microsoft.com/office/drawing/2014/main" val="20002"/>
                    </a:ext>
                  </a:extLst>
                </a:gridCol>
                <a:gridCol w="1367073">
                  <a:extLst>
                    <a:ext uri="{9D8B030D-6E8A-4147-A177-3AD203B41FA5}">
                      <a16:colId xmlns:a16="http://schemas.microsoft.com/office/drawing/2014/main" val="20003"/>
                    </a:ext>
                  </a:extLst>
                </a:gridCol>
                <a:gridCol w="1023042">
                  <a:extLst>
                    <a:ext uri="{9D8B030D-6E8A-4147-A177-3AD203B41FA5}">
                      <a16:colId xmlns:a16="http://schemas.microsoft.com/office/drawing/2014/main" val="20004"/>
                    </a:ext>
                  </a:extLst>
                </a:gridCol>
              </a:tblGrid>
              <a:tr h="362775">
                <a:tc>
                  <a:txBody>
                    <a:bodyPr/>
                    <a:lstStyle/>
                    <a:p>
                      <a:endParaRPr lang="en-GB" sz="1600" dirty="0"/>
                    </a:p>
                  </a:txBody>
                  <a:tcPr/>
                </a:tc>
                <a:tc>
                  <a:txBody>
                    <a:bodyPr/>
                    <a:lstStyle/>
                    <a:p>
                      <a:r>
                        <a:rPr lang="en-GB" sz="1600" dirty="0" smtClean="0"/>
                        <a:t>Pass </a:t>
                      </a:r>
                      <a:endParaRPr lang="en-GB" sz="1600" dirty="0"/>
                    </a:p>
                  </a:txBody>
                  <a:tcPr/>
                </a:tc>
                <a:tc>
                  <a:txBody>
                    <a:bodyPr/>
                    <a:lstStyle/>
                    <a:p>
                      <a:r>
                        <a:rPr lang="en-GB" sz="1600" dirty="0" smtClean="0"/>
                        <a:t>Score </a:t>
                      </a:r>
                      <a:endParaRPr lang="en-GB" sz="1600" dirty="0"/>
                    </a:p>
                  </a:txBody>
                  <a:tcPr/>
                </a:tc>
                <a:tc>
                  <a:txBody>
                    <a:bodyPr/>
                    <a:lstStyle/>
                    <a:p>
                      <a:r>
                        <a:rPr lang="en-GB" sz="1600" dirty="0" smtClean="0"/>
                        <a:t>Distinction </a:t>
                      </a:r>
                      <a:endParaRPr lang="en-GB" sz="1600" dirty="0"/>
                    </a:p>
                  </a:txBody>
                  <a:tcPr/>
                </a:tc>
                <a:tc>
                  <a:txBody>
                    <a:bodyPr/>
                    <a:lstStyle/>
                    <a:p>
                      <a:r>
                        <a:rPr lang="en-GB" sz="1600" dirty="0" smtClean="0"/>
                        <a:t>Score </a:t>
                      </a:r>
                      <a:endParaRPr lang="en-GB" sz="1600" dirty="0"/>
                    </a:p>
                  </a:txBody>
                  <a:tcPr/>
                </a:tc>
                <a:extLst>
                  <a:ext uri="{0D108BD9-81ED-4DB2-BD59-A6C34878D82A}">
                    <a16:rowId xmlns:a16="http://schemas.microsoft.com/office/drawing/2014/main" val="10000"/>
                  </a:ext>
                </a:extLst>
              </a:tr>
              <a:tr h="383815">
                <a:tc>
                  <a:txBody>
                    <a:bodyPr/>
                    <a:lstStyle/>
                    <a:p>
                      <a:r>
                        <a:rPr lang="en-GB" sz="1600" dirty="0" smtClean="0"/>
                        <a:t>On demand test </a:t>
                      </a:r>
                      <a:endParaRPr lang="en-GB" sz="1600" dirty="0"/>
                    </a:p>
                  </a:txBody>
                  <a:tcPr/>
                </a:tc>
                <a:tc>
                  <a:txBody>
                    <a:bodyPr/>
                    <a:lstStyle/>
                    <a:p>
                      <a:pPr algn="l"/>
                      <a:r>
                        <a:rPr lang="en-GB" sz="1600" dirty="0" smtClean="0"/>
                        <a:t>70%</a:t>
                      </a:r>
                      <a:endParaRPr lang="en-GB" sz="1600" dirty="0"/>
                    </a:p>
                  </a:txBody>
                  <a:tcPr/>
                </a:tc>
                <a:tc>
                  <a:txBody>
                    <a:bodyPr/>
                    <a:lstStyle/>
                    <a:p>
                      <a:pPr algn="l"/>
                      <a:r>
                        <a:rPr lang="en-GB" sz="1600" dirty="0" smtClean="0"/>
                        <a:t>1</a:t>
                      </a:r>
                      <a:endParaRPr lang="en-GB" sz="1600" dirty="0"/>
                    </a:p>
                  </a:txBody>
                  <a:tcPr/>
                </a:tc>
                <a:tc>
                  <a:txBody>
                    <a:bodyPr/>
                    <a:lstStyle/>
                    <a:p>
                      <a:pPr algn="l"/>
                      <a:r>
                        <a:rPr lang="en-GB" sz="1600" dirty="0" smtClean="0"/>
                        <a:t>85%</a:t>
                      </a:r>
                      <a:endParaRPr lang="en-GB" sz="1600" dirty="0"/>
                    </a:p>
                  </a:txBody>
                  <a:tcPr/>
                </a:tc>
                <a:tc>
                  <a:txBody>
                    <a:bodyPr/>
                    <a:lstStyle/>
                    <a:p>
                      <a:pPr algn="l"/>
                      <a:r>
                        <a:rPr lang="en-GB" sz="1600" dirty="0" smtClean="0"/>
                        <a:t>2</a:t>
                      </a:r>
                      <a:endParaRPr lang="en-GB" sz="1600" dirty="0"/>
                    </a:p>
                  </a:txBody>
                  <a:tcPr/>
                </a:tc>
                <a:extLst>
                  <a:ext uri="{0D108BD9-81ED-4DB2-BD59-A6C34878D82A}">
                    <a16:rowId xmlns:a16="http://schemas.microsoft.com/office/drawing/2014/main" val="10001"/>
                  </a:ext>
                </a:extLst>
              </a:tr>
              <a:tr h="383815">
                <a:tc>
                  <a:txBody>
                    <a:bodyPr/>
                    <a:lstStyle/>
                    <a:p>
                      <a:r>
                        <a:rPr lang="en-GB" sz="1600" dirty="0" smtClean="0"/>
                        <a:t>Professional discussion </a:t>
                      </a:r>
                      <a:endParaRPr lang="en-GB" sz="1600" dirty="0"/>
                    </a:p>
                  </a:txBody>
                  <a:tcPr/>
                </a:tc>
                <a:tc>
                  <a:txBody>
                    <a:bodyPr/>
                    <a:lstStyle/>
                    <a:p>
                      <a:pPr algn="l"/>
                      <a:r>
                        <a:rPr lang="en-GB" sz="1600" dirty="0" smtClean="0"/>
                        <a:t>Competence </a:t>
                      </a:r>
                      <a:endParaRPr lang="en-GB" sz="1600" dirty="0"/>
                    </a:p>
                  </a:txBody>
                  <a:tcPr/>
                </a:tc>
                <a:tc>
                  <a:txBody>
                    <a:bodyPr/>
                    <a:lstStyle/>
                    <a:p>
                      <a:pPr algn="l"/>
                      <a:r>
                        <a:rPr lang="en-GB" sz="1600" dirty="0" smtClean="0"/>
                        <a:t>1</a:t>
                      </a:r>
                      <a:endParaRPr lang="en-GB" sz="1600" dirty="0"/>
                    </a:p>
                  </a:txBody>
                  <a:tcPr/>
                </a:tc>
                <a:tc>
                  <a:txBody>
                    <a:bodyPr/>
                    <a:lstStyle/>
                    <a:p>
                      <a:pPr algn="l"/>
                      <a:r>
                        <a:rPr lang="en-GB" sz="1600" dirty="0" smtClean="0"/>
                        <a:t>Excellence </a:t>
                      </a:r>
                      <a:endParaRPr lang="en-GB" sz="1600" dirty="0"/>
                    </a:p>
                  </a:txBody>
                  <a:tcPr/>
                </a:tc>
                <a:tc>
                  <a:txBody>
                    <a:bodyPr/>
                    <a:lstStyle/>
                    <a:p>
                      <a:pPr algn="l"/>
                      <a:r>
                        <a:rPr lang="en-GB" sz="1600" dirty="0" smtClean="0"/>
                        <a:t>2</a:t>
                      </a:r>
                      <a:endParaRPr lang="en-GB" sz="1600" dirty="0"/>
                    </a:p>
                  </a:txBody>
                  <a:tcPr/>
                </a:tc>
                <a:extLst>
                  <a:ext uri="{0D108BD9-81ED-4DB2-BD59-A6C34878D82A}">
                    <a16:rowId xmlns:a16="http://schemas.microsoft.com/office/drawing/2014/main" val="10002"/>
                  </a:ext>
                </a:extLst>
              </a:tr>
              <a:tr h="383815">
                <a:tc>
                  <a:txBody>
                    <a:bodyPr/>
                    <a:lstStyle/>
                    <a:p>
                      <a:r>
                        <a:rPr lang="en-GB" sz="1600" dirty="0" smtClean="0"/>
                        <a:t>Practical observation </a:t>
                      </a:r>
                      <a:endParaRPr lang="en-GB" sz="1600" dirty="0"/>
                    </a:p>
                  </a:txBody>
                  <a:tcPr/>
                </a:tc>
                <a:tc>
                  <a:txBody>
                    <a:bodyPr/>
                    <a:lstStyle/>
                    <a:p>
                      <a:pPr algn="l"/>
                      <a:r>
                        <a:rPr lang="en-GB" sz="1600" dirty="0" smtClean="0"/>
                        <a:t>Competence </a:t>
                      </a:r>
                      <a:endParaRPr lang="en-GB" sz="1600" dirty="0"/>
                    </a:p>
                  </a:txBody>
                  <a:tcPr/>
                </a:tc>
                <a:tc>
                  <a:txBody>
                    <a:bodyPr/>
                    <a:lstStyle/>
                    <a:p>
                      <a:pPr algn="l"/>
                      <a:r>
                        <a:rPr lang="en-GB" sz="1600" dirty="0" smtClean="0"/>
                        <a:t>1</a:t>
                      </a:r>
                      <a:endParaRPr lang="en-GB" sz="1600" dirty="0"/>
                    </a:p>
                  </a:txBody>
                  <a:tcPr/>
                </a:tc>
                <a:tc>
                  <a:txBody>
                    <a:bodyPr/>
                    <a:lstStyle/>
                    <a:p>
                      <a:pPr algn="l"/>
                      <a:r>
                        <a:rPr lang="en-GB" sz="1600" dirty="0" smtClean="0"/>
                        <a:t>Excellence </a:t>
                      </a:r>
                      <a:endParaRPr lang="en-GB" sz="1600" dirty="0"/>
                    </a:p>
                  </a:txBody>
                  <a:tcPr/>
                </a:tc>
                <a:tc>
                  <a:txBody>
                    <a:bodyPr/>
                    <a:lstStyle/>
                    <a:p>
                      <a:pPr algn="l"/>
                      <a:r>
                        <a:rPr lang="en-GB" sz="1600" dirty="0" smtClean="0"/>
                        <a:t>3</a:t>
                      </a:r>
                      <a:endParaRPr lang="en-GB" sz="1600" dirty="0"/>
                    </a:p>
                  </a:txBody>
                  <a:tcPr/>
                </a:tc>
                <a:extLst>
                  <a:ext uri="{0D108BD9-81ED-4DB2-BD59-A6C34878D82A}">
                    <a16:rowId xmlns:a16="http://schemas.microsoft.com/office/drawing/2014/main" val="10003"/>
                  </a:ext>
                </a:extLst>
              </a:tr>
              <a:tr h="383815">
                <a:tc>
                  <a:txBody>
                    <a:bodyPr/>
                    <a:lstStyle/>
                    <a:p>
                      <a:r>
                        <a:rPr lang="en-GB" sz="1600" dirty="0" smtClean="0"/>
                        <a:t>Business</a:t>
                      </a:r>
                      <a:r>
                        <a:rPr lang="en-GB" sz="1600" baseline="0" dirty="0" smtClean="0"/>
                        <a:t> project</a:t>
                      </a:r>
                      <a:endParaRPr lang="en-GB" sz="1600" dirty="0"/>
                    </a:p>
                  </a:txBody>
                  <a:tcPr/>
                </a:tc>
                <a:tc>
                  <a:txBody>
                    <a:bodyPr/>
                    <a:lstStyle/>
                    <a:p>
                      <a:pPr algn="l"/>
                      <a:r>
                        <a:rPr lang="en-GB" sz="1600" dirty="0" smtClean="0"/>
                        <a:t>Competence</a:t>
                      </a:r>
                      <a:endParaRPr lang="en-GB" sz="1600" dirty="0"/>
                    </a:p>
                  </a:txBody>
                  <a:tcPr/>
                </a:tc>
                <a:tc>
                  <a:txBody>
                    <a:bodyPr/>
                    <a:lstStyle/>
                    <a:p>
                      <a:pPr algn="l"/>
                      <a:r>
                        <a:rPr lang="en-GB" sz="1600" dirty="0" smtClean="0"/>
                        <a:t>1</a:t>
                      </a:r>
                      <a:endParaRPr lang="en-GB" sz="1600" dirty="0"/>
                    </a:p>
                  </a:txBody>
                  <a:tcPr/>
                </a:tc>
                <a:tc>
                  <a:txBody>
                    <a:bodyPr/>
                    <a:lstStyle/>
                    <a:p>
                      <a:pPr algn="l"/>
                      <a:r>
                        <a:rPr lang="en-GB" sz="1600" dirty="0" smtClean="0"/>
                        <a:t>Excellence </a:t>
                      </a:r>
                      <a:endParaRPr lang="en-GB" sz="1600" dirty="0"/>
                    </a:p>
                  </a:txBody>
                  <a:tcPr/>
                </a:tc>
                <a:tc>
                  <a:txBody>
                    <a:bodyPr/>
                    <a:lstStyle/>
                    <a:p>
                      <a:pPr algn="l"/>
                      <a:r>
                        <a:rPr lang="en-GB" sz="1600" dirty="0" smtClean="0"/>
                        <a:t>3</a:t>
                      </a:r>
                      <a:endParaRPr lang="en-GB" sz="1600" dirty="0"/>
                    </a:p>
                  </a:txBody>
                  <a:tcPr/>
                </a:tc>
                <a:extLst>
                  <a:ext uri="{0D108BD9-81ED-4DB2-BD59-A6C34878D82A}">
                    <a16:rowId xmlns:a16="http://schemas.microsoft.com/office/drawing/2014/main" val="10004"/>
                  </a:ext>
                </a:extLst>
              </a:tr>
              <a:tr h="383815">
                <a:tc>
                  <a:txBody>
                    <a:bodyPr/>
                    <a:lstStyle/>
                    <a:p>
                      <a:r>
                        <a:rPr lang="en-GB" sz="1600" dirty="0" smtClean="0"/>
                        <a:t>Overall</a:t>
                      </a:r>
                      <a:r>
                        <a:rPr lang="en-GB" sz="1600" baseline="0" dirty="0" smtClean="0"/>
                        <a:t> grade </a:t>
                      </a:r>
                      <a:endParaRPr lang="en-GB" sz="1600" dirty="0"/>
                    </a:p>
                  </a:txBody>
                  <a:tcPr/>
                </a:tc>
                <a:tc>
                  <a:txBody>
                    <a:bodyPr/>
                    <a:lstStyle/>
                    <a:p>
                      <a:pPr algn="l"/>
                      <a:r>
                        <a:rPr lang="en-GB" sz="1600" dirty="0" smtClean="0"/>
                        <a:t>4 - 8</a:t>
                      </a:r>
                      <a:endParaRPr lang="en-GB" sz="1600" dirty="0"/>
                    </a:p>
                  </a:txBody>
                  <a:tcPr/>
                </a:tc>
                <a:tc>
                  <a:txBody>
                    <a:bodyPr/>
                    <a:lstStyle/>
                    <a:p>
                      <a:pPr algn="l"/>
                      <a:endParaRPr lang="en-GB" sz="1600" dirty="0"/>
                    </a:p>
                  </a:txBody>
                  <a:tcPr/>
                </a:tc>
                <a:tc>
                  <a:txBody>
                    <a:bodyPr/>
                    <a:lstStyle/>
                    <a:p>
                      <a:pPr algn="l"/>
                      <a:r>
                        <a:rPr lang="en-GB" sz="1600" dirty="0" smtClean="0"/>
                        <a:t>9+</a:t>
                      </a:r>
                      <a:endParaRPr lang="en-GB" sz="1600" dirty="0"/>
                    </a:p>
                  </a:txBody>
                  <a:tcPr/>
                </a:tc>
                <a:tc>
                  <a:txBody>
                    <a:bodyPr/>
                    <a:lstStyle/>
                    <a:p>
                      <a:pPr algn="l"/>
                      <a:endParaRPr lang="en-GB" sz="1600" dirty="0"/>
                    </a:p>
                  </a:txBody>
                  <a:tcPr/>
                </a:tc>
                <a:extLst>
                  <a:ext uri="{0D108BD9-81ED-4DB2-BD59-A6C34878D82A}">
                    <a16:rowId xmlns:a16="http://schemas.microsoft.com/office/drawing/2014/main" val="10005"/>
                  </a:ext>
                </a:extLst>
              </a:tr>
            </a:tbl>
          </a:graphicData>
        </a:graphic>
      </p:graphicFrame>
      <p:sp>
        <p:nvSpPr>
          <p:cNvPr id="2" name="Rectangle 1"/>
          <p:cNvSpPr/>
          <p:nvPr/>
        </p:nvSpPr>
        <p:spPr>
          <a:xfrm>
            <a:off x="527306" y="6099017"/>
            <a:ext cx="8553319" cy="338554"/>
          </a:xfrm>
          <a:prstGeom prst="rect">
            <a:avLst/>
          </a:prstGeom>
        </p:spPr>
        <p:txBody>
          <a:bodyPr wrap="square">
            <a:spAutoFit/>
          </a:bodyPr>
          <a:lstStyle/>
          <a:p>
            <a:r>
              <a:rPr lang="en-GB" sz="1600" dirty="0"/>
              <a:t>Refer to criteria set in assessment plan for greater </a:t>
            </a:r>
            <a:r>
              <a:rPr lang="en-GB" sz="1600" dirty="0" smtClean="0"/>
              <a:t>detail/understanding of grading.</a:t>
            </a:r>
            <a:endParaRPr lang="en-GB" sz="1600" dirty="0"/>
          </a:p>
        </p:txBody>
      </p:sp>
    </p:spTree>
    <p:extLst>
      <p:ext uri="{BB962C8B-B14F-4D97-AF65-F5344CB8AC3E}">
        <p14:creationId xmlns:p14="http://schemas.microsoft.com/office/powerpoint/2010/main" val="1077630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80" y="-3248527"/>
            <a:ext cx="11160125" cy="10539664"/>
          </a:xfrm>
        </p:spPr>
        <p:txBody>
          <a:bodyPr/>
          <a:lstStyle/>
          <a:p>
            <a:r>
              <a:rPr lang="en-GB" b="1" dirty="0"/>
              <a:t>Planning your </a:t>
            </a:r>
            <a:r>
              <a:rPr lang="en-GB" b="1" dirty="0" smtClean="0"/>
              <a:t>delivery what are you considering?</a:t>
            </a:r>
            <a:r>
              <a:rPr lang="en-GB" sz="2800" b="1" dirty="0" smtClean="0"/>
              <a:t/>
            </a:r>
            <a:br>
              <a:rPr lang="en-GB" sz="2800" b="1" dirty="0" smtClean="0"/>
            </a:br>
            <a:r>
              <a:rPr lang="en-GB" sz="2800" b="1" dirty="0" smtClean="0"/>
              <a:t/>
            </a:r>
            <a:br>
              <a:rPr lang="en-GB" sz="2800" b="1" dirty="0" smtClean="0"/>
            </a:br>
            <a:r>
              <a:rPr lang="en-GB" sz="2800" b="1" dirty="0"/>
              <a:t/>
            </a:r>
            <a:br>
              <a:rPr lang="en-GB" sz="2800" b="1" dirty="0"/>
            </a:br>
            <a:r>
              <a:rPr lang="en-GB" sz="2800" b="1" dirty="0"/>
              <a:t/>
            </a:r>
            <a:br>
              <a:rPr lang="en-GB" sz="2800" b="1" dirty="0"/>
            </a:br>
            <a:endParaRPr lang="en-GB" sz="2800" b="1" dirty="0"/>
          </a:p>
        </p:txBody>
      </p:sp>
    </p:spTree>
    <p:extLst>
      <p:ext uri="{BB962C8B-B14F-4D97-AF65-F5344CB8AC3E}">
        <p14:creationId xmlns:p14="http://schemas.microsoft.com/office/powerpoint/2010/main" val="819445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096126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2045369"/>
            <a:ext cx="11160125" cy="1973178"/>
          </a:xfrm>
        </p:spPr>
        <p:txBody>
          <a:bodyPr/>
          <a:lstStyle/>
          <a:p>
            <a:r>
              <a:rPr lang="en-GB" sz="2800" b="1" dirty="0" smtClean="0"/>
              <a:t>All Hospitality SASE frameworks will be switched off 31.12.2017 except Food Production at level 2 and Patisserie at level 3 which will be April 2018.</a:t>
            </a:r>
            <a:endParaRPr lang="en-GB" sz="2800" b="1" dirty="0"/>
          </a:p>
        </p:txBody>
      </p:sp>
    </p:spTree>
    <p:extLst>
      <p:ext uri="{BB962C8B-B14F-4D97-AF65-F5344CB8AC3E}">
        <p14:creationId xmlns:p14="http://schemas.microsoft.com/office/powerpoint/2010/main" val="3046740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accent1">
                <a:shade val="45000"/>
                <a:satMod val="135000"/>
              </a:schemeClr>
              <a:prstClr val="white"/>
            </a:duotone>
          </a:blip>
          <a:stretch>
            <a:fillRect/>
          </a:stretch>
        </p:blipFill>
        <p:spPr>
          <a:xfrm>
            <a:off x="2061077" y="5988158"/>
            <a:ext cx="390797" cy="447786"/>
          </a:xfrm>
          <a:prstGeom prst="rect">
            <a:avLst/>
          </a:prstGeom>
        </p:spPr>
      </p:pic>
      <p:pic>
        <p:nvPicPr>
          <p:cNvPr id="8" name="Picture 7"/>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03601" y="5116248"/>
            <a:ext cx="326606" cy="390077"/>
          </a:xfrm>
          <a:prstGeom prst="rect">
            <a:avLst/>
          </a:prstGeom>
        </p:spPr>
      </p:pic>
      <p:pic>
        <p:nvPicPr>
          <p:cNvPr id="9" name="Picture 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40475" y="3092019"/>
            <a:ext cx="252858" cy="350665"/>
          </a:xfrm>
          <a:prstGeom prst="rect">
            <a:avLst/>
          </a:prstGeom>
        </p:spPr>
      </p:pic>
      <p:pic>
        <p:nvPicPr>
          <p:cNvPr id="10" name="Picture 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9587" y="4124685"/>
            <a:ext cx="390891" cy="393881"/>
          </a:xfrm>
          <a:prstGeom prst="rect">
            <a:avLst/>
          </a:prstGeom>
        </p:spPr>
      </p:pic>
      <p:pic>
        <p:nvPicPr>
          <p:cNvPr id="11" name="Picture 10"/>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08922" y="2987073"/>
            <a:ext cx="425403" cy="425515"/>
          </a:xfrm>
          <a:prstGeom prst="rect">
            <a:avLst/>
          </a:prstGeom>
          <a:solidFill>
            <a:schemeClr val="bg1"/>
          </a:solidFill>
        </p:spPr>
      </p:pic>
      <p:pic>
        <p:nvPicPr>
          <p:cNvPr id="12" name="Picture 11"/>
          <p:cNvPicPr>
            <a:picLocks noChangeAspect="1"/>
          </p:cNvPicPr>
          <p:nvPr/>
        </p:nvPicPr>
        <p:blipFill rotWithShape="1">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b="18776"/>
          <a:stretch/>
        </p:blipFill>
        <p:spPr>
          <a:xfrm flipH="1">
            <a:off x="1130216" y="4992706"/>
            <a:ext cx="590267" cy="487511"/>
          </a:xfrm>
          <a:prstGeom prst="rect">
            <a:avLst/>
          </a:prstGeom>
        </p:spPr>
      </p:pic>
      <p:pic>
        <p:nvPicPr>
          <p:cNvPr id="13" name="Picture 12"/>
          <p:cNvPicPr>
            <a:picLocks noChangeAspect="1"/>
          </p:cNvPicPr>
          <p:nvPr/>
        </p:nvPicPr>
        <p:blipFill rotWithShape="1">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b="14286"/>
          <a:stretch/>
        </p:blipFill>
        <p:spPr>
          <a:xfrm flipH="1">
            <a:off x="4769144" y="3035574"/>
            <a:ext cx="491776" cy="421521"/>
          </a:xfrm>
          <a:prstGeom prst="rect">
            <a:avLst/>
          </a:prstGeom>
        </p:spPr>
      </p:pic>
      <p:pic>
        <p:nvPicPr>
          <p:cNvPr id="14" name="Picture 13"/>
          <p:cNvPicPr>
            <a:picLocks noChangeAspect="1"/>
          </p:cNvPicPr>
          <p:nvPr/>
        </p:nvPicPr>
        <p:blipFill rotWithShape="1">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l="12879" t="16821" r="12399" b="28575"/>
          <a:stretch/>
        </p:blipFill>
        <p:spPr>
          <a:xfrm>
            <a:off x="4694275" y="5052489"/>
            <a:ext cx="641515" cy="468798"/>
          </a:xfrm>
          <a:prstGeom prst="rect">
            <a:avLst/>
          </a:prstGeom>
        </p:spPr>
      </p:pic>
      <p:pic>
        <p:nvPicPr>
          <p:cNvPr id="15" name="Picture 14"/>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b="13333"/>
          <a:stretch/>
        </p:blipFill>
        <p:spPr>
          <a:xfrm flipH="1">
            <a:off x="6194472" y="5988157"/>
            <a:ext cx="515436" cy="446711"/>
          </a:xfrm>
          <a:prstGeom prst="rect">
            <a:avLst/>
          </a:prstGeom>
        </p:spPr>
      </p:pic>
      <p:sp>
        <p:nvSpPr>
          <p:cNvPr id="16" name="Title 3"/>
          <p:cNvSpPr>
            <a:spLocks noGrp="1"/>
          </p:cNvSpPr>
          <p:nvPr>
            <p:ph type="title"/>
          </p:nvPr>
        </p:nvSpPr>
        <p:spPr>
          <a:xfrm>
            <a:off x="544247" y="987299"/>
            <a:ext cx="11103507" cy="1112749"/>
          </a:xfrm>
        </p:spPr>
        <p:txBody>
          <a:bodyPr>
            <a:normAutofit/>
          </a:bodyPr>
          <a:lstStyle/>
          <a:p>
            <a:r>
              <a:rPr lang="en-GB" b="1" dirty="0">
                <a:latin typeface="Arial" panose="020B0604020202020204" pitchFamily="34" charset="0"/>
                <a:cs typeface="Arial" panose="020B0604020202020204" pitchFamily="34" charset="0"/>
              </a:rPr>
              <a:t>Off-the-job training – the vital 20%</a:t>
            </a:r>
          </a:p>
        </p:txBody>
      </p:sp>
      <p:sp>
        <p:nvSpPr>
          <p:cNvPr id="17" name="TextBox 16"/>
          <p:cNvSpPr txBox="1"/>
          <p:nvPr/>
        </p:nvSpPr>
        <p:spPr>
          <a:xfrm>
            <a:off x="548496" y="1939063"/>
            <a:ext cx="10890130" cy="643154"/>
          </a:xfrm>
          <a:prstGeom prst="rect">
            <a:avLst/>
          </a:prstGeom>
          <a:noFill/>
        </p:spPr>
        <p:txBody>
          <a:bodyPr wrap="square" rtlCol="0">
            <a:spAutoFit/>
          </a:bodyPr>
          <a:lstStyle/>
          <a:p>
            <a:r>
              <a:rPr lang="en-US" sz="1791" dirty="0">
                <a:latin typeface="Arial" panose="020B0604020202020204" pitchFamily="34" charset="0"/>
                <a:cs typeface="Arial" panose="020B0604020202020204" pitchFamily="34" charset="0"/>
              </a:rPr>
              <a:t>Off-the-job training must be directly relevant to the apprenticeship standard and must take place within the apprentice’s normal working hours. It can include:</a:t>
            </a:r>
          </a:p>
        </p:txBody>
      </p:sp>
      <p:pic>
        <p:nvPicPr>
          <p:cNvPr id="18" name="Picture 17"/>
          <p:cNvPicPr>
            <a:picLocks noChangeAspect="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b="17581"/>
          <a:stretch/>
        </p:blipFill>
        <p:spPr>
          <a:xfrm>
            <a:off x="8277263" y="4164270"/>
            <a:ext cx="579283" cy="461850"/>
          </a:xfrm>
          <a:prstGeom prst="rect">
            <a:avLst/>
          </a:prstGeom>
        </p:spPr>
      </p:pic>
      <p:pic>
        <p:nvPicPr>
          <p:cNvPr id="19" name="Picture 18"/>
          <p:cNvPicPr>
            <a:picLocks noChangeAspect="1"/>
          </p:cNvPicPr>
          <p:nvPr/>
        </p:nvPicPr>
        <p:blipFill rotWithShape="1">
          <a:blip r:embed="rId13" cstate="print">
            <a:duotone>
              <a:schemeClr val="accent4">
                <a:shade val="45000"/>
                <a:satMod val="135000"/>
              </a:schemeClr>
              <a:prstClr val="white"/>
            </a:duotone>
            <a:extLst>
              <a:ext uri="{28A0092B-C50C-407E-A947-70E740481C1C}">
                <a14:useLocalDpi xmlns:a14="http://schemas.microsoft.com/office/drawing/2010/main" val="0"/>
              </a:ext>
            </a:extLst>
          </a:blip>
          <a:srcRect b="17007"/>
          <a:stretch/>
        </p:blipFill>
        <p:spPr>
          <a:xfrm>
            <a:off x="1078053" y="3981097"/>
            <a:ext cx="634433" cy="569115"/>
          </a:xfrm>
          <a:prstGeom prst="rect">
            <a:avLst/>
          </a:prstGeom>
        </p:spPr>
      </p:pic>
      <p:sp>
        <p:nvSpPr>
          <p:cNvPr id="20" name="Rectangle 19"/>
          <p:cNvSpPr/>
          <p:nvPr/>
        </p:nvSpPr>
        <p:spPr>
          <a:xfrm>
            <a:off x="1596417" y="2969586"/>
            <a:ext cx="2521131" cy="306995"/>
          </a:xfrm>
          <a:prstGeom prst="rect">
            <a:avLst/>
          </a:prstGeom>
        </p:spPr>
        <p:txBody>
          <a:bodyPr wrap="none">
            <a:spAutoFit/>
          </a:bodyPr>
          <a:lstStyle/>
          <a:p>
            <a:r>
              <a:rPr lang="en-GB" altLang="en-US" sz="1397" dirty="0">
                <a:latin typeface="Arial" panose="020B0604020202020204" pitchFamily="34" charset="0"/>
                <a:cs typeface="Arial" panose="020B0604020202020204" pitchFamily="34" charset="0"/>
              </a:rPr>
              <a:t> </a:t>
            </a:r>
            <a:r>
              <a:rPr lang="en-GB" altLang="en-US" sz="1397" dirty="0">
                <a:solidFill>
                  <a:schemeClr val="dk1"/>
                </a:solidFill>
                <a:latin typeface="Arial" panose="020B0604020202020204" pitchFamily="34" charset="0"/>
                <a:cs typeface="Arial" panose="020B0604020202020204" pitchFamily="34" charset="0"/>
              </a:rPr>
              <a:t>Teaching of theory - lectures </a:t>
            </a:r>
            <a:endParaRPr lang="en-GB" sz="1397" dirty="0">
              <a:solidFill>
                <a:schemeClr val="dk1"/>
              </a:solidFill>
              <a:latin typeface="Arial" panose="020B0604020202020204" pitchFamily="34" charset="0"/>
              <a:cs typeface="Arial" panose="020B0604020202020204" pitchFamily="34" charset="0"/>
            </a:endParaRPr>
          </a:p>
        </p:txBody>
      </p:sp>
      <p:sp>
        <p:nvSpPr>
          <p:cNvPr id="21" name="Rectangle 20"/>
          <p:cNvSpPr/>
          <p:nvPr/>
        </p:nvSpPr>
        <p:spPr>
          <a:xfrm>
            <a:off x="5169849" y="3148141"/>
            <a:ext cx="2948429" cy="309553"/>
          </a:xfrm>
          <a:prstGeom prst="rect">
            <a:avLst/>
          </a:prstGeom>
        </p:spPr>
        <p:txBody>
          <a:bodyPr wrap="none">
            <a:spAutoFit/>
          </a:bodyPr>
          <a:lstStyle/>
          <a:p>
            <a:pPr marL="270107" indent="-176913">
              <a:lnSpc>
                <a:spcPts val="1672"/>
              </a:lnSpc>
              <a:spcBef>
                <a:spcPts val="298"/>
              </a:spcBef>
              <a:spcAft>
                <a:spcPts val="398"/>
              </a:spcAft>
              <a:buClr>
                <a:srgbClr val="C00000"/>
              </a:buClr>
            </a:pPr>
            <a:r>
              <a:rPr lang="en-GB" altLang="en-US" sz="1397" dirty="0">
                <a:solidFill>
                  <a:schemeClr val="dk1"/>
                </a:solidFill>
                <a:latin typeface="Arial" panose="020B0604020202020204" pitchFamily="34" charset="0"/>
                <a:cs typeface="Arial" panose="020B0604020202020204" pitchFamily="34" charset="0"/>
              </a:rPr>
              <a:t>Simulated exercises and role play</a:t>
            </a:r>
          </a:p>
        </p:txBody>
      </p:sp>
      <p:sp>
        <p:nvSpPr>
          <p:cNvPr id="22" name="Rectangle 21"/>
          <p:cNvSpPr/>
          <p:nvPr/>
        </p:nvSpPr>
        <p:spPr>
          <a:xfrm>
            <a:off x="8744046" y="3108188"/>
            <a:ext cx="2337958" cy="306995"/>
          </a:xfrm>
          <a:prstGeom prst="rect">
            <a:avLst/>
          </a:prstGeom>
        </p:spPr>
        <p:txBody>
          <a:bodyPr wrap="none">
            <a:spAutoFit/>
          </a:bodyPr>
          <a:lstStyle/>
          <a:p>
            <a:r>
              <a:rPr lang="en-GB" altLang="en-US" sz="1397" dirty="0">
                <a:solidFill>
                  <a:schemeClr val="dk1"/>
                </a:solidFill>
                <a:latin typeface="Arial" panose="020B0604020202020204" pitchFamily="34" charset="0"/>
                <a:cs typeface="Arial" panose="020B0604020202020204" pitchFamily="34" charset="0"/>
              </a:rPr>
              <a:t>Attendance at competitions</a:t>
            </a:r>
            <a:endParaRPr lang="en-GB" sz="1397" dirty="0">
              <a:solidFill>
                <a:schemeClr val="dk1"/>
              </a:solidFill>
              <a:latin typeface="Arial" panose="020B0604020202020204" pitchFamily="34" charset="0"/>
              <a:cs typeface="Arial" panose="020B0604020202020204" pitchFamily="34" charset="0"/>
            </a:endParaRPr>
          </a:p>
        </p:txBody>
      </p:sp>
      <p:sp>
        <p:nvSpPr>
          <p:cNvPr id="23" name="Rectangle 22"/>
          <p:cNvSpPr/>
          <p:nvPr/>
        </p:nvSpPr>
        <p:spPr>
          <a:xfrm>
            <a:off x="1621491" y="4091380"/>
            <a:ext cx="6080517" cy="521891"/>
          </a:xfrm>
          <a:prstGeom prst="rect">
            <a:avLst/>
          </a:prstGeom>
        </p:spPr>
        <p:txBody>
          <a:bodyPr>
            <a:spAutoFit/>
          </a:bodyPr>
          <a:lstStyle/>
          <a:p>
            <a:pPr marL="270107" indent="-176913">
              <a:buClr>
                <a:srgbClr val="C00000"/>
              </a:buClr>
            </a:pPr>
            <a:r>
              <a:rPr lang="en-GB" altLang="en-US" sz="1397" dirty="0">
                <a:solidFill>
                  <a:schemeClr val="dk1"/>
                </a:solidFill>
                <a:latin typeface="Arial" panose="020B0604020202020204" pitchFamily="34" charset="0"/>
                <a:cs typeface="Arial" panose="020B0604020202020204" pitchFamily="34" charset="0"/>
              </a:rPr>
              <a:t>Manufacturer training </a:t>
            </a:r>
          </a:p>
          <a:p>
            <a:pPr marL="270107" indent="-176913">
              <a:buClr>
                <a:srgbClr val="C00000"/>
              </a:buClr>
            </a:pPr>
            <a:r>
              <a:rPr lang="en-GB" altLang="en-US" sz="1397" dirty="0">
                <a:solidFill>
                  <a:schemeClr val="dk1"/>
                </a:solidFill>
                <a:latin typeface="Arial" panose="020B0604020202020204" pitchFamily="34" charset="0"/>
                <a:cs typeface="Arial" panose="020B0604020202020204" pitchFamily="34" charset="0"/>
              </a:rPr>
              <a:t>eg new equipment or technologies</a:t>
            </a:r>
          </a:p>
        </p:txBody>
      </p:sp>
      <p:sp>
        <p:nvSpPr>
          <p:cNvPr id="24" name="Rectangle 23"/>
          <p:cNvSpPr/>
          <p:nvPr/>
        </p:nvSpPr>
        <p:spPr>
          <a:xfrm>
            <a:off x="5205187" y="4138989"/>
            <a:ext cx="3198415" cy="527008"/>
          </a:xfrm>
          <a:prstGeom prst="rect">
            <a:avLst/>
          </a:prstGeom>
        </p:spPr>
        <p:txBody>
          <a:bodyPr wrap="square">
            <a:spAutoFit/>
          </a:bodyPr>
          <a:lstStyle/>
          <a:p>
            <a:pPr marL="91845" indent="-3167">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Learning support provided by employer or the provider</a:t>
            </a:r>
          </a:p>
        </p:txBody>
      </p:sp>
      <p:sp>
        <p:nvSpPr>
          <p:cNvPr id="25" name="Rectangle 24"/>
          <p:cNvSpPr/>
          <p:nvPr/>
        </p:nvSpPr>
        <p:spPr>
          <a:xfrm>
            <a:off x="8744044" y="4151278"/>
            <a:ext cx="6080517" cy="527008"/>
          </a:xfrm>
          <a:prstGeom prst="rect">
            <a:avLst/>
          </a:prstGeom>
        </p:spPr>
        <p:txBody>
          <a:bodyPr>
            <a:spAutoFit/>
          </a:bodyPr>
          <a:lstStyle/>
          <a:p>
            <a:pPr marL="270107" indent="-176913">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Some online learning </a:t>
            </a:r>
          </a:p>
          <a:p>
            <a:pPr marL="270107" indent="-176913">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eg webinars or blended learning</a:t>
            </a:r>
          </a:p>
        </p:txBody>
      </p:sp>
      <p:sp>
        <p:nvSpPr>
          <p:cNvPr id="26" name="Rectangle 25"/>
          <p:cNvSpPr/>
          <p:nvPr/>
        </p:nvSpPr>
        <p:spPr>
          <a:xfrm>
            <a:off x="1725797" y="5112853"/>
            <a:ext cx="2565007" cy="306995"/>
          </a:xfrm>
          <a:prstGeom prst="rect">
            <a:avLst/>
          </a:prstGeom>
        </p:spPr>
        <p:txBody>
          <a:bodyPr wrap="none">
            <a:spAutoFit/>
          </a:bodyPr>
          <a:lstStyle/>
          <a:p>
            <a:r>
              <a:rPr lang="en-GB" altLang="en-US" sz="1397" dirty="0">
                <a:solidFill>
                  <a:schemeClr val="dk1"/>
                </a:solidFill>
                <a:latin typeface="Arial" panose="020B0604020202020204" pitchFamily="34" charset="0"/>
                <a:cs typeface="Arial" panose="020B0604020202020204" pitchFamily="34" charset="0"/>
              </a:rPr>
              <a:t>Shadowing or being mentored</a:t>
            </a:r>
            <a:endParaRPr lang="en-GB" sz="1397" dirty="0">
              <a:solidFill>
                <a:schemeClr val="dk1"/>
              </a:solidFill>
              <a:latin typeface="Arial" panose="020B0604020202020204" pitchFamily="34" charset="0"/>
              <a:cs typeface="Arial" panose="020B0604020202020204" pitchFamily="34" charset="0"/>
            </a:endParaRPr>
          </a:p>
        </p:txBody>
      </p:sp>
      <p:sp>
        <p:nvSpPr>
          <p:cNvPr id="27" name="Rectangle 26"/>
          <p:cNvSpPr/>
          <p:nvPr/>
        </p:nvSpPr>
        <p:spPr>
          <a:xfrm>
            <a:off x="4925270" y="5132590"/>
            <a:ext cx="1876506" cy="309553"/>
          </a:xfrm>
          <a:prstGeom prst="rect">
            <a:avLst/>
          </a:prstGeom>
        </p:spPr>
        <p:txBody>
          <a:bodyPr wrap="none">
            <a:spAutoFit/>
          </a:bodyPr>
          <a:lstStyle/>
          <a:p>
            <a:pPr marL="270107" indent="-176913">
              <a:lnSpc>
                <a:spcPts val="1672"/>
              </a:lnSpc>
              <a:spcBef>
                <a:spcPts val="298"/>
              </a:spcBef>
              <a:spcAft>
                <a:spcPts val="398"/>
              </a:spcAft>
              <a:buClr>
                <a:srgbClr val="C00000"/>
              </a:buClr>
            </a:pPr>
            <a:r>
              <a:rPr lang="en-GB" altLang="en-US" sz="1397" dirty="0">
                <a:latin typeface="Arial" panose="020B0604020202020204" pitchFamily="34" charset="0"/>
                <a:cs typeface="Arial" panose="020B0604020202020204" pitchFamily="34" charset="0"/>
              </a:rPr>
              <a:t>	  </a:t>
            </a:r>
            <a:r>
              <a:rPr lang="en-GB" altLang="en-US" sz="1397" dirty="0">
                <a:solidFill>
                  <a:schemeClr val="dk1"/>
                </a:solidFill>
                <a:latin typeface="Arial" panose="020B0604020202020204" pitchFamily="34" charset="0"/>
                <a:cs typeface="Arial" panose="020B0604020202020204" pitchFamily="34" charset="0"/>
              </a:rPr>
              <a:t>Practical training</a:t>
            </a:r>
          </a:p>
        </p:txBody>
      </p:sp>
      <p:sp>
        <p:nvSpPr>
          <p:cNvPr id="28" name="Rectangle 27"/>
          <p:cNvSpPr/>
          <p:nvPr/>
        </p:nvSpPr>
        <p:spPr>
          <a:xfrm>
            <a:off x="8540489" y="5090653"/>
            <a:ext cx="2581561" cy="527008"/>
          </a:xfrm>
          <a:prstGeom prst="rect">
            <a:avLst/>
          </a:prstGeom>
        </p:spPr>
        <p:txBody>
          <a:bodyPr wrap="square">
            <a:spAutoFit/>
          </a:bodyPr>
          <a:lstStyle/>
          <a:p>
            <a:pPr marL="270107" indent="-176913">
              <a:lnSpc>
                <a:spcPts val="1672"/>
              </a:lnSpc>
              <a:spcBef>
                <a:spcPts val="298"/>
              </a:spcBef>
              <a:spcAft>
                <a:spcPts val="398"/>
              </a:spcAft>
              <a:buClr>
                <a:srgbClr val="C00000"/>
              </a:buClr>
            </a:pPr>
            <a:r>
              <a:rPr lang="en-GB" altLang="en-US" sz="1397" dirty="0">
                <a:latin typeface="Arial" panose="020B0604020202020204" pitchFamily="34" charset="0"/>
                <a:cs typeface="Arial" panose="020B0604020202020204" pitchFamily="34" charset="0"/>
              </a:rPr>
              <a:t>	</a:t>
            </a:r>
            <a:r>
              <a:rPr lang="en-GB" altLang="en-US" sz="1397" dirty="0">
                <a:solidFill>
                  <a:schemeClr val="dk1"/>
                </a:solidFill>
                <a:latin typeface="Arial" panose="020B0604020202020204" pitchFamily="34" charset="0"/>
                <a:cs typeface="Arial" panose="020B0604020202020204" pitchFamily="34" charset="0"/>
              </a:rPr>
              <a:t>Visiting the employer’s other departments</a:t>
            </a:r>
          </a:p>
        </p:txBody>
      </p:sp>
      <p:sp>
        <p:nvSpPr>
          <p:cNvPr id="29" name="Rectangle 28"/>
          <p:cNvSpPr/>
          <p:nvPr/>
        </p:nvSpPr>
        <p:spPr>
          <a:xfrm>
            <a:off x="2359958" y="5961221"/>
            <a:ext cx="6080517" cy="527008"/>
          </a:xfrm>
          <a:prstGeom prst="rect">
            <a:avLst/>
          </a:prstGeom>
        </p:spPr>
        <p:txBody>
          <a:bodyPr>
            <a:spAutoFit/>
          </a:bodyPr>
          <a:lstStyle/>
          <a:p>
            <a:pPr marL="270107" indent="-176913">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Time spent by the apprentice writing </a:t>
            </a:r>
          </a:p>
          <a:p>
            <a:pPr marL="270107" indent="-176913">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assessments/assignments</a:t>
            </a:r>
          </a:p>
        </p:txBody>
      </p:sp>
      <p:sp>
        <p:nvSpPr>
          <p:cNvPr id="30" name="Rectangle 29"/>
          <p:cNvSpPr/>
          <p:nvPr/>
        </p:nvSpPr>
        <p:spPr>
          <a:xfrm>
            <a:off x="6719267" y="5940722"/>
            <a:ext cx="6080517" cy="527008"/>
          </a:xfrm>
          <a:prstGeom prst="rect">
            <a:avLst/>
          </a:prstGeom>
        </p:spPr>
        <p:txBody>
          <a:bodyPr>
            <a:spAutoFit/>
          </a:bodyPr>
          <a:lstStyle/>
          <a:p>
            <a:pPr marL="270107" indent="-176913">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Industry visits or visiting other companies </a:t>
            </a:r>
          </a:p>
          <a:p>
            <a:pPr marL="270107" indent="-176913">
              <a:lnSpc>
                <a:spcPts val="1672"/>
              </a:lnSpc>
              <a:buClr>
                <a:srgbClr val="C00000"/>
              </a:buClr>
            </a:pPr>
            <a:r>
              <a:rPr lang="en-GB" altLang="en-US" sz="1397" dirty="0">
                <a:solidFill>
                  <a:schemeClr val="dk1"/>
                </a:solidFill>
                <a:latin typeface="Arial" panose="020B0604020202020204" pitchFamily="34" charset="0"/>
                <a:cs typeface="Arial" panose="020B0604020202020204" pitchFamily="34" charset="0"/>
              </a:rPr>
              <a:t>or suppliers</a:t>
            </a:r>
          </a:p>
        </p:txBody>
      </p:sp>
      <p:sp>
        <p:nvSpPr>
          <p:cNvPr id="31" name="Footer Placeholder 4"/>
          <p:cNvSpPr>
            <a:spLocks noGrp="1"/>
          </p:cNvSpPr>
          <p:nvPr>
            <p:ph type="ftr" sz="quarter" idx="11"/>
          </p:nvPr>
        </p:nvSpPr>
        <p:spPr>
          <a:xfrm>
            <a:off x="530110" y="1"/>
            <a:ext cx="7618064" cy="516240"/>
          </a:xfrm>
        </p:spPr>
        <p:txBody>
          <a:bodyPr/>
          <a:lstStyle/>
          <a:p>
            <a:r>
              <a:rPr lang="en-US" dirty="0"/>
              <a:t>City &amp; Guilds: Apprenticeship support from a name you can trust</a:t>
            </a:r>
          </a:p>
        </p:txBody>
      </p:sp>
    </p:spTree>
    <p:extLst>
      <p:ext uri="{BB962C8B-B14F-4D97-AF65-F5344CB8AC3E}">
        <p14:creationId xmlns:p14="http://schemas.microsoft.com/office/powerpoint/2010/main" val="1236540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EPA Process</a:t>
            </a:r>
            <a:endParaRPr lang="en-GB" b="1" dirty="0"/>
          </a:p>
        </p:txBody>
      </p:sp>
    </p:spTree>
    <p:extLst>
      <p:ext uri="{BB962C8B-B14F-4D97-AF65-F5344CB8AC3E}">
        <p14:creationId xmlns:p14="http://schemas.microsoft.com/office/powerpoint/2010/main" val="676548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47" y="775312"/>
            <a:ext cx="11103507" cy="664285"/>
          </a:xfrm>
        </p:spPr>
        <p:txBody>
          <a:bodyPr/>
          <a:lstStyle/>
          <a:p>
            <a:r>
              <a:rPr lang="en-GB" dirty="0"/>
              <a:t>The end-point assessment journey, step-by-step</a:t>
            </a:r>
          </a:p>
        </p:txBody>
      </p:sp>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300321" y="10164004"/>
            <a:ext cx="2587988" cy="2587988"/>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4643" y="10164004"/>
            <a:ext cx="2587988" cy="2587988"/>
          </a:xfrm>
          <a:prstGeom prst="rect">
            <a:avLst/>
          </a:prstGeom>
        </p:spPr>
      </p:pic>
      <p:grpSp>
        <p:nvGrpSpPr>
          <p:cNvPr id="74" name="Group 8"/>
          <p:cNvGrpSpPr/>
          <p:nvPr/>
        </p:nvGrpSpPr>
        <p:grpSpPr>
          <a:xfrm>
            <a:off x="607788" y="1433632"/>
            <a:ext cx="11262954" cy="4779289"/>
            <a:chOff x="579801" y="1432189"/>
            <a:chExt cx="11320385" cy="4803658"/>
          </a:xfrm>
        </p:grpSpPr>
        <p:cxnSp>
          <p:nvCxnSpPr>
            <p:cNvPr id="54" name="Straight Arrow Connector 17"/>
            <p:cNvCxnSpPr/>
            <p:nvPr/>
          </p:nvCxnSpPr>
          <p:spPr>
            <a:xfrm>
              <a:off x="5576846" y="2469688"/>
              <a:ext cx="893045" cy="1097"/>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sp>
          <p:nvSpPr>
            <p:cNvPr id="5" name="Rectangle 18"/>
            <p:cNvSpPr/>
            <p:nvPr/>
          </p:nvSpPr>
          <p:spPr>
            <a:xfrm>
              <a:off x="579801" y="1815217"/>
              <a:ext cx="2052000" cy="1008000"/>
            </a:xfrm>
            <a:prstGeom prst="rect">
              <a:avLst/>
            </a:prstGeom>
            <a:solidFill>
              <a:schemeClr val="accent4">
                <a:alpha val="78000"/>
              </a:schemeClr>
            </a:solidFill>
            <a:ln>
              <a:noFill/>
            </a:ln>
          </p:spPr>
          <p:txBody>
            <a:bodyPr wrap="square" lIns="71635" tIns="0" rIns="71635" bIns="0" rtlCol="0" anchor="t" anchorCtr="0">
              <a:noAutofit/>
            </a:bodyPr>
            <a:lstStyle/>
            <a:p>
              <a:r>
                <a:rPr lang="en-GB" sz="1592" dirty="0">
                  <a:solidFill>
                    <a:srgbClr val="FFFFFF"/>
                  </a:solidFill>
                </a:rPr>
                <a:t>1</a:t>
              </a:r>
            </a:p>
            <a:p>
              <a:r>
                <a:rPr lang="en-GB" sz="1194" dirty="0">
                  <a:solidFill>
                    <a:srgbClr val="FFFFFF"/>
                  </a:solidFill>
                </a:rPr>
                <a:t>Recruit and induct</a:t>
              </a:r>
            </a:p>
            <a:p>
              <a:r>
                <a:rPr lang="en-GB" sz="1194" dirty="0">
                  <a:solidFill>
                    <a:srgbClr val="FFFFFF"/>
                  </a:solidFill>
                </a:rPr>
                <a:t>the apprentice</a:t>
              </a:r>
            </a:p>
          </p:txBody>
        </p:sp>
        <p:sp>
          <p:nvSpPr>
            <p:cNvPr id="6" name="Rectangle 19"/>
            <p:cNvSpPr/>
            <p:nvPr/>
          </p:nvSpPr>
          <p:spPr>
            <a:xfrm>
              <a:off x="6473056" y="1815217"/>
              <a:ext cx="2052000" cy="1008000"/>
            </a:xfrm>
            <a:prstGeom prst="rect">
              <a:avLst/>
            </a:prstGeom>
            <a:solidFill>
              <a:schemeClr val="accent4">
                <a:alpha val="78000"/>
              </a:schemeClr>
            </a:solidFill>
            <a:ln>
              <a:noFill/>
            </a:ln>
          </p:spPr>
          <p:txBody>
            <a:bodyPr wrap="square" lIns="71635" tIns="0" rIns="71635" bIns="0" rtlCol="0" anchor="t" anchorCtr="0">
              <a:noAutofit/>
            </a:bodyPr>
            <a:lstStyle/>
            <a:p>
              <a:r>
                <a:rPr lang="en-GB" sz="1592" dirty="0">
                  <a:solidFill>
                    <a:srgbClr val="FFFFFF"/>
                  </a:solidFill>
                </a:rPr>
                <a:t>3 </a:t>
              </a:r>
            </a:p>
            <a:p>
              <a:r>
                <a:rPr lang="en-GB" sz="1194" dirty="0">
                  <a:solidFill>
                    <a:srgbClr val="FFFFFF"/>
                  </a:solidFill>
                </a:rPr>
                <a:t>Provider registers </a:t>
              </a:r>
            </a:p>
            <a:p>
              <a:r>
                <a:rPr lang="en-GB" sz="1194" dirty="0">
                  <a:solidFill>
                    <a:srgbClr val="FFFFFF"/>
                  </a:solidFill>
                </a:rPr>
                <a:t>apprentice on Walled Garden to access learning materials</a:t>
              </a:r>
            </a:p>
            <a:p>
              <a:endParaRPr lang="en-GB" sz="1194" dirty="0">
                <a:solidFill>
                  <a:srgbClr val="FFFFFF"/>
                </a:solidFill>
              </a:endParaRPr>
            </a:p>
          </p:txBody>
        </p:sp>
        <p:sp>
          <p:nvSpPr>
            <p:cNvPr id="7" name="Rectangle 20"/>
            <p:cNvSpPr/>
            <p:nvPr/>
          </p:nvSpPr>
          <p:spPr>
            <a:xfrm>
              <a:off x="3524845" y="1816314"/>
              <a:ext cx="2190988" cy="1008000"/>
            </a:xfrm>
            <a:prstGeom prst="rect">
              <a:avLst/>
            </a:prstGeom>
            <a:solidFill>
              <a:schemeClr val="accent4">
                <a:alpha val="78000"/>
              </a:schemeClr>
            </a:solidFill>
            <a:ln>
              <a:noFill/>
            </a:ln>
          </p:spPr>
          <p:txBody>
            <a:bodyPr wrap="square" lIns="71635" tIns="0" rIns="71635" bIns="0" rtlCol="0" anchor="t" anchorCtr="0">
              <a:noAutofit/>
            </a:bodyPr>
            <a:lstStyle/>
            <a:p>
              <a:r>
                <a:rPr lang="en-GB" sz="1592" dirty="0">
                  <a:solidFill>
                    <a:srgbClr val="FFFFFF"/>
                  </a:solidFill>
                </a:rPr>
                <a:t>2</a:t>
              </a:r>
            </a:p>
            <a:p>
              <a:r>
                <a:rPr lang="en-GB" sz="1194" dirty="0">
                  <a:solidFill>
                    <a:srgbClr val="FFFFFF"/>
                  </a:solidFill>
                </a:rPr>
                <a:t>Provider registers </a:t>
              </a:r>
            </a:p>
            <a:p>
              <a:r>
                <a:rPr lang="en-GB" sz="1194" dirty="0">
                  <a:solidFill>
                    <a:srgbClr val="FFFFFF"/>
                  </a:solidFill>
                </a:rPr>
                <a:t>apprentice on ILR, Apprenticeship Service* and </a:t>
              </a:r>
            </a:p>
            <a:p>
              <a:r>
                <a:rPr lang="en-GB" sz="1194" dirty="0">
                  <a:solidFill>
                    <a:srgbClr val="FFFFFF"/>
                  </a:solidFill>
                </a:rPr>
                <a:t>fees agreed with employer**</a:t>
              </a:r>
            </a:p>
            <a:p>
              <a:endParaRPr lang="en-GB" sz="1194" dirty="0">
                <a:solidFill>
                  <a:srgbClr val="FFFFFF"/>
                </a:solidFill>
              </a:endParaRPr>
            </a:p>
          </p:txBody>
        </p:sp>
        <p:sp>
          <p:nvSpPr>
            <p:cNvPr id="8" name="Rectangle 21"/>
            <p:cNvSpPr/>
            <p:nvPr/>
          </p:nvSpPr>
          <p:spPr>
            <a:xfrm>
              <a:off x="9418101" y="1824689"/>
              <a:ext cx="2257961" cy="1008000"/>
            </a:xfrm>
            <a:prstGeom prst="rect">
              <a:avLst/>
            </a:prstGeom>
            <a:solidFill>
              <a:schemeClr val="accent4">
                <a:alpha val="78000"/>
              </a:schemeClr>
            </a:solidFill>
            <a:ln>
              <a:noFill/>
            </a:ln>
          </p:spPr>
          <p:txBody>
            <a:bodyPr wrap="square" lIns="71635" tIns="0" rIns="71635" bIns="0" rtlCol="0" anchor="t" anchorCtr="0">
              <a:noAutofit/>
            </a:bodyPr>
            <a:lstStyle/>
            <a:p>
              <a:r>
                <a:rPr lang="en-GB" sz="1592" dirty="0">
                  <a:solidFill>
                    <a:srgbClr val="FFFFFF"/>
                  </a:solidFill>
                </a:rPr>
                <a:t>4</a:t>
              </a:r>
            </a:p>
            <a:p>
              <a:r>
                <a:rPr lang="en-GB" sz="1194" dirty="0">
                  <a:solidFill>
                    <a:srgbClr val="FFFFFF"/>
                  </a:solidFill>
                </a:rPr>
                <a:t>Learner completes</a:t>
              </a:r>
            </a:p>
            <a:p>
              <a:r>
                <a:rPr lang="en-GB" sz="1194" dirty="0">
                  <a:solidFill>
                    <a:srgbClr val="FFFFFF"/>
                  </a:solidFill>
                </a:rPr>
                <a:t>on-programme</a:t>
              </a:r>
            </a:p>
            <a:p>
              <a:r>
                <a:rPr lang="en-GB" sz="1194" dirty="0">
                  <a:solidFill>
                    <a:srgbClr val="FFFFFF"/>
                  </a:solidFill>
                </a:rPr>
                <a:t>activity (at least 12 months)</a:t>
              </a:r>
            </a:p>
            <a:p>
              <a:endParaRPr lang="en-GB" sz="1194" dirty="0">
                <a:solidFill>
                  <a:srgbClr val="FFFFFF"/>
                </a:solidFill>
              </a:endParaRPr>
            </a:p>
          </p:txBody>
        </p:sp>
        <p:sp>
          <p:nvSpPr>
            <p:cNvPr id="10" name="Rectangle 22"/>
            <p:cNvSpPr/>
            <p:nvPr/>
          </p:nvSpPr>
          <p:spPr>
            <a:xfrm>
              <a:off x="579801" y="3404532"/>
              <a:ext cx="2052000" cy="1008000"/>
            </a:xfrm>
            <a:prstGeom prst="rect">
              <a:avLst/>
            </a:prstGeom>
            <a:solidFill>
              <a:schemeClr val="bg2">
                <a:alpha val="60000"/>
              </a:schemeClr>
            </a:solidFill>
            <a:ln>
              <a:noFill/>
            </a:ln>
          </p:spPr>
          <p:txBody>
            <a:bodyPr wrap="square" lIns="71635" tIns="0" rIns="71635" bIns="0" rtlCol="0" anchor="t" anchorCtr="0">
              <a:noAutofit/>
            </a:bodyPr>
            <a:lstStyle/>
            <a:p>
              <a:r>
                <a:rPr lang="en-GB" sz="1592" dirty="0">
                  <a:solidFill>
                    <a:srgbClr val="000000"/>
                  </a:solidFill>
                </a:rPr>
                <a:t>8</a:t>
              </a:r>
            </a:p>
            <a:p>
              <a:r>
                <a:rPr lang="en-GB" sz="1194" dirty="0">
                  <a:solidFill>
                    <a:srgbClr val="000000"/>
                  </a:solidFill>
                </a:rPr>
                <a:t>The EPA</a:t>
              </a:r>
            </a:p>
            <a:p>
              <a:endParaRPr lang="en-GB" sz="1194" dirty="0">
                <a:solidFill>
                  <a:srgbClr val="000000"/>
                </a:solidFill>
              </a:endParaRPr>
            </a:p>
          </p:txBody>
        </p:sp>
        <p:sp>
          <p:nvSpPr>
            <p:cNvPr id="11" name="Rectangle 23"/>
            <p:cNvSpPr/>
            <p:nvPr/>
          </p:nvSpPr>
          <p:spPr>
            <a:xfrm>
              <a:off x="6473056" y="3404532"/>
              <a:ext cx="2052000" cy="1008000"/>
            </a:xfrm>
            <a:prstGeom prst="rect">
              <a:avLst/>
            </a:prstGeom>
            <a:solidFill>
              <a:schemeClr val="bg2">
                <a:alpha val="60000"/>
              </a:schemeClr>
            </a:solidFill>
            <a:ln>
              <a:noFill/>
            </a:ln>
          </p:spPr>
          <p:txBody>
            <a:bodyPr wrap="square" lIns="71635" tIns="0" rIns="71635" bIns="0" rtlCol="0" anchor="t" anchorCtr="0">
              <a:noAutofit/>
            </a:bodyPr>
            <a:lstStyle/>
            <a:p>
              <a:r>
                <a:rPr lang="en-US" sz="1592" dirty="0">
                  <a:solidFill>
                    <a:srgbClr val="000000"/>
                  </a:solidFill>
                </a:rPr>
                <a:t>6</a:t>
              </a:r>
            </a:p>
            <a:p>
              <a:r>
                <a:rPr lang="en-US" sz="1194" dirty="0">
                  <a:solidFill>
                    <a:srgbClr val="000000"/>
                  </a:solidFill>
                </a:rPr>
                <a:t>EPA team contacts </a:t>
              </a:r>
            </a:p>
            <a:p>
              <a:r>
                <a:rPr lang="en-US" sz="1194" dirty="0">
                  <a:solidFill>
                    <a:srgbClr val="000000"/>
                  </a:solidFill>
                </a:rPr>
                <a:t>customer to confirm dates</a:t>
              </a:r>
            </a:p>
            <a:p>
              <a:endParaRPr lang="en-GB" sz="1194" dirty="0">
                <a:solidFill>
                  <a:srgbClr val="000000"/>
                </a:solidFill>
              </a:endParaRPr>
            </a:p>
          </p:txBody>
        </p:sp>
        <p:sp>
          <p:nvSpPr>
            <p:cNvPr id="12" name="Rectangle 24"/>
            <p:cNvSpPr/>
            <p:nvPr/>
          </p:nvSpPr>
          <p:spPr>
            <a:xfrm>
              <a:off x="3524846" y="3405629"/>
              <a:ext cx="2052000" cy="1008000"/>
            </a:xfrm>
            <a:prstGeom prst="rect">
              <a:avLst/>
            </a:prstGeom>
            <a:solidFill>
              <a:schemeClr val="bg2">
                <a:alpha val="60000"/>
              </a:schemeClr>
            </a:solidFill>
            <a:ln>
              <a:noFill/>
            </a:ln>
          </p:spPr>
          <p:txBody>
            <a:bodyPr wrap="square" lIns="71635" tIns="0" rIns="71635" bIns="0" rtlCol="0" anchor="t" anchorCtr="0">
              <a:noAutofit/>
            </a:bodyPr>
            <a:lstStyle/>
            <a:p>
              <a:r>
                <a:rPr lang="en-US" sz="1592" dirty="0">
                  <a:solidFill>
                    <a:srgbClr val="000000"/>
                  </a:solidFill>
                </a:rPr>
                <a:t>7 </a:t>
              </a:r>
            </a:p>
            <a:p>
              <a:r>
                <a:rPr lang="en-US" sz="1194" dirty="0">
                  <a:solidFill>
                    <a:srgbClr val="000000"/>
                  </a:solidFill>
                </a:rPr>
                <a:t>Provider gives EPA team </a:t>
              </a:r>
            </a:p>
            <a:p>
              <a:r>
                <a:rPr lang="en-US" sz="1194" dirty="0">
                  <a:solidFill>
                    <a:srgbClr val="000000"/>
                  </a:solidFill>
                </a:rPr>
                <a:t>evidence for gateway </a:t>
              </a:r>
            </a:p>
            <a:p>
              <a:r>
                <a:rPr lang="en-US" sz="1194" dirty="0">
                  <a:solidFill>
                    <a:srgbClr val="000000"/>
                  </a:solidFill>
                </a:rPr>
                <a:t>and signs off apprentice as </a:t>
              </a:r>
            </a:p>
            <a:p>
              <a:r>
                <a:rPr lang="en-US" sz="1194" dirty="0">
                  <a:solidFill>
                    <a:srgbClr val="000000"/>
                  </a:solidFill>
                </a:rPr>
                <a:t>ready with employer</a:t>
              </a:r>
            </a:p>
            <a:p>
              <a:endParaRPr lang="en-GB" sz="1194" dirty="0">
                <a:solidFill>
                  <a:srgbClr val="000000"/>
                </a:solidFill>
              </a:endParaRPr>
            </a:p>
          </p:txBody>
        </p:sp>
        <p:sp>
          <p:nvSpPr>
            <p:cNvPr id="13" name="Rectangle 27"/>
            <p:cNvSpPr/>
            <p:nvPr/>
          </p:nvSpPr>
          <p:spPr>
            <a:xfrm>
              <a:off x="9418100" y="3414004"/>
              <a:ext cx="2257962" cy="1008000"/>
            </a:xfrm>
            <a:prstGeom prst="rect">
              <a:avLst/>
            </a:prstGeom>
            <a:solidFill>
              <a:schemeClr val="bg2">
                <a:alpha val="60000"/>
              </a:schemeClr>
            </a:solidFill>
            <a:ln>
              <a:noFill/>
            </a:ln>
          </p:spPr>
          <p:txBody>
            <a:bodyPr wrap="square" lIns="71635" tIns="0" rIns="71635" bIns="0" rtlCol="0" anchor="t" anchorCtr="0">
              <a:noAutofit/>
            </a:bodyPr>
            <a:lstStyle/>
            <a:p>
              <a:r>
                <a:rPr lang="en-US" sz="1592" dirty="0">
                  <a:solidFill>
                    <a:srgbClr val="000000"/>
                  </a:solidFill>
                </a:rPr>
                <a:t>5</a:t>
              </a:r>
              <a:r>
                <a:rPr lang="en-US" sz="1194" dirty="0">
                  <a:solidFill>
                    <a:srgbClr val="000000"/>
                  </a:solidFill>
                </a:rPr>
                <a:t> </a:t>
              </a:r>
            </a:p>
            <a:p>
              <a:r>
                <a:rPr lang="en-US" sz="1194" dirty="0">
                  <a:solidFill>
                    <a:srgbClr val="000000"/>
                  </a:solidFill>
                </a:rPr>
                <a:t>Provider makes reservation request (90 days before EPA)Ɨ</a:t>
              </a:r>
            </a:p>
          </p:txBody>
        </p:sp>
        <p:sp>
          <p:nvSpPr>
            <p:cNvPr id="14" name="Rectangle 28"/>
            <p:cNvSpPr/>
            <p:nvPr/>
          </p:nvSpPr>
          <p:spPr>
            <a:xfrm>
              <a:off x="579801" y="4993847"/>
              <a:ext cx="2052000" cy="1008000"/>
            </a:xfrm>
            <a:prstGeom prst="rect">
              <a:avLst/>
            </a:prstGeom>
            <a:solidFill>
              <a:srgbClr val="00B140">
                <a:alpha val="60000"/>
              </a:srgbClr>
            </a:solidFill>
            <a:ln>
              <a:noFill/>
            </a:ln>
          </p:spPr>
          <p:txBody>
            <a:bodyPr wrap="square" lIns="71635" tIns="0" rIns="71635" bIns="0" rtlCol="0" anchor="t" anchorCtr="0">
              <a:noAutofit/>
            </a:bodyPr>
            <a:lstStyle/>
            <a:p>
              <a:r>
                <a:rPr lang="en-US" sz="1592" dirty="0">
                  <a:solidFill>
                    <a:srgbClr val="000000"/>
                  </a:solidFill>
                </a:rPr>
                <a:t>9</a:t>
              </a:r>
            </a:p>
            <a:p>
              <a:r>
                <a:rPr lang="en-US" sz="1194" dirty="0">
                  <a:solidFill>
                    <a:srgbClr val="000000"/>
                  </a:solidFill>
                </a:rPr>
                <a:t>EPA results</a:t>
              </a:r>
            </a:p>
            <a:p>
              <a:r>
                <a:rPr lang="en-US" sz="1194" dirty="0">
                  <a:solidFill>
                    <a:srgbClr val="000000"/>
                  </a:solidFill>
                </a:rPr>
                <a:t>processed and grade </a:t>
              </a:r>
            </a:p>
            <a:p>
              <a:r>
                <a:rPr lang="en-US" sz="1194" dirty="0">
                  <a:solidFill>
                    <a:srgbClr val="000000"/>
                  </a:solidFill>
                </a:rPr>
                <a:t>confirmed</a:t>
              </a:r>
            </a:p>
          </p:txBody>
        </p:sp>
        <p:sp>
          <p:nvSpPr>
            <p:cNvPr id="15" name="Rectangle 30"/>
            <p:cNvSpPr/>
            <p:nvPr/>
          </p:nvSpPr>
          <p:spPr>
            <a:xfrm>
              <a:off x="6473056" y="4993847"/>
              <a:ext cx="2052000" cy="1008000"/>
            </a:xfrm>
            <a:prstGeom prst="rect">
              <a:avLst/>
            </a:prstGeom>
            <a:solidFill>
              <a:srgbClr val="00B140">
                <a:alpha val="60000"/>
              </a:srgbClr>
            </a:solidFill>
            <a:ln>
              <a:noFill/>
            </a:ln>
          </p:spPr>
          <p:txBody>
            <a:bodyPr wrap="square" lIns="71635" tIns="0" rIns="71635" bIns="0" rtlCol="0" anchor="t" anchorCtr="0">
              <a:noAutofit/>
            </a:bodyPr>
            <a:lstStyle/>
            <a:p>
              <a:r>
                <a:rPr lang="en-US" sz="1592" dirty="0">
                  <a:solidFill>
                    <a:srgbClr val="000000"/>
                  </a:solidFill>
                </a:rPr>
                <a:t>11 </a:t>
              </a:r>
            </a:p>
            <a:p>
              <a:r>
                <a:rPr lang="en-US" sz="1194" dirty="0">
                  <a:solidFill>
                    <a:srgbClr val="000000"/>
                  </a:solidFill>
                </a:rPr>
                <a:t>EPA team uploads evidence to ESFA for apprenticeship</a:t>
              </a:r>
            </a:p>
            <a:p>
              <a:r>
                <a:rPr lang="en-US" sz="1194" dirty="0">
                  <a:solidFill>
                    <a:srgbClr val="000000"/>
                  </a:solidFill>
                </a:rPr>
                <a:t>certificate</a:t>
              </a:r>
            </a:p>
          </p:txBody>
        </p:sp>
        <p:sp>
          <p:nvSpPr>
            <p:cNvPr id="16" name="Rectangle 36"/>
            <p:cNvSpPr/>
            <p:nvPr/>
          </p:nvSpPr>
          <p:spPr>
            <a:xfrm>
              <a:off x="3524846" y="4994944"/>
              <a:ext cx="2052000" cy="1008000"/>
            </a:xfrm>
            <a:prstGeom prst="rect">
              <a:avLst/>
            </a:prstGeom>
            <a:solidFill>
              <a:srgbClr val="00B140">
                <a:alpha val="60000"/>
              </a:srgbClr>
            </a:solidFill>
            <a:ln>
              <a:noFill/>
            </a:ln>
          </p:spPr>
          <p:txBody>
            <a:bodyPr wrap="square" lIns="71635" tIns="0" rIns="71635" bIns="0" rtlCol="0" anchor="t" anchorCtr="0">
              <a:noAutofit/>
            </a:bodyPr>
            <a:lstStyle/>
            <a:p>
              <a:r>
                <a:rPr lang="en-US" sz="1592" dirty="0">
                  <a:solidFill>
                    <a:srgbClr val="000000"/>
                  </a:solidFill>
                </a:rPr>
                <a:t>10</a:t>
              </a:r>
            </a:p>
            <a:p>
              <a:r>
                <a:rPr lang="en-US" sz="1194" dirty="0">
                  <a:solidFill>
                    <a:srgbClr val="000000"/>
                  </a:solidFill>
                </a:rPr>
                <a:t>City &amp; Guilds statement of achievement issued to provider</a:t>
              </a:r>
            </a:p>
            <a:p>
              <a:endParaRPr lang="en-GB" sz="1194" dirty="0">
                <a:solidFill>
                  <a:srgbClr val="000000"/>
                </a:solidFill>
              </a:endParaRPr>
            </a:p>
          </p:txBody>
        </p:sp>
        <p:sp>
          <p:nvSpPr>
            <p:cNvPr id="17" name="Dodecagon 44"/>
            <p:cNvSpPr/>
            <p:nvPr/>
          </p:nvSpPr>
          <p:spPr>
            <a:xfrm>
              <a:off x="9554864" y="4759847"/>
              <a:ext cx="1584000" cy="1476000"/>
            </a:xfrm>
            <a:prstGeom prst="dodecagon">
              <a:avLst/>
            </a:prstGeom>
            <a:solidFill>
              <a:schemeClr val="tx2">
                <a:alpha val="73000"/>
              </a:schemeClr>
            </a:solidFill>
            <a:ln>
              <a:noFill/>
            </a:ln>
          </p:spPr>
          <p:txBody>
            <a:bodyPr wrap="square" lIns="71635" tIns="0" rIns="71635" bIns="0" rtlCol="0" anchor="ctr" anchorCtr="0">
              <a:noAutofit/>
            </a:bodyPr>
            <a:lstStyle/>
            <a:p>
              <a:pPr algn="ctr"/>
              <a:r>
                <a:rPr lang="en-US" sz="1194" dirty="0">
                  <a:solidFill>
                    <a:srgbClr val="FFFFFF"/>
                  </a:solidFill>
                </a:rPr>
                <a:t>Apprenticeship</a:t>
              </a:r>
            </a:p>
            <a:p>
              <a:pPr algn="ctr"/>
              <a:r>
                <a:rPr lang="en-US" sz="1194" dirty="0">
                  <a:solidFill>
                    <a:srgbClr val="FFFFFF"/>
                  </a:solidFill>
                </a:rPr>
                <a:t>achieved and </a:t>
              </a:r>
            </a:p>
            <a:p>
              <a:pPr algn="ctr"/>
              <a:r>
                <a:rPr lang="en-US" sz="1194" dirty="0">
                  <a:solidFill>
                    <a:srgbClr val="FFFFFF"/>
                  </a:solidFill>
                </a:rPr>
                <a:t>certificate issued direct </a:t>
              </a:r>
            </a:p>
            <a:p>
              <a:pPr algn="ctr"/>
              <a:r>
                <a:rPr lang="en-US" sz="1194" dirty="0">
                  <a:solidFill>
                    <a:srgbClr val="FFFFFF"/>
                  </a:solidFill>
                </a:rPr>
                <a:t>to employer </a:t>
              </a:r>
            </a:p>
          </p:txBody>
        </p:sp>
        <p:grpSp>
          <p:nvGrpSpPr>
            <p:cNvPr id="48" name="Group 51"/>
            <p:cNvGrpSpPr/>
            <p:nvPr/>
          </p:nvGrpSpPr>
          <p:grpSpPr>
            <a:xfrm>
              <a:off x="5299285" y="1477340"/>
              <a:ext cx="882111" cy="882111"/>
              <a:chOff x="9012845" y="7530075"/>
              <a:chExt cx="1800000" cy="1800000"/>
            </a:xfrm>
          </p:grpSpPr>
          <p:sp>
            <p:nvSpPr>
              <p:cNvPr id="41" name="Oval 89"/>
              <p:cNvSpPr>
                <a:spLocks noChangeAspect="1"/>
              </p:cNvSpPr>
              <p:nvPr/>
            </p:nvSpPr>
            <p:spPr>
              <a:xfrm>
                <a:off x="9012845" y="7530075"/>
                <a:ext cx="1800000" cy="1800000"/>
              </a:xfrm>
              <a:prstGeom prst="ellipse">
                <a:avLst/>
              </a:prstGeom>
              <a:solidFill>
                <a:schemeClr val="accent4"/>
              </a:solidFill>
              <a:ln>
                <a:solidFill>
                  <a:schemeClr val="bg1"/>
                </a:solidFill>
              </a:ln>
            </p:spPr>
            <p:txBody>
              <a:bodyPr wrap="square" lIns="0" tIns="0" rIns="0" bIns="0" rtlCol="0" anchor="ctr">
                <a:noAutofit/>
              </a:bodyPr>
              <a:lstStyle/>
              <a:p>
                <a:pPr algn="ctr"/>
                <a:endParaRPr lang="en-US" sz="1791" dirty="0">
                  <a:solidFill>
                    <a:srgbClr val="FFFFFF"/>
                  </a:solidFill>
                </a:endParaRPr>
              </a:p>
            </p:txBody>
          </p:sp>
          <p:grpSp>
            <p:nvGrpSpPr>
              <p:cNvPr id="33" name="Group 90"/>
              <p:cNvGrpSpPr/>
              <p:nvPr/>
            </p:nvGrpSpPr>
            <p:grpSpPr>
              <a:xfrm>
                <a:off x="9119175" y="7622163"/>
                <a:ext cx="1288141" cy="1615824"/>
                <a:chOff x="3920514" y="7048500"/>
                <a:chExt cx="3006304" cy="4286249"/>
              </a:xfrm>
            </p:grpSpPr>
            <p:pic>
              <p:nvPicPr>
                <p:cNvPr id="26"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0514" y="7808685"/>
                  <a:ext cx="2601185" cy="2601185"/>
                </a:xfrm>
                <a:prstGeom prst="rect">
                  <a:avLst/>
                </a:prstGeom>
              </p:spPr>
            </p:pic>
            <p:pic>
              <p:nvPicPr>
                <p:cNvPr id="27" name="Picture 92"/>
                <p:cNvPicPr>
                  <a:picLocks noChangeAspect="1"/>
                </p:cNvPicPr>
                <p:nvPr/>
              </p:nvPicPr>
              <p:blipFill rotWithShape="1">
                <a:blip r:embed="rId7" cstate="print">
                  <a:extLst>
                    <a:ext uri="{28A0092B-C50C-407E-A947-70E740481C1C}">
                      <a14:useLocalDpi xmlns:a14="http://schemas.microsoft.com/office/drawing/2010/main" val="0"/>
                    </a:ext>
                  </a:extLst>
                </a:blip>
                <a:srcRect l="58573"/>
                <a:stretch/>
              </p:blipFill>
              <p:spPr>
                <a:xfrm>
                  <a:off x="5849225" y="7048500"/>
                  <a:ext cx="1077593" cy="4286249"/>
                </a:xfrm>
                <a:prstGeom prst="rect">
                  <a:avLst/>
                </a:prstGeom>
              </p:spPr>
            </p:pic>
          </p:grpSp>
        </p:grpSp>
        <p:grpSp>
          <p:nvGrpSpPr>
            <p:cNvPr id="51" name="Group 56"/>
            <p:cNvGrpSpPr/>
            <p:nvPr/>
          </p:nvGrpSpPr>
          <p:grpSpPr>
            <a:xfrm>
              <a:off x="11040016" y="4563762"/>
              <a:ext cx="860170" cy="860170"/>
              <a:chOff x="8441042" y="7693280"/>
              <a:chExt cx="1800000" cy="1800000"/>
            </a:xfrm>
          </p:grpSpPr>
          <p:sp>
            <p:nvSpPr>
              <p:cNvPr id="42" name="Rectangle 87"/>
              <p:cNvSpPr>
                <a:spLocks noChangeAspect="1"/>
              </p:cNvSpPr>
              <p:nvPr/>
            </p:nvSpPr>
            <p:spPr>
              <a:xfrm>
                <a:off x="8441042" y="7693280"/>
                <a:ext cx="1800000" cy="1800000"/>
              </a:xfrm>
              <a:prstGeom prst="rect">
                <a:avLst/>
              </a:prstGeom>
              <a:solidFill>
                <a:schemeClr val="tx2"/>
              </a:solidFill>
              <a:ln>
                <a:solidFill>
                  <a:schemeClr val="bg1"/>
                </a:solidFill>
              </a:ln>
            </p:spPr>
            <p:txBody>
              <a:bodyPr wrap="square" lIns="0" tIns="0" rIns="0" bIns="0" rtlCol="0" anchor="ctr">
                <a:noAutofit/>
              </a:bodyPr>
              <a:lstStyle/>
              <a:p>
                <a:pPr algn="ctr"/>
                <a:endParaRPr lang="en-US" sz="1791" dirty="0">
                  <a:solidFill>
                    <a:srgbClr val="FFFFFF"/>
                  </a:solidFill>
                </a:endParaRPr>
              </a:p>
            </p:txBody>
          </p:sp>
          <p:pic>
            <p:nvPicPr>
              <p:cNvPr id="30" name="Picture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7707" y="7936752"/>
                <a:ext cx="1367147" cy="1367147"/>
              </a:xfrm>
              <a:prstGeom prst="rect">
                <a:avLst/>
              </a:prstGeom>
            </p:spPr>
          </p:pic>
        </p:grpSp>
        <p:grpSp>
          <p:nvGrpSpPr>
            <p:cNvPr id="49" name="Group 57"/>
            <p:cNvGrpSpPr/>
            <p:nvPr/>
          </p:nvGrpSpPr>
          <p:grpSpPr>
            <a:xfrm>
              <a:off x="5228765" y="2984283"/>
              <a:ext cx="1000585" cy="952938"/>
              <a:chOff x="9404601" y="7730023"/>
              <a:chExt cx="2079000" cy="1980000"/>
            </a:xfrm>
          </p:grpSpPr>
          <p:sp>
            <p:nvSpPr>
              <p:cNvPr id="44" name="Regular Pentagon 85"/>
              <p:cNvSpPr>
                <a:spLocks noChangeAspect="1"/>
              </p:cNvSpPr>
              <p:nvPr/>
            </p:nvSpPr>
            <p:spPr>
              <a:xfrm>
                <a:off x="9404601" y="7730023"/>
                <a:ext cx="2079000" cy="1980000"/>
              </a:xfrm>
              <a:prstGeom prst="pentagon">
                <a:avLst/>
              </a:prstGeom>
              <a:solidFill>
                <a:schemeClr val="bg2"/>
              </a:solidFill>
              <a:ln>
                <a:solidFill>
                  <a:schemeClr val="bg1"/>
                </a:solidFill>
              </a:ln>
            </p:spPr>
            <p:txBody>
              <a:bodyPr wrap="square" lIns="0" tIns="0" rIns="0" bIns="0" rtlCol="0" anchor="ctr">
                <a:noAutofit/>
              </a:bodyPr>
              <a:lstStyle/>
              <a:p>
                <a:pPr algn="ctr"/>
                <a:endParaRPr lang="en-US" sz="1791" dirty="0">
                  <a:solidFill>
                    <a:srgbClr val="FFFFFF"/>
                  </a:solidFill>
                </a:endParaRPr>
              </a:p>
            </p:txBody>
          </p:sp>
          <p:pic>
            <p:nvPicPr>
              <p:cNvPr id="32" name="Picture 8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6282" y="8054716"/>
                <a:ext cx="1438564" cy="1438564"/>
              </a:xfrm>
              <a:prstGeom prst="rect">
                <a:avLst/>
              </a:prstGeom>
            </p:spPr>
          </p:pic>
        </p:grpSp>
        <p:grpSp>
          <p:nvGrpSpPr>
            <p:cNvPr id="50" name="Group 63"/>
            <p:cNvGrpSpPr/>
            <p:nvPr/>
          </p:nvGrpSpPr>
          <p:grpSpPr>
            <a:xfrm>
              <a:off x="2125283" y="2982580"/>
              <a:ext cx="914908" cy="914908"/>
              <a:chOff x="5923217" y="10131259"/>
              <a:chExt cx="3250279" cy="3250279"/>
            </a:xfrm>
          </p:grpSpPr>
          <p:sp>
            <p:nvSpPr>
              <p:cNvPr id="43" name="Octagon 81"/>
              <p:cNvSpPr>
                <a:spLocks noChangeAspect="1"/>
              </p:cNvSpPr>
              <p:nvPr/>
            </p:nvSpPr>
            <p:spPr>
              <a:xfrm>
                <a:off x="5923217" y="10131259"/>
                <a:ext cx="3250279" cy="3250279"/>
              </a:xfrm>
              <a:prstGeom prst="octagon">
                <a:avLst/>
              </a:prstGeom>
              <a:solidFill>
                <a:schemeClr val="bg2"/>
              </a:solidFill>
              <a:ln>
                <a:solidFill>
                  <a:schemeClr val="bg1"/>
                </a:solidFill>
              </a:ln>
            </p:spPr>
            <p:txBody>
              <a:bodyPr wrap="square" lIns="0" tIns="0" rIns="0" bIns="0" rtlCol="0" anchor="ctr">
                <a:noAutofit/>
              </a:bodyPr>
              <a:lstStyle/>
              <a:p>
                <a:pPr algn="ctr"/>
                <a:endParaRPr lang="en-US" sz="1791" dirty="0">
                  <a:solidFill>
                    <a:srgbClr val="FFFFFF"/>
                  </a:solidFill>
                </a:endParaRPr>
              </a:p>
            </p:txBody>
          </p:sp>
          <p:grpSp>
            <p:nvGrpSpPr>
              <p:cNvPr id="38" name="Group 82"/>
              <p:cNvGrpSpPr/>
              <p:nvPr/>
            </p:nvGrpSpPr>
            <p:grpSpPr>
              <a:xfrm>
                <a:off x="6522356" y="10816529"/>
                <a:ext cx="2052000" cy="1808090"/>
                <a:chOff x="13439907" y="7524782"/>
                <a:chExt cx="1161962" cy="1176642"/>
              </a:xfrm>
            </p:grpSpPr>
            <p:pic>
              <p:nvPicPr>
                <p:cNvPr id="35" name="Picture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84820" y="7721722"/>
                  <a:ext cx="889725" cy="979702"/>
                </a:xfrm>
                <a:prstGeom prst="rect">
                  <a:avLst/>
                </a:prstGeom>
              </p:spPr>
            </p:pic>
            <p:pic>
              <p:nvPicPr>
                <p:cNvPr id="36" name="Picture 84"/>
                <p:cNvPicPr>
                  <a:picLocks noChangeAspect="1"/>
                </p:cNvPicPr>
                <p:nvPr/>
              </p:nvPicPr>
              <p:blipFill rotWithShape="1">
                <a:blip r:embed="rId11" cstate="print">
                  <a:extLst>
                    <a:ext uri="{28A0092B-C50C-407E-A947-70E740481C1C}">
                      <a14:useLocalDpi xmlns:a14="http://schemas.microsoft.com/office/drawing/2010/main" val="0"/>
                    </a:ext>
                  </a:extLst>
                </a:blip>
                <a:srcRect b="61683"/>
                <a:stretch/>
              </p:blipFill>
              <p:spPr>
                <a:xfrm>
                  <a:off x="13439907" y="7524782"/>
                  <a:ext cx="1161962" cy="506635"/>
                </a:xfrm>
                <a:prstGeom prst="rect">
                  <a:avLst/>
                </a:prstGeom>
              </p:spPr>
            </p:pic>
          </p:grpSp>
        </p:grpSp>
        <p:grpSp>
          <p:nvGrpSpPr>
            <p:cNvPr id="47" name="Group 64"/>
            <p:cNvGrpSpPr/>
            <p:nvPr/>
          </p:nvGrpSpPr>
          <p:grpSpPr>
            <a:xfrm>
              <a:off x="2040621" y="1432189"/>
              <a:ext cx="870343" cy="870343"/>
              <a:chOff x="8381981" y="7808686"/>
              <a:chExt cx="1800000" cy="1800000"/>
            </a:xfrm>
          </p:grpSpPr>
          <p:sp>
            <p:nvSpPr>
              <p:cNvPr id="46" name="Decagon 79"/>
              <p:cNvSpPr>
                <a:spLocks noChangeAspect="1"/>
              </p:cNvSpPr>
              <p:nvPr/>
            </p:nvSpPr>
            <p:spPr>
              <a:xfrm>
                <a:off x="8381981" y="7808686"/>
                <a:ext cx="1800000" cy="1800000"/>
              </a:xfrm>
              <a:prstGeom prst="decagon">
                <a:avLst/>
              </a:prstGeom>
              <a:solidFill>
                <a:schemeClr val="accent4"/>
              </a:solidFill>
              <a:ln>
                <a:solidFill>
                  <a:schemeClr val="bg1"/>
                </a:solidFill>
              </a:ln>
            </p:spPr>
            <p:txBody>
              <a:bodyPr wrap="square" lIns="0" tIns="0" rIns="0" bIns="0" rtlCol="0" anchor="ctr">
                <a:noAutofit/>
              </a:bodyPr>
              <a:lstStyle/>
              <a:p>
                <a:pPr algn="ctr"/>
                <a:endParaRPr lang="en-US" sz="1791" dirty="0">
                  <a:solidFill>
                    <a:srgbClr val="FFFFFF"/>
                  </a:solidFill>
                </a:endParaRPr>
              </a:p>
            </p:txBody>
          </p:sp>
          <p:pic>
            <p:nvPicPr>
              <p:cNvPr id="40" name="Picture 8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2078" y="8213191"/>
                <a:ext cx="990000" cy="990000"/>
              </a:xfrm>
              <a:prstGeom prst="rect">
                <a:avLst/>
              </a:prstGeom>
            </p:spPr>
          </p:pic>
        </p:grpSp>
        <p:cxnSp>
          <p:nvCxnSpPr>
            <p:cNvPr id="53" name="Straight Arrow Connector 66"/>
            <p:cNvCxnSpPr/>
            <p:nvPr/>
          </p:nvCxnSpPr>
          <p:spPr>
            <a:xfrm>
              <a:off x="2631801" y="2452567"/>
              <a:ext cx="893045" cy="1097"/>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67"/>
            <p:cNvCxnSpPr/>
            <p:nvPr/>
          </p:nvCxnSpPr>
          <p:spPr>
            <a:xfrm>
              <a:off x="8525056" y="2447672"/>
              <a:ext cx="893045" cy="1097"/>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68"/>
            <p:cNvCxnSpPr/>
            <p:nvPr/>
          </p:nvCxnSpPr>
          <p:spPr>
            <a:xfrm flipH="1" flipV="1">
              <a:off x="8525056" y="4041882"/>
              <a:ext cx="893045" cy="9472"/>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59" name="Straight Arrow Connector 69"/>
            <p:cNvCxnSpPr/>
            <p:nvPr/>
          </p:nvCxnSpPr>
          <p:spPr>
            <a:xfrm flipH="1" flipV="1">
              <a:off x="5536139" y="4059984"/>
              <a:ext cx="893045" cy="9472"/>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60" name="Straight Arrow Connector 72"/>
            <p:cNvCxnSpPr/>
            <p:nvPr/>
          </p:nvCxnSpPr>
          <p:spPr>
            <a:xfrm flipH="1" flipV="1">
              <a:off x="2588594" y="4059984"/>
              <a:ext cx="893045" cy="9472"/>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74"/>
            <p:cNvCxnSpPr/>
            <p:nvPr/>
          </p:nvCxnSpPr>
          <p:spPr>
            <a:xfrm>
              <a:off x="2622442" y="5423932"/>
              <a:ext cx="893045" cy="1097"/>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75"/>
            <p:cNvCxnSpPr/>
            <p:nvPr/>
          </p:nvCxnSpPr>
          <p:spPr>
            <a:xfrm>
              <a:off x="5566430" y="5422106"/>
              <a:ext cx="893045" cy="1097"/>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76"/>
            <p:cNvCxnSpPr/>
            <p:nvPr/>
          </p:nvCxnSpPr>
          <p:spPr>
            <a:xfrm>
              <a:off x="8538637" y="5420885"/>
              <a:ext cx="893045" cy="1097"/>
            </a:xfrm>
            <a:prstGeom prst="straightConnector1">
              <a:avLst/>
            </a:prstGeom>
            <a:ln w="60325">
              <a:solidFill>
                <a:schemeClr val="tx2">
                  <a:alpha val="59000"/>
                </a:schemeClr>
              </a:solidFill>
              <a:prstDash val="sysDash"/>
              <a:headEnd w="lg" len="lg"/>
              <a:tailEnd type="triangle"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77"/>
            <p:cNvCxnSpPr>
              <a:stCxn id="8" idx="2"/>
              <a:endCxn id="13" idx="0"/>
            </p:cNvCxnSpPr>
            <p:nvPr/>
          </p:nvCxnSpPr>
          <p:spPr>
            <a:xfrm>
              <a:off x="10547081" y="2832689"/>
              <a:ext cx="0" cy="581315"/>
            </a:xfrm>
            <a:prstGeom prst="straightConnector1">
              <a:avLst/>
            </a:prstGeom>
            <a:ln w="117475" cmpd="dbl">
              <a:solidFill>
                <a:schemeClr val="accent4">
                  <a:alpha val="78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8"/>
            <p:cNvCxnSpPr/>
            <p:nvPr/>
          </p:nvCxnSpPr>
          <p:spPr>
            <a:xfrm>
              <a:off x="1585851" y="4412532"/>
              <a:ext cx="0" cy="581315"/>
            </a:xfrm>
            <a:prstGeom prst="straightConnector1">
              <a:avLst/>
            </a:prstGeom>
            <a:ln w="117475" cmpd="dbl">
              <a:solidFill>
                <a:schemeClr val="bg2">
                  <a:alpha val="78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397397" y="6528258"/>
            <a:ext cx="10160917" cy="260946"/>
          </a:xfrm>
          <a:prstGeom prst="rect">
            <a:avLst/>
          </a:prstGeom>
          <a:noFill/>
        </p:spPr>
        <p:txBody>
          <a:bodyPr wrap="square" rtlCol="0">
            <a:spAutoFit/>
          </a:bodyPr>
          <a:lstStyle/>
          <a:p>
            <a:r>
              <a:rPr lang="en-GB" sz="1094" dirty="0"/>
              <a:t>* Can also be done by employer  ** Where known; </a:t>
            </a:r>
            <a:r>
              <a:rPr lang="en-US" sz="1094" dirty="0"/>
              <a:t>if not known the EPA cost and awarding organisation can be added later      </a:t>
            </a:r>
            <a:r>
              <a:rPr lang="en-US" sz="1097" dirty="0">
                <a:solidFill>
                  <a:srgbClr val="000000"/>
                </a:solidFill>
              </a:rPr>
              <a:t>Ɨ</a:t>
            </a:r>
            <a:r>
              <a:rPr lang="en-GB" sz="1094" dirty="0"/>
              <a:t> Ideally done alongside stage 4 </a:t>
            </a:r>
          </a:p>
        </p:txBody>
      </p:sp>
    </p:spTree>
    <p:extLst>
      <p:ext uri="{BB962C8B-B14F-4D97-AF65-F5344CB8AC3E}">
        <p14:creationId xmlns:p14="http://schemas.microsoft.com/office/powerpoint/2010/main" val="4164626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10" y="627871"/>
            <a:ext cx="11131780" cy="1115582"/>
          </a:xfrm>
        </p:spPr>
        <p:txBody>
          <a:bodyPr/>
          <a:lstStyle/>
          <a:p>
            <a:r>
              <a:rPr lang="en-US" sz="4389"/>
              <a:t>Can customers book EPA with us?</a:t>
            </a:r>
          </a:p>
        </p:txBody>
      </p:sp>
      <p:sp>
        <p:nvSpPr>
          <p:cNvPr id="3" name="Content Placeholder 2"/>
          <p:cNvSpPr>
            <a:spLocks noGrp="1"/>
          </p:cNvSpPr>
          <p:nvPr>
            <p:ph idx="1"/>
          </p:nvPr>
        </p:nvSpPr>
        <p:spPr>
          <a:xfrm>
            <a:off x="428645" y="1556273"/>
            <a:ext cx="10693403" cy="4029767"/>
          </a:xfrm>
        </p:spPr>
        <p:txBody>
          <a:bodyPr/>
          <a:lstStyle/>
          <a:p>
            <a:r>
              <a:rPr lang="en-US"/>
              <a:t>Do we have an EPA booking system? </a:t>
            </a:r>
          </a:p>
          <a:p>
            <a:pPr marL="504536" lvl="1" indent="0">
              <a:buNone/>
            </a:pPr>
            <a:r>
              <a:rPr lang="en-US"/>
              <a:t>Yes we do! It’s called the end-point assessment reservation system and it works through Walled Garden</a:t>
            </a:r>
          </a:p>
          <a:p>
            <a:r>
              <a:rPr lang="en-US"/>
              <a:t>How does it work?</a:t>
            </a:r>
          </a:p>
          <a:p>
            <a:pPr lvl="1"/>
            <a:r>
              <a:rPr lang="en-US"/>
              <a:t>Customer applies to offer a EPA standard </a:t>
            </a:r>
          </a:p>
          <a:p>
            <a:pPr lvl="1"/>
            <a:r>
              <a:rPr lang="en-US"/>
              <a:t>The customer makes an EPA registration which gives them access to our EPA preparation tool</a:t>
            </a:r>
          </a:p>
          <a:p>
            <a:pPr lvl="1"/>
            <a:r>
              <a:rPr lang="en-US"/>
              <a:t>Once registered, the customer reserves an EPA for the month they want their apprentice to take the EPA event </a:t>
            </a:r>
          </a:p>
          <a:p>
            <a:pPr lvl="1"/>
            <a:r>
              <a:rPr lang="en-US"/>
              <a:t>Someone from the City &amp; Guilds EPA team will contact the customer and walk them through the process and be there at each stage to provide support and guidance. </a:t>
            </a:r>
          </a:p>
          <a:p>
            <a:pPr lvl="2"/>
            <a:r>
              <a:rPr lang="en-US"/>
              <a:t>Collecting information to allow the apprenticeship certificate to be issued on successful completion</a:t>
            </a:r>
          </a:p>
          <a:p>
            <a:pPr lvl="2"/>
            <a:r>
              <a:rPr lang="en-US"/>
              <a:t>Arranging a date time and location</a:t>
            </a:r>
          </a:p>
          <a:p>
            <a:pPr lvl="2"/>
            <a:r>
              <a:rPr lang="en-US"/>
              <a:t>Scheduling when any appropriate assessment information will be required from the apprentice before the EPA</a:t>
            </a:r>
          </a:p>
          <a:p>
            <a:r>
              <a:rPr lang="en-US"/>
              <a:t>The apprentice turns up at the right place at the right time ready for EPA and we do the rest</a:t>
            </a:r>
          </a:p>
          <a:p>
            <a:pPr lvl="1"/>
            <a:r>
              <a:rPr lang="en-US"/>
              <a:t>Carry out EPA </a:t>
            </a:r>
          </a:p>
          <a:p>
            <a:pPr lvl="1"/>
            <a:r>
              <a:rPr lang="en-US"/>
              <a:t>Provide the EPA results</a:t>
            </a:r>
          </a:p>
          <a:p>
            <a:pPr lvl="1"/>
            <a:r>
              <a:rPr lang="en-US"/>
              <a:t>Provide the City &amp; Guilds statement of achievement to the provider to issue to the employer/apprentice</a:t>
            </a:r>
          </a:p>
          <a:p>
            <a:pPr lvl="1"/>
            <a:r>
              <a:rPr lang="en-US"/>
              <a:t>Submit the application for the Apprenticeship Certificate </a:t>
            </a:r>
          </a:p>
        </p:txBody>
      </p:sp>
      <p:sp>
        <p:nvSpPr>
          <p:cNvPr id="4" name="Date Placeholder 3"/>
          <p:cNvSpPr>
            <a:spLocks noGrp="1"/>
          </p:cNvSpPr>
          <p:nvPr>
            <p:ph type="dt" sz="half" idx="10"/>
          </p:nvPr>
        </p:nvSpPr>
        <p:spPr/>
        <p:txBody>
          <a:bodyPr/>
          <a:lstStyle/>
          <a:p>
            <a:endParaRPr lang="en-US">
              <a:solidFill>
                <a:srgbClr val="000000">
                  <a:tint val="75000"/>
                </a:srgbClr>
              </a:solidFill>
              <a:latin typeface="Arial" panose="020B0604020202020204"/>
            </a:endParaRPr>
          </a:p>
        </p:txBody>
      </p:sp>
    </p:spTree>
    <p:extLst>
      <p:ext uri="{BB962C8B-B14F-4D97-AF65-F5344CB8AC3E}">
        <p14:creationId xmlns:p14="http://schemas.microsoft.com/office/powerpoint/2010/main" val="3281236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118CE3-E0CD-D740-ADE5-05483A1DB0B5}" type="datetime4">
              <a:rPr lang="en-GB">
                <a:solidFill>
                  <a:srgbClr val="000000">
                    <a:tint val="75000"/>
                  </a:srgbClr>
                </a:solidFill>
                <a:latin typeface="Arial" panose="020B0604020202020204"/>
              </a:rPr>
              <a:pPr/>
              <a:t>07 December 2017</a:t>
            </a:fld>
            <a:endParaRPr lang="en-US">
              <a:solidFill>
                <a:srgbClr val="000000">
                  <a:tint val="75000"/>
                </a:srgbClr>
              </a:solidFill>
              <a:latin typeface="Arial" panose="020B0604020202020204"/>
            </a:endParaRPr>
          </a:p>
        </p:txBody>
      </p:sp>
      <p:sp>
        <p:nvSpPr>
          <p:cNvPr id="5" name="Footer Placeholder 4"/>
          <p:cNvSpPr>
            <a:spLocks noGrp="1"/>
          </p:cNvSpPr>
          <p:nvPr>
            <p:ph type="ftr" sz="quarter" idx="11"/>
          </p:nvPr>
        </p:nvSpPr>
        <p:spPr/>
        <p:txBody>
          <a:bodyPr/>
          <a:lstStyle/>
          <a:p>
            <a:r>
              <a:rPr lang="en-US">
                <a:solidFill>
                  <a:srgbClr val="000000">
                    <a:tint val="75000"/>
                  </a:srgbClr>
                </a:solidFill>
                <a:latin typeface="Arial" panose="020B0604020202020204"/>
              </a:rPr>
              <a:t>City &amp; Guilds: Presentation Title to go here (Edit Header and Footer)</a:t>
            </a:r>
          </a:p>
        </p:txBody>
      </p:sp>
      <p:sp>
        <p:nvSpPr>
          <p:cNvPr id="6" name="Title 1"/>
          <p:cNvSpPr>
            <a:spLocks noGrp="1"/>
          </p:cNvSpPr>
          <p:nvPr>
            <p:ph type="title"/>
          </p:nvPr>
        </p:nvSpPr>
        <p:spPr>
          <a:xfrm>
            <a:off x="530109" y="773681"/>
            <a:ext cx="11381194" cy="573549"/>
          </a:xfrm>
        </p:spPr>
        <p:txBody>
          <a:bodyPr/>
          <a:lstStyle/>
          <a:p>
            <a:r>
              <a:rPr lang="en-GB" sz="4389"/>
              <a:t>What is the </a:t>
            </a:r>
            <a:r>
              <a:rPr lang="en-GB" sz="4389" i="1"/>
              <a:t>Guide to End-point Assessment</a:t>
            </a:r>
            <a:r>
              <a:rPr lang="en-GB" sz="4389"/>
              <a:t>?</a:t>
            </a:r>
          </a:p>
        </p:txBody>
      </p:sp>
      <p:sp>
        <p:nvSpPr>
          <p:cNvPr id="7" name="Content Placeholder 2"/>
          <p:cNvSpPr>
            <a:spLocks noGrp="1"/>
          </p:cNvSpPr>
          <p:nvPr>
            <p:ph idx="1"/>
          </p:nvPr>
        </p:nvSpPr>
        <p:spPr>
          <a:xfrm>
            <a:off x="530111" y="1722702"/>
            <a:ext cx="11131780" cy="555840"/>
          </a:xfrm>
        </p:spPr>
        <p:txBody>
          <a:bodyPr/>
          <a:lstStyle/>
          <a:p>
            <a:r>
              <a:rPr lang="en-GB"/>
              <a:t>It is </a:t>
            </a:r>
            <a:r>
              <a:rPr lang="en-GB" b="1" u="sng"/>
              <a:t>the</a:t>
            </a:r>
            <a:r>
              <a:rPr lang="en-GB"/>
              <a:t> document for any customer with apprentices enrolled on an apprenticeship wishing to use the City &amp; Guilds end-point assessment service (EPA). </a:t>
            </a:r>
          </a:p>
          <a:p>
            <a:pPr marL="0" indent="0">
              <a:buNone/>
            </a:pPr>
            <a:endParaRPr lang="en-GB"/>
          </a:p>
        </p:txBody>
      </p:sp>
      <p:graphicFrame>
        <p:nvGraphicFramePr>
          <p:cNvPr id="8" name="Table 7"/>
          <p:cNvGraphicFramePr>
            <a:graphicFrameLocks noGrp="1"/>
          </p:cNvGraphicFramePr>
          <p:nvPr>
            <p:extLst/>
          </p:nvPr>
        </p:nvGraphicFramePr>
        <p:xfrm>
          <a:off x="713163" y="2566528"/>
          <a:ext cx="9040770" cy="2219388"/>
        </p:xfrm>
        <a:graphic>
          <a:graphicData uri="http://schemas.openxmlformats.org/drawingml/2006/table">
            <a:tbl>
              <a:tblPr firstRow="1" bandRow="1">
                <a:tableStyleId>{5C22544A-7EE6-4342-B048-85BDC9FD1C3A}</a:tableStyleId>
              </a:tblPr>
              <a:tblGrid>
                <a:gridCol w="5136438">
                  <a:extLst>
                    <a:ext uri="{9D8B030D-6E8A-4147-A177-3AD203B41FA5}">
                      <a16:colId xmlns:a16="http://schemas.microsoft.com/office/drawing/2014/main" val="20000"/>
                    </a:ext>
                  </a:extLst>
                </a:gridCol>
                <a:gridCol w="3904332">
                  <a:extLst>
                    <a:ext uri="{9D8B030D-6E8A-4147-A177-3AD203B41FA5}">
                      <a16:colId xmlns:a16="http://schemas.microsoft.com/office/drawing/2014/main" val="20001"/>
                    </a:ext>
                  </a:extLst>
                </a:gridCol>
              </a:tblGrid>
              <a:tr h="369898">
                <a:tc>
                  <a:txBody>
                    <a:bodyPr/>
                    <a:lstStyle/>
                    <a:p>
                      <a:r>
                        <a:rPr lang="en-GB" sz="1600"/>
                        <a:t>What it covers</a:t>
                      </a:r>
                    </a:p>
                  </a:txBody>
                  <a:tcPr marL="91208" marR="91208" marT="45604" marB="45604"/>
                </a:tc>
                <a:tc>
                  <a:txBody>
                    <a:bodyPr/>
                    <a:lstStyle/>
                    <a:p>
                      <a:r>
                        <a:rPr lang="en-GB" sz="1600"/>
                        <a:t>What it doesn’t cover</a:t>
                      </a:r>
                    </a:p>
                  </a:txBody>
                  <a:tcPr marL="91208" marR="91208" marT="45604" marB="45604"/>
                </a:tc>
                <a:extLst>
                  <a:ext uri="{0D108BD9-81ED-4DB2-BD59-A6C34878D82A}">
                    <a16:rowId xmlns:a16="http://schemas.microsoft.com/office/drawing/2014/main" val="10000"/>
                  </a:ext>
                </a:extLst>
              </a:tr>
              <a:tr h="369898">
                <a:tc>
                  <a:txBody>
                    <a:bodyPr/>
                    <a:lstStyle/>
                    <a:p>
                      <a:r>
                        <a:rPr lang="en-GB" sz="1600"/>
                        <a:t>Application process</a:t>
                      </a:r>
                    </a:p>
                  </a:txBody>
                  <a:tcPr marL="91208" marR="91208" marT="45604" marB="45604"/>
                </a:tc>
                <a:tc>
                  <a:txBody>
                    <a:bodyPr/>
                    <a:lstStyle/>
                    <a:p>
                      <a:r>
                        <a:rPr lang="en-GB" sz="1600"/>
                        <a:t>Prices</a:t>
                      </a:r>
                    </a:p>
                  </a:txBody>
                  <a:tcPr marL="91208" marR="91208" marT="45604" marB="45604"/>
                </a:tc>
                <a:extLst>
                  <a:ext uri="{0D108BD9-81ED-4DB2-BD59-A6C34878D82A}">
                    <a16:rowId xmlns:a16="http://schemas.microsoft.com/office/drawing/2014/main" val="10001"/>
                  </a:ext>
                </a:extLst>
              </a:tr>
              <a:tr h="369898">
                <a:tc>
                  <a:txBody>
                    <a:bodyPr/>
                    <a:lstStyle/>
                    <a:p>
                      <a:r>
                        <a:rPr lang="en-GB" sz="1600"/>
                        <a:t>The registration,</a:t>
                      </a:r>
                      <a:r>
                        <a:rPr lang="en-GB" sz="1600" baseline="0"/>
                        <a:t> reservation and booking process</a:t>
                      </a:r>
                      <a:endParaRPr lang="en-GB" sz="1600"/>
                    </a:p>
                  </a:txBody>
                  <a:tcPr marL="91208" marR="91208" marT="45604" marB="45604"/>
                </a:tc>
                <a:tc>
                  <a:txBody>
                    <a:bodyPr/>
                    <a:lstStyle/>
                    <a:p>
                      <a:r>
                        <a:rPr lang="en-GB" sz="1600"/>
                        <a:t>Details</a:t>
                      </a:r>
                      <a:r>
                        <a:rPr lang="en-GB" sz="1600" baseline="0"/>
                        <a:t> relating to on-programme</a:t>
                      </a:r>
                      <a:endParaRPr lang="en-GB" sz="1600"/>
                    </a:p>
                  </a:txBody>
                  <a:tcPr marL="91208" marR="91208" marT="45604" marB="45604"/>
                </a:tc>
                <a:extLst>
                  <a:ext uri="{0D108BD9-81ED-4DB2-BD59-A6C34878D82A}">
                    <a16:rowId xmlns:a16="http://schemas.microsoft.com/office/drawing/2014/main" val="10002"/>
                  </a:ext>
                </a:extLst>
              </a:tr>
              <a:tr h="369898">
                <a:tc>
                  <a:txBody>
                    <a:bodyPr/>
                    <a:lstStyle/>
                    <a:p>
                      <a:r>
                        <a:rPr lang="en-GB" sz="1600"/>
                        <a:t>The end-point assessment</a:t>
                      </a:r>
                    </a:p>
                  </a:txBody>
                  <a:tcPr marL="91208" marR="91208" marT="45604" marB="45604"/>
                </a:tc>
                <a:tc>
                  <a:txBody>
                    <a:bodyPr/>
                    <a:lstStyle/>
                    <a:p>
                      <a:r>
                        <a:rPr lang="en-GB" sz="1600"/>
                        <a:t>Copies of the application forms</a:t>
                      </a:r>
                    </a:p>
                  </a:txBody>
                  <a:tcPr marL="91208" marR="91208" marT="45604" marB="45604"/>
                </a:tc>
                <a:extLst>
                  <a:ext uri="{0D108BD9-81ED-4DB2-BD59-A6C34878D82A}">
                    <a16:rowId xmlns:a16="http://schemas.microsoft.com/office/drawing/2014/main" val="10003"/>
                  </a:ext>
                </a:extLst>
              </a:tr>
              <a:tr h="369898">
                <a:tc>
                  <a:txBody>
                    <a:bodyPr/>
                    <a:lstStyle/>
                    <a:p>
                      <a:r>
                        <a:rPr lang="en-GB" sz="1600"/>
                        <a:t>Results</a:t>
                      </a:r>
                      <a:r>
                        <a:rPr lang="en-GB" sz="1600" baseline="0"/>
                        <a:t> (including resits)</a:t>
                      </a:r>
                      <a:endParaRPr lang="en-GB" sz="1600"/>
                    </a:p>
                  </a:txBody>
                  <a:tcPr marL="91208" marR="91208" marT="45604" marB="45604"/>
                </a:tc>
                <a:tc>
                  <a:txBody>
                    <a:bodyPr/>
                    <a:lstStyle/>
                    <a:p>
                      <a:r>
                        <a:rPr lang="en-GB" sz="1600"/>
                        <a:t>Funding information</a:t>
                      </a:r>
                    </a:p>
                  </a:txBody>
                  <a:tcPr marL="91208" marR="91208" marT="45604" marB="45604"/>
                </a:tc>
                <a:extLst>
                  <a:ext uri="{0D108BD9-81ED-4DB2-BD59-A6C34878D82A}">
                    <a16:rowId xmlns:a16="http://schemas.microsoft.com/office/drawing/2014/main" val="10004"/>
                  </a:ext>
                </a:extLst>
              </a:tr>
              <a:tr h="369898">
                <a:tc>
                  <a:txBody>
                    <a:bodyPr/>
                    <a:lstStyle/>
                    <a:p>
                      <a:r>
                        <a:rPr lang="en-GB" sz="1600"/>
                        <a:t>Administration (charging points, quality assurance)</a:t>
                      </a:r>
                    </a:p>
                  </a:txBody>
                  <a:tcPr marL="91208" marR="91208" marT="45604" marB="45604"/>
                </a:tc>
                <a:tc>
                  <a:txBody>
                    <a:bodyPr/>
                    <a:lstStyle/>
                    <a:p>
                      <a:endParaRPr lang="en-GB" sz="1600"/>
                    </a:p>
                  </a:txBody>
                  <a:tcPr marL="91208" marR="91208" marT="45604" marB="45604"/>
                </a:tc>
                <a:extLst>
                  <a:ext uri="{0D108BD9-81ED-4DB2-BD59-A6C34878D82A}">
                    <a16:rowId xmlns:a16="http://schemas.microsoft.com/office/drawing/2014/main" val="10005"/>
                  </a:ext>
                </a:extLst>
              </a:tr>
            </a:tbl>
          </a:graphicData>
        </a:graphic>
      </p:graphicFrame>
      <p:sp>
        <p:nvSpPr>
          <p:cNvPr id="9" name="Content Placeholder 2"/>
          <p:cNvSpPr txBox="1">
            <a:spLocks/>
          </p:cNvSpPr>
          <p:nvPr/>
        </p:nvSpPr>
        <p:spPr>
          <a:xfrm>
            <a:off x="530111" y="5290689"/>
            <a:ext cx="9223822" cy="718531"/>
          </a:xfrm>
          <a:prstGeom prst="rect">
            <a:avLst/>
          </a:prstGeom>
        </p:spPr>
        <p:txBody>
          <a:bodyPr vert="horz" lIns="0" tIns="0" rIns="0" bIns="0" rtlCol="0">
            <a:noAutofit/>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DA291C"/>
              </a:buClr>
            </a:pPr>
            <a:r>
              <a:rPr lang="en-GB" sz="1795">
                <a:solidFill>
                  <a:srgbClr val="000000"/>
                </a:solidFill>
                <a:latin typeface="Arial" panose="020B0604020202020204"/>
              </a:rPr>
              <a:t>More importantly, the guide includes the </a:t>
            </a:r>
            <a:r>
              <a:rPr lang="en-GB" sz="1795" b="1">
                <a:solidFill>
                  <a:srgbClr val="000000"/>
                </a:solidFill>
                <a:latin typeface="Arial" panose="020B0604020202020204"/>
              </a:rPr>
              <a:t>General Terms and Conditions </a:t>
            </a:r>
            <a:r>
              <a:rPr lang="en-GB" sz="1795">
                <a:solidFill>
                  <a:srgbClr val="000000"/>
                </a:solidFill>
                <a:latin typeface="Arial" panose="020B0604020202020204"/>
              </a:rPr>
              <a:t>which a customer must abide to, when using the EPA Service.</a:t>
            </a:r>
          </a:p>
        </p:txBody>
      </p:sp>
    </p:spTree>
    <p:extLst>
      <p:ext uri="{BB962C8B-B14F-4D97-AF65-F5344CB8AC3E}">
        <p14:creationId xmlns:p14="http://schemas.microsoft.com/office/powerpoint/2010/main" val="42386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1000"/>
                                        <p:tgtEl>
                                          <p:spTgt spid="9">
                                            <p:txEl>
                                              <p:pRg st="0" end="0"/>
                                            </p:txEl>
                                          </p:spTgt>
                                        </p:tgtEl>
                                      </p:cBhvr>
                                    </p:animEffect>
                                    <p:anim calcmode="lin" valueType="num">
                                      <p:cBhvr>
                                        <p:cTn id="1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txBox="1">
            <a:spLocks/>
          </p:cNvSpPr>
          <p:nvPr>
            <p:extLst/>
          </p:nvPr>
        </p:nvSpPr>
        <p:spPr>
          <a:xfrm>
            <a:off x="451269" y="788687"/>
            <a:ext cx="10506868" cy="361387"/>
          </a:xfrm>
          <a:prstGeom prst="rect">
            <a:avLst/>
          </a:prstGeom>
        </p:spPr>
        <p:txBody>
          <a:bodyPr vert="horz"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6057">
              <a:defRPr/>
            </a:pPr>
            <a:r>
              <a:rPr lang="en-GB" sz="3192">
                <a:solidFill>
                  <a:srgbClr val="000000"/>
                </a:solidFill>
                <a:latin typeface="Arial" panose="020B0604020202020204"/>
              </a:rPr>
              <a:t>Preparing for end-point assessment</a:t>
            </a:r>
          </a:p>
        </p:txBody>
      </p:sp>
      <p:sp>
        <p:nvSpPr>
          <p:cNvPr id="12" name="TextBox 11"/>
          <p:cNvSpPr txBox="1"/>
          <p:nvPr/>
        </p:nvSpPr>
        <p:spPr>
          <a:xfrm>
            <a:off x="8597390" y="1714276"/>
            <a:ext cx="763010" cy="260499"/>
          </a:xfrm>
          <a:prstGeom prst="rect">
            <a:avLst/>
          </a:prstGeom>
          <a:noFill/>
        </p:spPr>
        <p:txBody>
          <a:bodyPr wrap="none" rtlCol="0">
            <a:spAutoFit/>
          </a:bodyPr>
          <a:lstStyle/>
          <a:p>
            <a:pPr defTabSz="456057">
              <a:defRPr/>
            </a:pPr>
            <a:r>
              <a:rPr lang="en-GB" sz="1097">
                <a:solidFill>
                  <a:prstClr val="white"/>
                </a:solidFill>
                <a:latin typeface="Source Sans Pro" panose="020B0503030403020204" pitchFamily="34" charset="0"/>
              </a:rPr>
              <a:t>HI, BENJAMIN</a:t>
            </a:r>
            <a:endParaRPr lang="en-GB" sz="998">
              <a:solidFill>
                <a:prstClr val="white"/>
              </a:solidFill>
              <a:latin typeface="Source Sans Pro" panose="020B0503030403020204" pitchFamily="34" charset="0"/>
            </a:endParaRPr>
          </a:p>
        </p:txBody>
      </p:sp>
      <p:sp>
        <p:nvSpPr>
          <p:cNvPr id="13" name="Oval 12"/>
          <p:cNvSpPr/>
          <p:nvPr/>
        </p:nvSpPr>
        <p:spPr>
          <a:xfrm>
            <a:off x="9884185" y="1741388"/>
            <a:ext cx="45603" cy="45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GB" sz="1795">
              <a:solidFill>
                <a:prstClr val="white"/>
              </a:solidFill>
              <a:latin typeface="Calibri"/>
            </a:endParaRPr>
          </a:p>
        </p:txBody>
      </p:sp>
      <p:sp>
        <p:nvSpPr>
          <p:cNvPr id="14" name="Oval 13"/>
          <p:cNvSpPr/>
          <p:nvPr/>
        </p:nvSpPr>
        <p:spPr>
          <a:xfrm>
            <a:off x="9884185" y="1827844"/>
            <a:ext cx="45603" cy="45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GB" sz="1795">
              <a:solidFill>
                <a:prstClr val="white"/>
              </a:solidFill>
              <a:latin typeface="Calibri"/>
            </a:endParaRPr>
          </a:p>
        </p:txBody>
      </p:sp>
      <p:sp>
        <p:nvSpPr>
          <p:cNvPr id="15" name="Oval 14"/>
          <p:cNvSpPr/>
          <p:nvPr/>
        </p:nvSpPr>
        <p:spPr>
          <a:xfrm>
            <a:off x="9884185" y="1914302"/>
            <a:ext cx="45603" cy="45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GB" sz="1795">
              <a:solidFill>
                <a:prstClr val="white"/>
              </a:solidFill>
              <a:latin typeface="Calibri"/>
            </a:endParaRPr>
          </a:p>
        </p:txBody>
      </p:sp>
      <p:sp>
        <p:nvSpPr>
          <p:cNvPr id="18" name="Footer Placeholder 4"/>
          <p:cNvSpPr txBox="1">
            <a:spLocks/>
          </p:cNvSpPr>
          <p:nvPr/>
        </p:nvSpPr>
        <p:spPr>
          <a:xfrm>
            <a:off x="442104" y="74402"/>
            <a:ext cx="7618064" cy="514929"/>
          </a:xfrm>
          <a:prstGeom prst="rect">
            <a:avLst/>
          </a:prstGeom>
        </p:spPr>
        <p:txBody>
          <a:bodyPr vert="horz" lIns="91208" tIns="45604" rIns="91208" bIns="45604" rtlCol="0" anchor="ctr"/>
          <a:lstStyle>
            <a:defPPr>
              <a:defRPr lang="en-US"/>
            </a:defPPr>
            <a:lvl1pPr marL="0" algn="l"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114">
              <a:defRPr/>
            </a:pPr>
            <a:endParaRPr lang="en-US" sz="1047">
              <a:solidFill>
                <a:srgbClr val="000000">
                  <a:tint val="75000"/>
                </a:srgbClr>
              </a:solidFill>
              <a:latin typeface="Arial" panose="020B0604020202020204"/>
            </a:endParaRPr>
          </a:p>
        </p:txBody>
      </p:sp>
      <p:sp>
        <p:nvSpPr>
          <p:cNvPr id="20" name="TextBox 8"/>
          <p:cNvSpPr txBox="1"/>
          <p:nvPr/>
        </p:nvSpPr>
        <p:spPr>
          <a:xfrm>
            <a:off x="10578809" y="1024118"/>
            <a:ext cx="1230926" cy="367458"/>
          </a:xfrm>
          <a:prstGeom prst="rect">
            <a:avLst/>
          </a:prstGeom>
          <a:noFill/>
        </p:spPr>
        <p:txBody>
          <a:bodyPr wrap="square" rtlCol="0">
            <a:spAutoFit/>
          </a:bodyPr>
          <a:lstStyle/>
          <a:p>
            <a:pPr defTabSz="912114"/>
            <a:r>
              <a:rPr lang="en-GB" sz="1791" b="1">
                <a:solidFill>
                  <a:srgbClr val="FFFFFF"/>
                </a:solidFill>
                <a:latin typeface="Arial" panose="020B0604020202020204"/>
              </a:rPr>
              <a:t>Assess</a:t>
            </a:r>
          </a:p>
        </p:txBody>
      </p:sp>
      <p:sp>
        <p:nvSpPr>
          <p:cNvPr id="21" name="Oval 20"/>
          <p:cNvSpPr>
            <a:spLocks noChangeAspect="1"/>
          </p:cNvSpPr>
          <p:nvPr>
            <p:extLst/>
          </p:nvPr>
        </p:nvSpPr>
        <p:spPr>
          <a:xfrm>
            <a:off x="416224" y="1349428"/>
            <a:ext cx="2215481" cy="2215481"/>
          </a:xfrm>
          <a:prstGeom prst="ellipse">
            <a:avLst/>
          </a:prstGeom>
          <a:solidFill>
            <a:schemeClr val="accent5">
              <a:alpha val="80000"/>
            </a:schemeClr>
          </a:solidFill>
        </p:spPr>
        <p:txBody>
          <a:bodyPr wrap="square" lIns="0" tIns="0" rIns="0" bIns="0" rtlCol="0" anchor="ctr">
            <a:noAutofit/>
          </a:bodyPr>
          <a:lstStyle/>
          <a:p>
            <a:pPr algn="ctr" defTabSz="912114"/>
            <a:r>
              <a:rPr lang="en-US" sz="1795">
                <a:solidFill>
                  <a:srgbClr val="FFFFFF"/>
                </a:solidFill>
                <a:latin typeface="Arial" panose="020B0604020202020204"/>
              </a:rPr>
              <a:t>Useful learning resources</a:t>
            </a:r>
            <a:r>
              <a:rPr lang="en-US" sz="1795">
                <a:solidFill>
                  <a:srgbClr val="FFFFFF"/>
                </a:solidFill>
                <a:latin typeface="Arial" panose="020B0604020202020204"/>
                <a:cs typeface="Arial"/>
              </a:rPr>
              <a:t> relevant to the standard</a:t>
            </a:r>
            <a:endParaRPr lang="en-US" sz="1795">
              <a:solidFill>
                <a:srgbClr val="FFFFFF"/>
              </a:solidFill>
              <a:latin typeface="Arial" panose="020B0604020202020204"/>
            </a:endParaRPr>
          </a:p>
        </p:txBody>
      </p:sp>
      <p:sp>
        <p:nvSpPr>
          <p:cNvPr id="22" name="Rectangle 21"/>
          <p:cNvSpPr>
            <a:spLocks noChangeAspect="1"/>
          </p:cNvSpPr>
          <p:nvPr>
            <p:extLst/>
          </p:nvPr>
        </p:nvSpPr>
        <p:spPr>
          <a:xfrm>
            <a:off x="454750" y="4660028"/>
            <a:ext cx="1912933" cy="1912933"/>
          </a:xfrm>
          <a:prstGeom prst="rect">
            <a:avLst/>
          </a:prstGeom>
          <a:solidFill>
            <a:srgbClr val="00B140">
              <a:alpha val="80000"/>
            </a:srgbClr>
          </a:solidFill>
        </p:spPr>
        <p:txBody>
          <a:bodyPr wrap="square" lIns="35909" tIns="0" rIns="35909" bIns="0" rtlCol="0" anchor="ctr">
            <a:noAutofit/>
          </a:bodyPr>
          <a:lstStyle/>
          <a:p>
            <a:pPr algn="ctr" defTabSz="912114"/>
            <a:r>
              <a:rPr lang="en-GB" sz="1795">
                <a:solidFill>
                  <a:srgbClr val="FFFFFF"/>
                </a:solidFill>
                <a:latin typeface="Arial" panose="020B0604020202020204"/>
              </a:rPr>
              <a:t>Organised</a:t>
            </a:r>
            <a:r>
              <a:rPr lang="en-US" sz="1795">
                <a:solidFill>
                  <a:srgbClr val="FFFFFF"/>
                </a:solidFill>
                <a:latin typeface="Arial" panose="020B0604020202020204"/>
              </a:rPr>
              <a:t> by assessment skills most relevant to that individual</a:t>
            </a:r>
            <a:r>
              <a:rPr lang="en-US" sz="1795">
                <a:solidFill>
                  <a:srgbClr val="FFFFFF"/>
                </a:solidFill>
                <a:latin typeface="Arial" panose="020B0604020202020204"/>
                <a:cs typeface="Arial"/>
              </a:rPr>
              <a:t> and standard</a:t>
            </a:r>
            <a:endParaRPr lang="en-US" sz="1795">
              <a:solidFill>
                <a:srgbClr val="FFFFFF"/>
              </a:solidFill>
              <a:latin typeface="Arial" panose="020B0604020202020204"/>
            </a:endParaRPr>
          </a:p>
        </p:txBody>
      </p:sp>
      <p:pic>
        <p:nvPicPr>
          <p:cNvPr id="2" name="Picture 1"/>
          <p:cNvPicPr>
            <a:picLocks noChangeAspect="1"/>
          </p:cNvPicPr>
          <p:nvPr/>
        </p:nvPicPr>
        <p:blipFill>
          <a:blip r:embed="rId3"/>
          <a:stretch>
            <a:fillRect/>
          </a:stretch>
        </p:blipFill>
        <p:spPr>
          <a:xfrm>
            <a:off x="3302929" y="1507520"/>
            <a:ext cx="8744965" cy="4444391"/>
          </a:xfrm>
          <a:prstGeom prst="rect">
            <a:avLst/>
          </a:prstGeom>
        </p:spPr>
      </p:pic>
      <p:sp>
        <p:nvSpPr>
          <p:cNvPr id="23" name="Regular Pentagon 22"/>
          <p:cNvSpPr>
            <a:spLocks noChangeAspect="1"/>
          </p:cNvSpPr>
          <p:nvPr/>
        </p:nvSpPr>
        <p:spPr>
          <a:xfrm>
            <a:off x="1351470" y="2874228"/>
            <a:ext cx="2073720" cy="1974971"/>
          </a:xfrm>
          <a:prstGeom prst="pentagon">
            <a:avLst/>
          </a:prstGeom>
          <a:solidFill>
            <a:schemeClr val="accent2">
              <a:alpha val="80000"/>
            </a:schemeClr>
          </a:solidFill>
        </p:spPr>
        <p:txBody>
          <a:bodyPr wrap="square" lIns="0" tIns="0" rIns="0" bIns="0" rtlCol="0" anchor="ctr">
            <a:noAutofit/>
          </a:bodyPr>
          <a:lstStyle/>
          <a:p>
            <a:pPr algn="ctr" defTabSz="912114"/>
            <a:r>
              <a:rPr lang="en-US" sz="1795">
                <a:solidFill>
                  <a:srgbClr val="FFFFFF"/>
                </a:solidFill>
                <a:latin typeface="Arial" panose="020B0604020202020204"/>
              </a:rPr>
              <a:t>Relevant to assessment method</a:t>
            </a:r>
          </a:p>
        </p:txBody>
      </p:sp>
      <p:sp>
        <p:nvSpPr>
          <p:cNvPr id="17" name="Date Placeholder 3">
            <a:extLst>
              <a:ext uri="{FF2B5EF4-FFF2-40B4-BE49-F238E27FC236}">
                <a16:creationId xmlns:a16="http://schemas.microsoft.com/office/drawing/2014/main" id="{490E51DF-B0B6-4752-9BD9-0FBB8E962E13}"/>
              </a:ext>
            </a:extLst>
          </p:cNvPr>
          <p:cNvSpPr>
            <a:spLocks noGrp="1"/>
          </p:cNvSpPr>
          <p:nvPr>
            <p:ph type="dt" sz="half" idx="10"/>
          </p:nvPr>
        </p:nvSpPr>
        <p:spPr>
          <a:xfrm>
            <a:off x="8391646" y="1"/>
            <a:ext cx="2743200" cy="516240"/>
          </a:xfrm>
        </p:spPr>
        <p:txBody>
          <a:bodyPr/>
          <a:lstStyle/>
          <a:p>
            <a:fld id="{793C18F5-4A9A-A340-93AD-8057CCC7110A}" type="datetime4">
              <a:rPr lang="en-GB" smtClean="0"/>
              <a:t>07 December 2017</a:t>
            </a:fld>
            <a:endParaRPr lang="en-US"/>
          </a:p>
        </p:txBody>
      </p:sp>
    </p:spTree>
    <p:extLst>
      <p:ext uri="{BB962C8B-B14F-4D97-AF65-F5344CB8AC3E}">
        <p14:creationId xmlns:p14="http://schemas.microsoft.com/office/powerpoint/2010/main" val="1193154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5963" t="10195" r="69070" b="21966"/>
          <a:stretch/>
        </p:blipFill>
        <p:spPr>
          <a:xfrm>
            <a:off x="6119622" y="606121"/>
            <a:ext cx="4336469" cy="5964496"/>
          </a:xfrm>
          <a:prstGeom prst="rect">
            <a:avLst/>
          </a:prstGeom>
        </p:spPr>
      </p:pic>
      <p:pic>
        <p:nvPicPr>
          <p:cNvPr id="7" name="Picture 6"/>
          <p:cNvPicPr>
            <a:picLocks noChangeAspect="1"/>
          </p:cNvPicPr>
          <p:nvPr/>
        </p:nvPicPr>
        <p:blipFill>
          <a:blip r:embed="rId3"/>
          <a:stretch>
            <a:fillRect/>
          </a:stretch>
        </p:blipFill>
        <p:spPr>
          <a:xfrm>
            <a:off x="1136469" y="705256"/>
            <a:ext cx="4213719" cy="5961141"/>
          </a:xfrm>
          <a:prstGeom prst="rect">
            <a:avLst/>
          </a:prstGeom>
        </p:spPr>
      </p:pic>
    </p:spTree>
    <p:extLst>
      <p:ext uri="{BB962C8B-B14F-4D97-AF65-F5344CB8AC3E}">
        <p14:creationId xmlns:p14="http://schemas.microsoft.com/office/powerpoint/2010/main" val="39933978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Colleges and providers have three ways to work with us</a:t>
            </a:r>
          </a:p>
        </p:txBody>
      </p:sp>
      <p:sp>
        <p:nvSpPr>
          <p:cNvPr id="10" name="AutoShape 2" descr="Image result for icon for college"/>
          <p:cNvSpPr>
            <a:spLocks noChangeAspect="1" noChangeArrowheads="1"/>
          </p:cNvSpPr>
          <p:nvPr/>
        </p:nvSpPr>
        <p:spPr bwMode="auto">
          <a:xfrm>
            <a:off x="-751820" y="-144096"/>
            <a:ext cx="1226509" cy="12265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08" tIns="45604" rIns="91208" bIns="45604" numCol="1" anchor="t" anchorCtr="0" compatLnSpc="1">
            <a:prstTxWarp prst="textNoShape">
              <a:avLst/>
            </a:prstTxWarp>
          </a:bodyPr>
          <a:lstStyle/>
          <a:p>
            <a:endParaRPr lang="en-GB" sz="1795" dirty="0"/>
          </a:p>
        </p:txBody>
      </p:sp>
      <p:sp>
        <p:nvSpPr>
          <p:cNvPr id="11" name="AutoShape 4" descr="Image result for icon for college"/>
          <p:cNvSpPr>
            <a:spLocks noChangeAspect="1" noChangeArrowheads="1"/>
          </p:cNvSpPr>
          <p:nvPr/>
        </p:nvSpPr>
        <p:spPr bwMode="auto">
          <a:xfrm>
            <a:off x="-983459" y="-144096"/>
            <a:ext cx="1458148" cy="14581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08" tIns="45604" rIns="91208" bIns="45604" numCol="1" anchor="t" anchorCtr="0" compatLnSpc="1">
            <a:prstTxWarp prst="textNoShape">
              <a:avLst/>
            </a:prstTxWarp>
          </a:bodyPr>
          <a:lstStyle/>
          <a:p>
            <a:endParaRPr lang="en-GB" sz="1795" dirty="0"/>
          </a:p>
        </p:txBody>
      </p:sp>
      <p:sp>
        <p:nvSpPr>
          <p:cNvPr id="13" name="TextBox 12"/>
          <p:cNvSpPr txBox="1"/>
          <p:nvPr/>
        </p:nvSpPr>
        <p:spPr>
          <a:xfrm>
            <a:off x="149807" y="4344991"/>
            <a:ext cx="2620413" cy="828886"/>
          </a:xfrm>
          <a:prstGeom prst="rect">
            <a:avLst/>
          </a:prstGeom>
          <a:noFill/>
        </p:spPr>
        <p:txBody>
          <a:bodyPr wrap="square" rtlCol="0">
            <a:spAutoFit/>
          </a:bodyPr>
          <a:lstStyle/>
          <a:p>
            <a:r>
              <a:rPr lang="en-GB" sz="1596" dirty="0"/>
              <a:t>A simple transactional relationship where you buy products/services from us</a:t>
            </a:r>
          </a:p>
        </p:txBody>
      </p:sp>
      <p:sp>
        <p:nvSpPr>
          <p:cNvPr id="14" name="TextBox 13"/>
          <p:cNvSpPr txBox="1"/>
          <p:nvPr/>
        </p:nvSpPr>
        <p:spPr>
          <a:xfrm>
            <a:off x="3823045" y="4608867"/>
            <a:ext cx="4217134" cy="2179664"/>
          </a:xfrm>
          <a:prstGeom prst="rect">
            <a:avLst/>
          </a:prstGeom>
          <a:noFill/>
        </p:spPr>
        <p:txBody>
          <a:bodyPr wrap="square" rtlCol="0">
            <a:spAutoFit/>
          </a:bodyPr>
          <a:lstStyle/>
          <a:p>
            <a:r>
              <a:rPr lang="en-GB" sz="1596" dirty="0"/>
              <a:t>Two transactional relationships:</a:t>
            </a:r>
          </a:p>
          <a:p>
            <a:pPr marL="342043" indent="-342043">
              <a:buAutoNum type="arabicPeriod"/>
            </a:pPr>
            <a:r>
              <a:rPr lang="en-GB" sz="1596" dirty="0"/>
              <a:t>You buy products/services from us </a:t>
            </a:r>
          </a:p>
          <a:p>
            <a:pPr marL="342043" indent="-342043">
              <a:buAutoNum type="arabicPeriod"/>
            </a:pPr>
            <a:r>
              <a:rPr lang="en-GB" sz="1596" dirty="0">
                <a:cs typeface="Arial"/>
              </a:rPr>
              <a:t>We</a:t>
            </a:r>
            <a:r>
              <a:rPr lang="en-GB" sz="1596" dirty="0"/>
              <a:t> hire your venue(s) and/or pay for your skilled staff to be independent assessors ( they would act on our behalf, with our training and development)</a:t>
            </a:r>
          </a:p>
          <a:p>
            <a:endParaRPr lang="en-GB" sz="798" dirty="0"/>
          </a:p>
          <a:p>
            <a:r>
              <a:rPr lang="en-GB" sz="1596" dirty="0"/>
              <a:t>The relationships are </a:t>
            </a:r>
            <a:r>
              <a:rPr lang="en-GB" sz="1596" b="1" i="1" dirty="0"/>
              <a:t>independent</a:t>
            </a:r>
            <a:r>
              <a:rPr lang="en-GB" sz="1596" b="1" dirty="0"/>
              <a:t> </a:t>
            </a:r>
            <a:r>
              <a:rPr lang="en-GB" sz="1596" dirty="0"/>
              <a:t>and </a:t>
            </a:r>
            <a:r>
              <a:rPr lang="en-GB" sz="1596" b="1" i="1" dirty="0"/>
              <a:t>managed by separate contracts</a:t>
            </a:r>
          </a:p>
        </p:txBody>
      </p:sp>
      <p:sp>
        <p:nvSpPr>
          <p:cNvPr id="17" name="TextBox 16"/>
          <p:cNvSpPr txBox="1"/>
          <p:nvPr/>
        </p:nvSpPr>
        <p:spPr>
          <a:xfrm>
            <a:off x="8411711" y="4554537"/>
            <a:ext cx="3504212" cy="2302461"/>
          </a:xfrm>
          <a:prstGeom prst="rect">
            <a:avLst/>
          </a:prstGeom>
          <a:noFill/>
        </p:spPr>
        <p:txBody>
          <a:bodyPr wrap="square" rtlCol="0">
            <a:spAutoFit/>
          </a:bodyPr>
          <a:lstStyle/>
          <a:p>
            <a:pPr>
              <a:defRPr/>
            </a:pPr>
            <a:r>
              <a:rPr lang="en-GB" sz="1596" dirty="0"/>
              <a:t>Consortium acts as a central, management body – they supply the right person, right venue and the team from our spec and we contract with them.</a:t>
            </a:r>
          </a:p>
          <a:p>
            <a:pPr>
              <a:defRPr/>
            </a:pPr>
            <a:endParaRPr lang="en-GB" sz="1596" dirty="0"/>
          </a:p>
          <a:p>
            <a:pPr>
              <a:defRPr/>
            </a:pPr>
            <a:r>
              <a:rPr lang="en-GB" sz="1596" dirty="0"/>
              <a:t>We also have independent, direct relationships with each college that buys products from us </a:t>
            </a:r>
          </a:p>
        </p:txBody>
      </p:sp>
      <p:sp>
        <p:nvSpPr>
          <p:cNvPr id="57" name="TextBox 56"/>
          <p:cNvSpPr txBox="1"/>
          <p:nvPr/>
        </p:nvSpPr>
        <p:spPr>
          <a:xfrm>
            <a:off x="1025730" y="4072889"/>
            <a:ext cx="2620413" cy="337694"/>
          </a:xfrm>
          <a:prstGeom prst="rect">
            <a:avLst/>
          </a:prstGeom>
          <a:noFill/>
        </p:spPr>
        <p:txBody>
          <a:bodyPr wrap="square" rtlCol="0">
            <a:spAutoFit/>
          </a:bodyPr>
          <a:lstStyle/>
          <a:p>
            <a:r>
              <a:rPr lang="en-GB" sz="1596" b="1" u="sng" dirty="0"/>
              <a:t>Direct</a:t>
            </a:r>
          </a:p>
        </p:txBody>
      </p:sp>
      <p:sp>
        <p:nvSpPr>
          <p:cNvPr id="58" name="TextBox 57"/>
          <p:cNvSpPr txBox="1"/>
          <p:nvPr/>
        </p:nvSpPr>
        <p:spPr>
          <a:xfrm>
            <a:off x="4270479" y="4336631"/>
            <a:ext cx="2620413" cy="337694"/>
          </a:xfrm>
          <a:prstGeom prst="rect">
            <a:avLst/>
          </a:prstGeom>
          <a:noFill/>
        </p:spPr>
        <p:txBody>
          <a:bodyPr wrap="square" rtlCol="0">
            <a:spAutoFit/>
          </a:bodyPr>
          <a:lstStyle/>
          <a:p>
            <a:r>
              <a:rPr lang="en-GB" sz="1596" b="1" u="sng" dirty="0"/>
              <a:t>Direct plus Supplier</a:t>
            </a:r>
          </a:p>
        </p:txBody>
      </p:sp>
      <p:sp>
        <p:nvSpPr>
          <p:cNvPr id="59" name="TextBox 58"/>
          <p:cNvSpPr txBox="1"/>
          <p:nvPr/>
        </p:nvSpPr>
        <p:spPr>
          <a:xfrm>
            <a:off x="9164850" y="4260598"/>
            <a:ext cx="1470908" cy="337694"/>
          </a:xfrm>
          <a:prstGeom prst="rect">
            <a:avLst/>
          </a:prstGeom>
          <a:noFill/>
        </p:spPr>
        <p:txBody>
          <a:bodyPr wrap="square" rtlCol="0">
            <a:spAutoFit/>
          </a:bodyPr>
          <a:lstStyle/>
          <a:p>
            <a:r>
              <a:rPr lang="en-GB" sz="1596" b="1" u="sng" dirty="0"/>
              <a:t>Consortium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09" t="12493" r="5497" b="11147"/>
          <a:stretch/>
        </p:blipFill>
        <p:spPr>
          <a:xfrm>
            <a:off x="7989720" y="2073418"/>
            <a:ext cx="4086511" cy="1999471"/>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926" t="30077" r="4899" b="18410"/>
          <a:stretch/>
        </p:blipFill>
        <p:spPr>
          <a:xfrm>
            <a:off x="3646142" y="2404608"/>
            <a:ext cx="4372318" cy="1411415"/>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13115" t="19543" r="14091" b="20915"/>
          <a:stretch/>
        </p:blipFill>
        <p:spPr>
          <a:xfrm>
            <a:off x="64519" y="2322076"/>
            <a:ext cx="3231720" cy="1493947"/>
          </a:xfrm>
          <a:prstGeom prst="rect">
            <a:avLst/>
          </a:prstGeom>
        </p:spPr>
      </p:pic>
    </p:spTree>
    <p:extLst>
      <p:ext uri="{BB962C8B-B14F-4D97-AF65-F5344CB8AC3E}">
        <p14:creationId xmlns:p14="http://schemas.microsoft.com/office/powerpoint/2010/main" val="40639556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38183257"/>
              </p:ext>
            </p:extLst>
          </p:nvPr>
        </p:nvGraphicFramePr>
        <p:xfrm>
          <a:off x="697832" y="516241"/>
          <a:ext cx="10972799" cy="5916000"/>
        </p:xfrm>
        <a:graphic>
          <a:graphicData uri="http://schemas.openxmlformats.org/drawingml/2006/table">
            <a:tbl>
              <a:tblPr firstRow="1" firstCol="1" bandRow="1">
                <a:tableStyleId>{5C22544A-7EE6-4342-B048-85BDC9FD1C3A}</a:tableStyleId>
              </a:tblPr>
              <a:tblGrid>
                <a:gridCol w="1911661">
                  <a:extLst>
                    <a:ext uri="{9D8B030D-6E8A-4147-A177-3AD203B41FA5}">
                      <a16:colId xmlns:a16="http://schemas.microsoft.com/office/drawing/2014/main" val="409549411"/>
                    </a:ext>
                  </a:extLst>
                </a:gridCol>
                <a:gridCol w="1357114">
                  <a:extLst>
                    <a:ext uri="{9D8B030D-6E8A-4147-A177-3AD203B41FA5}">
                      <a16:colId xmlns:a16="http://schemas.microsoft.com/office/drawing/2014/main" val="2580874727"/>
                    </a:ext>
                  </a:extLst>
                </a:gridCol>
                <a:gridCol w="1910013">
                  <a:extLst>
                    <a:ext uri="{9D8B030D-6E8A-4147-A177-3AD203B41FA5}">
                      <a16:colId xmlns:a16="http://schemas.microsoft.com/office/drawing/2014/main" val="579915870"/>
                    </a:ext>
                  </a:extLst>
                </a:gridCol>
                <a:gridCol w="1713903">
                  <a:extLst>
                    <a:ext uri="{9D8B030D-6E8A-4147-A177-3AD203B41FA5}">
                      <a16:colId xmlns:a16="http://schemas.microsoft.com/office/drawing/2014/main" val="3812896864"/>
                    </a:ext>
                  </a:extLst>
                </a:gridCol>
                <a:gridCol w="1697856">
                  <a:extLst>
                    <a:ext uri="{9D8B030D-6E8A-4147-A177-3AD203B41FA5}">
                      <a16:colId xmlns:a16="http://schemas.microsoft.com/office/drawing/2014/main" val="3055725372"/>
                    </a:ext>
                  </a:extLst>
                </a:gridCol>
                <a:gridCol w="2382252">
                  <a:extLst>
                    <a:ext uri="{9D8B030D-6E8A-4147-A177-3AD203B41FA5}">
                      <a16:colId xmlns:a16="http://schemas.microsoft.com/office/drawing/2014/main" val="746834883"/>
                    </a:ext>
                  </a:extLst>
                </a:gridCol>
              </a:tblGrid>
              <a:tr h="165465">
                <a:tc rowSpan="2">
                  <a:txBody>
                    <a:bodyPr/>
                    <a:lstStyle/>
                    <a:p>
                      <a:pPr>
                        <a:lnSpc>
                          <a:spcPct val="107000"/>
                        </a:lnSpc>
                        <a:spcAft>
                          <a:spcPts val="0"/>
                        </a:spcAft>
                      </a:pPr>
                      <a:r>
                        <a:rPr lang="en-GB" sz="700">
                          <a:effectLst/>
                        </a:rPr>
                        <a:t>SASE Framework being withdrawn</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rowSpan="2">
                  <a:txBody>
                    <a:bodyPr/>
                    <a:lstStyle/>
                    <a:p>
                      <a:pPr>
                        <a:lnSpc>
                          <a:spcPct val="107000"/>
                        </a:lnSpc>
                        <a:spcAft>
                          <a:spcPts val="0"/>
                        </a:spcAft>
                      </a:pPr>
                      <a:r>
                        <a:rPr lang="en-GB" sz="700">
                          <a:effectLst/>
                        </a:rPr>
                        <a:t>Standard Replacement</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gridSpan="3">
                  <a:txBody>
                    <a:bodyPr/>
                    <a:lstStyle/>
                    <a:p>
                      <a:pPr>
                        <a:lnSpc>
                          <a:spcPct val="107000"/>
                        </a:lnSpc>
                        <a:spcAft>
                          <a:spcPts val="0"/>
                        </a:spcAft>
                      </a:pPr>
                      <a:r>
                        <a:rPr lang="en-GB" sz="700">
                          <a:effectLst/>
                        </a:rPr>
                        <a:t>On Programme</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hMerge="1">
                  <a:txBody>
                    <a:bodyPr/>
                    <a:lstStyle/>
                    <a:p>
                      <a:endParaRPr lang="en-GB"/>
                    </a:p>
                  </a:txBody>
                  <a:tcPr/>
                </a:tc>
                <a:tc hMerge="1">
                  <a:txBody>
                    <a:bodyPr/>
                    <a:lstStyle/>
                    <a:p>
                      <a:endParaRPr lang="en-GB"/>
                    </a:p>
                  </a:txBody>
                  <a:tcPr/>
                </a:tc>
                <a:tc rowSpan="2">
                  <a:txBody>
                    <a:bodyPr/>
                    <a:lstStyle/>
                    <a:p>
                      <a:pPr>
                        <a:lnSpc>
                          <a:spcPct val="107000"/>
                        </a:lnSpc>
                        <a:spcAft>
                          <a:spcPts val="0"/>
                        </a:spcAft>
                      </a:pPr>
                      <a:r>
                        <a:rPr lang="en-GB" sz="700">
                          <a:effectLst/>
                        </a:rPr>
                        <a:t>EPA live date</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extLst>
                  <a:ext uri="{0D108BD9-81ED-4DB2-BD59-A6C34878D82A}">
                    <a16:rowId xmlns:a16="http://schemas.microsoft.com/office/drawing/2014/main" val="4221736930"/>
                  </a:ext>
                </a:extLst>
              </a:tr>
              <a:tr h="1323722">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700">
                          <a:effectLst/>
                        </a:rPr>
                        <a:t>OP components ready for sale now</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OP components in development</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Live date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vMerge="1">
                  <a:txBody>
                    <a:bodyPr/>
                    <a:lstStyle/>
                    <a:p>
                      <a:endParaRPr lang="en-GB"/>
                    </a:p>
                  </a:txBody>
                  <a:tcPr/>
                </a:tc>
                <a:extLst>
                  <a:ext uri="{0D108BD9-81ED-4DB2-BD59-A6C34878D82A}">
                    <a16:rowId xmlns:a16="http://schemas.microsoft.com/office/drawing/2014/main" val="3064925329"/>
                  </a:ext>
                </a:extLst>
              </a:tr>
              <a:tr h="2606694">
                <a:tc>
                  <a:txBody>
                    <a:bodyPr/>
                    <a:lstStyle/>
                    <a:p>
                      <a:pPr>
                        <a:lnSpc>
                          <a:spcPct val="107000"/>
                        </a:lnSpc>
                        <a:spcAft>
                          <a:spcPts val="0"/>
                        </a:spcAft>
                      </a:pPr>
                      <a:r>
                        <a:rPr lang="en-GB" sz="700">
                          <a:effectLst/>
                        </a:rPr>
                        <a:t>Level 2:  Apprenticeship in Hospitality- </a:t>
                      </a:r>
                    </a:p>
                    <a:p>
                      <a:pPr marL="342900" lvl="0" indent="-342900">
                        <a:lnSpc>
                          <a:spcPct val="107000"/>
                        </a:lnSpc>
                        <a:spcAft>
                          <a:spcPts val="0"/>
                        </a:spcAft>
                        <a:buFont typeface="Symbol" panose="05050102010706020507" pitchFamily="18" charset="2"/>
                        <a:buChar char=""/>
                      </a:pPr>
                      <a:r>
                        <a:rPr lang="en-GB" sz="700">
                          <a:effectLst/>
                        </a:rPr>
                        <a:t>Food &amp; Beverage Service</a:t>
                      </a:r>
                    </a:p>
                    <a:p>
                      <a:pPr marL="342900" lvl="0" indent="-342900">
                        <a:lnSpc>
                          <a:spcPct val="107000"/>
                        </a:lnSpc>
                        <a:spcAft>
                          <a:spcPts val="0"/>
                        </a:spcAft>
                        <a:buFont typeface="Symbol" panose="05050102010706020507" pitchFamily="18" charset="2"/>
                        <a:buChar char=""/>
                      </a:pPr>
                      <a:r>
                        <a:rPr lang="en-GB" sz="700">
                          <a:effectLst/>
                        </a:rPr>
                        <a:t>Hospitality Service </a:t>
                      </a:r>
                    </a:p>
                    <a:p>
                      <a:pPr marL="342900" lvl="0" indent="-342900">
                        <a:lnSpc>
                          <a:spcPct val="107000"/>
                        </a:lnSpc>
                        <a:spcAft>
                          <a:spcPts val="0"/>
                        </a:spcAft>
                        <a:buFont typeface="Symbol" panose="05050102010706020507" pitchFamily="18" charset="2"/>
                        <a:buChar char=""/>
                      </a:pPr>
                      <a:r>
                        <a:rPr lang="en-GB" sz="700">
                          <a:effectLst/>
                        </a:rPr>
                        <a:t>Housekeeping</a:t>
                      </a:r>
                    </a:p>
                    <a:p>
                      <a:pPr marL="342900" lvl="0" indent="-342900">
                        <a:lnSpc>
                          <a:spcPct val="107000"/>
                        </a:lnSpc>
                        <a:spcAft>
                          <a:spcPts val="0"/>
                        </a:spcAft>
                        <a:buFont typeface="Symbol" panose="05050102010706020507" pitchFamily="18" charset="2"/>
                        <a:buChar char=""/>
                      </a:pPr>
                      <a:r>
                        <a:rPr lang="en-GB" sz="700">
                          <a:effectLst/>
                        </a:rPr>
                        <a:t>Front of House reception</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Hospitality team member </a:t>
                      </a:r>
                    </a:p>
                    <a:p>
                      <a:pPr>
                        <a:lnSpc>
                          <a:spcPct val="107000"/>
                        </a:lnSpc>
                        <a:spcAft>
                          <a:spcPts val="0"/>
                        </a:spcAft>
                      </a:pPr>
                      <a:r>
                        <a:rPr lang="en-GB" sz="700">
                          <a:effectLst/>
                        </a:rPr>
                        <a:t>Level 2 </a:t>
                      </a:r>
                    </a:p>
                    <a:p>
                      <a:pPr>
                        <a:lnSpc>
                          <a:spcPct val="107000"/>
                        </a:lnSpc>
                        <a:spcAft>
                          <a:spcPts val="0"/>
                        </a:spcAft>
                      </a:pPr>
                      <a:r>
                        <a:rPr lang="en-GB" sz="700">
                          <a:effectLst/>
                        </a:rPr>
                        <a:t>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Interim Learner Manual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Mock Test paper </a:t>
                      </a:r>
                    </a:p>
                    <a:p>
                      <a:pPr>
                        <a:lnSpc>
                          <a:spcPct val="107000"/>
                        </a:lnSpc>
                        <a:spcAft>
                          <a:spcPts val="0"/>
                        </a:spcAft>
                      </a:pPr>
                      <a:r>
                        <a:rPr lang="en-GB" sz="700">
                          <a:effectLst/>
                        </a:rPr>
                        <a:t> </a:t>
                      </a:r>
                    </a:p>
                    <a:p>
                      <a:pPr>
                        <a:lnSpc>
                          <a:spcPct val="107000"/>
                        </a:lnSpc>
                        <a:spcAft>
                          <a:spcPts val="0"/>
                        </a:spcAft>
                      </a:pPr>
                      <a:r>
                        <a:rPr lang="en-GB" sz="700">
                          <a:effectLst/>
                        </a:rPr>
                        <a:t>Learner manual </a:t>
                      </a:r>
                    </a:p>
                    <a:p>
                      <a:pPr>
                        <a:lnSpc>
                          <a:spcPct val="107000"/>
                        </a:lnSpc>
                        <a:spcAft>
                          <a:spcPts val="0"/>
                        </a:spcAft>
                      </a:pPr>
                      <a:r>
                        <a:rPr lang="en-GB" sz="700">
                          <a:effectLst/>
                        </a:rPr>
                        <a:t> </a:t>
                      </a:r>
                    </a:p>
                    <a:p>
                      <a:pPr>
                        <a:lnSpc>
                          <a:spcPct val="107000"/>
                        </a:lnSpc>
                        <a:spcAft>
                          <a:spcPts val="0"/>
                        </a:spcAft>
                      </a:pPr>
                      <a:r>
                        <a:rPr lang="en-GB" sz="700">
                          <a:effectLst/>
                        </a:rPr>
                        <a:t>Smart screen </a:t>
                      </a:r>
                    </a:p>
                    <a:p>
                      <a:pPr>
                        <a:lnSpc>
                          <a:spcPct val="107000"/>
                        </a:lnSpc>
                        <a:spcAft>
                          <a:spcPts val="0"/>
                        </a:spcAft>
                      </a:pPr>
                      <a:r>
                        <a:rPr lang="en-GB" sz="700">
                          <a:effectLst/>
                        </a:rPr>
                        <a:t> </a:t>
                      </a:r>
                    </a:p>
                    <a:p>
                      <a:pPr>
                        <a:lnSpc>
                          <a:spcPct val="107000"/>
                        </a:lnSpc>
                        <a:spcAft>
                          <a:spcPts val="0"/>
                        </a:spcAft>
                      </a:pPr>
                      <a:r>
                        <a:rPr lang="en-GB" sz="700">
                          <a:effectLst/>
                        </a:rPr>
                        <a:t>LA</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Feb 18</a:t>
                      </a:r>
                    </a:p>
                    <a:p>
                      <a:pPr>
                        <a:lnSpc>
                          <a:spcPct val="107000"/>
                        </a:lnSpc>
                        <a:spcAft>
                          <a:spcPts val="0"/>
                        </a:spcAft>
                      </a:pPr>
                      <a:r>
                        <a:rPr lang="en-GB" sz="700">
                          <a:effectLst/>
                        </a:rPr>
                        <a:t> </a:t>
                      </a:r>
                    </a:p>
                    <a:p>
                      <a:pPr>
                        <a:lnSpc>
                          <a:spcPct val="107000"/>
                        </a:lnSpc>
                        <a:spcAft>
                          <a:spcPts val="0"/>
                        </a:spcAft>
                      </a:pPr>
                      <a:r>
                        <a:rPr lang="en-GB" sz="700">
                          <a:effectLst/>
                        </a:rPr>
                        <a:t>Jan 18 </a:t>
                      </a:r>
                    </a:p>
                    <a:p>
                      <a:pPr>
                        <a:lnSpc>
                          <a:spcPct val="107000"/>
                        </a:lnSpc>
                        <a:spcAft>
                          <a:spcPts val="0"/>
                        </a:spcAft>
                      </a:pPr>
                      <a:r>
                        <a:rPr lang="en-GB" sz="700">
                          <a:effectLst/>
                        </a:rPr>
                        <a:t> </a:t>
                      </a:r>
                    </a:p>
                    <a:p>
                      <a:pPr>
                        <a:lnSpc>
                          <a:spcPct val="107000"/>
                        </a:lnSpc>
                        <a:spcAft>
                          <a:spcPts val="0"/>
                        </a:spcAft>
                      </a:pPr>
                      <a:r>
                        <a:rPr lang="en-GB" sz="700">
                          <a:effectLst/>
                        </a:rPr>
                        <a:t>Quarter 4 </a:t>
                      </a:r>
                    </a:p>
                    <a:p>
                      <a:pPr>
                        <a:lnSpc>
                          <a:spcPct val="107000"/>
                        </a:lnSpc>
                        <a:spcAft>
                          <a:spcPts val="0"/>
                        </a:spcAft>
                      </a:pPr>
                      <a:r>
                        <a:rPr lang="en-GB" sz="700">
                          <a:effectLst/>
                        </a:rPr>
                        <a:t> </a:t>
                      </a:r>
                    </a:p>
                    <a:p>
                      <a:pPr>
                        <a:lnSpc>
                          <a:spcPct val="107000"/>
                        </a:lnSpc>
                        <a:spcAft>
                          <a:spcPts val="0"/>
                        </a:spcAft>
                      </a:pPr>
                      <a:r>
                        <a:rPr lang="en-GB" sz="700">
                          <a:effectLst/>
                        </a:rPr>
                        <a:t>May 18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marL="342900" lvl="0" indent="-342900">
                        <a:lnSpc>
                          <a:spcPct val="107000"/>
                        </a:lnSpc>
                        <a:spcAft>
                          <a:spcPts val="0"/>
                        </a:spcAft>
                        <a:buFont typeface="Symbol" panose="05050102010706020507" pitchFamily="18" charset="2"/>
                        <a:buChar char=""/>
                      </a:pPr>
                      <a:r>
                        <a:rPr lang="en-GB" sz="700">
                          <a:effectLst/>
                        </a:rPr>
                        <a:t>Mar 18</a:t>
                      </a:r>
                    </a:p>
                    <a:p>
                      <a:pPr marL="342900" lvl="0" indent="-342900">
                        <a:lnSpc>
                          <a:spcPct val="107000"/>
                        </a:lnSpc>
                        <a:spcAft>
                          <a:spcPts val="0"/>
                        </a:spcAft>
                        <a:buFont typeface="Symbol" panose="05050102010706020507" pitchFamily="18" charset="2"/>
                        <a:buChar char=""/>
                      </a:pPr>
                      <a:r>
                        <a:rPr lang="en-GB" sz="700">
                          <a:effectLst/>
                        </a:rPr>
                        <a:t>First EPA Jun 18</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extLst>
                  <a:ext uri="{0D108BD9-81ED-4DB2-BD59-A6C34878D82A}">
                    <a16:rowId xmlns:a16="http://schemas.microsoft.com/office/drawing/2014/main" val="1749547950"/>
                  </a:ext>
                </a:extLst>
              </a:tr>
              <a:tr h="1820119">
                <a:tc>
                  <a:txBody>
                    <a:bodyPr/>
                    <a:lstStyle/>
                    <a:p>
                      <a:pPr>
                        <a:lnSpc>
                          <a:spcPct val="107000"/>
                        </a:lnSpc>
                        <a:spcAft>
                          <a:spcPts val="0"/>
                        </a:spcAft>
                      </a:pPr>
                      <a:r>
                        <a:rPr lang="en-GB" sz="700">
                          <a:effectLst/>
                        </a:rPr>
                        <a:t>Level 3: Apprenticeship in Hospitality Supervision and Leadership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Hospitality Supervision and Leadership Level 3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Interim Learner Manual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Mock Test paper </a:t>
                      </a:r>
                    </a:p>
                    <a:p>
                      <a:pPr>
                        <a:lnSpc>
                          <a:spcPct val="107000"/>
                        </a:lnSpc>
                        <a:spcAft>
                          <a:spcPts val="0"/>
                        </a:spcAft>
                      </a:pPr>
                      <a:r>
                        <a:rPr lang="en-GB" sz="700">
                          <a:effectLst/>
                        </a:rPr>
                        <a:t> </a:t>
                      </a:r>
                    </a:p>
                    <a:p>
                      <a:pPr>
                        <a:lnSpc>
                          <a:spcPct val="107000"/>
                        </a:lnSpc>
                        <a:spcAft>
                          <a:spcPts val="0"/>
                        </a:spcAft>
                      </a:pPr>
                      <a:r>
                        <a:rPr lang="en-GB" sz="700">
                          <a:effectLst/>
                        </a:rPr>
                        <a:t>Learner manual </a:t>
                      </a:r>
                    </a:p>
                    <a:p>
                      <a:pPr>
                        <a:lnSpc>
                          <a:spcPct val="107000"/>
                        </a:lnSpc>
                        <a:spcAft>
                          <a:spcPts val="0"/>
                        </a:spcAft>
                      </a:pPr>
                      <a:r>
                        <a:rPr lang="en-GB" sz="700">
                          <a:effectLst/>
                        </a:rPr>
                        <a:t> </a:t>
                      </a:r>
                    </a:p>
                    <a:p>
                      <a:pPr>
                        <a:lnSpc>
                          <a:spcPct val="107000"/>
                        </a:lnSpc>
                        <a:spcAft>
                          <a:spcPts val="0"/>
                        </a:spcAft>
                      </a:pPr>
                      <a:r>
                        <a:rPr lang="en-GB" sz="700">
                          <a:effectLst/>
                        </a:rPr>
                        <a:t>LA </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a:lnSpc>
                          <a:spcPct val="107000"/>
                        </a:lnSpc>
                        <a:spcAft>
                          <a:spcPts val="0"/>
                        </a:spcAft>
                      </a:pPr>
                      <a:r>
                        <a:rPr lang="en-GB" sz="700">
                          <a:effectLst/>
                        </a:rPr>
                        <a:t>Feb 18</a:t>
                      </a:r>
                    </a:p>
                    <a:p>
                      <a:pPr>
                        <a:lnSpc>
                          <a:spcPct val="107000"/>
                        </a:lnSpc>
                        <a:spcAft>
                          <a:spcPts val="0"/>
                        </a:spcAft>
                      </a:pPr>
                      <a:r>
                        <a:rPr lang="en-GB" sz="700">
                          <a:effectLst/>
                        </a:rPr>
                        <a:t> </a:t>
                      </a:r>
                    </a:p>
                    <a:p>
                      <a:pPr>
                        <a:lnSpc>
                          <a:spcPct val="107000"/>
                        </a:lnSpc>
                        <a:spcAft>
                          <a:spcPts val="0"/>
                        </a:spcAft>
                      </a:pPr>
                      <a:r>
                        <a:rPr lang="en-GB" sz="700">
                          <a:effectLst/>
                        </a:rPr>
                        <a:t>April 18 </a:t>
                      </a:r>
                    </a:p>
                    <a:p>
                      <a:pPr>
                        <a:lnSpc>
                          <a:spcPct val="107000"/>
                        </a:lnSpc>
                        <a:spcAft>
                          <a:spcPts val="0"/>
                        </a:spcAft>
                      </a:pPr>
                      <a:r>
                        <a:rPr lang="en-GB" sz="700">
                          <a:effectLst/>
                        </a:rPr>
                        <a:t> </a:t>
                      </a:r>
                    </a:p>
                    <a:p>
                      <a:pPr>
                        <a:lnSpc>
                          <a:spcPct val="107000"/>
                        </a:lnSpc>
                        <a:spcAft>
                          <a:spcPts val="0"/>
                        </a:spcAft>
                      </a:pPr>
                      <a:r>
                        <a:rPr lang="en-GB" sz="700">
                          <a:effectLst/>
                        </a:rPr>
                        <a:t>May 18</a:t>
                      </a:r>
                      <a:endParaRPr lang="en-GB" sz="70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tc>
                  <a:txBody>
                    <a:bodyPr/>
                    <a:lstStyle/>
                    <a:p>
                      <a:pPr marL="342900" lvl="0" indent="-342900">
                        <a:lnSpc>
                          <a:spcPct val="107000"/>
                        </a:lnSpc>
                        <a:spcAft>
                          <a:spcPts val="0"/>
                        </a:spcAft>
                        <a:buFont typeface="Symbol" panose="05050102010706020507" pitchFamily="18" charset="2"/>
                        <a:buChar char=""/>
                      </a:pPr>
                      <a:r>
                        <a:rPr lang="en-GB" sz="700" dirty="0">
                          <a:effectLst/>
                        </a:rPr>
                        <a:t>Mar 18</a:t>
                      </a:r>
                    </a:p>
                    <a:p>
                      <a:pPr marL="342900" lvl="0" indent="-342900">
                        <a:lnSpc>
                          <a:spcPct val="107000"/>
                        </a:lnSpc>
                        <a:spcAft>
                          <a:spcPts val="0"/>
                        </a:spcAft>
                        <a:buFont typeface="Symbol" panose="05050102010706020507" pitchFamily="18" charset="2"/>
                        <a:buChar char=""/>
                      </a:pPr>
                      <a:r>
                        <a:rPr lang="en-GB" sz="700" dirty="0">
                          <a:effectLst/>
                        </a:rPr>
                        <a:t>First EPA Jun 18</a:t>
                      </a:r>
                      <a:endParaRPr lang="en-GB" sz="700" dirty="0">
                        <a:effectLst/>
                        <a:latin typeface="Arial" panose="020B0604020202020204" pitchFamily="34" charset="0"/>
                        <a:ea typeface="Calibri" panose="020F0502020204030204" pitchFamily="34" charset="0"/>
                        <a:cs typeface="Times New Roman" panose="02020603050405020304" pitchFamily="18" charset="0"/>
                      </a:endParaRPr>
                    </a:p>
                  </a:txBody>
                  <a:tcPr marL="40451" marR="40451" marT="0" marB="0"/>
                </a:tc>
                <a:extLst>
                  <a:ext uri="{0D108BD9-81ED-4DB2-BD59-A6C34878D82A}">
                    <a16:rowId xmlns:a16="http://schemas.microsoft.com/office/drawing/2014/main" val="2671444853"/>
                  </a:ext>
                </a:extLst>
              </a:tr>
            </a:tbl>
          </a:graphicData>
        </a:graphic>
      </p:graphicFrame>
    </p:spTree>
    <p:extLst>
      <p:ext uri="{BB962C8B-B14F-4D97-AF65-F5344CB8AC3E}">
        <p14:creationId xmlns:p14="http://schemas.microsoft.com/office/powerpoint/2010/main" val="34022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52492706"/>
              </p:ext>
            </p:extLst>
          </p:nvPr>
        </p:nvGraphicFramePr>
        <p:xfrm>
          <a:off x="625640" y="625643"/>
          <a:ext cx="11093117" cy="5823284"/>
        </p:xfrm>
        <a:graphic>
          <a:graphicData uri="http://schemas.openxmlformats.org/drawingml/2006/table">
            <a:tbl>
              <a:tblPr firstRow="1" firstCol="1" bandRow="1">
                <a:tableStyleId>{5C22544A-7EE6-4342-B048-85BDC9FD1C3A}</a:tableStyleId>
              </a:tblPr>
              <a:tblGrid>
                <a:gridCol w="1860212">
                  <a:extLst>
                    <a:ext uri="{9D8B030D-6E8A-4147-A177-3AD203B41FA5}">
                      <a16:colId xmlns:a16="http://schemas.microsoft.com/office/drawing/2014/main" val="3540158190"/>
                    </a:ext>
                  </a:extLst>
                </a:gridCol>
                <a:gridCol w="1318184">
                  <a:extLst>
                    <a:ext uri="{9D8B030D-6E8A-4147-A177-3AD203B41FA5}">
                      <a16:colId xmlns:a16="http://schemas.microsoft.com/office/drawing/2014/main" val="2097796700"/>
                    </a:ext>
                  </a:extLst>
                </a:gridCol>
                <a:gridCol w="1841770">
                  <a:extLst>
                    <a:ext uri="{9D8B030D-6E8A-4147-A177-3AD203B41FA5}">
                      <a16:colId xmlns:a16="http://schemas.microsoft.com/office/drawing/2014/main" val="3249107654"/>
                    </a:ext>
                  </a:extLst>
                </a:gridCol>
                <a:gridCol w="1657353">
                  <a:extLst>
                    <a:ext uri="{9D8B030D-6E8A-4147-A177-3AD203B41FA5}">
                      <a16:colId xmlns:a16="http://schemas.microsoft.com/office/drawing/2014/main" val="1095699012"/>
                    </a:ext>
                  </a:extLst>
                </a:gridCol>
                <a:gridCol w="953359">
                  <a:extLst>
                    <a:ext uri="{9D8B030D-6E8A-4147-A177-3AD203B41FA5}">
                      <a16:colId xmlns:a16="http://schemas.microsoft.com/office/drawing/2014/main" val="292082299"/>
                    </a:ext>
                  </a:extLst>
                </a:gridCol>
                <a:gridCol w="3462239">
                  <a:extLst>
                    <a:ext uri="{9D8B030D-6E8A-4147-A177-3AD203B41FA5}">
                      <a16:colId xmlns:a16="http://schemas.microsoft.com/office/drawing/2014/main" val="2468754266"/>
                    </a:ext>
                  </a:extLst>
                </a:gridCol>
              </a:tblGrid>
              <a:tr h="390586">
                <a:tc rowSpan="2">
                  <a:txBody>
                    <a:bodyPr/>
                    <a:lstStyle/>
                    <a:p>
                      <a:pPr>
                        <a:lnSpc>
                          <a:spcPct val="107000"/>
                        </a:lnSpc>
                        <a:spcAft>
                          <a:spcPts val="0"/>
                        </a:spcAft>
                      </a:pPr>
                      <a:r>
                        <a:rPr lang="en-GB" sz="1000">
                          <a:effectLst/>
                        </a:rPr>
                        <a:t>SASE Framework being withdrawn</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rowSpan="2">
                  <a:txBody>
                    <a:bodyPr/>
                    <a:lstStyle/>
                    <a:p>
                      <a:pPr>
                        <a:lnSpc>
                          <a:spcPct val="107000"/>
                        </a:lnSpc>
                        <a:spcAft>
                          <a:spcPts val="0"/>
                        </a:spcAft>
                      </a:pPr>
                      <a:r>
                        <a:rPr lang="en-GB" sz="1000">
                          <a:effectLst/>
                        </a:rPr>
                        <a:t>Standard Replacement</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gridSpan="3">
                  <a:txBody>
                    <a:bodyPr/>
                    <a:lstStyle/>
                    <a:p>
                      <a:pPr>
                        <a:lnSpc>
                          <a:spcPct val="107000"/>
                        </a:lnSpc>
                        <a:spcAft>
                          <a:spcPts val="0"/>
                        </a:spcAft>
                      </a:pPr>
                      <a:r>
                        <a:rPr lang="en-GB" sz="1000">
                          <a:effectLst/>
                        </a:rPr>
                        <a:t>On Programme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hMerge="1">
                  <a:txBody>
                    <a:bodyPr/>
                    <a:lstStyle/>
                    <a:p>
                      <a:endParaRPr lang="en-GB"/>
                    </a:p>
                  </a:txBody>
                  <a:tcPr/>
                </a:tc>
                <a:tc hMerge="1">
                  <a:txBody>
                    <a:bodyPr/>
                    <a:lstStyle/>
                    <a:p>
                      <a:endParaRPr lang="en-GB"/>
                    </a:p>
                  </a:txBody>
                  <a:tcPr/>
                </a:tc>
                <a:tc rowSpan="2">
                  <a:txBody>
                    <a:bodyPr/>
                    <a:lstStyle/>
                    <a:p>
                      <a:pPr>
                        <a:lnSpc>
                          <a:spcPct val="107000"/>
                        </a:lnSpc>
                        <a:spcAft>
                          <a:spcPts val="0"/>
                        </a:spcAft>
                      </a:pPr>
                      <a:r>
                        <a:rPr lang="en-GB" sz="1000">
                          <a:effectLst/>
                        </a:rPr>
                        <a:t>EPA live date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extLst>
                  <a:ext uri="{0D108BD9-81ED-4DB2-BD59-A6C34878D82A}">
                    <a16:rowId xmlns:a16="http://schemas.microsoft.com/office/drawing/2014/main" val="2482672952"/>
                  </a:ext>
                </a:extLst>
              </a:tr>
              <a:tr h="418708">
                <a:tc vMerge="1">
                  <a:txBody>
                    <a:bodyPr/>
                    <a:lstStyle/>
                    <a:p>
                      <a:endParaRPr lang="en-GB"/>
                    </a:p>
                  </a:txBody>
                  <a:tcPr/>
                </a:tc>
                <a:tc vMerge="1">
                  <a:txBody>
                    <a:bodyPr/>
                    <a:lstStyle/>
                    <a:p>
                      <a:endParaRPr lang="en-GB"/>
                    </a:p>
                  </a:txBody>
                  <a:tcPr/>
                </a:tc>
                <a:tc>
                  <a:txBody>
                    <a:bodyPr/>
                    <a:lstStyle/>
                    <a:p>
                      <a:pPr>
                        <a:lnSpc>
                          <a:spcPct val="107000"/>
                        </a:lnSpc>
                        <a:spcAft>
                          <a:spcPts val="0"/>
                        </a:spcAft>
                      </a:pPr>
                      <a:r>
                        <a:rPr lang="en-GB" sz="1000">
                          <a:effectLst/>
                        </a:rPr>
                        <a:t>OP components ready for sale now</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OP components in development</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Live date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vMerge="1">
                  <a:txBody>
                    <a:bodyPr/>
                    <a:lstStyle/>
                    <a:p>
                      <a:endParaRPr lang="en-GB"/>
                    </a:p>
                  </a:txBody>
                  <a:tcPr/>
                </a:tc>
                <a:extLst>
                  <a:ext uri="{0D108BD9-81ED-4DB2-BD59-A6C34878D82A}">
                    <a16:rowId xmlns:a16="http://schemas.microsoft.com/office/drawing/2014/main" val="2968853727"/>
                  </a:ext>
                </a:extLst>
              </a:tr>
              <a:tr h="1478789">
                <a:tc>
                  <a:txBody>
                    <a:bodyPr/>
                    <a:lstStyle/>
                    <a:p>
                      <a:pPr>
                        <a:lnSpc>
                          <a:spcPct val="107000"/>
                        </a:lnSpc>
                        <a:spcAft>
                          <a:spcPts val="0"/>
                        </a:spcAft>
                      </a:pPr>
                      <a:r>
                        <a:rPr lang="en-GB" sz="1000">
                          <a:effectLst/>
                        </a:rPr>
                        <a:t>Level 2:  Apprenticeship in Catering and Professional Chefs – </a:t>
                      </a:r>
                    </a:p>
                    <a:p>
                      <a:pPr marL="342900" lvl="0" indent="-342900">
                        <a:lnSpc>
                          <a:spcPct val="107000"/>
                        </a:lnSpc>
                        <a:spcAft>
                          <a:spcPts val="0"/>
                        </a:spcAft>
                        <a:buFont typeface="Symbol" panose="05050102010706020507" pitchFamily="18" charset="2"/>
                        <a:buChar char=""/>
                      </a:pPr>
                      <a:r>
                        <a:rPr lang="en-GB" sz="1000">
                          <a:effectLst/>
                        </a:rPr>
                        <a:t>Professional Cookery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Commis Chef Level 2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Interim Learner Manual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Mock Test paper </a:t>
                      </a:r>
                    </a:p>
                    <a:p>
                      <a:pPr>
                        <a:lnSpc>
                          <a:spcPct val="107000"/>
                        </a:lnSpc>
                        <a:spcAft>
                          <a:spcPts val="0"/>
                        </a:spcAft>
                      </a:pPr>
                      <a:r>
                        <a:rPr lang="en-GB" sz="1000">
                          <a:effectLst/>
                        </a:rPr>
                        <a:t> </a:t>
                      </a:r>
                    </a:p>
                    <a:p>
                      <a:pPr>
                        <a:lnSpc>
                          <a:spcPct val="107000"/>
                        </a:lnSpc>
                        <a:spcAft>
                          <a:spcPts val="0"/>
                        </a:spcAft>
                      </a:pPr>
                      <a:r>
                        <a:rPr lang="en-GB" sz="1000">
                          <a:effectLst/>
                        </a:rPr>
                        <a:t>Learner manual </a:t>
                      </a:r>
                    </a:p>
                    <a:p>
                      <a:pPr>
                        <a:lnSpc>
                          <a:spcPct val="107000"/>
                        </a:lnSpc>
                        <a:spcAft>
                          <a:spcPts val="0"/>
                        </a:spcAft>
                      </a:pPr>
                      <a:r>
                        <a:rPr lang="en-GB" sz="1000">
                          <a:effectLst/>
                        </a:rPr>
                        <a:t> </a:t>
                      </a:r>
                    </a:p>
                    <a:p>
                      <a:pPr>
                        <a:lnSpc>
                          <a:spcPct val="107000"/>
                        </a:lnSpc>
                        <a:spcAft>
                          <a:spcPts val="0"/>
                        </a:spcAft>
                      </a:pPr>
                      <a:r>
                        <a:rPr lang="en-GB" sz="1000">
                          <a:effectLst/>
                        </a:rPr>
                        <a:t>Smart screen </a:t>
                      </a:r>
                    </a:p>
                    <a:p>
                      <a:pPr>
                        <a:lnSpc>
                          <a:spcPct val="107000"/>
                        </a:lnSpc>
                        <a:spcAft>
                          <a:spcPts val="0"/>
                        </a:spcAft>
                      </a:pPr>
                      <a:r>
                        <a:rPr lang="en-GB" sz="1000">
                          <a:effectLst/>
                        </a:rPr>
                        <a:t> </a:t>
                      </a:r>
                    </a:p>
                    <a:p>
                      <a:pPr>
                        <a:lnSpc>
                          <a:spcPct val="107000"/>
                        </a:lnSpc>
                        <a:spcAft>
                          <a:spcPts val="0"/>
                        </a:spcAft>
                      </a:pPr>
                      <a:r>
                        <a:rPr lang="en-GB" sz="1000">
                          <a:effectLst/>
                        </a:rPr>
                        <a:t>LA</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Feb 18</a:t>
                      </a:r>
                    </a:p>
                    <a:p>
                      <a:pPr>
                        <a:lnSpc>
                          <a:spcPct val="107000"/>
                        </a:lnSpc>
                        <a:spcAft>
                          <a:spcPts val="0"/>
                        </a:spcAft>
                      </a:pPr>
                      <a:r>
                        <a:rPr lang="en-GB" sz="1000">
                          <a:effectLst/>
                        </a:rPr>
                        <a:t> </a:t>
                      </a:r>
                    </a:p>
                    <a:p>
                      <a:pPr>
                        <a:lnSpc>
                          <a:spcPct val="107000"/>
                        </a:lnSpc>
                        <a:spcAft>
                          <a:spcPts val="0"/>
                        </a:spcAft>
                      </a:pPr>
                      <a:r>
                        <a:rPr lang="en-GB" sz="1000">
                          <a:effectLst/>
                        </a:rPr>
                        <a:t>Jan 18 </a:t>
                      </a:r>
                    </a:p>
                    <a:p>
                      <a:pPr>
                        <a:lnSpc>
                          <a:spcPct val="107000"/>
                        </a:lnSpc>
                        <a:spcAft>
                          <a:spcPts val="0"/>
                        </a:spcAft>
                      </a:pPr>
                      <a:r>
                        <a:rPr lang="en-GB" sz="1000">
                          <a:effectLst/>
                        </a:rPr>
                        <a:t> </a:t>
                      </a:r>
                    </a:p>
                    <a:p>
                      <a:pPr>
                        <a:lnSpc>
                          <a:spcPct val="107000"/>
                        </a:lnSpc>
                        <a:spcAft>
                          <a:spcPts val="0"/>
                        </a:spcAft>
                      </a:pPr>
                      <a:r>
                        <a:rPr lang="en-GB" sz="1000">
                          <a:effectLst/>
                        </a:rPr>
                        <a:t>TBC</a:t>
                      </a:r>
                    </a:p>
                    <a:p>
                      <a:pPr>
                        <a:lnSpc>
                          <a:spcPct val="107000"/>
                        </a:lnSpc>
                        <a:spcAft>
                          <a:spcPts val="0"/>
                        </a:spcAft>
                      </a:pPr>
                      <a:r>
                        <a:rPr lang="en-GB" sz="1000">
                          <a:effectLst/>
                        </a:rPr>
                        <a:t> </a:t>
                      </a:r>
                    </a:p>
                    <a:p>
                      <a:pPr>
                        <a:lnSpc>
                          <a:spcPct val="107000"/>
                        </a:lnSpc>
                        <a:spcAft>
                          <a:spcPts val="0"/>
                        </a:spcAft>
                      </a:pPr>
                      <a:r>
                        <a:rPr lang="en-GB" sz="1000">
                          <a:effectLst/>
                        </a:rPr>
                        <a:t>Feb 18</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marL="342900" lvl="0" indent="-342900">
                        <a:lnSpc>
                          <a:spcPct val="107000"/>
                        </a:lnSpc>
                        <a:spcAft>
                          <a:spcPts val="0"/>
                        </a:spcAft>
                        <a:buFont typeface="Symbol" panose="05050102010706020507" pitchFamily="18" charset="2"/>
                        <a:buChar char=""/>
                      </a:pPr>
                      <a:r>
                        <a:rPr lang="en-GB" sz="1000">
                          <a:effectLst/>
                        </a:rPr>
                        <a:t>Mar 18</a:t>
                      </a:r>
                    </a:p>
                    <a:p>
                      <a:pPr marL="342900" lvl="0" indent="-342900">
                        <a:lnSpc>
                          <a:spcPct val="107000"/>
                        </a:lnSpc>
                        <a:spcAft>
                          <a:spcPts val="0"/>
                        </a:spcAft>
                        <a:buFont typeface="Symbol" panose="05050102010706020507" pitchFamily="18" charset="2"/>
                        <a:buChar char=""/>
                      </a:pPr>
                      <a:r>
                        <a:rPr lang="en-GB" sz="1000">
                          <a:effectLst/>
                        </a:rPr>
                        <a:t>First EPA Jun 18</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extLst>
                  <a:ext uri="{0D108BD9-81ED-4DB2-BD59-A6C34878D82A}">
                    <a16:rowId xmlns:a16="http://schemas.microsoft.com/office/drawing/2014/main" val="1498139286"/>
                  </a:ext>
                </a:extLst>
              </a:tr>
              <a:tr h="2294838">
                <a:tc>
                  <a:txBody>
                    <a:bodyPr/>
                    <a:lstStyle/>
                    <a:p>
                      <a:pPr>
                        <a:lnSpc>
                          <a:spcPct val="107000"/>
                        </a:lnSpc>
                        <a:spcAft>
                          <a:spcPts val="0"/>
                        </a:spcAft>
                      </a:pPr>
                      <a:r>
                        <a:rPr lang="en-GB" sz="1000">
                          <a:effectLst/>
                        </a:rPr>
                        <a:t>Level 3:  Apprenticeship in Catering and Professional Chefs</a:t>
                      </a:r>
                    </a:p>
                    <a:p>
                      <a:pPr marL="342900" lvl="0" indent="-342900">
                        <a:lnSpc>
                          <a:spcPct val="107000"/>
                        </a:lnSpc>
                        <a:spcAft>
                          <a:spcPts val="0"/>
                        </a:spcAft>
                        <a:buFont typeface="Symbol" panose="05050102010706020507" pitchFamily="18" charset="2"/>
                        <a:buChar char=""/>
                      </a:pPr>
                      <a:r>
                        <a:rPr lang="en-GB" sz="1000">
                          <a:effectLst/>
                        </a:rPr>
                        <a:t>Professional Cookery </a:t>
                      </a:r>
                    </a:p>
                    <a:p>
                      <a:pPr marL="342900" lvl="0" indent="-342900">
                        <a:lnSpc>
                          <a:spcPct val="107000"/>
                        </a:lnSpc>
                        <a:spcAft>
                          <a:spcPts val="0"/>
                        </a:spcAft>
                        <a:buFont typeface="Symbol" panose="05050102010706020507" pitchFamily="18" charset="2"/>
                        <a:buChar char=""/>
                      </a:pPr>
                      <a:r>
                        <a:rPr lang="en-GB" sz="1000">
                          <a:effectLst/>
                        </a:rPr>
                        <a:t>Patisserie and Confectionary</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Chef de Partie Level 3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 </a:t>
                      </a:r>
                    </a:p>
                    <a:p>
                      <a:pPr>
                        <a:lnSpc>
                          <a:spcPct val="107000"/>
                        </a:lnSpc>
                        <a:spcAft>
                          <a:spcPts val="0"/>
                        </a:spcAft>
                      </a:pPr>
                      <a:r>
                        <a:rPr lang="en-GB" sz="1000">
                          <a:effectLst/>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Mock Test paper </a:t>
                      </a:r>
                    </a:p>
                    <a:p>
                      <a:pPr>
                        <a:lnSpc>
                          <a:spcPct val="107000"/>
                        </a:lnSpc>
                        <a:spcAft>
                          <a:spcPts val="0"/>
                        </a:spcAft>
                      </a:pPr>
                      <a:r>
                        <a:rPr lang="en-GB" sz="1000">
                          <a:effectLst/>
                        </a:rPr>
                        <a:t> </a:t>
                      </a:r>
                    </a:p>
                    <a:p>
                      <a:pPr>
                        <a:lnSpc>
                          <a:spcPct val="107000"/>
                        </a:lnSpc>
                        <a:spcAft>
                          <a:spcPts val="0"/>
                        </a:spcAft>
                      </a:pPr>
                      <a:r>
                        <a:rPr lang="en-GB" sz="1000">
                          <a:effectLst/>
                        </a:rPr>
                        <a:t>Learner manual </a:t>
                      </a:r>
                    </a:p>
                    <a:p>
                      <a:pPr>
                        <a:lnSpc>
                          <a:spcPct val="107000"/>
                        </a:lnSpc>
                        <a:spcAft>
                          <a:spcPts val="0"/>
                        </a:spcAft>
                      </a:pPr>
                      <a:r>
                        <a:rPr lang="en-GB" sz="1000">
                          <a:effectLst/>
                        </a:rPr>
                        <a:t> </a:t>
                      </a:r>
                    </a:p>
                    <a:p>
                      <a:pPr>
                        <a:lnSpc>
                          <a:spcPct val="107000"/>
                        </a:lnSpc>
                        <a:spcAft>
                          <a:spcPts val="0"/>
                        </a:spcAft>
                      </a:pPr>
                      <a:r>
                        <a:rPr lang="en-GB" sz="1000">
                          <a:effectLst/>
                        </a:rPr>
                        <a:t>LA</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October 18</a:t>
                      </a:r>
                    </a:p>
                    <a:p>
                      <a:pPr>
                        <a:lnSpc>
                          <a:spcPct val="107000"/>
                        </a:lnSpc>
                        <a:spcAft>
                          <a:spcPts val="0"/>
                        </a:spcAft>
                      </a:pPr>
                      <a:r>
                        <a:rPr lang="en-GB" sz="1000">
                          <a:effectLst/>
                        </a:rPr>
                        <a:t> </a:t>
                      </a:r>
                    </a:p>
                    <a:p>
                      <a:pPr>
                        <a:lnSpc>
                          <a:spcPct val="107000"/>
                        </a:lnSpc>
                        <a:spcAft>
                          <a:spcPts val="0"/>
                        </a:spcAft>
                      </a:pPr>
                      <a:r>
                        <a:rPr lang="en-GB" sz="1000">
                          <a:effectLst/>
                        </a:rPr>
                        <a:t>April 18</a:t>
                      </a:r>
                    </a:p>
                    <a:p>
                      <a:pPr>
                        <a:lnSpc>
                          <a:spcPct val="107000"/>
                        </a:lnSpc>
                        <a:spcAft>
                          <a:spcPts val="0"/>
                        </a:spcAft>
                      </a:pPr>
                      <a:r>
                        <a:rPr lang="en-GB" sz="1000">
                          <a:effectLst/>
                        </a:rPr>
                        <a:t> </a:t>
                      </a:r>
                    </a:p>
                    <a:p>
                      <a:pPr>
                        <a:lnSpc>
                          <a:spcPct val="107000"/>
                        </a:lnSpc>
                        <a:spcAft>
                          <a:spcPts val="0"/>
                        </a:spcAft>
                      </a:pPr>
                      <a:r>
                        <a:rPr lang="en-GB" sz="1000">
                          <a:effectLst/>
                        </a:rPr>
                        <a:t>May 18</a:t>
                      </a:r>
                    </a:p>
                    <a:p>
                      <a:pPr>
                        <a:lnSpc>
                          <a:spcPct val="107000"/>
                        </a:lnSpc>
                        <a:spcAft>
                          <a:spcPts val="0"/>
                        </a:spcAft>
                      </a:pPr>
                      <a:r>
                        <a:rPr lang="en-GB" sz="1000">
                          <a:effectLst/>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marL="342900" lvl="0" indent="-342900">
                        <a:lnSpc>
                          <a:spcPct val="107000"/>
                        </a:lnSpc>
                        <a:spcAft>
                          <a:spcPts val="0"/>
                        </a:spcAft>
                        <a:buFont typeface="Symbol" panose="05050102010706020507" pitchFamily="18" charset="2"/>
                        <a:buChar char=""/>
                      </a:pPr>
                      <a:r>
                        <a:rPr lang="en-GB" sz="1000">
                          <a:effectLst/>
                        </a:rPr>
                        <a:t>Jan 19</a:t>
                      </a:r>
                    </a:p>
                    <a:p>
                      <a:pPr marL="342900" lvl="0" indent="-342900">
                        <a:lnSpc>
                          <a:spcPct val="107000"/>
                        </a:lnSpc>
                        <a:spcAft>
                          <a:spcPts val="0"/>
                        </a:spcAft>
                        <a:buFont typeface="Symbol" panose="05050102010706020507" pitchFamily="18" charset="2"/>
                        <a:buChar char=""/>
                      </a:pPr>
                      <a:r>
                        <a:rPr lang="en-GB" sz="1000">
                          <a:effectLst/>
                        </a:rPr>
                        <a:t>First EPA TBC</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extLst>
                  <a:ext uri="{0D108BD9-81ED-4DB2-BD59-A6C34878D82A}">
                    <a16:rowId xmlns:a16="http://schemas.microsoft.com/office/drawing/2014/main" val="4154006254"/>
                  </a:ext>
                </a:extLst>
              </a:tr>
              <a:tr h="1240363">
                <a:tc>
                  <a:txBody>
                    <a:bodyPr/>
                    <a:lstStyle/>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p>
                    <a:p>
                      <a:pPr>
                        <a:lnSpc>
                          <a:spcPct val="107000"/>
                        </a:lnSpc>
                        <a:spcAft>
                          <a:spcPts val="0"/>
                        </a:spcAft>
                      </a:pPr>
                      <a:r>
                        <a:rPr lang="en-GB" sz="1000">
                          <a:effectLst/>
                        </a:rPr>
                        <a:t>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Senior Chef Production </a:t>
                      </a:r>
                    </a:p>
                    <a:p>
                      <a:pPr>
                        <a:lnSpc>
                          <a:spcPct val="107000"/>
                        </a:lnSpc>
                        <a:spcAft>
                          <a:spcPts val="0"/>
                        </a:spcAft>
                      </a:pPr>
                      <a:r>
                        <a:rPr lang="en-GB" sz="1000">
                          <a:effectLst/>
                        </a:rPr>
                        <a:t>Level 3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Interim Learner Manual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Mock Test paper </a:t>
                      </a:r>
                    </a:p>
                    <a:p>
                      <a:pPr>
                        <a:lnSpc>
                          <a:spcPct val="107000"/>
                        </a:lnSpc>
                        <a:spcAft>
                          <a:spcPts val="0"/>
                        </a:spcAft>
                      </a:pPr>
                      <a:r>
                        <a:rPr lang="en-GB" sz="1000">
                          <a:effectLst/>
                        </a:rPr>
                        <a:t> </a:t>
                      </a:r>
                    </a:p>
                    <a:p>
                      <a:pPr>
                        <a:lnSpc>
                          <a:spcPct val="107000"/>
                        </a:lnSpc>
                        <a:spcAft>
                          <a:spcPts val="0"/>
                        </a:spcAft>
                      </a:pPr>
                      <a:r>
                        <a:rPr lang="en-GB" sz="1000">
                          <a:effectLst/>
                        </a:rPr>
                        <a:t>Learner manual </a:t>
                      </a:r>
                    </a:p>
                    <a:p>
                      <a:pPr>
                        <a:lnSpc>
                          <a:spcPct val="107000"/>
                        </a:lnSpc>
                        <a:spcAft>
                          <a:spcPts val="0"/>
                        </a:spcAft>
                      </a:pPr>
                      <a:r>
                        <a:rPr lang="en-GB" sz="1000">
                          <a:effectLst/>
                        </a:rPr>
                        <a:t> </a:t>
                      </a:r>
                    </a:p>
                    <a:p>
                      <a:pPr>
                        <a:lnSpc>
                          <a:spcPct val="107000"/>
                        </a:lnSpc>
                        <a:spcAft>
                          <a:spcPts val="0"/>
                        </a:spcAft>
                      </a:pPr>
                      <a:r>
                        <a:rPr lang="en-GB" sz="1000">
                          <a:effectLst/>
                        </a:rPr>
                        <a:t>LA</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a:lnSpc>
                          <a:spcPct val="107000"/>
                        </a:lnSpc>
                        <a:spcAft>
                          <a:spcPts val="0"/>
                        </a:spcAft>
                      </a:pPr>
                      <a:r>
                        <a:rPr lang="en-GB" sz="1000">
                          <a:effectLst/>
                        </a:rPr>
                        <a:t>Feb 18</a:t>
                      </a:r>
                    </a:p>
                    <a:p>
                      <a:pPr>
                        <a:lnSpc>
                          <a:spcPct val="107000"/>
                        </a:lnSpc>
                        <a:spcAft>
                          <a:spcPts val="0"/>
                        </a:spcAft>
                      </a:pPr>
                      <a:r>
                        <a:rPr lang="en-GB" sz="1000">
                          <a:effectLst/>
                        </a:rPr>
                        <a:t> </a:t>
                      </a:r>
                    </a:p>
                    <a:p>
                      <a:pPr>
                        <a:lnSpc>
                          <a:spcPct val="107000"/>
                        </a:lnSpc>
                        <a:spcAft>
                          <a:spcPts val="0"/>
                        </a:spcAft>
                      </a:pPr>
                      <a:r>
                        <a:rPr lang="en-GB" sz="1000">
                          <a:effectLst/>
                        </a:rPr>
                        <a:t>April 18 </a:t>
                      </a:r>
                    </a:p>
                    <a:p>
                      <a:pPr>
                        <a:lnSpc>
                          <a:spcPct val="107000"/>
                        </a:lnSpc>
                        <a:spcAft>
                          <a:spcPts val="0"/>
                        </a:spcAft>
                      </a:pPr>
                      <a:r>
                        <a:rPr lang="en-GB" sz="1000">
                          <a:effectLst/>
                        </a:rPr>
                        <a:t> </a:t>
                      </a:r>
                    </a:p>
                    <a:p>
                      <a:pPr>
                        <a:lnSpc>
                          <a:spcPct val="107000"/>
                        </a:lnSpc>
                        <a:spcAft>
                          <a:spcPts val="0"/>
                        </a:spcAft>
                      </a:pPr>
                      <a:r>
                        <a:rPr lang="en-GB" sz="1000">
                          <a:effectLst/>
                        </a:rPr>
                        <a:t>May 18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tc>
                  <a:txBody>
                    <a:bodyPr/>
                    <a:lstStyle/>
                    <a:p>
                      <a:pPr marL="342900" lvl="0" indent="-342900">
                        <a:lnSpc>
                          <a:spcPct val="107000"/>
                        </a:lnSpc>
                        <a:spcAft>
                          <a:spcPts val="0"/>
                        </a:spcAft>
                        <a:buFont typeface="Symbol" panose="05050102010706020507" pitchFamily="18" charset="2"/>
                        <a:buChar char=""/>
                      </a:pPr>
                      <a:r>
                        <a:rPr lang="en-GB" sz="1000" dirty="0">
                          <a:effectLst/>
                        </a:rPr>
                        <a:t>Mar 18</a:t>
                      </a:r>
                    </a:p>
                    <a:p>
                      <a:pPr marL="342900" lvl="0" indent="-342900">
                        <a:lnSpc>
                          <a:spcPct val="107000"/>
                        </a:lnSpc>
                        <a:spcAft>
                          <a:spcPts val="0"/>
                        </a:spcAft>
                        <a:buFont typeface="Symbol" panose="05050102010706020507" pitchFamily="18" charset="2"/>
                        <a:buChar char=""/>
                      </a:pPr>
                      <a:r>
                        <a:rPr lang="en-GB" sz="1000" dirty="0">
                          <a:effectLst/>
                        </a:rPr>
                        <a:t>First EPA Jun 18</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56963" marR="56963" marT="0" marB="0"/>
                </a:tc>
                <a:extLst>
                  <a:ext uri="{0D108BD9-81ED-4DB2-BD59-A6C34878D82A}">
                    <a16:rowId xmlns:a16="http://schemas.microsoft.com/office/drawing/2014/main" val="2065504496"/>
                  </a:ext>
                </a:extLst>
              </a:tr>
            </a:tbl>
          </a:graphicData>
        </a:graphic>
      </p:graphicFrame>
    </p:spTree>
    <p:extLst>
      <p:ext uri="{BB962C8B-B14F-4D97-AF65-F5344CB8AC3E}">
        <p14:creationId xmlns:p14="http://schemas.microsoft.com/office/powerpoint/2010/main" val="3032222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0632" y="2815390"/>
            <a:ext cx="4692315" cy="1938992"/>
          </a:xfrm>
          <a:prstGeom prst="rect">
            <a:avLst/>
          </a:prstGeom>
        </p:spPr>
        <p:txBody>
          <a:bodyPr wrap="square">
            <a:spAutoFit/>
          </a:bodyPr>
          <a:lstStyle/>
          <a:p>
            <a:pPr>
              <a:spcAft>
                <a:spcPts val="0"/>
              </a:spcAft>
            </a:pPr>
            <a:r>
              <a:rPr lang="en-GB" sz="1600" dirty="0">
                <a:solidFill>
                  <a:srgbClr val="000000"/>
                </a:solidFill>
                <a:latin typeface="Arial" panose="020B0604020202020204" pitchFamily="34" charset="0"/>
                <a:ea typeface="Calibri" panose="020F0502020204030204" pitchFamily="34" charset="0"/>
              </a:rPr>
              <a:t> </a:t>
            </a:r>
            <a:r>
              <a:rPr lang="en-GB" sz="1600" dirty="0" smtClean="0">
                <a:latin typeface="Arial" panose="020B0604020202020204" pitchFamily="34" charset="0"/>
                <a:ea typeface="Calibri" panose="020F0502020204030204" pitchFamily="34" charset="0"/>
              </a:rPr>
              <a:t>Version 4 of the funding guide has now been released with new information about maths and English.</a:t>
            </a:r>
            <a:endParaRPr lang="en-GB" sz="1600" dirty="0">
              <a:latin typeface="Times New Roman" panose="02020603050405020304" pitchFamily="18" charset="0"/>
              <a:ea typeface="Calibri" panose="020F0502020204030204" pitchFamily="34" charset="0"/>
            </a:endParaRPr>
          </a:p>
          <a:p>
            <a:r>
              <a:rPr lang="en-GB" u="sng" dirty="0">
                <a:solidFill>
                  <a:srgbClr val="0563C1"/>
                </a:solidFill>
                <a:latin typeface="Arial" panose="020B0604020202020204" pitchFamily="34" charset="0"/>
                <a:ea typeface="Calibri" panose="020F0502020204030204" pitchFamily="34" charset="0"/>
                <a:hlinkClick r:id="rId3"/>
              </a:rPr>
              <a:t>https://www.gov.uk/government/uploads/system/uploads/attachment_data/file/646244/17_18_apprenticeships_funding_and_pm_rules_V4.pdf</a:t>
            </a:r>
            <a:endParaRPr lang="en-GB" dirty="0"/>
          </a:p>
        </p:txBody>
      </p:sp>
      <p:sp>
        <p:nvSpPr>
          <p:cNvPr id="2" name="TextBox 1"/>
          <p:cNvSpPr txBox="1"/>
          <p:nvPr/>
        </p:nvSpPr>
        <p:spPr>
          <a:xfrm>
            <a:off x="409074" y="962527"/>
            <a:ext cx="5269831" cy="584775"/>
          </a:xfrm>
          <a:prstGeom prst="rect">
            <a:avLst/>
          </a:prstGeom>
          <a:noFill/>
        </p:spPr>
        <p:txBody>
          <a:bodyPr wrap="square" rtlCol="0">
            <a:spAutoFit/>
          </a:bodyPr>
          <a:lstStyle/>
          <a:p>
            <a:r>
              <a:rPr lang="en-GB" sz="3200" b="1" dirty="0" smtClean="0"/>
              <a:t>New Funding guidance</a:t>
            </a:r>
            <a:endParaRPr lang="en-GB" sz="3200" b="1" dirty="0"/>
          </a:p>
        </p:txBody>
      </p:sp>
    </p:spTree>
    <p:extLst>
      <p:ext uri="{BB962C8B-B14F-4D97-AF65-F5344CB8AC3E}">
        <p14:creationId xmlns:p14="http://schemas.microsoft.com/office/powerpoint/2010/main" val="2796523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Being Part Of The Decisions</a:t>
            </a:r>
            <a:endParaRPr lang="en-GB" dirty="0"/>
          </a:p>
        </p:txBody>
      </p:sp>
      <p:graphicFrame>
        <p:nvGraphicFramePr>
          <p:cNvPr id="9" name="Table 8"/>
          <p:cNvGraphicFramePr>
            <a:graphicFrameLocks noGrp="1"/>
          </p:cNvGraphicFramePr>
          <p:nvPr>
            <p:extLst/>
          </p:nvPr>
        </p:nvGraphicFramePr>
        <p:xfrm>
          <a:off x="515936" y="2696612"/>
          <a:ext cx="6756401" cy="3992880"/>
        </p:xfrm>
        <a:graphic>
          <a:graphicData uri="http://schemas.openxmlformats.org/drawingml/2006/table">
            <a:tbl>
              <a:tblPr>
                <a:tableStyleId>{5940675A-B579-460E-94D1-54222C63F5DA}</a:tableStyleId>
              </a:tblPr>
              <a:tblGrid>
                <a:gridCol w="6756401">
                  <a:extLst>
                    <a:ext uri="{9D8B030D-6E8A-4147-A177-3AD203B41FA5}">
                      <a16:colId xmlns:a16="http://schemas.microsoft.com/office/drawing/2014/main" val="20000"/>
                    </a:ext>
                  </a:extLst>
                </a:gridCol>
              </a:tblGrid>
              <a:tr h="1942546">
                <a:tc>
                  <a:txBody>
                    <a:bodyPr/>
                    <a:lstStyle/>
                    <a:p>
                      <a:pPr marL="285750" marR="0" indent="-176400" algn="l" defTabSz="914400" rtl="0" eaLnBrk="1" fontAlgn="auto" latinLnBrk="0" hangingPunct="1">
                        <a:lnSpc>
                          <a:spcPct val="100000"/>
                        </a:lnSpc>
                        <a:spcBef>
                          <a:spcPts val="0"/>
                        </a:spcBef>
                        <a:spcAft>
                          <a:spcPts val="0"/>
                        </a:spcAft>
                        <a:buClr>
                          <a:srgbClr val="DA291C"/>
                        </a:buClr>
                        <a:buSzPct val="129000"/>
                        <a:buFont typeface="Arial"/>
                        <a:buChar char="•"/>
                        <a:tabLst/>
                        <a:defRPr/>
                      </a:pPr>
                      <a:r>
                        <a:rPr lang="en-GB" sz="1600" kern="1200" dirty="0" smtClean="0">
                          <a:solidFill>
                            <a:schemeClr val="tx1"/>
                          </a:solidFill>
                          <a:effectLst/>
                          <a:latin typeface="+mn-lt"/>
                          <a:ea typeface="+mn-ea"/>
                          <a:cs typeface="+mn-cs"/>
                        </a:rPr>
                        <a:t>ideally hold an assessor qualification (Level 3 Award in Assessing Competence in the Work Environment, Level 3 Certificate in Assessing Vocational Achievement, A1 or D32/D33)</a:t>
                      </a:r>
                      <a:r>
                        <a:rPr lang="en-GB" sz="1600" kern="1200" baseline="0" dirty="0" smtClean="0">
                          <a:solidFill>
                            <a:schemeClr val="tx1"/>
                          </a:solidFill>
                          <a:effectLst/>
                          <a:latin typeface="+mn-lt"/>
                          <a:ea typeface="+mn-ea"/>
                          <a:cs typeface="+mn-cs"/>
                        </a:rPr>
                        <a:t> </a:t>
                      </a:r>
                      <a:r>
                        <a:rPr lang="en-GB" sz="1600" dirty="0" smtClean="0">
                          <a:effectLst/>
                          <a:latin typeface="+mn-lt"/>
                        </a:rPr>
                        <a:t>undertake relevant training</a:t>
                      </a:r>
                    </a:p>
                    <a:p>
                      <a:pPr marL="285750" indent="-176400" rtl="0">
                        <a:buClr>
                          <a:srgbClr val="DA291C"/>
                        </a:buClr>
                        <a:buSzPct val="129000"/>
                        <a:buFont typeface="Arial"/>
                        <a:buChar char="•"/>
                      </a:pPr>
                      <a:r>
                        <a:rPr lang="en-GB" sz="1600" dirty="0" smtClean="0">
                          <a:effectLst/>
                          <a:latin typeface="+mn-lt"/>
                        </a:rPr>
                        <a:t>have no connections with the assessment centre and/or Apprentice in order to maintain objectivity </a:t>
                      </a:r>
                    </a:p>
                    <a:p>
                      <a:pPr marL="285750" indent="-176400" rtl="0">
                        <a:buClr>
                          <a:srgbClr val="DA291C"/>
                        </a:buClr>
                        <a:buSzPct val="129000"/>
                        <a:buFont typeface="Arial"/>
                        <a:buChar char="•"/>
                      </a:pPr>
                      <a:r>
                        <a:rPr lang="en-GB" sz="1600" dirty="0" smtClean="0">
                          <a:effectLst/>
                          <a:latin typeface="+mn-lt"/>
                        </a:rPr>
                        <a:t>relevant technical/occupational understanding in areas being assessed </a:t>
                      </a:r>
                    </a:p>
                    <a:p>
                      <a:pPr marL="285750" indent="-176400" rtl="0">
                        <a:buClr>
                          <a:srgbClr val="DA291C"/>
                        </a:buClr>
                        <a:buSzPct val="129000"/>
                        <a:buFont typeface="Arial"/>
                        <a:buChar char="•"/>
                      </a:pPr>
                      <a:r>
                        <a:rPr lang="en-GB" sz="1600" dirty="0" smtClean="0">
                          <a:effectLst/>
                          <a:latin typeface="+mn-lt"/>
                        </a:rPr>
                        <a:t>be fully conversant with the standards and criteria being assessed </a:t>
                      </a:r>
                    </a:p>
                    <a:p>
                      <a:pPr marL="285750" indent="-176400" rtl="0">
                        <a:buClr>
                          <a:srgbClr val="DA291C"/>
                        </a:buClr>
                        <a:buSzPct val="129000"/>
                        <a:buFont typeface="Arial"/>
                        <a:buChar char="•"/>
                      </a:pPr>
                      <a:r>
                        <a:rPr lang="en-GB" sz="1600" kern="1200" dirty="0" smtClean="0">
                          <a:solidFill>
                            <a:schemeClr val="tx1"/>
                          </a:solidFill>
                          <a:effectLst/>
                          <a:latin typeface="+mn-lt"/>
                          <a:ea typeface="+mn-ea"/>
                          <a:cs typeface="+mn-cs"/>
                        </a:rPr>
                        <a:t>occupationally competent, hold a relevant qualification at the Level or above for</a:t>
                      </a:r>
                      <a:r>
                        <a:rPr lang="en-GB" sz="1600" kern="1200" baseline="0" dirty="0" smtClean="0">
                          <a:solidFill>
                            <a:schemeClr val="tx1"/>
                          </a:solidFill>
                          <a:effectLst/>
                          <a:latin typeface="+mn-lt"/>
                          <a:ea typeface="+mn-ea"/>
                          <a:cs typeface="+mn-cs"/>
                        </a:rPr>
                        <a:t> </a:t>
                      </a:r>
                      <a:r>
                        <a:rPr lang="en-GB" sz="1600" kern="1200" dirty="0" smtClean="0">
                          <a:solidFill>
                            <a:schemeClr val="tx1"/>
                          </a:solidFill>
                          <a:effectLst/>
                          <a:latin typeface="+mn-lt"/>
                          <a:ea typeface="+mn-ea"/>
                          <a:cs typeface="+mn-cs"/>
                        </a:rPr>
                        <a:t>related area/s being assessed or have a minimum of 5 years industry experience in the area</a:t>
                      </a:r>
                    </a:p>
                    <a:p>
                      <a:pPr marL="285750" indent="-176400" rtl="0">
                        <a:buClr>
                          <a:srgbClr val="DA291C"/>
                        </a:buClr>
                        <a:buSzPct val="129000"/>
                        <a:buFont typeface="Arial"/>
                        <a:buChar char="•"/>
                      </a:pPr>
                      <a:r>
                        <a:rPr lang="en-GB" sz="1600" kern="1200" dirty="0" smtClean="0">
                          <a:solidFill>
                            <a:schemeClr val="tx1"/>
                          </a:solidFill>
                          <a:effectLst/>
                          <a:latin typeface="+mn-lt"/>
                          <a:ea typeface="+mn-ea"/>
                          <a:cs typeface="+mn-cs"/>
                        </a:rPr>
                        <a:t>be employed in a role relevant to the Apprenticeship Programme they are assessing </a:t>
                      </a:r>
                    </a:p>
                    <a:p>
                      <a:pPr marL="285750" indent="-176400" rtl="0">
                        <a:buClr>
                          <a:srgbClr val="DA291C"/>
                        </a:buClr>
                        <a:buSzPct val="129000"/>
                        <a:buFont typeface="Arial"/>
                        <a:buChar char="•"/>
                      </a:pPr>
                      <a:r>
                        <a:rPr lang="en-GB" sz="1600" kern="1200" dirty="0" smtClean="0">
                          <a:solidFill>
                            <a:schemeClr val="tx1"/>
                          </a:solidFill>
                          <a:effectLst/>
                          <a:latin typeface="+mn-lt"/>
                          <a:ea typeface="+mn-ea"/>
                          <a:cs typeface="+mn-cs"/>
                        </a:rPr>
                        <a:t>have experience in interviewing techniques or working toward gaining competence in this area</a:t>
                      </a:r>
                    </a:p>
                  </a:txBody>
                  <a:tcPr>
                    <a:lnL w="12700" cap="flat" cmpd="sng" algn="ctr">
                      <a:solidFill>
                        <a:prstClr val="white">
                          <a:lumMod val="8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TextBox 10"/>
          <p:cNvSpPr txBox="1"/>
          <p:nvPr/>
        </p:nvSpPr>
        <p:spPr>
          <a:xfrm>
            <a:off x="515937" y="2195146"/>
            <a:ext cx="3406168" cy="369332"/>
          </a:xfrm>
          <a:prstGeom prst="rect">
            <a:avLst/>
          </a:prstGeom>
          <a:noFill/>
        </p:spPr>
        <p:txBody>
          <a:bodyPr wrap="square" rtlCol="0">
            <a:spAutoFit/>
          </a:bodyPr>
          <a:lstStyle/>
          <a:p>
            <a:r>
              <a:rPr lang="en-GB" dirty="0" smtClean="0">
                <a:solidFill>
                  <a:srgbClr val="DA291C"/>
                </a:solidFill>
                <a:cs typeface="Avenir 85 Heavy"/>
              </a:rPr>
              <a:t>Typical </a:t>
            </a:r>
            <a:r>
              <a:rPr lang="en-GB" dirty="0">
                <a:solidFill>
                  <a:srgbClr val="DA291C"/>
                </a:solidFill>
                <a:cs typeface="Avenir 85 Heavy"/>
              </a:rPr>
              <a:t>requirements</a:t>
            </a:r>
          </a:p>
        </p:txBody>
      </p:sp>
      <p:sp>
        <p:nvSpPr>
          <p:cNvPr id="12" name="Rectangle 11"/>
          <p:cNvSpPr/>
          <p:nvPr/>
        </p:nvSpPr>
        <p:spPr>
          <a:xfrm>
            <a:off x="515937" y="1520240"/>
            <a:ext cx="11160126" cy="646331"/>
          </a:xfrm>
          <a:prstGeom prst="rect">
            <a:avLst/>
          </a:prstGeom>
        </p:spPr>
        <p:txBody>
          <a:bodyPr wrap="square">
            <a:spAutoFit/>
          </a:bodyPr>
          <a:lstStyle/>
          <a:p>
            <a:r>
              <a:rPr lang="en-GB" dirty="0">
                <a:latin typeface="Arial" panose="020B0604020202020204" pitchFamily="34" charset="0"/>
                <a:cs typeface="Arial" panose="020B0604020202020204" pitchFamily="34" charset="0"/>
              </a:rPr>
              <a:t>We </a:t>
            </a:r>
            <a:r>
              <a:rPr lang="en-GB" dirty="0" smtClean="0">
                <a:latin typeface="Arial" panose="020B0604020202020204" pitchFamily="34" charset="0"/>
                <a:cs typeface="Arial" panose="020B0604020202020204" pitchFamily="34" charset="0"/>
              </a:rPr>
              <a:t>welcome applications for </a:t>
            </a:r>
            <a:r>
              <a:rPr lang="en-GB" dirty="0">
                <a:latin typeface="Arial" panose="020B0604020202020204" pitchFamily="34" charset="0"/>
                <a:cs typeface="Arial" panose="020B0604020202020204" pitchFamily="34" charset="0"/>
              </a:rPr>
              <a:t>Independent Assessors to join our team for assessing and grading end-point assessment for </a:t>
            </a:r>
            <a:r>
              <a:rPr lang="en-GB" dirty="0" smtClean="0">
                <a:latin typeface="Arial" panose="020B0604020202020204" pitchFamily="34" charset="0"/>
                <a:cs typeface="Arial" panose="020B0604020202020204" pitchFamily="34" charset="0"/>
              </a:rPr>
              <a:t>Customer Service Practitioner</a:t>
            </a:r>
            <a:r>
              <a:rPr lang="en-GB"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rotWithShape="1">
          <a:blip r:embed="rId2"/>
          <a:srcRect l="19962" t="9819" r="17974" b="4009"/>
          <a:stretch/>
        </p:blipFill>
        <p:spPr>
          <a:xfrm>
            <a:off x="7272337" y="2480807"/>
            <a:ext cx="4741862" cy="3842022"/>
          </a:xfrm>
          <a:prstGeom prst="rect">
            <a:avLst/>
          </a:prstGeom>
        </p:spPr>
      </p:pic>
      <p:sp>
        <p:nvSpPr>
          <p:cNvPr id="13" name="Rectangle 12"/>
          <p:cNvSpPr/>
          <p:nvPr/>
        </p:nvSpPr>
        <p:spPr>
          <a:xfrm rot="10800000" flipV="1">
            <a:off x="3504520" y="6454963"/>
            <a:ext cx="10156372" cy="338554"/>
          </a:xfrm>
          <a:prstGeom prst="rect">
            <a:avLst/>
          </a:prstGeom>
        </p:spPr>
        <p:txBody>
          <a:bodyPr wrap="square">
            <a:spAutoFit/>
          </a:bodyPr>
          <a:lstStyle/>
          <a:p>
            <a:r>
              <a:rPr lang="en-GB" sz="1600" dirty="0">
                <a:solidFill>
                  <a:srgbClr val="E10098"/>
                </a:solidFill>
                <a:hlinkClick r:id="rId3"/>
              </a:rPr>
              <a:t>http://</a:t>
            </a:r>
            <a:r>
              <a:rPr lang="en-GB" sz="1600" dirty="0" smtClean="0">
                <a:solidFill>
                  <a:srgbClr val="E10098"/>
                </a:solidFill>
                <a:hlinkClick r:id="rId3"/>
              </a:rPr>
              <a:t>www.cityandguilds.com/apprenticeships/emerging-standards/independent-end-assessor</a:t>
            </a:r>
            <a:r>
              <a:rPr lang="en-GB" sz="1600" dirty="0" smtClean="0">
                <a:solidFill>
                  <a:srgbClr val="E10098"/>
                </a:solidFill>
              </a:rPr>
              <a:t> </a:t>
            </a:r>
            <a:endParaRPr lang="en-GB" sz="1600" dirty="0">
              <a:solidFill>
                <a:srgbClr val="E10098"/>
              </a:solidFill>
            </a:endParaRPr>
          </a:p>
        </p:txBody>
      </p:sp>
      <p:sp>
        <p:nvSpPr>
          <p:cNvPr id="5" name="Date Placeholder 4"/>
          <p:cNvSpPr>
            <a:spLocks noGrp="1"/>
          </p:cNvSpPr>
          <p:nvPr>
            <p:ph type="dt" sz="half" idx="10"/>
          </p:nvPr>
        </p:nvSpPr>
        <p:spPr/>
        <p:txBody>
          <a:bodyPr/>
          <a:lstStyle/>
          <a:p>
            <a:r>
              <a:rPr lang="en-US" smtClean="0"/>
              <a:t>Autumn 2017</a:t>
            </a:r>
            <a:endParaRPr lang="en-US"/>
          </a:p>
        </p:txBody>
      </p:sp>
      <p:sp>
        <p:nvSpPr>
          <p:cNvPr id="6" name="Footer Placeholder 5"/>
          <p:cNvSpPr>
            <a:spLocks noGrp="1"/>
          </p:cNvSpPr>
          <p:nvPr>
            <p:ph type="ftr" sz="quarter" idx="11"/>
          </p:nvPr>
        </p:nvSpPr>
        <p:spPr/>
        <p:txBody>
          <a:bodyPr/>
          <a:lstStyle/>
          <a:p>
            <a:r>
              <a:rPr lang="en-US" smtClean="0"/>
              <a:t>City &amp; Guilds: Preparing Learners for EPA</a:t>
            </a:r>
            <a:endParaRPr lang="en-US"/>
          </a:p>
        </p:txBody>
      </p:sp>
    </p:spTree>
    <p:extLst>
      <p:ext uri="{BB962C8B-B14F-4D97-AF65-F5344CB8AC3E}">
        <p14:creationId xmlns:p14="http://schemas.microsoft.com/office/powerpoint/2010/main" val="850994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7" y="981075"/>
            <a:ext cx="11160125" cy="4818146"/>
          </a:xfrm>
        </p:spPr>
        <p:txBody>
          <a:bodyPr/>
          <a:lstStyle/>
          <a:p>
            <a:r>
              <a:rPr lang="en-US" b="1" dirty="0" smtClean="0"/>
              <a:t>CPD Events</a:t>
            </a:r>
            <a:br>
              <a:rPr lang="en-US" b="1" dirty="0" smtClean="0"/>
            </a:br>
            <a:r>
              <a:rPr lang="en-US" b="1" dirty="0"/>
              <a:t/>
            </a:r>
            <a:br>
              <a:rPr lang="en-US" b="1" dirty="0"/>
            </a:br>
            <a:r>
              <a:rPr lang="en-US" sz="2000" dirty="0">
                <a:hlinkClick r:id="rId3"/>
              </a:rPr>
              <a:t>Preparing your apprentices for End Point Assessment (EPA) – 1 Day CPD </a:t>
            </a:r>
            <a:r>
              <a:rPr lang="en-US" sz="2000" dirty="0" smtClean="0">
                <a:hlinkClick r:id="rId3"/>
              </a:rPr>
              <a:t>workshop</a:t>
            </a:r>
            <a:r>
              <a:rPr lang="en-US" sz="2000" dirty="0" smtClean="0"/>
              <a:t/>
            </a:r>
            <a:br>
              <a:rPr lang="en-US" sz="2000" dirty="0" smtClean="0"/>
            </a:br>
            <a:r>
              <a:rPr lang="en-US" sz="2000" dirty="0"/>
              <a:t/>
            </a:r>
            <a:br>
              <a:rPr lang="en-US" sz="2000" dirty="0"/>
            </a:br>
            <a:r>
              <a:rPr lang="en-US" sz="2000" dirty="0">
                <a:hlinkClick r:id="rId4"/>
              </a:rPr>
              <a:t>Supporting the Apprenticeship Journey - Enhancing Teaching, Learning and Assessment </a:t>
            </a:r>
            <a:r>
              <a:rPr lang="en-US" sz="2000" dirty="0" smtClean="0">
                <a:hlinkClick r:id="rId4"/>
              </a:rPr>
              <a:t>Practice </a:t>
            </a:r>
            <a:r>
              <a:rPr lang="en-US" sz="2000" dirty="0">
                <a:hlinkClick r:id="rId4"/>
              </a:rPr>
              <a:t>for the New Apprenticeship Standards (England) – 1 Day CPD </a:t>
            </a:r>
            <a:r>
              <a:rPr lang="en-US" sz="2000" dirty="0" smtClean="0">
                <a:hlinkClick r:id="rId4"/>
              </a:rPr>
              <a:t>workshop</a:t>
            </a:r>
            <a:r>
              <a:rPr lang="en-US" sz="2000" dirty="0" smtClean="0"/>
              <a:t/>
            </a:r>
            <a:br>
              <a:rPr lang="en-US" sz="2000" dirty="0" smtClean="0"/>
            </a:br>
            <a:r>
              <a:rPr lang="en-US" sz="2000" dirty="0"/>
              <a:t/>
            </a:r>
            <a:br>
              <a:rPr lang="en-US" sz="2000" dirty="0"/>
            </a:br>
            <a:r>
              <a:rPr lang="en-US" sz="2000" dirty="0">
                <a:hlinkClick r:id="rId5"/>
              </a:rPr>
              <a:t>Improving IQA practices – 1 Day CPD </a:t>
            </a:r>
            <a:r>
              <a:rPr lang="en-US" sz="2000" dirty="0" smtClean="0">
                <a:hlinkClick r:id="rId5"/>
              </a:rPr>
              <a:t>workshop</a:t>
            </a:r>
            <a:r>
              <a:rPr lang="en-US" sz="2000" dirty="0" smtClean="0"/>
              <a:t/>
            </a:r>
            <a:br>
              <a:rPr lang="en-US" sz="2000" dirty="0" smtClean="0"/>
            </a:br>
            <a:r>
              <a:rPr lang="en-US" sz="2000" dirty="0"/>
              <a:t/>
            </a:r>
            <a:br>
              <a:rPr lang="en-US" sz="2000" dirty="0"/>
            </a:br>
            <a:r>
              <a:rPr lang="en-US" sz="2000" dirty="0">
                <a:hlinkClick r:id="rId6"/>
              </a:rPr>
              <a:t>Innovation through Technology – Teaching, Learning and Assessment – 1 Day CPD </a:t>
            </a:r>
            <a:r>
              <a:rPr lang="en-US" sz="2000" dirty="0" smtClean="0">
                <a:hlinkClick r:id="rId6"/>
              </a:rPr>
              <a:t>workshop</a:t>
            </a:r>
            <a:r>
              <a:rPr lang="en-US" sz="2000" dirty="0" smtClean="0"/>
              <a:t/>
            </a:r>
            <a:br>
              <a:rPr lang="en-US" sz="2000" dirty="0" smtClean="0"/>
            </a:br>
            <a:r>
              <a:rPr lang="en-US" sz="2000" dirty="0"/>
              <a:t/>
            </a:r>
            <a:br>
              <a:rPr lang="en-US" sz="2000" dirty="0"/>
            </a:br>
            <a:r>
              <a:rPr lang="en-US" sz="2000" dirty="0">
                <a:hlinkClick r:id="rId7"/>
              </a:rPr>
              <a:t>Employer Engagement and Commercialisation ‐ 1 Day CPD workshop</a:t>
            </a:r>
            <a:r>
              <a:rPr lang="en-US" sz="2000" dirty="0"/>
              <a:t/>
            </a:r>
            <a:br>
              <a:rPr lang="en-US" sz="2000" dirty="0"/>
            </a:br>
            <a:endParaRPr lang="en-GB" sz="2000" b="1" dirty="0"/>
          </a:p>
        </p:txBody>
      </p:sp>
    </p:spTree>
    <p:extLst>
      <p:ext uri="{BB962C8B-B14F-4D97-AF65-F5344CB8AC3E}">
        <p14:creationId xmlns:p14="http://schemas.microsoft.com/office/powerpoint/2010/main" val="14232560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you and your team can stay up to date</a:t>
            </a:r>
          </a:p>
        </p:txBody>
      </p:sp>
      <p:sp>
        <p:nvSpPr>
          <p:cNvPr id="3" name="Content Placeholder 2"/>
          <p:cNvSpPr>
            <a:spLocks noGrp="1"/>
          </p:cNvSpPr>
          <p:nvPr>
            <p:ph idx="1"/>
          </p:nvPr>
        </p:nvSpPr>
        <p:spPr/>
        <p:txBody>
          <a:bodyPr/>
          <a:lstStyle/>
          <a:p>
            <a:r>
              <a:rPr lang="en-US" dirty="0"/>
              <a:t>Register for email updates: </a:t>
            </a:r>
            <a:r>
              <a:rPr lang="en-US" dirty="0">
                <a:hlinkClick r:id="rId3"/>
              </a:rPr>
              <a:t>cityandguilds.com/what-weoffer/centres/email-updates</a:t>
            </a:r>
            <a:r>
              <a:rPr lang="en-US" dirty="0"/>
              <a:t> to hear about new standards, free webinars on the changes, regional networking sessions and other events</a:t>
            </a:r>
          </a:p>
          <a:p>
            <a:pPr marL="0" indent="0">
              <a:buNone/>
            </a:pPr>
            <a:endParaRPr lang="en-US" dirty="0"/>
          </a:p>
          <a:p>
            <a:r>
              <a:rPr lang="en-US" dirty="0"/>
              <a:t>Get involved in the developments of new apprenticeship standards by emailing our product team through </a:t>
            </a:r>
            <a:r>
              <a:rPr lang="en-US" dirty="0">
                <a:hlinkClick r:id="rId4"/>
              </a:rPr>
              <a:t>apprenticeships@cityandguilds.com</a:t>
            </a:r>
            <a:r>
              <a:rPr lang="en-US" dirty="0"/>
              <a:t>  </a:t>
            </a:r>
          </a:p>
          <a:p>
            <a:pPr marL="0" indent="0">
              <a:buNone/>
            </a:pPr>
            <a:endParaRPr lang="en-US" dirty="0"/>
          </a:p>
          <a:p>
            <a:r>
              <a:rPr lang="en-US" dirty="0"/>
              <a:t>Watch our webinar on digital learning materials </a:t>
            </a:r>
            <a:r>
              <a:rPr lang="en-US" dirty="0">
                <a:hlinkClick r:id="rId5"/>
              </a:rPr>
              <a:t>https://attendee.gotowebinar.com/recording/12333258740 02209283</a:t>
            </a:r>
            <a:r>
              <a:rPr lang="en-US" dirty="0"/>
              <a:t> or email </a:t>
            </a:r>
            <a:r>
              <a:rPr lang="en-US" dirty="0">
                <a:hlinkClick r:id="rId6"/>
              </a:rPr>
              <a:t>directsales@cityandguilds.com</a:t>
            </a:r>
            <a:r>
              <a:rPr lang="en-US" dirty="0"/>
              <a:t> to request a demo</a:t>
            </a:r>
          </a:p>
          <a:p>
            <a:pPr marL="0" indent="0">
              <a:buNone/>
            </a:pPr>
            <a:endParaRPr lang="en-US" dirty="0"/>
          </a:p>
          <a:p>
            <a:r>
              <a:rPr lang="en-US" dirty="0"/>
              <a:t>For more information on end-point assessment email the team on </a:t>
            </a:r>
            <a:r>
              <a:rPr lang="en-US" dirty="0">
                <a:hlinkClick r:id="rId7"/>
              </a:rPr>
              <a:t>epa@cityandguilds.com</a:t>
            </a:r>
            <a:r>
              <a:rPr lang="en-US" dirty="0"/>
              <a:t>  </a:t>
            </a:r>
            <a:endParaRPr lang="en-GB" dirty="0"/>
          </a:p>
        </p:txBody>
      </p:sp>
      <p:sp>
        <p:nvSpPr>
          <p:cNvPr id="6" name="Footer Placeholder 4"/>
          <p:cNvSpPr>
            <a:spLocks noGrp="1"/>
          </p:cNvSpPr>
          <p:nvPr>
            <p:ph type="ftr" sz="quarter" idx="11"/>
          </p:nvPr>
        </p:nvSpPr>
        <p:spPr>
          <a:xfrm>
            <a:off x="530110" y="1"/>
            <a:ext cx="7618064" cy="516240"/>
          </a:xfrm>
        </p:spPr>
        <p:txBody>
          <a:bodyPr/>
          <a:lstStyle/>
          <a:p>
            <a:r>
              <a:rPr lang="en-US" dirty="0"/>
              <a:t>City &amp; Guilds: Apprenticeship support from a name you can trust</a:t>
            </a:r>
          </a:p>
        </p:txBody>
      </p:sp>
    </p:spTree>
    <p:extLst>
      <p:ext uri="{BB962C8B-B14F-4D97-AF65-F5344CB8AC3E}">
        <p14:creationId xmlns:p14="http://schemas.microsoft.com/office/powerpoint/2010/main" val="4135765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15937" y="2300288"/>
            <a:ext cx="9598779" cy="5519420"/>
          </a:xfrm>
        </p:spPr>
        <p:txBody>
          <a:bodyPr/>
          <a:lstStyle/>
          <a:p>
            <a:pPr>
              <a:spcBef>
                <a:spcPts val="1467"/>
              </a:spcBef>
            </a:pPr>
            <a:r>
              <a:rPr lang="en-US" sz="1600" dirty="0">
                <a:hlinkClick r:id="rId3"/>
              </a:rPr>
              <a:t>Provider/ </a:t>
            </a:r>
            <a:r>
              <a:rPr lang="en-US" sz="1600" dirty="0" smtClean="0">
                <a:hlinkClick r:id="rId3"/>
              </a:rPr>
              <a:t>employer </a:t>
            </a:r>
            <a:r>
              <a:rPr lang="en-US" sz="1600" dirty="0">
                <a:hlinkClick r:id="rId3"/>
              </a:rPr>
              <a:t>apprenticeship funding rules 2017/18</a:t>
            </a:r>
            <a:endParaRPr lang="en-US" sz="1600" dirty="0"/>
          </a:p>
          <a:p>
            <a:pPr>
              <a:spcBef>
                <a:spcPts val="1467"/>
              </a:spcBef>
            </a:pPr>
            <a:r>
              <a:rPr lang="en-US" sz="1600" dirty="0">
                <a:hlinkClick r:id="rId4"/>
              </a:rPr>
              <a:t>Apprenticeship funding policy and funding bands sheets</a:t>
            </a:r>
            <a:endParaRPr lang="en-US" sz="1600" dirty="0"/>
          </a:p>
          <a:p>
            <a:pPr>
              <a:spcBef>
                <a:spcPts val="1467"/>
              </a:spcBef>
            </a:pPr>
            <a:r>
              <a:rPr lang="en-US" sz="1600" dirty="0">
                <a:hlinkClick r:id="rId5"/>
              </a:rPr>
              <a:t>Register of Apprenticeship Training </a:t>
            </a:r>
            <a:r>
              <a:rPr lang="en-US" sz="1600" dirty="0" smtClean="0">
                <a:hlinkClick r:id="rId5"/>
              </a:rPr>
              <a:t>Providers</a:t>
            </a:r>
            <a:r>
              <a:rPr lang="en-US" sz="1600" dirty="0" smtClean="0"/>
              <a:t> </a:t>
            </a:r>
            <a:endParaRPr lang="en-US" sz="1600" dirty="0"/>
          </a:p>
          <a:p>
            <a:pPr>
              <a:spcBef>
                <a:spcPts val="1467"/>
              </a:spcBef>
            </a:pPr>
            <a:r>
              <a:rPr lang="en-US" sz="1600" dirty="0">
                <a:hlinkClick r:id="rId4"/>
              </a:rPr>
              <a:t>Apprenticeship funding from May 2017 – policy paper</a:t>
            </a:r>
            <a:endParaRPr lang="en-US" sz="1600" dirty="0"/>
          </a:p>
          <a:p>
            <a:pPr>
              <a:spcBef>
                <a:spcPts val="0"/>
              </a:spcBef>
            </a:pPr>
            <a:endParaRPr lang="en-US" sz="1600" dirty="0">
              <a:hlinkClick r:id="rId6"/>
            </a:endParaRPr>
          </a:p>
          <a:p>
            <a:pPr>
              <a:spcBef>
                <a:spcPts val="0"/>
              </a:spcBef>
            </a:pPr>
            <a:r>
              <a:rPr lang="en-US" sz="1600" dirty="0">
                <a:hlinkClick r:id="rId6"/>
              </a:rPr>
              <a:t>Technical Funding Guidance</a:t>
            </a:r>
            <a:endParaRPr lang="en-US" sz="1600" dirty="0"/>
          </a:p>
          <a:p>
            <a:pPr>
              <a:spcBef>
                <a:spcPts val="0"/>
              </a:spcBef>
            </a:pPr>
            <a:endParaRPr lang="en-US" sz="1600" dirty="0">
              <a:hlinkClick r:id="rId7"/>
            </a:endParaRPr>
          </a:p>
          <a:p>
            <a:pPr>
              <a:spcBef>
                <a:spcPts val="0"/>
              </a:spcBef>
            </a:pPr>
            <a:r>
              <a:rPr lang="en-US" sz="1600" dirty="0">
                <a:hlinkClick r:id="rId7"/>
              </a:rPr>
              <a:t>Apprenticeship </a:t>
            </a:r>
            <a:r>
              <a:rPr lang="en-US" sz="1600" dirty="0" smtClean="0">
                <a:hlinkClick r:id="rId7"/>
              </a:rPr>
              <a:t>standards</a:t>
            </a:r>
            <a:endParaRPr lang="en-US" sz="1600" dirty="0"/>
          </a:p>
          <a:p>
            <a:pPr marL="0" indent="0">
              <a:spcBef>
                <a:spcPts val="0"/>
              </a:spcBef>
              <a:buNone/>
            </a:pPr>
            <a:endParaRPr lang="en-US" sz="1600" dirty="0">
              <a:hlinkClick r:id="rId8"/>
            </a:endParaRPr>
          </a:p>
          <a:p>
            <a:pPr>
              <a:spcBef>
                <a:spcPts val="0"/>
              </a:spcBef>
            </a:pPr>
            <a:r>
              <a:rPr lang="en-US" sz="1600" dirty="0">
                <a:hlinkClick r:id="rId8"/>
              </a:rPr>
              <a:t>Becoming an Employer/Training Provider Guidance</a:t>
            </a:r>
            <a:endParaRPr lang="en-US" sz="1600" dirty="0"/>
          </a:p>
          <a:p>
            <a:pPr marL="0" indent="0">
              <a:spcBef>
                <a:spcPts val="0"/>
              </a:spcBef>
              <a:buNone/>
            </a:pPr>
            <a:endParaRPr lang="en-US" sz="1600" dirty="0"/>
          </a:p>
          <a:p>
            <a:pPr marL="0" indent="0">
              <a:spcBef>
                <a:spcPts val="0"/>
              </a:spcBef>
              <a:buNone/>
            </a:pPr>
            <a:endParaRPr lang="en-US" sz="1600" dirty="0"/>
          </a:p>
        </p:txBody>
      </p:sp>
      <p:sp>
        <p:nvSpPr>
          <p:cNvPr id="3" name="Title 2"/>
          <p:cNvSpPr>
            <a:spLocks noGrp="1"/>
          </p:cNvSpPr>
          <p:nvPr>
            <p:ph type="title"/>
          </p:nvPr>
        </p:nvSpPr>
        <p:spPr/>
        <p:txBody>
          <a:bodyPr/>
          <a:lstStyle/>
          <a:p>
            <a:r>
              <a:rPr lang="en-US" b="1" dirty="0"/>
              <a:t>More useful resources</a:t>
            </a:r>
            <a:endParaRPr lang="en-GB" b="1" dirty="0"/>
          </a:p>
        </p:txBody>
      </p:sp>
    </p:spTree>
    <p:extLst>
      <p:ext uri="{BB962C8B-B14F-4D97-AF65-F5344CB8AC3E}">
        <p14:creationId xmlns:p14="http://schemas.microsoft.com/office/powerpoint/2010/main" val="2326915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Any Questions?</a:t>
            </a:r>
            <a:br>
              <a:rPr lang="en-GB" dirty="0" smtClean="0"/>
            </a:br>
            <a:r>
              <a:rPr lang="en-GB" dirty="0"/>
              <a:t/>
            </a:r>
            <a:br>
              <a:rPr lang="en-GB" dirty="0"/>
            </a:br>
            <a:r>
              <a:rPr lang="en-GB" dirty="0" smtClean="0"/>
              <a:t/>
            </a:r>
            <a:br>
              <a:rPr lang="en-GB" dirty="0" smtClean="0"/>
            </a:br>
            <a:r>
              <a:rPr lang="en-GB" sz="2000" dirty="0" smtClean="0"/>
              <a:t>Amelia Bodle Technical Advisor-Hospitality &amp; Catering</a:t>
            </a:r>
            <a:br>
              <a:rPr lang="en-GB" sz="2000" dirty="0" smtClean="0"/>
            </a:br>
            <a:r>
              <a:rPr lang="en-GB" sz="2000" dirty="0" smtClean="0">
                <a:hlinkClick r:id="rId3"/>
              </a:rPr>
              <a:t>amelia.bodle@cityandguilds.com</a:t>
            </a:r>
            <a:r>
              <a:rPr lang="en-GB" sz="2000" dirty="0" smtClean="0"/>
              <a:t/>
            </a:r>
            <a:br>
              <a:rPr lang="en-GB" sz="2000" dirty="0" smtClean="0"/>
            </a:br>
            <a:r>
              <a:rPr lang="en-GB" sz="2000" dirty="0" smtClean="0"/>
              <a:t>07710 095989</a:t>
            </a:r>
            <a:endParaRPr lang="en-GB" sz="2000" dirty="0"/>
          </a:p>
        </p:txBody>
      </p:sp>
    </p:spTree>
    <p:extLst>
      <p:ext uri="{BB962C8B-B14F-4D97-AF65-F5344CB8AC3E}">
        <p14:creationId xmlns:p14="http://schemas.microsoft.com/office/powerpoint/2010/main" val="1014925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How have companies responded to the levy?</a:t>
            </a:r>
          </a:p>
        </p:txBody>
      </p:sp>
      <p:sp>
        <p:nvSpPr>
          <p:cNvPr id="11" name="Rounded Rectangular Callout 10"/>
          <p:cNvSpPr/>
          <p:nvPr/>
        </p:nvSpPr>
        <p:spPr>
          <a:xfrm>
            <a:off x="2709256" y="4108450"/>
            <a:ext cx="2419990" cy="1296150"/>
          </a:xfrm>
          <a:prstGeom prst="wedgeRoundRectCallout">
            <a:avLst>
              <a:gd name="adj1" fmla="val 2997"/>
              <a:gd name="adj2" fmla="val 50038"/>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97" i="1" dirty="0">
                <a:solidFill>
                  <a:schemeClr val="tx1"/>
                </a:solidFill>
              </a:rPr>
              <a:t>We’re not taking on apprentices for the sake of it. We want there to be a valid outcome and role for the apprentice at the end of it.</a:t>
            </a:r>
            <a:endParaRPr lang="en-US" sz="1197" i="1" dirty="0">
              <a:solidFill>
                <a:schemeClr val="tx1"/>
              </a:solidFill>
            </a:endParaRPr>
          </a:p>
          <a:p>
            <a:pPr algn="ctr"/>
            <a:endParaRPr lang="en-US" sz="1200" i="1" dirty="0">
              <a:solidFill>
                <a:schemeClr val="accent6">
                  <a:lumMod val="75000"/>
                </a:schemeClr>
              </a:solidFill>
            </a:endParaRPr>
          </a:p>
        </p:txBody>
      </p:sp>
      <p:sp>
        <p:nvSpPr>
          <p:cNvPr id="12" name="Rounded Rectangular Callout 11"/>
          <p:cNvSpPr/>
          <p:nvPr/>
        </p:nvSpPr>
        <p:spPr>
          <a:xfrm>
            <a:off x="5027617" y="4490823"/>
            <a:ext cx="3087673" cy="1401545"/>
          </a:xfrm>
          <a:prstGeom prst="wedgeRoundRectCallout">
            <a:avLst>
              <a:gd name="adj1" fmla="val 1358"/>
              <a:gd name="adj2" fmla="val 51353"/>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i="1" dirty="0">
                <a:solidFill>
                  <a:schemeClr val="tx1"/>
                </a:solidFill>
              </a:rPr>
              <a:t>We wouldn’t look at the sum and think ‘how are we going to spend it?’ It would be the other way round, and looking at what we need</a:t>
            </a:r>
            <a:r>
              <a:rPr lang="en-US" sz="1200" i="1" dirty="0">
                <a:solidFill>
                  <a:schemeClr val="tx1"/>
                </a:solidFill>
              </a:rPr>
              <a:t>.</a:t>
            </a:r>
          </a:p>
          <a:p>
            <a:pPr algn="ctr"/>
            <a:endParaRPr lang="en-US" sz="1200" i="1" dirty="0">
              <a:solidFill>
                <a:schemeClr val="tx1"/>
              </a:solidFill>
            </a:endParaRPr>
          </a:p>
        </p:txBody>
      </p:sp>
      <p:sp>
        <p:nvSpPr>
          <p:cNvPr id="9" name="TextBox 8"/>
          <p:cNvSpPr txBox="1"/>
          <p:nvPr/>
        </p:nvSpPr>
        <p:spPr>
          <a:xfrm>
            <a:off x="785631" y="1719647"/>
            <a:ext cx="10336418" cy="2216503"/>
          </a:xfrm>
          <a:prstGeom prst="rect">
            <a:avLst/>
          </a:prstGeom>
          <a:noFill/>
        </p:spPr>
        <p:txBody>
          <a:bodyPr wrap="square" rtlCol="0">
            <a:spAutoFit/>
          </a:bodyPr>
          <a:lstStyle/>
          <a:p>
            <a:pPr marL="179550" indent="-179550">
              <a:lnSpc>
                <a:spcPct val="90000"/>
              </a:lnSpc>
              <a:spcBef>
                <a:spcPts val="998"/>
              </a:spcBef>
              <a:buClr>
                <a:srgbClr val="DA291C"/>
              </a:buClr>
              <a:buFont typeface="Arial"/>
              <a:buChar char="•"/>
            </a:pPr>
            <a:r>
              <a:rPr lang="en-GB" sz="1795" dirty="0">
                <a:solidFill>
                  <a:srgbClr val="000000"/>
                </a:solidFill>
              </a:rPr>
              <a:t>Responses range from positive (a bonus for learning and development) to negative (worried about how to convert current learning and development to apprenticeships)</a:t>
            </a:r>
          </a:p>
          <a:p>
            <a:pPr marL="179550" indent="-179550">
              <a:lnSpc>
                <a:spcPct val="90000"/>
              </a:lnSpc>
              <a:spcBef>
                <a:spcPts val="998"/>
              </a:spcBef>
              <a:buClr>
                <a:srgbClr val="DA291C"/>
              </a:buClr>
              <a:buFont typeface="Arial"/>
              <a:buChar char="•"/>
            </a:pPr>
            <a:r>
              <a:rPr lang="en-GB" sz="1795" dirty="0">
                <a:solidFill>
                  <a:srgbClr val="000000"/>
                </a:solidFill>
              </a:rPr>
              <a:t>Most employers won’t be able to reclaim the levy on their current apprentice numbers – many would need to double or triple the number of apprentices to reclaim their levy</a:t>
            </a:r>
          </a:p>
          <a:p>
            <a:pPr marL="179550" indent="-179550">
              <a:lnSpc>
                <a:spcPct val="90000"/>
              </a:lnSpc>
              <a:spcBef>
                <a:spcPts val="998"/>
              </a:spcBef>
              <a:buClr>
                <a:srgbClr val="DA291C"/>
              </a:buClr>
              <a:buFont typeface="Arial"/>
              <a:buChar char="•"/>
            </a:pPr>
            <a:r>
              <a:rPr lang="en-GB" sz="1795" dirty="0">
                <a:solidFill>
                  <a:srgbClr val="000000"/>
                </a:solidFill>
              </a:rPr>
              <a:t>This is an opportunity for providers BUT many employers also saying they can’t afford the salary for that many apprentices </a:t>
            </a:r>
          </a:p>
          <a:p>
            <a:pPr marL="179550" indent="-179550">
              <a:lnSpc>
                <a:spcPct val="90000"/>
              </a:lnSpc>
              <a:spcBef>
                <a:spcPts val="998"/>
              </a:spcBef>
              <a:buClr>
                <a:srgbClr val="DA291C"/>
              </a:buClr>
              <a:buFont typeface="Arial"/>
              <a:buChar char="•"/>
            </a:pPr>
            <a:r>
              <a:rPr lang="en-GB" sz="1795" dirty="0">
                <a:solidFill>
                  <a:srgbClr val="000000"/>
                </a:solidFill>
              </a:rPr>
              <a:t>Many want to reclaim the full levy but don’t want to train for the sake of it.</a:t>
            </a:r>
            <a:endParaRPr lang="en-GB" sz="1795" dirty="0"/>
          </a:p>
        </p:txBody>
      </p:sp>
      <p:pic>
        <p:nvPicPr>
          <p:cNvPr id="6" name="Picture 5"/>
          <p:cNvPicPr>
            <a:picLocks noChangeAspect="1"/>
          </p:cNvPicPr>
          <p:nvPr/>
        </p:nvPicPr>
        <p:blipFill>
          <a:blip r:embed="rId3"/>
          <a:stretch>
            <a:fillRect/>
          </a:stretch>
        </p:blipFill>
        <p:spPr>
          <a:xfrm>
            <a:off x="3622489" y="5180120"/>
            <a:ext cx="548116" cy="548116"/>
          </a:xfrm>
          <a:prstGeom prst="rect">
            <a:avLst/>
          </a:prstGeom>
        </p:spPr>
      </p:pic>
      <p:sp>
        <p:nvSpPr>
          <p:cNvPr id="7" name="TextBox 6"/>
          <p:cNvSpPr txBox="1"/>
          <p:nvPr/>
        </p:nvSpPr>
        <p:spPr>
          <a:xfrm>
            <a:off x="218904" y="4564016"/>
            <a:ext cx="2460923" cy="1381477"/>
          </a:xfrm>
          <a:prstGeom prst="rect">
            <a:avLst/>
          </a:prstGeom>
          <a:solidFill>
            <a:schemeClr val="accent3">
              <a:lumMod val="20000"/>
              <a:lumOff val="80000"/>
            </a:schemeClr>
          </a:solidFill>
        </p:spPr>
        <p:txBody>
          <a:bodyPr wrap="square" rtlCol="0">
            <a:spAutoFit/>
          </a:bodyPr>
          <a:lstStyle/>
          <a:p>
            <a:pPr algn="ctr"/>
            <a:r>
              <a:rPr lang="en-GB" sz="1197" i="1" dirty="0"/>
              <a:t>We want to try to spend every penny of it, but they’ll want to see apprentices created where they’re needed and not just to get our money back</a:t>
            </a:r>
            <a:r>
              <a:rPr lang="en-US" sz="1197" i="1" dirty="0"/>
              <a:t>.</a:t>
            </a:r>
          </a:p>
          <a:p>
            <a:pPr algn="ctr"/>
            <a:endParaRPr lang="en-US" sz="1197" i="1" dirty="0"/>
          </a:p>
          <a:p>
            <a:endParaRPr lang="en-GB" sz="1197" dirty="0"/>
          </a:p>
        </p:txBody>
      </p:sp>
      <p:sp>
        <p:nvSpPr>
          <p:cNvPr id="14" name="TextBox 13"/>
          <p:cNvSpPr txBox="1"/>
          <p:nvPr/>
        </p:nvSpPr>
        <p:spPr>
          <a:xfrm>
            <a:off x="649056" y="6310456"/>
            <a:ext cx="1600616" cy="767487"/>
          </a:xfrm>
          <a:prstGeom prst="rect">
            <a:avLst/>
          </a:prstGeom>
          <a:noFill/>
        </p:spPr>
        <p:txBody>
          <a:bodyPr wrap="square" rtlCol="0">
            <a:spAutoFit/>
          </a:bodyPr>
          <a:lstStyle/>
          <a:p>
            <a:pPr algn="ctr"/>
            <a:r>
              <a:rPr lang="en-US" sz="1097" b="1" dirty="0"/>
              <a:t>Health &amp; Social</a:t>
            </a:r>
          </a:p>
          <a:p>
            <a:pPr algn="ctr"/>
            <a:r>
              <a:rPr lang="en-US" sz="1097" b="1" dirty="0"/>
              <a:t>5,000+ staff</a:t>
            </a:r>
          </a:p>
          <a:p>
            <a:pPr algn="ctr"/>
            <a:endParaRPr lang="en-US" sz="1097" b="1" i="1" dirty="0"/>
          </a:p>
          <a:p>
            <a:pPr algn="ctr"/>
            <a:endParaRPr lang="en-GB" sz="1097" b="1" dirty="0"/>
          </a:p>
        </p:txBody>
      </p:sp>
      <p:sp>
        <p:nvSpPr>
          <p:cNvPr id="15" name="TextBox 14"/>
          <p:cNvSpPr txBox="1"/>
          <p:nvPr/>
        </p:nvSpPr>
        <p:spPr>
          <a:xfrm>
            <a:off x="3096239" y="5740699"/>
            <a:ext cx="1600616" cy="767487"/>
          </a:xfrm>
          <a:prstGeom prst="rect">
            <a:avLst/>
          </a:prstGeom>
          <a:noFill/>
        </p:spPr>
        <p:txBody>
          <a:bodyPr wrap="square" rtlCol="0">
            <a:spAutoFit/>
          </a:bodyPr>
          <a:lstStyle/>
          <a:p>
            <a:pPr algn="ctr"/>
            <a:r>
              <a:rPr lang="en-US" sz="1097" b="1" dirty="0"/>
              <a:t>Public Admin, </a:t>
            </a:r>
          </a:p>
          <a:p>
            <a:pPr algn="ctr"/>
            <a:r>
              <a:rPr lang="en-US" sz="1097" b="1" dirty="0"/>
              <a:t>1,000-2,999 staff</a:t>
            </a:r>
          </a:p>
          <a:p>
            <a:pPr algn="ctr"/>
            <a:endParaRPr lang="en-US" sz="1097" b="1" i="1" dirty="0"/>
          </a:p>
          <a:p>
            <a:pPr algn="ctr"/>
            <a:endParaRPr lang="en-GB" sz="1097" b="1" dirty="0"/>
          </a:p>
        </p:txBody>
      </p:sp>
      <p:sp>
        <p:nvSpPr>
          <p:cNvPr id="16" name="TextBox 15"/>
          <p:cNvSpPr txBox="1"/>
          <p:nvPr/>
        </p:nvSpPr>
        <p:spPr>
          <a:xfrm>
            <a:off x="5428474" y="6291563"/>
            <a:ext cx="2111856" cy="767487"/>
          </a:xfrm>
          <a:prstGeom prst="rect">
            <a:avLst/>
          </a:prstGeom>
          <a:noFill/>
        </p:spPr>
        <p:txBody>
          <a:bodyPr wrap="square" rtlCol="0">
            <a:spAutoFit/>
          </a:bodyPr>
          <a:lstStyle/>
          <a:p>
            <a:pPr algn="ctr"/>
            <a:r>
              <a:rPr lang="en-US" sz="1097" b="1" dirty="0"/>
              <a:t>Accommodation &amp; Food </a:t>
            </a:r>
          </a:p>
          <a:p>
            <a:pPr algn="ctr"/>
            <a:r>
              <a:rPr lang="en-US" sz="1097" b="1" dirty="0"/>
              <a:t>250-499 staff</a:t>
            </a:r>
          </a:p>
          <a:p>
            <a:pPr algn="ctr"/>
            <a:endParaRPr lang="en-US" sz="1097" b="1" i="1" dirty="0"/>
          </a:p>
          <a:p>
            <a:pPr algn="ctr"/>
            <a:endParaRPr lang="en-GB" sz="1097" b="1" dirty="0"/>
          </a:p>
        </p:txBody>
      </p:sp>
      <p:sp>
        <p:nvSpPr>
          <p:cNvPr id="17" name="TextBox 16"/>
          <p:cNvSpPr txBox="1"/>
          <p:nvPr/>
        </p:nvSpPr>
        <p:spPr>
          <a:xfrm>
            <a:off x="8679183" y="5887084"/>
            <a:ext cx="2111856" cy="767487"/>
          </a:xfrm>
          <a:prstGeom prst="rect">
            <a:avLst/>
          </a:prstGeom>
          <a:noFill/>
        </p:spPr>
        <p:txBody>
          <a:bodyPr wrap="square" rtlCol="0">
            <a:spAutoFit/>
          </a:bodyPr>
          <a:lstStyle/>
          <a:p>
            <a:pPr algn="ctr"/>
            <a:r>
              <a:rPr lang="en-US" sz="1097" b="1" dirty="0"/>
              <a:t>Wholesale &amp; Retail</a:t>
            </a:r>
          </a:p>
          <a:p>
            <a:pPr algn="ctr"/>
            <a:r>
              <a:rPr lang="en-US" sz="1097" b="1" dirty="0"/>
              <a:t>3,000-4,999 staff</a:t>
            </a:r>
          </a:p>
          <a:p>
            <a:pPr algn="ctr"/>
            <a:endParaRPr lang="en-US" sz="1097" b="1" i="1" dirty="0"/>
          </a:p>
          <a:p>
            <a:pPr algn="ctr"/>
            <a:endParaRPr lang="en-GB" sz="1097" b="1" dirty="0"/>
          </a:p>
        </p:txBody>
      </p:sp>
      <p:sp>
        <p:nvSpPr>
          <p:cNvPr id="18" name="Rounded Rectangular Callout 17"/>
          <p:cNvSpPr/>
          <p:nvPr/>
        </p:nvSpPr>
        <p:spPr>
          <a:xfrm>
            <a:off x="8156940" y="4081207"/>
            <a:ext cx="3087673" cy="1401545"/>
          </a:xfrm>
          <a:prstGeom prst="wedgeRoundRectCallout">
            <a:avLst>
              <a:gd name="adj1" fmla="val 1358"/>
              <a:gd name="adj2" fmla="val 51353"/>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i="1" dirty="0">
                <a:solidFill>
                  <a:schemeClr val="tx1"/>
                </a:solidFill>
              </a:rPr>
              <a:t>When some of the execs in the USA sit and wonder why we’re paying £3m in a levy that we can claim back very little of, they’ll surely begin to wonder what incentive there is to have a UK part of the business</a:t>
            </a:r>
            <a:endParaRPr lang="en-US" sz="1200" i="1" dirty="0">
              <a:solidFill>
                <a:schemeClr val="tx1"/>
              </a:solidFill>
            </a:endParaRPr>
          </a:p>
          <a:p>
            <a:pPr algn="ctr"/>
            <a:endParaRPr lang="en-US" sz="1200" i="1" dirty="0">
              <a:solidFill>
                <a:schemeClr val="tx1"/>
              </a:solidFill>
            </a:endParaRPr>
          </a:p>
        </p:txBody>
      </p:sp>
      <p:pic>
        <p:nvPicPr>
          <p:cNvPr id="19" name="Picture 18"/>
          <p:cNvPicPr>
            <a:picLocks noChangeAspect="1"/>
          </p:cNvPicPr>
          <p:nvPr/>
        </p:nvPicPr>
        <p:blipFill>
          <a:blip r:embed="rId3"/>
          <a:stretch>
            <a:fillRect/>
          </a:stretch>
        </p:blipFill>
        <p:spPr>
          <a:xfrm>
            <a:off x="6202984" y="5681194"/>
            <a:ext cx="548116" cy="548116"/>
          </a:xfrm>
          <a:prstGeom prst="rect">
            <a:avLst/>
          </a:prstGeom>
        </p:spPr>
      </p:pic>
      <p:pic>
        <p:nvPicPr>
          <p:cNvPr id="20" name="Picture 19"/>
          <p:cNvPicPr>
            <a:picLocks noChangeAspect="1"/>
          </p:cNvPicPr>
          <p:nvPr/>
        </p:nvPicPr>
        <p:blipFill>
          <a:blip r:embed="rId4"/>
          <a:stretch>
            <a:fillRect/>
          </a:stretch>
        </p:blipFill>
        <p:spPr>
          <a:xfrm>
            <a:off x="9375439" y="5267185"/>
            <a:ext cx="650672" cy="650672"/>
          </a:xfrm>
          <a:prstGeom prst="rect">
            <a:avLst/>
          </a:prstGeom>
        </p:spPr>
      </p:pic>
      <p:pic>
        <p:nvPicPr>
          <p:cNvPr id="5" name="Picture 4"/>
          <p:cNvPicPr>
            <a:picLocks noChangeAspect="1"/>
          </p:cNvPicPr>
          <p:nvPr/>
        </p:nvPicPr>
        <p:blipFill>
          <a:blip r:embed="rId4"/>
          <a:stretch>
            <a:fillRect/>
          </a:stretch>
        </p:blipFill>
        <p:spPr>
          <a:xfrm>
            <a:off x="1124029" y="5620156"/>
            <a:ext cx="650672" cy="650672"/>
          </a:xfrm>
          <a:prstGeom prst="rect">
            <a:avLst/>
          </a:prstGeom>
        </p:spPr>
      </p:pic>
    </p:spTree>
    <p:extLst>
      <p:ext uri="{BB962C8B-B14F-4D97-AF65-F5344CB8AC3E}">
        <p14:creationId xmlns:p14="http://schemas.microsoft.com/office/powerpoint/2010/main" val="864514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10" y="734544"/>
            <a:ext cx="11131780" cy="658441"/>
          </a:xfrm>
        </p:spPr>
        <p:txBody>
          <a:bodyPr/>
          <a:lstStyle/>
          <a:p>
            <a:r>
              <a:rPr lang="en-GB" b="1" dirty="0"/>
              <a:t>End-point assessment (EPA)</a:t>
            </a:r>
          </a:p>
        </p:txBody>
      </p:sp>
      <p:sp>
        <p:nvSpPr>
          <p:cNvPr id="5" name="Title 3"/>
          <p:cNvSpPr txBox="1">
            <a:spLocks/>
          </p:cNvSpPr>
          <p:nvPr/>
        </p:nvSpPr>
        <p:spPr>
          <a:xfrm>
            <a:off x="530111" y="981078"/>
            <a:ext cx="11131780" cy="111842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GB" sz="3192" dirty="0"/>
          </a:p>
        </p:txBody>
      </p:sp>
      <p:sp>
        <p:nvSpPr>
          <p:cNvPr id="11" name="Content Placeholder 2"/>
          <p:cNvSpPr txBox="1">
            <a:spLocks/>
          </p:cNvSpPr>
          <p:nvPr/>
        </p:nvSpPr>
        <p:spPr>
          <a:xfrm>
            <a:off x="530109" y="1484890"/>
            <a:ext cx="11131781" cy="3525764"/>
          </a:xfrm>
          <a:prstGeom prst="rect">
            <a:avLst/>
          </a:prstGeom>
        </p:spPr>
        <p:txBody>
          <a:bodyPr vert="horz" lIns="0" tIns="0" rIns="0" bIns="0" rtlCol="0">
            <a:noAutofit/>
          </a:bodyPr>
          <a:lstStyle>
            <a:lvl1pPr marL="180000" indent="-180000" algn="l" defTabSz="914400" rtl="0" eaLnBrk="1" latinLnBrk="0" hangingPunct="1">
              <a:lnSpc>
                <a:spcPct val="90000"/>
              </a:lnSpc>
              <a:spcBef>
                <a:spcPts val="1000"/>
              </a:spcBef>
              <a:buClr>
                <a:schemeClr val="tx2"/>
              </a:buClr>
              <a:buFont typeface="Arial"/>
              <a:buChar char="•"/>
              <a:defRPr sz="1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Clr>
                <a:schemeClr val="tx2"/>
              </a:buClr>
              <a:buFont typeface="Arial"/>
              <a:buChar char="•"/>
              <a:defRPr sz="16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Clr>
                <a:schemeClr val="tx2"/>
              </a:buClr>
              <a:buFont typeface="Arial"/>
              <a:buChar char="•"/>
              <a:defRPr sz="1400" kern="1200">
                <a:solidFill>
                  <a:schemeClr val="tx1"/>
                </a:solidFill>
                <a:latin typeface="+mn-lt"/>
                <a:ea typeface="+mn-ea"/>
                <a:cs typeface="+mn-cs"/>
              </a:defRPr>
            </a:lvl3pPr>
            <a:lvl4pPr marL="16002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4pPr>
            <a:lvl5pPr marL="2057400" indent="-180000" algn="l" defTabSz="914400" rtl="0" eaLnBrk="1" latinLnBrk="0" hangingPunct="1">
              <a:lnSpc>
                <a:spcPct val="90000"/>
              </a:lnSpc>
              <a:spcBef>
                <a:spcPts val="500"/>
              </a:spcBef>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795" dirty="0"/>
              <a:t>EPA costs must be met from within the final negotiated price of the apprenticeship between the employer and provider</a:t>
            </a:r>
          </a:p>
          <a:p>
            <a:r>
              <a:rPr lang="en-GB" sz="1795" dirty="0"/>
              <a:t>If assessment costs are greater than 20% of the funding band, employer and provider must agree how this will be paid – the excess cannot be funded out of the levy</a:t>
            </a:r>
          </a:p>
          <a:p>
            <a:r>
              <a:rPr lang="en-GB" sz="1795" dirty="0"/>
              <a:t>The cost of any potential resits must also be negotiated as part of the final EPA price</a:t>
            </a:r>
          </a:p>
          <a:p>
            <a:r>
              <a:rPr lang="en-GB" sz="1795" dirty="0"/>
              <a:t>Resits cannot be taken to improve grades, only to achieve a pass of the apprenticeship</a:t>
            </a:r>
          </a:p>
          <a:p>
            <a:r>
              <a:rPr lang="en-GB" sz="1795" dirty="0"/>
              <a:t>Resits can only be paid for out of the levy if additional learning takes place</a:t>
            </a:r>
          </a:p>
          <a:p>
            <a:r>
              <a:rPr lang="en-US" sz="1795" dirty="0"/>
              <a:t>Prices negotiated for EPA must be realistic, ie meet current market cost, as well as achieving a quality end assessment outcome for the learner and employer that gives meaning and currency to the apprenticeship</a:t>
            </a:r>
            <a:endParaRPr lang="en-GB" sz="1795" dirty="0"/>
          </a:p>
          <a:p>
            <a:r>
              <a:rPr lang="en-GB" sz="1795" dirty="0"/>
              <a:t>Providers must log the value of the EPA via their ILR return and keep all receipts and invoices for audit by the ESFA</a:t>
            </a:r>
          </a:p>
        </p:txBody>
      </p:sp>
      <p:sp>
        <p:nvSpPr>
          <p:cNvPr id="3" name="TextBox 2"/>
          <p:cNvSpPr txBox="1"/>
          <p:nvPr/>
        </p:nvSpPr>
        <p:spPr>
          <a:xfrm>
            <a:off x="9387867" y="5161180"/>
            <a:ext cx="2053866" cy="1479593"/>
          </a:xfrm>
          <a:prstGeom prst="rect">
            <a:avLst/>
          </a:prstGeom>
          <a:solidFill>
            <a:schemeClr val="accent1">
              <a:lumMod val="40000"/>
              <a:lumOff val="60000"/>
            </a:schemeClr>
          </a:solidFill>
          <a:ln w="15875">
            <a:solidFill>
              <a:schemeClr val="accent2">
                <a:lumMod val="50000"/>
              </a:schemeClr>
            </a:solidFill>
          </a:ln>
        </p:spPr>
        <p:txBody>
          <a:bodyPr wrap="square" rtlCol="0">
            <a:spAutoFit/>
          </a:bodyPr>
          <a:lstStyle/>
          <a:p>
            <a:r>
              <a:rPr lang="en-GB" sz="1496" dirty="0"/>
              <a:t>Any resit costs above £550 must be met by the employer and/or provider and cannot come out of the levy funds.</a:t>
            </a:r>
          </a:p>
        </p:txBody>
      </p:sp>
      <p:graphicFrame>
        <p:nvGraphicFramePr>
          <p:cNvPr id="4" name="Table 3"/>
          <p:cNvGraphicFramePr>
            <a:graphicFrameLocks noGrp="1"/>
          </p:cNvGraphicFramePr>
          <p:nvPr>
            <p:extLst/>
          </p:nvPr>
        </p:nvGraphicFramePr>
        <p:xfrm>
          <a:off x="742450" y="5161181"/>
          <a:ext cx="8107357" cy="1475222"/>
        </p:xfrm>
        <a:graphic>
          <a:graphicData uri="http://schemas.openxmlformats.org/drawingml/2006/table">
            <a:tbl>
              <a:tblPr firstRow="1" bandRow="1">
                <a:tableStyleId>{5C22544A-7EE6-4342-B048-85BDC9FD1C3A}</a:tableStyleId>
              </a:tblPr>
              <a:tblGrid>
                <a:gridCol w="5371124">
                  <a:extLst>
                    <a:ext uri="{9D8B030D-6E8A-4147-A177-3AD203B41FA5}">
                      <a16:colId xmlns:a16="http://schemas.microsoft.com/office/drawing/2014/main" val="20000"/>
                    </a:ext>
                  </a:extLst>
                </a:gridCol>
                <a:gridCol w="2736233">
                  <a:extLst>
                    <a:ext uri="{9D8B030D-6E8A-4147-A177-3AD203B41FA5}">
                      <a16:colId xmlns:a16="http://schemas.microsoft.com/office/drawing/2014/main" val="20001"/>
                    </a:ext>
                  </a:extLst>
                </a:gridCol>
              </a:tblGrid>
              <a:tr h="364831">
                <a:tc gridSpan="2">
                  <a:txBody>
                    <a:bodyPr/>
                    <a:lstStyle/>
                    <a:p>
                      <a:r>
                        <a:rPr lang="en-GB" sz="1800" dirty="0"/>
                        <a:t>Example of costs using</a:t>
                      </a:r>
                      <a:r>
                        <a:rPr lang="en-GB" sz="1800" baseline="0" dirty="0"/>
                        <a:t> Band 9 (£9k funding)</a:t>
                      </a:r>
                      <a:endParaRPr lang="en-GB" sz="1800" dirty="0"/>
                    </a:p>
                  </a:txBody>
                  <a:tcPr marL="91208" marR="91208" marT="45604" marB="45604"/>
                </a:tc>
                <a:tc hMerge="1">
                  <a:txBody>
                    <a:bodyPr/>
                    <a:lstStyle/>
                    <a:p>
                      <a:endParaRPr lang="en-GB"/>
                    </a:p>
                  </a:txBody>
                  <a:tcPr/>
                </a:tc>
                <a:extLst>
                  <a:ext uri="{0D108BD9-81ED-4DB2-BD59-A6C34878D82A}">
                    <a16:rowId xmlns:a16="http://schemas.microsoft.com/office/drawing/2014/main" val="10000"/>
                  </a:ext>
                </a:extLst>
              </a:tr>
              <a:tr h="369898">
                <a:tc>
                  <a:txBody>
                    <a:bodyPr/>
                    <a:lstStyle/>
                    <a:p>
                      <a:r>
                        <a:rPr lang="en-GB" sz="1800" dirty="0"/>
                        <a:t>Funding available for EPA (max 20%</a:t>
                      </a:r>
                      <a:r>
                        <a:rPr lang="en-GB" sz="1800" baseline="0" dirty="0"/>
                        <a:t> of £9k)</a:t>
                      </a:r>
                      <a:endParaRPr lang="en-GB" sz="1800" dirty="0"/>
                    </a:p>
                  </a:txBody>
                  <a:tcPr marL="91208" marR="91208" marT="45604" marB="45604">
                    <a:solidFill>
                      <a:schemeClr val="accent1">
                        <a:lumMod val="20000"/>
                        <a:lumOff val="80000"/>
                      </a:schemeClr>
                    </a:solidFill>
                  </a:tcPr>
                </a:tc>
                <a:tc>
                  <a:txBody>
                    <a:bodyPr/>
                    <a:lstStyle/>
                    <a:p>
                      <a:r>
                        <a:rPr lang="en-GB" sz="1800" dirty="0"/>
                        <a:t>£1,800</a:t>
                      </a:r>
                    </a:p>
                  </a:txBody>
                  <a:tcPr marL="91208" marR="91208" marT="45604" marB="45604">
                    <a:solidFill>
                      <a:schemeClr val="accent1">
                        <a:lumMod val="20000"/>
                        <a:lumOff val="80000"/>
                      </a:schemeClr>
                    </a:solidFill>
                  </a:tcPr>
                </a:tc>
                <a:extLst>
                  <a:ext uri="{0D108BD9-81ED-4DB2-BD59-A6C34878D82A}">
                    <a16:rowId xmlns:a16="http://schemas.microsoft.com/office/drawing/2014/main" val="10001"/>
                  </a:ext>
                </a:extLst>
              </a:tr>
              <a:tr h="369898">
                <a:tc>
                  <a:txBody>
                    <a:bodyPr/>
                    <a:lstStyle/>
                    <a:p>
                      <a:r>
                        <a:rPr lang="en-GB" sz="1800" dirty="0"/>
                        <a:t>City &amp; Guilds price for EPA</a:t>
                      </a:r>
                    </a:p>
                  </a:txBody>
                  <a:tcPr marL="91208" marR="91208" marT="45604" marB="45604">
                    <a:solidFill>
                      <a:schemeClr val="accent1">
                        <a:lumMod val="20000"/>
                        <a:lumOff val="80000"/>
                      </a:schemeClr>
                    </a:solidFill>
                  </a:tcPr>
                </a:tc>
                <a:tc>
                  <a:txBody>
                    <a:bodyPr/>
                    <a:lstStyle/>
                    <a:p>
                      <a:r>
                        <a:rPr lang="en-GB" sz="1800" dirty="0"/>
                        <a:t>£1,250</a:t>
                      </a:r>
                    </a:p>
                  </a:txBody>
                  <a:tcPr marL="91208" marR="91208" marT="45604" marB="45604">
                    <a:solidFill>
                      <a:schemeClr val="accent1">
                        <a:lumMod val="20000"/>
                        <a:lumOff val="80000"/>
                      </a:schemeClr>
                    </a:solidFill>
                  </a:tcPr>
                </a:tc>
                <a:extLst>
                  <a:ext uri="{0D108BD9-81ED-4DB2-BD59-A6C34878D82A}">
                    <a16:rowId xmlns:a16="http://schemas.microsoft.com/office/drawing/2014/main" val="10002"/>
                  </a:ext>
                </a:extLst>
              </a:tr>
              <a:tr h="369898">
                <a:tc>
                  <a:txBody>
                    <a:bodyPr/>
                    <a:lstStyle/>
                    <a:p>
                      <a:r>
                        <a:rPr lang="en-GB" sz="1800" dirty="0"/>
                        <a:t>Funding available</a:t>
                      </a:r>
                      <a:r>
                        <a:rPr lang="en-GB" sz="1800" baseline="0" dirty="0"/>
                        <a:t> for resits if needed</a:t>
                      </a:r>
                      <a:endParaRPr lang="en-GB" sz="1800" dirty="0"/>
                    </a:p>
                  </a:txBody>
                  <a:tcPr marL="91208" marR="91208" marT="45604" marB="45604">
                    <a:solidFill>
                      <a:schemeClr val="accent1">
                        <a:lumMod val="20000"/>
                        <a:lumOff val="80000"/>
                      </a:schemeClr>
                    </a:solidFill>
                  </a:tcPr>
                </a:tc>
                <a:tc>
                  <a:txBody>
                    <a:bodyPr/>
                    <a:lstStyle/>
                    <a:p>
                      <a:r>
                        <a:rPr lang="en-GB" sz="1800" dirty="0"/>
                        <a:t>£550 (£1,800 - £1,250)</a:t>
                      </a:r>
                    </a:p>
                  </a:txBody>
                  <a:tcPr marL="91208" marR="91208" marT="45604" marB="45604">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88018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Maths and English - policy context</a:t>
            </a:r>
          </a:p>
        </p:txBody>
      </p:sp>
      <p:sp>
        <p:nvSpPr>
          <p:cNvPr id="3" name="Content Placeholder 2"/>
          <p:cNvSpPr>
            <a:spLocks noGrp="1"/>
          </p:cNvSpPr>
          <p:nvPr>
            <p:ph idx="1"/>
          </p:nvPr>
        </p:nvSpPr>
        <p:spPr/>
        <p:txBody>
          <a:bodyPr/>
          <a:lstStyle/>
          <a:p>
            <a:r>
              <a:rPr lang="en-GB" dirty="0"/>
              <a:t>Literacy and numeracy skills development a consistent presence in </a:t>
            </a:r>
            <a:r>
              <a:rPr lang="en-GB" b="1" dirty="0"/>
              <a:t>all</a:t>
            </a:r>
            <a:r>
              <a:rPr lang="en-GB" dirty="0"/>
              <a:t> apprenticeship standards</a:t>
            </a:r>
            <a:br>
              <a:rPr lang="en-GB" dirty="0"/>
            </a:br>
            <a:r>
              <a:rPr lang="en-GB" dirty="0"/>
              <a:t>– recognising these are crucial to success in any job role.</a:t>
            </a:r>
          </a:p>
          <a:p>
            <a:r>
              <a:rPr lang="en-GB" dirty="0"/>
              <a:t>Aligns with broader expectation from Government , Funding Agency and Ofsted that all post-16 learners should continue to study maths and English until they achieve at least Level 2.</a:t>
            </a:r>
          </a:p>
          <a:p>
            <a:r>
              <a:rPr lang="en-GB" b="1" dirty="0"/>
              <a:t>Minimum</a:t>
            </a:r>
            <a:r>
              <a:rPr lang="en-GB" dirty="0"/>
              <a:t> levels of qualification attainment in maths and English (and ICT, where standard requires):</a:t>
            </a:r>
          </a:p>
          <a:p>
            <a:pPr lvl="1"/>
            <a:r>
              <a:rPr lang="en-GB" dirty="0"/>
              <a:t>Level 1 for a Level 2 standard</a:t>
            </a:r>
          </a:p>
          <a:p>
            <a:pPr lvl="1"/>
            <a:r>
              <a:rPr lang="en-GB" dirty="0"/>
              <a:t>Level 2 for a Level 3 (or above) standard.</a:t>
            </a:r>
          </a:p>
          <a:p>
            <a:r>
              <a:rPr lang="en-GB" dirty="0"/>
              <a:t>Some standards may set higher requirements, or mandate particular qualifications (</a:t>
            </a:r>
            <a:r>
              <a:rPr lang="en-GB" dirty="0" err="1"/>
              <a:t>eg</a:t>
            </a:r>
            <a:r>
              <a:rPr lang="en-GB" dirty="0"/>
              <a:t> GCSE).</a:t>
            </a:r>
          </a:p>
          <a:p>
            <a:r>
              <a:rPr lang="en-GB" b="1" dirty="0"/>
              <a:t>All</a:t>
            </a:r>
            <a:r>
              <a:rPr lang="en-GB" dirty="0"/>
              <a:t> apprentices expected to be supported to improve their maths and English</a:t>
            </a:r>
            <a:br>
              <a:rPr lang="en-GB" dirty="0"/>
            </a:br>
            <a:r>
              <a:rPr lang="en-GB" dirty="0"/>
              <a:t>– important not to see minimum qualifications as a ‘benchmark’.</a:t>
            </a:r>
          </a:p>
          <a:p>
            <a:r>
              <a:rPr lang="en-US" dirty="0"/>
              <a:t>Common Inspection Framework expects </a:t>
            </a:r>
            <a:r>
              <a:rPr lang="en-US" dirty="0" err="1"/>
              <a:t>maths</a:t>
            </a:r>
            <a:r>
              <a:rPr lang="en-US" dirty="0"/>
              <a:t> and English to be developed across</a:t>
            </a:r>
            <a:br>
              <a:rPr lang="en-US" dirty="0"/>
            </a:br>
            <a:r>
              <a:rPr lang="en-US" dirty="0"/>
              <a:t>whole curriculum</a:t>
            </a:r>
            <a:br>
              <a:rPr lang="en-US" dirty="0"/>
            </a:br>
            <a:r>
              <a:rPr lang="en-GB" dirty="0"/>
              <a:t>– important not to see them as a ‘bolt on’.</a:t>
            </a:r>
          </a:p>
          <a:p>
            <a:endParaRPr lang="en-GB" dirty="0"/>
          </a:p>
          <a:p>
            <a:endParaRPr lang="en-GB" dirty="0"/>
          </a:p>
        </p:txBody>
      </p:sp>
      <p:sp>
        <p:nvSpPr>
          <p:cNvPr id="4" name="Date Placeholder 3"/>
          <p:cNvSpPr>
            <a:spLocks noGrp="1"/>
          </p:cNvSpPr>
          <p:nvPr>
            <p:ph type="dt" sz="half" idx="10"/>
          </p:nvPr>
        </p:nvSpPr>
        <p:spPr/>
        <p:txBody>
          <a:bodyPr/>
          <a:lstStyle/>
          <a:p>
            <a:fld id="{05647173-AAAA-5941-B76C-652809E6D0EF}" type="datetime4">
              <a:rPr lang="en-GB" smtClean="0"/>
              <a:t>07 December 2017</a:t>
            </a:fld>
            <a:endParaRPr lang="en-US"/>
          </a:p>
        </p:txBody>
      </p:sp>
      <p:sp>
        <p:nvSpPr>
          <p:cNvPr id="5" name="Footer Placeholder 4"/>
          <p:cNvSpPr>
            <a:spLocks noGrp="1"/>
          </p:cNvSpPr>
          <p:nvPr>
            <p:ph type="ftr" sz="quarter" idx="11"/>
          </p:nvPr>
        </p:nvSpPr>
        <p:spPr/>
        <p:txBody>
          <a:bodyPr/>
          <a:lstStyle/>
          <a:p>
            <a:r>
              <a:rPr lang="en-US"/>
              <a:t>City &amp; Guilds: Presentation Title to go here (Edit Header and Footer)</a:t>
            </a:r>
          </a:p>
        </p:txBody>
      </p:sp>
    </p:spTree>
    <p:extLst>
      <p:ext uri="{BB962C8B-B14F-4D97-AF65-F5344CB8AC3E}">
        <p14:creationId xmlns:p14="http://schemas.microsoft.com/office/powerpoint/2010/main" val="3545530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Maths and English – programme and funding expectations </a:t>
            </a:r>
          </a:p>
        </p:txBody>
      </p:sp>
      <p:sp>
        <p:nvSpPr>
          <p:cNvPr id="3" name="Content Placeholder 2"/>
          <p:cNvSpPr>
            <a:spLocks noGrp="1"/>
          </p:cNvSpPr>
          <p:nvPr>
            <p:ph idx="1"/>
          </p:nvPr>
        </p:nvSpPr>
        <p:spPr/>
        <p:txBody>
          <a:bodyPr/>
          <a:lstStyle/>
          <a:p>
            <a:r>
              <a:rPr lang="en-GB" dirty="0"/>
              <a:t>Maths and English training funded discretely</a:t>
            </a:r>
            <a:br>
              <a:rPr lang="en-GB" dirty="0"/>
            </a:br>
            <a:r>
              <a:rPr lang="en-GB" dirty="0"/>
              <a:t>(not part of employer contribution)</a:t>
            </a:r>
          </a:p>
          <a:p>
            <a:pPr lvl="1"/>
            <a:r>
              <a:rPr lang="en-GB" dirty="0"/>
              <a:t>where apprentice has not already attained Level 2 qualifications in each subject.</a:t>
            </a:r>
          </a:p>
          <a:p>
            <a:r>
              <a:rPr lang="en-GB" dirty="0"/>
              <a:t>Not counted towards 20% off-the-job minimum</a:t>
            </a:r>
          </a:p>
          <a:p>
            <a:pPr lvl="1"/>
            <a:r>
              <a:rPr lang="en-GB" dirty="0"/>
              <a:t>but employer </a:t>
            </a:r>
            <a:r>
              <a:rPr lang="en-GB" b="1" dirty="0"/>
              <a:t>must</a:t>
            </a:r>
            <a:r>
              <a:rPr lang="en-GB" dirty="0"/>
              <a:t> facilitate during working hours.</a:t>
            </a:r>
          </a:p>
          <a:p>
            <a:r>
              <a:rPr lang="en-GB" dirty="0"/>
              <a:t>Even where standard only requires Level 1 maths and English, apprentices required to ‘</a:t>
            </a:r>
            <a:r>
              <a:rPr lang="en-US" dirty="0"/>
              <a:t>start, continue to study and </a:t>
            </a:r>
            <a:r>
              <a:rPr lang="en-US" b="1" dirty="0"/>
              <a:t>take the test</a:t>
            </a:r>
            <a:r>
              <a:rPr lang="en-US" dirty="0"/>
              <a:t>*</a:t>
            </a:r>
            <a:r>
              <a:rPr lang="en-US" b="1" dirty="0"/>
              <a:t> </a:t>
            </a:r>
            <a:r>
              <a:rPr lang="en-US" dirty="0"/>
              <a:t>for Level 2’.</a:t>
            </a:r>
          </a:p>
          <a:p>
            <a:r>
              <a:rPr lang="en-US" dirty="0" err="1"/>
              <a:t>Maths</a:t>
            </a:r>
            <a:r>
              <a:rPr lang="en-US" dirty="0"/>
              <a:t> and English requirements must be met </a:t>
            </a:r>
            <a:r>
              <a:rPr lang="en-US" b="1" dirty="0"/>
              <a:t>before</a:t>
            </a:r>
            <a:r>
              <a:rPr lang="en-US" dirty="0"/>
              <a:t> progressing to End-Point Assessment.</a:t>
            </a:r>
          </a:p>
          <a:p>
            <a:pPr marL="0" indent="0">
              <a:buNone/>
            </a:pPr>
            <a:endParaRPr lang="en-US" dirty="0"/>
          </a:p>
          <a:p>
            <a:pPr marL="108000" indent="-108000">
              <a:buNone/>
            </a:pPr>
            <a:r>
              <a:rPr lang="en-GB" sz="1000" dirty="0"/>
              <a:t>*	There’s so far no guidance from ESFA as to how they would expect this to be evidenced</a:t>
            </a:r>
            <a:br>
              <a:rPr lang="en-GB" sz="1000" dirty="0"/>
            </a:br>
            <a:r>
              <a:rPr lang="en-GB" sz="1000" dirty="0"/>
              <a:t>(</a:t>
            </a:r>
            <a:r>
              <a:rPr lang="en-GB" sz="1000" dirty="0" err="1"/>
              <a:t>eg</a:t>
            </a:r>
            <a:r>
              <a:rPr lang="en-GB" sz="1000" dirty="0"/>
              <a:t> whether this would require attempts in all three component of Functional Skills English).</a:t>
            </a:r>
            <a:endParaRPr lang="en-US" sz="1000" dirty="0"/>
          </a:p>
        </p:txBody>
      </p:sp>
      <p:sp>
        <p:nvSpPr>
          <p:cNvPr id="4" name="Date Placeholder 3"/>
          <p:cNvSpPr>
            <a:spLocks noGrp="1"/>
          </p:cNvSpPr>
          <p:nvPr>
            <p:ph type="dt" sz="half" idx="10"/>
          </p:nvPr>
        </p:nvSpPr>
        <p:spPr/>
        <p:txBody>
          <a:bodyPr/>
          <a:lstStyle/>
          <a:p>
            <a:fld id="{3A280C5B-5AE2-3247-BBD3-9E311A70C0A0}" type="datetime4">
              <a:rPr lang="en-GB" smtClean="0"/>
              <a:t>07 December 2017</a:t>
            </a:fld>
            <a:endParaRPr lang="en-US"/>
          </a:p>
        </p:txBody>
      </p:sp>
      <p:sp>
        <p:nvSpPr>
          <p:cNvPr id="5" name="Footer Placeholder 4"/>
          <p:cNvSpPr>
            <a:spLocks noGrp="1"/>
          </p:cNvSpPr>
          <p:nvPr>
            <p:ph type="ftr" sz="quarter" idx="11"/>
          </p:nvPr>
        </p:nvSpPr>
        <p:spPr/>
        <p:txBody>
          <a:bodyPr/>
          <a:lstStyle/>
          <a:p>
            <a:r>
              <a:rPr lang="en-US"/>
              <a:t>City &amp; Guilds: Presentation Title to go here (Edit Header and Footer)</a:t>
            </a:r>
          </a:p>
        </p:txBody>
      </p:sp>
      <p:sp>
        <p:nvSpPr>
          <p:cNvPr id="6" name="Content Placeholder 5"/>
          <p:cNvSpPr>
            <a:spLocks noGrp="1"/>
          </p:cNvSpPr>
          <p:nvPr>
            <p:ph idx="13"/>
          </p:nvPr>
        </p:nvSpPr>
        <p:spPr/>
        <p:txBody>
          <a:bodyPr/>
          <a:lstStyle/>
          <a:p>
            <a:r>
              <a:rPr lang="en-GB" dirty="0"/>
              <a:t>Apprentices can be funded to work towards either Functional Skills qualifications or GCSE</a:t>
            </a:r>
          </a:p>
          <a:p>
            <a:pPr lvl="1"/>
            <a:r>
              <a:rPr lang="en-GB" dirty="0"/>
              <a:t>so-called ‘stepping stone’ qualifications (</a:t>
            </a:r>
            <a:r>
              <a:rPr lang="en-GB" dirty="0" err="1"/>
              <a:t>eg</a:t>
            </a:r>
            <a:r>
              <a:rPr lang="en-GB" dirty="0"/>
              <a:t> our 3847/3844 suites) may also be funded in some cases</a:t>
            </a:r>
          </a:p>
          <a:p>
            <a:r>
              <a:rPr lang="en-GB" dirty="0"/>
              <a:t>Addendum to ESFA funding rules lists other maths and English qualifications accepted if achieved prior to starting apprenticeship</a:t>
            </a:r>
          </a:p>
          <a:p>
            <a:pPr lvl="1"/>
            <a:r>
              <a:rPr lang="en-GB" dirty="0" err="1"/>
              <a:t>eg</a:t>
            </a:r>
            <a:r>
              <a:rPr lang="en-GB" dirty="0"/>
              <a:t> relevant qualifications from NI,</a:t>
            </a:r>
            <a:br>
              <a:rPr lang="en-GB" dirty="0"/>
            </a:br>
            <a:r>
              <a:rPr lang="en-GB" dirty="0"/>
              <a:t>Scotland and Wales).</a:t>
            </a:r>
          </a:p>
          <a:p>
            <a:r>
              <a:rPr lang="en-GB" dirty="0"/>
              <a:t>SASE Transferable Skills list</a:t>
            </a:r>
            <a:br>
              <a:rPr lang="en-GB" dirty="0"/>
            </a:br>
            <a:r>
              <a:rPr lang="en-GB" dirty="0"/>
              <a:t>(July 2017 or later) likewise</a:t>
            </a:r>
            <a:br>
              <a:rPr lang="en-GB" dirty="0"/>
            </a:br>
            <a:r>
              <a:rPr lang="en-GB" dirty="0"/>
              <a:t>includes similar list.</a:t>
            </a:r>
          </a:p>
        </p:txBody>
      </p:sp>
    </p:spTree>
    <p:extLst>
      <p:ext uri="{BB962C8B-B14F-4D97-AF65-F5344CB8AC3E}">
        <p14:creationId xmlns:p14="http://schemas.microsoft.com/office/powerpoint/2010/main" val="3508760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Maths and English – what does City &amp; Guilds have to offer?</a:t>
            </a:r>
          </a:p>
        </p:txBody>
      </p:sp>
      <p:sp>
        <p:nvSpPr>
          <p:cNvPr id="3" name="Content Placeholder 2"/>
          <p:cNvSpPr>
            <a:spLocks noGrp="1"/>
          </p:cNvSpPr>
          <p:nvPr>
            <p:ph idx="1"/>
          </p:nvPr>
        </p:nvSpPr>
        <p:spPr/>
        <p:txBody>
          <a:bodyPr/>
          <a:lstStyle/>
          <a:p>
            <a:pPr marL="0" indent="0">
              <a:buNone/>
            </a:pPr>
            <a:r>
              <a:rPr lang="en-GB" b="1" dirty="0"/>
              <a:t>Qualifications</a:t>
            </a:r>
          </a:p>
          <a:p>
            <a:r>
              <a:rPr lang="en-GB" dirty="0"/>
              <a:t>Full suite of Functional Skills qualifications (3748).</a:t>
            </a:r>
          </a:p>
          <a:p>
            <a:r>
              <a:rPr lang="en-GB" dirty="0"/>
              <a:t>‘Bite-sized’ maths and English qualifications (3847 and 3844) – to support progression towards Functional Skills or GCSE.</a:t>
            </a:r>
          </a:p>
          <a:p>
            <a:pPr marL="0" indent="0">
              <a:buNone/>
            </a:pPr>
            <a:r>
              <a:rPr lang="en-GB" dirty="0"/>
              <a:t/>
            </a:r>
            <a:br>
              <a:rPr lang="en-GB" dirty="0"/>
            </a:br>
            <a:r>
              <a:rPr lang="en-GB" b="1" dirty="0"/>
              <a:t>Learning resources</a:t>
            </a:r>
          </a:p>
          <a:p>
            <a:r>
              <a:rPr lang="en-GB" dirty="0"/>
              <a:t>e-Functional Skills.</a:t>
            </a:r>
          </a:p>
          <a:p>
            <a:r>
              <a:rPr lang="en-GB" dirty="0"/>
              <a:t>Maths and English e-Toolkit.</a:t>
            </a:r>
          </a:p>
          <a:p>
            <a:pPr marL="0" indent="0">
              <a:buNone/>
            </a:pPr>
            <a:r>
              <a:rPr lang="en-GB" dirty="0"/>
              <a:t/>
            </a:r>
            <a:br>
              <a:rPr lang="en-GB" dirty="0"/>
            </a:br>
            <a:r>
              <a:rPr lang="en-GB" b="1" dirty="0"/>
              <a:t>Workforce support </a:t>
            </a:r>
            <a:endParaRPr lang="en-GB" dirty="0"/>
          </a:p>
          <a:p>
            <a:r>
              <a:rPr lang="en-GB" dirty="0"/>
              <a:t>Qualifications for Literacy/Numeracy practitioners.</a:t>
            </a:r>
          </a:p>
          <a:p>
            <a:r>
              <a:rPr lang="en-GB" dirty="0"/>
              <a:t>Specialist support, especially with maths and English integration.</a:t>
            </a:r>
          </a:p>
          <a:p>
            <a:pPr marL="0" indent="0">
              <a:buNone/>
            </a:pPr>
            <a:endParaRPr lang="en-GB" dirty="0"/>
          </a:p>
        </p:txBody>
      </p:sp>
      <p:sp>
        <p:nvSpPr>
          <p:cNvPr id="4" name="Date Placeholder 3"/>
          <p:cNvSpPr>
            <a:spLocks noGrp="1"/>
          </p:cNvSpPr>
          <p:nvPr>
            <p:ph type="dt" sz="half" idx="10"/>
          </p:nvPr>
        </p:nvSpPr>
        <p:spPr/>
        <p:txBody>
          <a:bodyPr/>
          <a:lstStyle/>
          <a:p>
            <a:fld id="{05647173-AAAA-5941-B76C-652809E6D0EF}" type="datetime4">
              <a:rPr lang="en-GB" smtClean="0"/>
              <a:t>07 December 2017</a:t>
            </a:fld>
            <a:endParaRPr lang="en-US"/>
          </a:p>
        </p:txBody>
      </p:sp>
      <p:sp>
        <p:nvSpPr>
          <p:cNvPr id="5" name="Footer Placeholder 4"/>
          <p:cNvSpPr>
            <a:spLocks noGrp="1"/>
          </p:cNvSpPr>
          <p:nvPr>
            <p:ph type="ftr" sz="quarter" idx="11"/>
          </p:nvPr>
        </p:nvSpPr>
        <p:spPr/>
        <p:txBody>
          <a:bodyPr/>
          <a:lstStyle/>
          <a:p>
            <a:r>
              <a:rPr lang="en-US" dirty="0"/>
              <a:t>City &amp; Guilds: Presentation Title to go here (Edit Header and Footer)</a:t>
            </a:r>
          </a:p>
        </p:txBody>
      </p:sp>
      <p:sp>
        <p:nvSpPr>
          <p:cNvPr id="8" name="Hexagon 7"/>
          <p:cNvSpPr/>
          <p:nvPr/>
        </p:nvSpPr>
        <p:spPr>
          <a:xfrm>
            <a:off x="7204841" y="819807"/>
            <a:ext cx="1186805" cy="1056290"/>
          </a:xfrm>
          <a:prstGeom prst="hexagon">
            <a:avLst>
              <a:gd name="adj" fmla="val 27985"/>
              <a:gd name="vf" fmla="val 115470"/>
            </a:avLst>
          </a:prstGeom>
        </p:spPr>
        <p:txBody>
          <a:bodyPr wrap="none" lIns="0" tIns="0" rIns="0" bIns="0" rtlCol="0" anchor="ctr">
            <a:noAutofit/>
          </a:bodyPr>
          <a:lstStyle/>
          <a:p>
            <a:pPr algn="ctr"/>
            <a:endParaRPr lang="en-GB">
              <a:solidFill>
                <a:srgbClr val="000000"/>
              </a:solidFill>
            </a:endParaRPr>
          </a:p>
        </p:txBody>
      </p:sp>
      <p:sp>
        <p:nvSpPr>
          <p:cNvPr id="16" name="Regular Pentagon 15"/>
          <p:cNvSpPr/>
          <p:nvPr/>
        </p:nvSpPr>
        <p:spPr>
          <a:xfrm>
            <a:off x="6947337" y="2790496"/>
            <a:ext cx="2412125" cy="1923394"/>
          </a:xfrm>
          <a:prstGeom prst="pentagon">
            <a:avLst/>
          </a:prstGeom>
        </p:spPr>
        <p:txBody>
          <a:bodyPr wrap="none" lIns="0" tIns="0" rIns="0" bIns="0" rtlCol="0" anchor="ctr">
            <a:noAutofit/>
          </a:bodyPr>
          <a:lstStyle/>
          <a:p>
            <a:pPr algn="ctr"/>
            <a:endParaRPr lang="en-GB">
              <a:solidFill>
                <a:srgbClr val="000000"/>
              </a:solidFill>
            </a:endParaRPr>
          </a:p>
        </p:txBody>
      </p:sp>
      <p:sp>
        <p:nvSpPr>
          <p:cNvPr id="17" name="Regular Pentagon 16"/>
          <p:cNvSpPr/>
          <p:nvPr/>
        </p:nvSpPr>
        <p:spPr>
          <a:xfrm>
            <a:off x="9506607" y="-1907628"/>
            <a:ext cx="2685393" cy="2423868"/>
          </a:xfrm>
          <a:prstGeom prst="pentagon">
            <a:avLst/>
          </a:prstGeom>
        </p:spPr>
        <p:txBody>
          <a:bodyPr wrap="none" lIns="0" tIns="0" rIns="0" bIns="0" rtlCol="0" anchor="ctr">
            <a:noAutofit/>
          </a:bodyPr>
          <a:lstStyle/>
          <a:p>
            <a:pPr algn="ctr"/>
            <a:endParaRPr lang="en-GB">
              <a:solidFill>
                <a:srgbClr val="000000"/>
              </a:solidFill>
            </a:endParaRPr>
          </a:p>
        </p:txBody>
      </p:sp>
      <p:sp>
        <p:nvSpPr>
          <p:cNvPr id="20" name="Regular Pentagon 19"/>
          <p:cNvSpPr/>
          <p:nvPr/>
        </p:nvSpPr>
        <p:spPr>
          <a:xfrm>
            <a:off x="9506607" y="4713891"/>
            <a:ext cx="2397257" cy="2144110"/>
          </a:xfrm>
          <a:prstGeom prst="pentagon">
            <a:avLst/>
          </a:prstGeom>
          <a:noFill/>
        </p:spPr>
        <p:txBody>
          <a:bodyPr wrap="none" lIns="0" tIns="0" rIns="0" bIns="0" rtlCol="0" anchor="ctr">
            <a:noAutofit/>
          </a:bodyPr>
          <a:lstStyle/>
          <a:p>
            <a:pPr algn="ctr"/>
            <a:r>
              <a:rPr lang="en-GB" sz="1600" b="1" dirty="0">
                <a:solidFill>
                  <a:schemeClr val="bg1"/>
                </a:solidFill>
              </a:rPr>
              <a:t>Discover more:</a:t>
            </a:r>
          </a:p>
          <a:p>
            <a:pPr algn="ctr"/>
            <a:r>
              <a:rPr lang="en-GB" sz="1600" b="1" dirty="0">
                <a:solidFill>
                  <a:schemeClr val="bg1"/>
                </a:solidFill>
              </a:rPr>
              <a:t> </a:t>
            </a:r>
            <a:r>
              <a:rPr lang="en-GB" sz="1600" b="1" dirty="0">
                <a:solidFill>
                  <a:schemeClr val="bg1"/>
                </a:solidFill>
                <a:hlinkClick r:id="rId2"/>
              </a:rPr>
              <a:t>cityandguilds.com/</a:t>
            </a:r>
            <a:br>
              <a:rPr lang="en-GB" sz="1600" b="1" dirty="0">
                <a:solidFill>
                  <a:schemeClr val="bg1"/>
                </a:solidFill>
                <a:hlinkClick r:id="rId2"/>
              </a:rPr>
            </a:br>
            <a:r>
              <a:rPr lang="en-GB" sz="1600" b="1" dirty="0">
                <a:solidFill>
                  <a:schemeClr val="bg1"/>
                </a:solidFill>
                <a:hlinkClick r:id="rId2"/>
              </a:rPr>
              <a:t>mathsandenglish</a:t>
            </a:r>
            <a:endParaRPr lang="en-GB" sz="1600" b="1" dirty="0">
              <a:solidFill>
                <a:schemeClr val="bg1"/>
              </a:solidFill>
            </a:endParaRPr>
          </a:p>
        </p:txBody>
      </p:sp>
    </p:spTree>
    <p:extLst>
      <p:ext uri="{BB962C8B-B14F-4D97-AF65-F5344CB8AC3E}">
        <p14:creationId xmlns:p14="http://schemas.microsoft.com/office/powerpoint/2010/main" val="766301425"/>
      </p:ext>
    </p:extLst>
  </p:cSld>
  <p:clrMapOvr>
    <a:masterClrMapping/>
  </p:clrMapOvr>
</p:sld>
</file>

<file path=ppt/theme/theme1.xml><?xml version="1.0" encoding="utf-8"?>
<a:theme xmlns:a="http://schemas.openxmlformats.org/drawingml/2006/main" name="Office Theme">
  <a:themeElements>
    <a:clrScheme name="City &amp; Guilds 1">
      <a:dk1>
        <a:srgbClr val="000000"/>
      </a:dk1>
      <a:lt1>
        <a:srgbClr val="FFFFFF"/>
      </a:lt1>
      <a:dk2>
        <a:srgbClr val="DA291C"/>
      </a:dk2>
      <a:lt2>
        <a:srgbClr val="00B5E2"/>
      </a:lt2>
      <a:accent1>
        <a:srgbClr val="0077C8"/>
      </a:accent1>
      <a:accent2>
        <a:srgbClr val="00BFB3"/>
      </a:accent2>
      <a:accent3>
        <a:srgbClr val="FFA300"/>
      </a:accent3>
      <a:accent4>
        <a:srgbClr val="0033A0"/>
      </a:accent4>
      <a:accent5>
        <a:srgbClr val="78BE20"/>
      </a:accent5>
      <a:accent6>
        <a:srgbClr val="CE0058"/>
      </a:accent6>
      <a:hlink>
        <a:srgbClr val="CE0058"/>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PowerPoint_New_Template_V1" id="{10BF1986-E531-42D6-8185-8F9F0866CAAE}" vid="{C15928A4-D548-416F-A92D-FB41A12927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ctor xmlns="e2c36c67-694e-4c55-9d42-b3817da722c2" xsi:nil="true"/>
    <IconOverlay xmlns="http://schemas.microsoft.com/sharepoint/v4" xsi:nil="true"/>
    <erss xmlns="e2c36c67-694e-4c55-9d42-b3817da722c2" xsi:nil="true"/>
    <Document_x0020_type xmlns="e2c36c67-694e-4c55-9d42-b3817da722c2">Templates</Document_x0020_type>
    <External_x0020_source xmlns="e2c36c67-694e-4c55-9d42-b3817da722c2" xsi:nil="true"/>
    <Source xmlns="e2c36c67-694e-4c55-9d42-b3817da722c2">Marketing</Source>
    <PublishingExpirationDate xmlns="http://schemas.microsoft.com/sharepoint/v3" xsi:nil="true"/>
    <Topic xmlns="e2c36c67-694e-4c55-9d42-b3817da722c2">Brand</Topic>
    <PublishingStartDate xmlns="http://schemas.microsoft.com/sharepoint/v3" xsi:nil="true"/>
    <SharedWithUsers xmlns="21bb9660-a7f6-46fa-8231-f538e0e34463">
      <UserInfo>
        <DisplayName>Marta Diaz</DisplayName>
        <AccountId>548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8990A5D245F54C9491478AB2222E8D" ma:contentTypeVersion="15" ma:contentTypeDescription="Create a new document." ma:contentTypeScope="" ma:versionID="a76e795a1537eedc67aea13399229900">
  <xsd:schema xmlns:xsd="http://www.w3.org/2001/XMLSchema" xmlns:xs="http://www.w3.org/2001/XMLSchema" xmlns:p="http://schemas.microsoft.com/office/2006/metadata/properties" xmlns:ns1="http://schemas.microsoft.com/sharepoint/v3" xmlns:ns2="e2c36c67-694e-4c55-9d42-b3817da722c2" xmlns:ns3="21bb9660-a7f6-46fa-8231-f538e0e34463" xmlns:ns4="http://schemas.microsoft.com/sharepoint/v4" xmlns:ns5="aedbca5f-fd32-4428-8486-0d73f646e942" targetNamespace="http://schemas.microsoft.com/office/2006/metadata/properties" ma:root="true" ma:fieldsID="2b9a91b5c382521695289bb972210e51" ns1:_="" ns2:_="" ns3:_="" ns4:_="" ns5:_="">
    <xsd:import namespace="http://schemas.microsoft.com/sharepoint/v3"/>
    <xsd:import namespace="e2c36c67-694e-4c55-9d42-b3817da722c2"/>
    <xsd:import namespace="21bb9660-a7f6-46fa-8231-f538e0e34463"/>
    <xsd:import namespace="http://schemas.microsoft.com/sharepoint/v4"/>
    <xsd:import namespace="aedbca5f-fd32-4428-8486-0d73f646e942"/>
    <xsd:element name="properties">
      <xsd:complexType>
        <xsd:sequence>
          <xsd:element name="documentManagement">
            <xsd:complexType>
              <xsd:all>
                <xsd:element ref="ns2:Source" minOccurs="0"/>
                <xsd:element ref="ns2:Topic" minOccurs="0"/>
                <xsd:element ref="ns2:erss" minOccurs="0"/>
                <xsd:element ref="ns2:External_x0020_source" minOccurs="0"/>
                <xsd:element ref="ns1:PublishingStartDate" minOccurs="0"/>
                <xsd:element ref="ns1:PublishingExpirationDate" minOccurs="0"/>
                <xsd:element ref="ns3:SharedWithUsers" minOccurs="0"/>
                <xsd:element ref="ns3:SharedWithDetails" minOccurs="0"/>
                <xsd:element ref="ns3:SharingHintHash" minOccurs="0"/>
                <xsd:element ref="ns2:Sector" minOccurs="0"/>
                <xsd:element ref="ns4:IconOverlay" minOccurs="0"/>
                <xsd:element ref="ns2:Document_x0020_type" minOccurs="0"/>
                <xsd:element ref="ns5:LastSharedByUser" minOccurs="0"/>
                <xsd:element ref="ns5: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c36c67-694e-4c55-9d42-b3817da722c2" elementFormDefault="qualified">
    <xsd:import namespace="http://schemas.microsoft.com/office/2006/documentManagement/types"/>
    <xsd:import namespace="http://schemas.microsoft.com/office/infopath/2007/PartnerControls"/>
    <xsd:element name="Source" ma:index="2" nillable="true" ma:displayName="Team name" ma:format="Dropdown" ma:internalName="Source">
      <xsd:simpleType>
        <xsd:union memberTypes="dms:Text">
          <xsd:simpleType>
            <xsd:restriction base="dms:Choice">
              <xsd:enumeration value="Communications"/>
              <xsd:enumeration value="Consultant Management"/>
              <xsd:enumeration value="Customer Service"/>
              <xsd:enumeration value="Digital Marketing"/>
              <xsd:enumeration value="Finance"/>
              <xsd:enumeration value="Funding"/>
              <xsd:enumeration value="HR"/>
              <xsd:enumeration value="IT"/>
              <xsd:enumeration value="Market Insights"/>
              <xsd:enumeration value="Marketing"/>
              <xsd:enumeration value="Portfolio"/>
              <xsd:enumeration value="Quality"/>
              <xsd:enumeration value="Regulatory Policy &amp; Audit"/>
              <xsd:enumeration value="Policy, Governance &amp; Recognitions"/>
              <xsd:enumeration value="Sales"/>
              <xsd:enumeration value="TFG"/>
            </xsd:restriction>
          </xsd:simpleType>
        </xsd:union>
      </xsd:simpleType>
    </xsd:element>
    <xsd:element name="Topic" ma:index="3" nillable="true" ma:displayName="Topic" ma:format="Dropdown" ma:internalName="Topic">
      <xsd:simpleType>
        <xsd:union memberTypes="dms:Text">
          <xsd:simpleType>
            <xsd:restriction base="dms:Choice">
              <xsd:enumeration value="16 – 19 funding (EFA)"/>
              <xsd:enumeration value="19+ funding (SFA)"/>
              <xsd:enumeration value="Apprenticeships"/>
              <xsd:enumeration value="Apprenticeships funding"/>
              <xsd:enumeration value="Brand"/>
              <xsd:enumeration value="Competitors"/>
              <xsd:enumeration value="Consultation - Ofqual"/>
              <xsd:enumeration value="Employee/ staff"/>
              <xsd:enumeration value="EQA Recruitment"/>
              <xsd:enumeration value="Funding Bulletin"/>
              <xsd:enumeration value="Incident Management"/>
              <xsd:enumeration value="International funding"/>
              <xsd:enumeration value="Managers"/>
              <xsd:enumeration value="Nations funding"/>
              <xsd:enumeration value="Ofqual Conditions"/>
              <xsd:enumeration value="Regulation - SQA"/>
              <xsd:enumeration value="Regulation- Ofqual"/>
              <xsd:enumeration value="Roadshow"/>
              <xsd:enumeration value="Safeguarding"/>
              <xsd:enumeration value="SQA Self Assessment"/>
              <xsd:enumeration value="TechBac"/>
              <xsd:enumeration value="Website changes"/>
              <xsd:enumeration value="Other"/>
            </xsd:restriction>
          </xsd:simpleType>
        </xsd:union>
      </xsd:simpleType>
    </xsd:element>
    <xsd:element name="erss" ma:index="4" nillable="true" ma:displayName="Text" ma:internalName="erss">
      <xsd:simpleType>
        <xsd:restriction base="dms:Text"/>
      </xsd:simpleType>
    </xsd:element>
    <xsd:element name="External_x0020_source" ma:index="5" nillable="true" ma:displayName="External source" ma:format="Dropdown" ma:internalName="External_x0020_source">
      <xsd:simpleType>
        <xsd:union memberTypes="dms:Text">
          <xsd:simpleType>
            <xsd:restriction base="dms:Choice">
              <xsd:enumeration value="Demos"/>
              <xsd:enumeration value="Department for Education"/>
              <xsd:enumeration value="Education Funding Agency"/>
              <xsd:enumeration value="OCR"/>
              <xsd:enumeration value="Skills Funding Agency"/>
            </xsd:restriction>
          </xsd:simpleType>
        </xsd:union>
      </xsd:simpleType>
    </xsd:element>
    <xsd:element name="Sector" ma:index="17" nillable="true" ma:displayName="Sub-topic" ma:format="Dropdown" ma:internalName="Sector">
      <xsd:simpleType>
        <xsd:union memberTypes="dms:Text">
          <xsd:simpleType>
            <xsd:restriction base="dms:Choice">
              <xsd:enumeration value="Apprenticeship Levy"/>
              <xsd:enumeration value="Building Services Engineering"/>
              <xsd:enumeration value="Engineering"/>
              <xsd:enumeration value="Funding Data Returns (ILR)"/>
              <xsd:enumeration value="Hair &amp; Beauty"/>
              <xsd:enumeration value="IT"/>
              <xsd:enumeration value="Land Based"/>
              <xsd:enumeration value="Northern Ireland"/>
              <xsd:enumeration value="Scotland"/>
              <xsd:enumeration value="Transport"/>
              <xsd:enumeration value="Wales"/>
            </xsd:restriction>
          </xsd:simpleType>
        </xsd:union>
      </xsd:simpleType>
    </xsd:element>
    <xsd:element name="Document_x0020_type" ma:index="19" nillable="true" ma:displayName="Document type" ma:format="Dropdown" ma:internalName="Document_x0020_type">
      <xsd:simpleType>
        <xsd:restriction base="dms:Choice">
          <xsd:enumeration value="About Us"/>
          <xsd:enumeration value="Events"/>
          <xsd:enumeration value="Form"/>
          <xsd:enumeration value="Funding guidance"/>
          <xsd:enumeration value="Guidelines"/>
          <xsd:enumeration value="News"/>
          <xsd:enumeration value="Policy"/>
          <xsd:enumeration value="Presentations"/>
          <xsd:enumeration value="Procedure"/>
          <xsd:enumeration value="Report"/>
          <xsd:enumeration value="Research"/>
          <xsd:enumeration value="Templates"/>
          <xsd:enumeration value="Useful contacts"/>
          <xsd:enumeration value="Videos/ Vlogs"/>
        </xsd:restriction>
      </xsd:simpleType>
    </xsd:element>
  </xsd:schema>
  <xsd:schema xmlns:xsd="http://www.w3.org/2001/XMLSchema" xmlns:xs="http://www.w3.org/2001/XMLSchema" xmlns:dms="http://schemas.microsoft.com/office/2006/documentManagement/types" xmlns:pc="http://schemas.microsoft.com/office/infopath/2007/PartnerControls" targetNamespace="21bb9660-a7f6-46fa-8231-f538e0e344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dbca5f-fd32-4428-8486-0d73f646e942" elementFormDefault="qualified">
    <xsd:import namespace="http://schemas.microsoft.com/office/2006/documentManagement/types"/>
    <xsd:import namespace="http://schemas.microsoft.com/office/infopath/2007/PartnerControls"/>
    <xsd:element name="LastSharedByUser" ma:index="20" nillable="true" ma:displayName="Last Shared By User" ma:description="" ma:internalName="LastSharedByUser" ma:readOnly="true">
      <xsd:simpleType>
        <xsd:restriction base="dms:Note">
          <xsd:maxLength value="255"/>
        </xsd:restriction>
      </xsd:simpleType>
    </xsd:element>
    <xsd:element name="LastSharedByTime" ma:index="2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74CF2C5D-BA0A-4ADC-ACA3-AA75CD9BCC39}">
  <ds:schemaRefs>
    <ds:schemaRef ds:uri="http://schemas.microsoft.com/office/2006/metadata/properties"/>
    <ds:schemaRef ds:uri="http://schemas.microsoft.com/office/2006/documentManagement/types"/>
    <ds:schemaRef ds:uri="http://schemas.microsoft.com/sharepoint/v3"/>
    <ds:schemaRef ds:uri="http://schemas.microsoft.com/sharepoint/v4"/>
    <ds:schemaRef ds:uri="http://purl.org/dc/elements/1.1/"/>
    <ds:schemaRef ds:uri="http://schemas.openxmlformats.org/package/2006/metadata/core-properties"/>
    <ds:schemaRef ds:uri="http://schemas.microsoft.com/office/infopath/2007/PartnerControls"/>
    <ds:schemaRef ds:uri="aedbca5f-fd32-4428-8486-0d73f646e942"/>
    <ds:schemaRef ds:uri="http://purl.org/dc/terms/"/>
    <ds:schemaRef ds:uri="21bb9660-a7f6-46fa-8231-f538e0e34463"/>
    <ds:schemaRef ds:uri="e2c36c67-694e-4c55-9d42-b3817da722c2"/>
    <ds:schemaRef ds:uri="http://www.w3.org/XML/1998/namespace"/>
    <ds:schemaRef ds:uri="http://purl.org/dc/dcmitype/"/>
  </ds:schemaRefs>
</ds:datastoreItem>
</file>

<file path=customXml/itemProps3.xml><?xml version="1.0" encoding="utf-8"?>
<ds:datastoreItem xmlns:ds="http://schemas.openxmlformats.org/officeDocument/2006/customXml" ds:itemID="{4DACFCE2-AB6C-47E1-B96A-880DFE89D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c36c67-694e-4c55-9d42-b3817da722c2"/>
    <ds:schemaRef ds:uri="21bb9660-a7f6-46fa-8231-f538e0e34463"/>
    <ds:schemaRef ds:uri="http://schemas.microsoft.com/sharepoint/v4"/>
    <ds:schemaRef ds:uri="aedbca5f-fd32-4428-8486-0d73f646e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C&amp;G_PowerPoint_New_Template_V1 (1)</Template>
  <TotalTime>10935</TotalTime>
  <Words>3808</Words>
  <Application>Microsoft Office PowerPoint</Application>
  <PresentationFormat>Widescreen</PresentationFormat>
  <Paragraphs>851</Paragraphs>
  <Slides>44</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Arial Black</vt:lpstr>
      <vt:lpstr>Avenir 85 Heavy</vt:lpstr>
      <vt:lpstr>Avenir Heavy</vt:lpstr>
      <vt:lpstr>Avenir Light</vt:lpstr>
      <vt:lpstr>Avenir LT Std 35 Light</vt:lpstr>
      <vt:lpstr>Calibri</vt:lpstr>
      <vt:lpstr>Source Sans Pro</vt:lpstr>
      <vt:lpstr>Symbol</vt:lpstr>
      <vt:lpstr>Times New Roman</vt:lpstr>
      <vt:lpstr>Office Theme</vt:lpstr>
      <vt:lpstr>PowerPoint Presentation</vt:lpstr>
      <vt:lpstr>Agenda</vt:lpstr>
      <vt:lpstr>All Hospitality SASE frameworks will be switched off 31.12.2017 except Food Production at level 2 and Patisserie at level 3 which will be April 2018.</vt:lpstr>
      <vt:lpstr>PowerPoint Presentation</vt:lpstr>
      <vt:lpstr>How have companies responded to the levy?</vt:lpstr>
      <vt:lpstr>End-point assessment (EPA)</vt:lpstr>
      <vt:lpstr>Maths and English - policy context</vt:lpstr>
      <vt:lpstr>Maths and English – programme and funding expectations </vt:lpstr>
      <vt:lpstr>Maths and English – what does City &amp; Guilds have to offer?</vt:lpstr>
      <vt:lpstr>PowerPoint Presentation</vt:lpstr>
      <vt:lpstr>PowerPoint Presentation</vt:lpstr>
      <vt:lpstr>On programme offer</vt:lpstr>
      <vt:lpstr>Apprenticeship manual key features</vt:lpstr>
      <vt:lpstr>Commis chef standard</vt:lpstr>
      <vt:lpstr>Commis chef occupation standards</vt:lpstr>
      <vt:lpstr>PowerPoint Presentation</vt:lpstr>
      <vt:lpstr>Commis chef mapping  </vt:lpstr>
      <vt:lpstr>PowerPoint Presentation</vt:lpstr>
      <vt:lpstr>Worldchefs certification: part of the new apprenticeships   </vt:lpstr>
      <vt:lpstr>PowerPoint Presentation</vt:lpstr>
      <vt:lpstr>Team member occupation standards</vt:lpstr>
      <vt:lpstr>PowerPoint Presentation</vt:lpstr>
      <vt:lpstr>Senior Chef Production standard</vt:lpstr>
      <vt:lpstr>Senior Chef Production EPA</vt:lpstr>
      <vt:lpstr>Hospitality Supervisor standard </vt:lpstr>
      <vt:lpstr>Hospitality Supervisor EPA</vt:lpstr>
      <vt:lpstr>PowerPoint Presentation</vt:lpstr>
      <vt:lpstr>Planning your delivery what are you considering?    </vt:lpstr>
      <vt:lpstr>PowerPoint Presentation</vt:lpstr>
      <vt:lpstr>Off-the-job training – the vital 20%</vt:lpstr>
      <vt:lpstr>EPA Process</vt:lpstr>
      <vt:lpstr>The end-point assessment journey, step-by-step</vt:lpstr>
      <vt:lpstr>Can customers book EPA with us?</vt:lpstr>
      <vt:lpstr>What is the Guide to End-point Assessment?</vt:lpstr>
      <vt:lpstr>PowerPoint Presentation</vt:lpstr>
      <vt:lpstr>PowerPoint Presentation</vt:lpstr>
      <vt:lpstr>Colleges and providers have three ways to work with us</vt:lpstr>
      <vt:lpstr>PowerPoint Presentation</vt:lpstr>
      <vt:lpstr>PowerPoint Presentation</vt:lpstr>
      <vt:lpstr>Being Part Of The Decisions</vt:lpstr>
      <vt:lpstr>CPD Events  Preparing your apprentices for End Point Assessment (EPA) – 1 Day CPD workshop  Supporting the Apprenticeship Journey - Enhancing Teaching, Learning and Assessment Practice for the New Apprenticeship Standards (England) – 1 Day CPD workshop  Improving IQA practices – 1 Day CPD workshop  Innovation through Technology – Teaching, Learning and Assessment – 1 Day CPD workshop  Employer Engagement and Commercialisation ‐ 1 Day CPD workshop </vt:lpstr>
      <vt:lpstr>How you and your team can stay up to date</vt:lpstr>
      <vt:lpstr>More useful resources</vt:lpstr>
      <vt:lpstr>Any Questions?   Amelia Bodle Technical Advisor-Hospitality &amp; Catering amelia.bodle@cityandguilds.com 07710 095989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 Practitioner Webinar</dc:title>
  <dc:creator>user</dc:creator>
  <cp:lastModifiedBy>Amelia Bodle</cp:lastModifiedBy>
  <cp:revision>255</cp:revision>
  <cp:lastPrinted>2017-03-15T11:44:17Z</cp:lastPrinted>
  <dcterms:created xsi:type="dcterms:W3CDTF">2017-02-27T11:43:11Z</dcterms:created>
  <dcterms:modified xsi:type="dcterms:W3CDTF">2017-12-07T11:30:49Z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0x010100F28990A5D245F54C9491478AB2222E8D</vt:lpwstr>
  </property>
</Properties>
</file>