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9" roundtripDataSignature="AMtx7mgyrD+EFwkWP9dJkTerXwWamolf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6F8B7A-12D0-4A69-832F-199A300791D5}" v="48" dt="2022-08-18T06:23:41.0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9" d="100"/>
          <a:sy n="59" d="100"/>
        </p:scale>
        <p:origin x="150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DF3ED23-32A2-480B-8E1D-E66843B9FC0D}"/>
    <pc:docChg chg="modSld">
      <pc:chgData name="Eve Thould" userId="38451c84653f422f" providerId="LiveId" clId="{5DF3ED23-32A2-480B-8E1D-E66843B9FC0D}" dt="2022-08-18T15:23:50.516" v="2" actId="20577"/>
      <pc:docMkLst>
        <pc:docMk/>
      </pc:docMkLst>
      <pc:sldChg chg="modSp mod">
        <pc:chgData name="Eve Thould" userId="38451c84653f422f" providerId="LiveId" clId="{5DF3ED23-32A2-480B-8E1D-E66843B9FC0D}" dt="2022-08-18T15:23:50.516" v="2" actId="20577"/>
        <pc:sldMkLst>
          <pc:docMk/>
          <pc:sldMk cId="0" sldId="275"/>
        </pc:sldMkLst>
        <pc:spChg chg="mod">
          <ac:chgData name="Eve Thould" userId="38451c84653f422f" providerId="LiveId" clId="{5DF3ED23-32A2-480B-8E1D-E66843B9FC0D}" dt="2022-08-18T15:23:50.516" v="2" actId="20577"/>
          <ac:spMkLst>
            <pc:docMk/>
            <pc:sldMk cId="0" sldId="275"/>
            <ac:spMk id="178" creationId="{00000000-0000-0000-0000-000000000000}"/>
          </ac:spMkLst>
        </pc:spChg>
      </pc:sldChg>
    </pc:docChg>
  </pc:docChgLst>
  <pc:docChgLst>
    <pc:chgData name="Eve Thould" userId="38451c84653f422f" providerId="LiveId" clId="{F06F8B7A-12D0-4A69-832F-199A300791D5}"/>
    <pc:docChg chg="undo custSel modSld">
      <pc:chgData name="Eve Thould" userId="38451c84653f422f" providerId="LiveId" clId="{F06F8B7A-12D0-4A69-832F-199A300791D5}" dt="2022-08-18T13:43:39.563" v="212" actId="20577"/>
      <pc:docMkLst>
        <pc:docMk/>
      </pc:docMkLst>
      <pc:sldChg chg="modSp mod">
        <pc:chgData name="Eve Thould" userId="38451c84653f422f" providerId="LiveId" clId="{F06F8B7A-12D0-4A69-832F-199A300791D5}" dt="2022-08-18T13:43:39.563" v="212" actId="20577"/>
        <pc:sldMkLst>
          <pc:docMk/>
          <pc:sldMk cId="0" sldId="256"/>
        </pc:sldMkLst>
        <pc:spChg chg="mod">
          <ac:chgData name="Eve Thould" userId="38451c84653f422f" providerId="LiveId" clId="{F06F8B7A-12D0-4A69-832F-199A300791D5}" dt="2022-08-18T13:43:39.563" v="212" actId="20577"/>
          <ac:spMkLst>
            <pc:docMk/>
            <pc:sldMk cId="0" sldId="256"/>
            <ac:spMk id="2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0:48.691" v="2" actId="255"/>
        <pc:sldMkLst>
          <pc:docMk/>
          <pc:sldMk cId="0" sldId="257"/>
        </pc:sldMkLst>
        <pc:spChg chg="mod">
          <ac:chgData name="Eve Thould" userId="38451c84653f422f" providerId="LiveId" clId="{F06F8B7A-12D0-4A69-832F-199A300791D5}" dt="2022-08-18T06:10:48.691" v="2" actId="255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7:57.182" v="206" actId="1076"/>
        <pc:sldMkLst>
          <pc:docMk/>
          <pc:sldMk cId="0" sldId="258"/>
        </pc:sldMkLst>
        <pc:spChg chg="mod">
          <ac:chgData name="Eve Thould" userId="38451c84653f422f" providerId="LiveId" clId="{F06F8B7A-12D0-4A69-832F-199A300791D5}" dt="2022-08-18T06:27:57.182" v="206" actId="1076"/>
          <ac:spMkLst>
            <pc:docMk/>
            <pc:sldMk cId="0" sldId="258"/>
            <ac:spMk id="41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1:36.500" v="16" actId="20577"/>
        <pc:sldMkLst>
          <pc:docMk/>
          <pc:sldMk cId="0" sldId="259"/>
        </pc:sldMkLst>
        <pc:spChg chg="mod">
          <ac:chgData name="Eve Thould" userId="38451c84653f422f" providerId="LiveId" clId="{F06F8B7A-12D0-4A69-832F-199A300791D5}" dt="2022-08-18T06:11:36.500" v="16" actId="20577"/>
          <ac:spMkLst>
            <pc:docMk/>
            <pc:sldMk cId="0" sldId="259"/>
            <ac:spMk id="2" creationId="{8FC7B0D0-7503-8E5B-64B1-0989B097EC14}"/>
          </ac:spMkLst>
        </pc:spChg>
        <pc:spChg chg="mod">
          <ac:chgData name="Eve Thould" userId="38451c84653f422f" providerId="LiveId" clId="{F06F8B7A-12D0-4A69-832F-199A300791D5}" dt="2022-08-18T06:11:28.808" v="8" actId="20577"/>
          <ac:spMkLst>
            <pc:docMk/>
            <pc:sldMk cId="0" sldId="259"/>
            <ac:spMk id="4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8:10.106" v="208" actId="20577"/>
        <pc:sldMkLst>
          <pc:docMk/>
          <pc:sldMk cId="0" sldId="260"/>
        </pc:sldMkLst>
        <pc:spChg chg="mod">
          <ac:chgData name="Eve Thould" userId="38451c84653f422f" providerId="LiveId" clId="{F06F8B7A-12D0-4A69-832F-199A300791D5}" dt="2022-08-18T06:28:10.106" v="208" actId="20577"/>
          <ac:spMkLst>
            <pc:docMk/>
            <pc:sldMk cId="0" sldId="260"/>
            <ac:spMk id="5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3:55.829" v="36" actId="5793"/>
        <pc:sldMkLst>
          <pc:docMk/>
          <pc:sldMk cId="0" sldId="261"/>
        </pc:sldMkLst>
        <pc:spChg chg="mod">
          <ac:chgData name="Eve Thould" userId="38451c84653f422f" providerId="LiveId" clId="{F06F8B7A-12D0-4A69-832F-199A300791D5}" dt="2022-08-18T06:13:55.829" v="36" actId="5793"/>
          <ac:spMkLst>
            <pc:docMk/>
            <pc:sldMk cId="0" sldId="261"/>
            <ac:spMk id="64" creationId="{00000000-0000-0000-0000-000000000000}"/>
          </ac:spMkLst>
        </pc:spChg>
        <pc:picChg chg="mod">
          <ac:chgData name="Eve Thould" userId="38451c84653f422f" providerId="LiveId" clId="{F06F8B7A-12D0-4A69-832F-199A300791D5}" dt="2022-08-18T06:13:38.315" v="30" actId="14826"/>
          <ac:picMkLst>
            <pc:docMk/>
            <pc:sldMk cId="0" sldId="261"/>
            <ac:picMk id="1026" creationId="{A2999A58-0CBA-0C48-764F-754E0945B377}"/>
          </ac:picMkLst>
        </pc:picChg>
      </pc:sldChg>
      <pc:sldChg chg="modSp mod">
        <pc:chgData name="Eve Thould" userId="38451c84653f422f" providerId="LiveId" clId="{F06F8B7A-12D0-4A69-832F-199A300791D5}" dt="2022-08-18T06:28:19.478" v="209" actId="1076"/>
        <pc:sldMkLst>
          <pc:docMk/>
          <pc:sldMk cId="0" sldId="262"/>
        </pc:sldMkLst>
        <pc:spChg chg="mod">
          <ac:chgData name="Eve Thould" userId="38451c84653f422f" providerId="LiveId" clId="{F06F8B7A-12D0-4A69-832F-199A300791D5}" dt="2022-08-18T06:28:19.478" v="209" actId="1076"/>
          <ac:spMkLst>
            <pc:docMk/>
            <pc:sldMk cId="0" sldId="262"/>
            <ac:spMk id="72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5:14.892" v="51" actId="14826"/>
        <pc:sldMkLst>
          <pc:docMk/>
          <pc:sldMk cId="0" sldId="263"/>
        </pc:sldMkLst>
        <pc:spChg chg="mod">
          <ac:chgData name="Eve Thould" userId="38451c84653f422f" providerId="LiveId" clId="{F06F8B7A-12D0-4A69-832F-199A300791D5}" dt="2022-08-18T06:14:29.128" v="47" actId="20577"/>
          <ac:spMkLst>
            <pc:docMk/>
            <pc:sldMk cId="0" sldId="263"/>
            <ac:spMk id="80" creationId="{00000000-0000-0000-0000-000000000000}"/>
          </ac:spMkLst>
        </pc:spChg>
        <pc:picChg chg="mod">
          <ac:chgData name="Eve Thould" userId="38451c84653f422f" providerId="LiveId" clId="{F06F8B7A-12D0-4A69-832F-199A300791D5}" dt="2022-08-18T06:15:14.892" v="51" actId="14826"/>
          <ac:picMkLst>
            <pc:docMk/>
            <pc:sldMk cId="0" sldId="263"/>
            <ac:picMk id="2050" creationId="{C88B92BF-6A33-54A4-DA8E-557C03F4464F}"/>
          </ac:picMkLst>
        </pc:picChg>
      </pc:sldChg>
      <pc:sldChg chg="modSp mod">
        <pc:chgData name="Eve Thould" userId="38451c84653f422f" providerId="LiveId" clId="{F06F8B7A-12D0-4A69-832F-199A300791D5}" dt="2022-08-18T06:28:40.608" v="210" actId="20577"/>
        <pc:sldMkLst>
          <pc:docMk/>
          <pc:sldMk cId="0" sldId="264"/>
        </pc:sldMkLst>
        <pc:spChg chg="mod">
          <ac:chgData name="Eve Thould" userId="38451c84653f422f" providerId="LiveId" clId="{F06F8B7A-12D0-4A69-832F-199A300791D5}" dt="2022-08-18T06:28:40.608" v="210" actId="20577"/>
          <ac:spMkLst>
            <pc:docMk/>
            <pc:sldMk cId="0" sldId="264"/>
            <ac:spMk id="8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5:45.218" v="65" actId="255"/>
        <pc:sldMkLst>
          <pc:docMk/>
          <pc:sldMk cId="0" sldId="265"/>
        </pc:sldMkLst>
        <pc:spChg chg="mod">
          <ac:chgData name="Eve Thould" userId="38451c84653f422f" providerId="LiveId" clId="{F06F8B7A-12D0-4A69-832F-199A300791D5}" dt="2022-08-18T06:15:45.218" v="65" actId="255"/>
          <ac:spMkLst>
            <pc:docMk/>
            <pc:sldMk cId="0" sldId="265"/>
            <ac:spMk id="9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6:54.445" v="102" actId="1076"/>
        <pc:sldMkLst>
          <pc:docMk/>
          <pc:sldMk cId="0" sldId="266"/>
        </pc:sldMkLst>
        <pc:spChg chg="mod">
          <ac:chgData name="Eve Thould" userId="38451c84653f422f" providerId="LiveId" clId="{F06F8B7A-12D0-4A69-832F-199A300791D5}" dt="2022-08-18T06:16:05.133" v="73" actId="20577"/>
          <ac:spMkLst>
            <pc:docMk/>
            <pc:sldMk cId="0" sldId="266"/>
            <ac:spMk id="104" creationId="{00000000-0000-0000-0000-000000000000}"/>
          </ac:spMkLst>
        </pc:spChg>
        <pc:picChg chg="mod">
          <ac:chgData name="Eve Thould" userId="38451c84653f422f" providerId="LiveId" clId="{F06F8B7A-12D0-4A69-832F-199A300791D5}" dt="2022-08-18T06:16:54.445" v="102" actId="1076"/>
          <ac:picMkLst>
            <pc:docMk/>
            <pc:sldMk cId="0" sldId="266"/>
            <ac:picMk id="3074" creationId="{3118A98A-61FD-07B4-6FAE-23020B0C9BFA}"/>
          </ac:picMkLst>
        </pc:picChg>
      </pc:sldChg>
      <pc:sldChg chg="addSp modSp mod">
        <pc:chgData name="Eve Thould" userId="38451c84653f422f" providerId="LiveId" clId="{F06F8B7A-12D0-4A69-832F-199A300791D5}" dt="2022-08-18T06:18:19.634" v="114" actId="14826"/>
        <pc:sldMkLst>
          <pc:docMk/>
          <pc:sldMk cId="0" sldId="267"/>
        </pc:sldMkLst>
        <pc:spChg chg="mod">
          <ac:chgData name="Eve Thould" userId="38451c84653f422f" providerId="LiveId" clId="{F06F8B7A-12D0-4A69-832F-199A300791D5}" dt="2022-08-18T06:17:11.276" v="110" actId="20577"/>
          <ac:spMkLst>
            <pc:docMk/>
            <pc:sldMk cId="0" sldId="267"/>
            <ac:spMk id="112" creationId="{00000000-0000-0000-0000-000000000000}"/>
          </ac:spMkLst>
        </pc:spChg>
        <pc:picChg chg="add mod">
          <ac:chgData name="Eve Thould" userId="38451c84653f422f" providerId="LiveId" clId="{F06F8B7A-12D0-4A69-832F-199A300791D5}" dt="2022-08-18T06:18:19.634" v="114" actId="14826"/>
          <ac:picMkLst>
            <pc:docMk/>
            <pc:sldMk cId="0" sldId="267"/>
            <ac:picMk id="1026" creationId="{59F086A7-EFBD-4262-8F6A-8657642B1CA2}"/>
          </ac:picMkLst>
        </pc:picChg>
      </pc:sldChg>
      <pc:sldChg chg="addSp modSp mod">
        <pc:chgData name="Eve Thould" userId="38451c84653f422f" providerId="LiveId" clId="{F06F8B7A-12D0-4A69-832F-199A300791D5}" dt="2022-08-18T06:21:44.557" v="135" actId="1076"/>
        <pc:sldMkLst>
          <pc:docMk/>
          <pc:sldMk cId="0" sldId="268"/>
        </pc:sldMkLst>
        <pc:spChg chg="mod">
          <ac:chgData name="Eve Thould" userId="38451c84653f422f" providerId="LiveId" clId="{F06F8B7A-12D0-4A69-832F-199A300791D5}" dt="2022-08-18T06:19:36.306" v="130" actId="20577"/>
          <ac:spMkLst>
            <pc:docMk/>
            <pc:sldMk cId="0" sldId="268"/>
            <ac:spMk id="120" creationId="{00000000-0000-0000-0000-000000000000}"/>
          </ac:spMkLst>
        </pc:spChg>
        <pc:picChg chg="add mod">
          <ac:chgData name="Eve Thould" userId="38451c84653f422f" providerId="LiveId" clId="{F06F8B7A-12D0-4A69-832F-199A300791D5}" dt="2022-08-18T06:21:44.557" v="135" actId="1076"/>
          <ac:picMkLst>
            <pc:docMk/>
            <pc:sldMk cId="0" sldId="268"/>
            <ac:picMk id="2050" creationId="{D54CA072-F705-4C1D-8317-DC3A4A235BB9}"/>
          </ac:picMkLst>
        </pc:picChg>
      </pc:sldChg>
      <pc:sldChg chg="modSp mod">
        <pc:chgData name="Eve Thould" userId="38451c84653f422f" providerId="LiveId" clId="{F06F8B7A-12D0-4A69-832F-199A300791D5}" dt="2022-08-18T06:21:55.831" v="140" actId="20577"/>
        <pc:sldMkLst>
          <pc:docMk/>
          <pc:sldMk cId="0" sldId="269"/>
        </pc:sldMkLst>
        <pc:spChg chg="mod">
          <ac:chgData name="Eve Thould" userId="38451c84653f422f" providerId="LiveId" clId="{F06F8B7A-12D0-4A69-832F-199A300791D5}" dt="2022-08-18T06:21:55.831" v="140" actId="20577"/>
          <ac:spMkLst>
            <pc:docMk/>
            <pc:sldMk cId="0" sldId="269"/>
            <ac:spMk id="12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7:26.022" v="205" actId="20577"/>
        <pc:sldMkLst>
          <pc:docMk/>
          <pc:sldMk cId="0" sldId="270"/>
        </pc:sldMkLst>
        <pc:spChg chg="mod">
          <ac:chgData name="Eve Thould" userId="38451c84653f422f" providerId="LiveId" clId="{F06F8B7A-12D0-4A69-832F-199A300791D5}" dt="2022-08-18T06:27:26.022" v="205" actId="20577"/>
          <ac:spMkLst>
            <pc:docMk/>
            <pc:sldMk cId="0" sldId="270"/>
            <ac:spMk id="13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2:37.407" v="153" actId="20577"/>
        <pc:sldMkLst>
          <pc:docMk/>
          <pc:sldMk cId="0" sldId="271"/>
        </pc:sldMkLst>
        <pc:spChg chg="mod">
          <ac:chgData name="Eve Thould" userId="38451c84653f422f" providerId="LiveId" clId="{F06F8B7A-12D0-4A69-832F-199A300791D5}" dt="2022-08-18T06:22:37.407" v="153" actId="20577"/>
          <ac:spMkLst>
            <pc:docMk/>
            <pc:sldMk cId="0" sldId="271"/>
            <ac:spMk id="14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3:11.706" v="169" actId="20577"/>
        <pc:sldMkLst>
          <pc:docMk/>
          <pc:sldMk cId="0" sldId="272"/>
        </pc:sldMkLst>
        <pc:spChg chg="mod">
          <ac:chgData name="Eve Thould" userId="38451c84653f422f" providerId="LiveId" clId="{F06F8B7A-12D0-4A69-832F-199A300791D5}" dt="2022-08-18T06:23:11.706" v="169" actId="20577"/>
          <ac:spMkLst>
            <pc:docMk/>
            <pc:sldMk cId="0" sldId="272"/>
            <ac:spMk id="154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3:41.020" v="183"/>
        <pc:sldMkLst>
          <pc:docMk/>
          <pc:sldMk cId="0" sldId="273"/>
        </pc:sldMkLst>
        <pc:spChg chg="mod">
          <ac:chgData name="Eve Thould" userId="38451c84653f422f" providerId="LiveId" clId="{F06F8B7A-12D0-4A69-832F-199A300791D5}" dt="2022-08-18T06:23:41.020" v="183"/>
          <ac:spMkLst>
            <pc:docMk/>
            <pc:sldMk cId="0" sldId="273"/>
            <ac:spMk id="162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4:23.904" v="187" actId="20577"/>
        <pc:sldMkLst>
          <pc:docMk/>
          <pc:sldMk cId="0" sldId="274"/>
        </pc:sldMkLst>
        <pc:spChg chg="mod">
          <ac:chgData name="Eve Thould" userId="38451c84653f422f" providerId="LiveId" clId="{F06F8B7A-12D0-4A69-832F-199A300791D5}" dt="2022-08-18T06:24:23.904" v="187" actId="20577"/>
          <ac:spMkLst>
            <pc:docMk/>
            <pc:sldMk cId="0" sldId="274"/>
            <ac:spMk id="170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4:36.659" v="191" actId="255"/>
        <pc:sldMkLst>
          <pc:docMk/>
          <pc:sldMk cId="0" sldId="275"/>
        </pc:sldMkLst>
        <pc:spChg chg="mod">
          <ac:chgData name="Eve Thould" userId="38451c84653f422f" providerId="LiveId" clId="{F06F8B7A-12D0-4A69-832F-199A300791D5}" dt="2022-08-18T06:24:36.659" v="191" actId="255"/>
          <ac:spMkLst>
            <pc:docMk/>
            <pc:sldMk cId="0" sldId="275"/>
            <ac:spMk id="17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6:11.362" v="198" actId="1076"/>
        <pc:sldMkLst>
          <pc:docMk/>
          <pc:sldMk cId="0" sldId="276"/>
        </pc:sldMkLst>
        <pc:spChg chg="mod">
          <ac:chgData name="Eve Thould" userId="38451c84653f422f" providerId="LiveId" clId="{F06F8B7A-12D0-4A69-832F-199A300791D5}" dt="2022-08-18T06:26:11.362" v="198" actId="1076"/>
          <ac:spMkLst>
            <pc:docMk/>
            <pc:sldMk cId="0" sldId="276"/>
            <ac:spMk id="18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6:31.392" v="204" actId="20577"/>
        <pc:sldMkLst>
          <pc:docMk/>
          <pc:sldMk cId="0" sldId="277"/>
        </pc:sldMkLst>
        <pc:spChg chg="mod">
          <ac:chgData name="Eve Thould" userId="38451c84653f422f" providerId="LiveId" clId="{F06F8B7A-12D0-4A69-832F-199A300791D5}" dt="2022-08-18T06:26:31.392" v="204" actId="20577"/>
          <ac:spMkLst>
            <pc:docMk/>
            <pc:sldMk cId="0" sldId="277"/>
            <ac:spMk id="19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2" name="Google Shape;9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" name="Google Shape;10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8" name="Google Shape;10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6" name="Google Shape;11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4" name="Google Shape;12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Google Shape;13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3" name="Google Shape;13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2" name="Google Shape;14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0" name="Google Shape;15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8" name="Google Shape;15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9" name="Google Shape;159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6" name="Google Shape;16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7" name="Google Shape;167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4" name="Google Shape;17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5" name="Google Shape;175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2" name="Google Shape;182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Google Shape;183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0" name="Google Shape;19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6" name="Google Shape;19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4" name="Google Shape;4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" name="Google Shape;4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2" name="Google Shape;5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" name="Google Shape;5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0" name="Google Shape;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1" name="Google Shape;6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8" name="Google Shape;6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9" name="Google Shape;6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6" name="Google Shape;7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" name="Google Shape;7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4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23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4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4"/>
          <p:cNvSpPr txBox="1"/>
          <p:nvPr/>
        </p:nvSpPr>
        <p:spPr>
          <a:xfrm>
            <a:off x="2413536" y="613734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2022 City and Guilds of London Institute.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7C74F17-B47E-C14F-B7A2-15C5332B3A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7784" y="6030976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59911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dirty="0"/>
            </a:br>
            <a:r>
              <a:rPr lang="en-US" dirty="0"/>
              <a:t>PowerPoint 12: The importance, roles, responsibilities, control and impacts of governance 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Public governance</a:t>
            </a:r>
            <a:endParaRPr dirty="0"/>
          </a:p>
        </p:txBody>
      </p:sp>
      <p:sp>
        <p:nvSpPr>
          <p:cNvPr id="96" name="Google Shape;96;p10"/>
          <p:cNvSpPr txBox="1">
            <a:spLocks noGrp="1"/>
          </p:cNvSpPr>
          <p:nvPr>
            <p:ph type="body" idx="1"/>
          </p:nvPr>
        </p:nvSpPr>
        <p:spPr>
          <a:xfrm>
            <a:off x="457200" y="149627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Public governance determines how public actions are decided and carried out.  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Public governance is required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 policy directions to guide actions.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ethics and code of conduct.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policies are implemented as intended.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report accountability on its financial standards.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correct course of action if problems are identified.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Public sector organisations must follow specific financial and performance standards. Penalties can be applied if any public organisation fails to meet these.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roles and responsibilities</a:t>
            </a:r>
            <a:endParaRPr dirty="0"/>
          </a:p>
        </p:txBody>
      </p:sp>
      <p:sp>
        <p:nvSpPr>
          <p:cNvPr id="104" name="Google Shape;104;p11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Board of directors – in corporate governance generally have the following responsibilities: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oversight of the company.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strategic planning.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decision making.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financial planning.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Within the board of directors, some individuals have specific roles and responsibilities.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118A98A-61FD-07B4-6FAE-23020B0C9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 flipH="1">
            <a:off x="4628029" y="2166167"/>
            <a:ext cx="4058771" cy="270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corporate roles and responsibilities (1)</a:t>
            </a:r>
            <a:endParaRPr dirty="0"/>
          </a:p>
        </p:txBody>
      </p:sp>
      <p:sp>
        <p:nvSpPr>
          <p:cNvPr id="112" name="Google Shape;112;p12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The main corporate governance roles are: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chief executive officer (CEO).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chief operating officer (COO).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chief finance officer (CFO).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board of directors (BoD).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CFO usually takes the lead on governance roles, acting as the </a:t>
            </a:r>
            <a:r>
              <a:rPr lang="en-US" sz="1800" b="1" dirty="0"/>
              <a:t>company secretary</a:t>
            </a:r>
            <a:r>
              <a:rPr lang="en-US" sz="1800" dirty="0"/>
              <a:t>: responsible for leading on and upholding the governance guidelines and financial reporting.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Also crucial to the governance of any organisation are the </a:t>
            </a:r>
            <a:r>
              <a:rPr lang="en-US" sz="1800" b="1" dirty="0"/>
              <a:t>internal/external auditors</a:t>
            </a:r>
            <a:r>
              <a:rPr lang="en-US" sz="1800" dirty="0"/>
              <a:t>: verify guidelines are being followed; report on non-compliance; issue notices for improvement.</a:t>
            </a: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9F086A7-EFBD-4262-8F6A-8657642B1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26601" y="1713258"/>
            <a:ext cx="2981787" cy="199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corporate roles and responsibilities (2)</a:t>
            </a:r>
            <a:endParaRPr dirty="0"/>
          </a:p>
        </p:txBody>
      </p:sp>
      <p:sp>
        <p:nvSpPr>
          <p:cNvPr id="120" name="Google Shape;120;p13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Corporate governance areas of responsibility of the board of directors tend to cover:</a:t>
            </a:r>
            <a:endParaRPr lang="en-GB"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GB" sz="1800" dirty="0"/>
              <a:t>Financial:</a:t>
            </a:r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Allocate budgets and monitor financial activity.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Inspect balance sheet/income statements.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File annual accounts.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Legal: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Ethical integrity.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Lawful behaviours.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Maintain accountability.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Regulatory:</a:t>
            </a:r>
            <a:endParaRPr sz="1800" dirty="0"/>
          </a:p>
          <a:p>
            <a:pPr marL="501650" lvl="4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‒"/>
            </a:pPr>
            <a:r>
              <a:rPr lang="en-US" sz="1800" dirty="0"/>
              <a:t>Ensure appropriate documents are filed.</a:t>
            </a:r>
            <a:endParaRPr sz="1800" dirty="0"/>
          </a:p>
          <a:p>
            <a:pPr marL="501650" lvl="4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‒"/>
            </a:pPr>
            <a:r>
              <a:rPr lang="en-US" sz="1800" dirty="0"/>
              <a:t>Policies and procedures follow regulatory guidelines.</a:t>
            </a:r>
            <a:endParaRPr sz="1800" dirty="0"/>
          </a:p>
          <a:p>
            <a:pPr marL="171450" lvl="8" indent="-17145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000"/>
              <a:buFont typeface="Arial" panose="020B0604020202020204" pitchFamily="34" charset="0"/>
              <a:buChar char="‒"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54CA072-F705-4C1D-8317-DC3A4A235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094212" y="2106659"/>
            <a:ext cx="2244984" cy="336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non-profits roles and responsibilities (1)</a:t>
            </a:r>
            <a:endParaRPr dirty="0"/>
          </a:p>
        </p:txBody>
      </p:sp>
      <p:sp>
        <p:nvSpPr>
          <p:cNvPr id="128" name="Google Shape;128;p14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roles of the non-profit governance board of trustees tend to be very similar to the corporate board of directors.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Appoint and assess the executive office (CEO equivalent).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Financial requirements – some additional responsibilities.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Regulatory requirements to file appropriate paperwork.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Legal requirements to act ethically and lawfully.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Also required to appoint: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Internal/external auditors</a:t>
            </a:r>
            <a:r>
              <a:rPr lang="en-US" sz="1800" dirty="0"/>
              <a:t>: verify guidelines are being followed; report on non-compliance; issue notices for improvement.</a:t>
            </a: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non-profits roles and responsibilities (2)</a:t>
            </a:r>
            <a:endParaRPr dirty="0"/>
          </a:p>
        </p:txBody>
      </p:sp>
      <p:sp>
        <p:nvSpPr>
          <p:cNvPr id="136" name="Google Shape;136;p15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Non-profit board of trustees has other roles to fulfill in their governance responsibilities.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Achieve goals – keep promises made to donors, beneficiaries and the public.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Participate in fund-raising activities to ensure resources are available to support cause.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Recruit, orient and mentor new trustees to the board to ensure longevity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Advocacy of the cause; speak well of the organisation and its services, share everywhere.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Assess the board’s performance – fund-raising targets, financial/legal actions, regulations.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6"/>
          <p:cNvSpPr txBox="1">
            <a:spLocks noGrp="1"/>
          </p:cNvSpPr>
          <p:nvPr>
            <p:ph type="title"/>
          </p:nvPr>
        </p:nvSpPr>
        <p:spPr>
          <a:xfrm>
            <a:off x="457200" y="92241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non-profits roles and responsibilities (3)</a:t>
            </a:r>
            <a:endParaRPr dirty="0"/>
          </a:p>
        </p:txBody>
      </p:sp>
      <p:sp>
        <p:nvSpPr>
          <p:cNvPr id="146" name="Google Shape;146;p16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is a particularly important role that needs to be fulfilled in non-profit organisations with beneficiaries.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Fiduciary duty (trustees)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 duty of honesty, loyalty and good faith to the beneficiaries. Trustees must act exclusively in the best interests of the (trust/non-profit) and actively involved in any decisions.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no profit rule means a fiduciary is forbidden from making any unauthorised benefit/profit as a result of carrying out their fiduciary duty.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1800" dirty="0"/>
              <a:t>Role: a commitment to act in the best interests of another person or entity: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duty of loyalty.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duty of care.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duty of due diligence.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can only act in the best interests of their beneficiary.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control</a:t>
            </a:r>
            <a:endParaRPr dirty="0"/>
          </a:p>
        </p:txBody>
      </p:sp>
      <p:sp>
        <p:nvSpPr>
          <p:cNvPr id="154" name="Google Shape;154;p17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is more than just managing an organisation. It is also about managing RISK by controlling activities.</a:t>
            </a: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Governance control framework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Influences how objectives are set/achieved.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Decides how risks are monitored/addressed.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Aligns organisation to risk management.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Reviews how performance is optimised.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Writes/agrees policies and procedures.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Establishes levels of risk tolerance.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Control risk management activities.</a:t>
            </a:r>
          </a:p>
          <a:p>
            <a:pPr marL="0" lvl="3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 control framework covers all types of risk – financial, operational, legal and regulatory to ensure the organisation remains compliant. </a:t>
            </a:r>
            <a:endParaRPr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(1)</a:t>
            </a:r>
            <a:endParaRPr dirty="0"/>
          </a:p>
        </p:txBody>
      </p:sp>
      <p:sp>
        <p:nvSpPr>
          <p:cNvPr id="162" name="Google Shape;162;p18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impacts of governance needs to be positive and supportive. As GARP defined – doing the right thing for the organisation and doing things the right way.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Strategic governance impacts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Affects the development and functions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Has a strong influence on how resources are allocated.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Influences the performance and behaviour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Encourages innovative behaviour for future developments.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Encourages entrepreneurship throughout the organisation.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Strategic governance impacts across the whole organisation. It provides the BoD with an oversight of its core purpose to develop an appropriate strategic plan.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(2)</a:t>
            </a:r>
            <a:endParaRPr dirty="0"/>
          </a:p>
        </p:txBody>
      </p:sp>
      <p:sp>
        <p:nvSpPr>
          <p:cNvPr id="170" name="Google Shape;170;p19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can influence and impact operational matters too.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Decision-making process – governance impacts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Identifies who is responsible for making decisions.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Identifies who makes which decision.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Sets boundaries for people to operate in.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Ensures legitimate interest in each process.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Operational governance may also impact across the whole organisation. It provides functional/departmental managers with authority to act on the organisation’s behalf within specific boundaries.</a:t>
            </a:r>
            <a:endParaRPr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importance of governance in an organisation.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the roles and responsibilities of governance in terms of their functions.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format and responsibilities of the board of directors/trustees along with the control and impact they can have on an organisation.</a:t>
            </a:r>
            <a:endParaRPr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(3)</a:t>
            </a:r>
            <a:endParaRPr dirty="0"/>
          </a:p>
        </p:txBody>
      </p:sp>
      <p:sp>
        <p:nvSpPr>
          <p:cNvPr id="178" name="Google Shape;178;p20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can influence and impact directly on the people involved with the organisation.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Stakeholders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–</a:t>
            </a:r>
            <a:r>
              <a:rPr lang="en-US" sz="1800" b="1" dirty="0"/>
              <a:t> governance impacts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Formalises business processes so everyone benefits.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Increases participation between stakeholders.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Ensures the efficient allocation of resources.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Stakeholder governance potentially impacts internally and externally to the whole organisation. </a:t>
            </a: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(4)</a:t>
            </a:r>
            <a:endParaRPr dirty="0"/>
          </a:p>
        </p:txBody>
      </p:sp>
      <p:sp>
        <p:nvSpPr>
          <p:cNvPr id="186" name="Google Shape;186;p21"/>
          <p:cNvSpPr txBox="1">
            <a:spLocks noGrp="1"/>
          </p:cNvSpPr>
          <p:nvPr>
            <p:ph type="body" idx="1"/>
          </p:nvPr>
        </p:nvSpPr>
        <p:spPr>
          <a:xfrm>
            <a:off x="457200" y="1504512"/>
            <a:ext cx="8507288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Public sector governance needs to be wider and deeper than individual organisations. 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Public sector</a:t>
            </a:r>
            <a:r>
              <a:rPr lang="en-US" sz="1800" dirty="0"/>
              <a:t> </a:t>
            </a:r>
            <a:r>
              <a:rPr lang="en-US" sz="1800" b="1" dirty="0"/>
              <a:t>– governance impacts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Ensures efficient and fair resource allocation.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Offers a transparent judicial systems.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Offers a fair and transparent regulatory system.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Operates democratic processes in governance.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Encourages true participation in its operations.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Public sector governance impacts the whole nation. It’s the population of a country who are the public sector stakeholders.  </a:t>
            </a:r>
            <a:endParaRPr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93" name="Google Shape;193;p22"/>
          <p:cNvSpPr txBox="1">
            <a:spLocks noGrp="1"/>
          </p:cNvSpPr>
          <p:nvPr>
            <p:ph type="body" idx="1"/>
          </p:nvPr>
        </p:nvSpPr>
        <p:spPr>
          <a:xfrm>
            <a:off x="457200" y="1008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88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lang="en-US"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what is meant by governance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values and principle of governance and why it is import to an organisation.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Considered several types </a:t>
            </a:r>
            <a:r>
              <a:rPr lang="en-US" sz="2000" dirty="0"/>
              <a:t>of governance and the purpose of each type. 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the roles and responsibilities of governance in terms of their functions in the public, private and non-profit sectors.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potential controls and impacts governance may have on an organisation.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ED34E6A4-A44D-1E78-A01F-C0DBF0D56BBA}"/>
              </a:ext>
            </a:extLst>
          </p:cNvPr>
          <p:cNvSpPr txBox="1"/>
          <p:nvPr/>
        </p:nvSpPr>
        <p:spPr>
          <a:xfrm>
            <a:off x="2011113" y="625544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defined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371970"/>
            <a:ext cx="8229600" cy="4464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According to the International Standard on Social Responsibility 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800" dirty="0"/>
              <a:t>(ISO 26000), governance is defined as: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800" dirty="0"/>
              <a:t> 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l-GR" sz="1800" dirty="0"/>
              <a:t>῾</a:t>
            </a:r>
            <a:r>
              <a:rPr lang="en-US" sz="1800" dirty="0"/>
              <a:t>… a system by which an organisation makes and implements decisions in pursuit of its objectives.</a:t>
            </a:r>
            <a:r>
              <a:rPr lang="en-GB" sz="1800" dirty="0"/>
              <a:t>’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800" dirty="0"/>
              <a:t>The Global </a:t>
            </a:r>
            <a:r>
              <a:rPr lang="en-US" sz="1800" dirty="0" err="1"/>
              <a:t>Assocation</a:t>
            </a:r>
            <a:r>
              <a:rPr lang="en-US" sz="1800" dirty="0"/>
              <a:t> of Risk Professionals (GARP) take a slightly different view.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l-GR" sz="1800" dirty="0"/>
              <a:t>῾</a:t>
            </a:r>
            <a:r>
              <a:rPr lang="en-US" sz="1800" dirty="0"/>
              <a:t>… doing the right thing for the organisation and doing things the right way independent of personal interests.</a:t>
            </a:r>
            <a:r>
              <a:rPr lang="en-GB" sz="1800" dirty="0"/>
              <a:t>’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Both agree governance is about actions carried out on behalf of an organisation.	</a:t>
            </a:r>
            <a:endParaRPr sz="1800" dirty="0"/>
          </a:p>
          <a:p>
            <a:pPr marL="0" lvl="0" indent="0" algn="l" rtl="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values and principles</a:t>
            </a:r>
            <a:endParaRPr dirty="0"/>
          </a:p>
        </p:txBody>
      </p:sp>
      <p:sp>
        <p:nvSpPr>
          <p:cNvPr id="48" name="Google Shape;48;p4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1233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is no internationally agreed range of principles for good governance. 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dirty="0"/>
              <a:t>Organisational governance will be linked to its values, ethics and principles.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ISO 26000 principles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Accountability.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Transparency.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behaviour.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Respect for human rights.</a:t>
            </a:r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US"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Organisations, professional associations and nations adopt their own principles which may/may not include these in the ISO 26000 guidelines and may add more.</a:t>
            </a:r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C7B0D0-7503-8E5B-64B1-0989B097EC14}"/>
              </a:ext>
            </a:extLst>
          </p:cNvPr>
          <p:cNvSpPr txBox="1"/>
          <p:nvPr/>
        </p:nvSpPr>
        <p:spPr>
          <a:xfrm>
            <a:off x="4890052" y="2623930"/>
            <a:ext cx="3352800" cy="1861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US" sz="1800" dirty="0"/>
              <a:t>Respect for the rule of law.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US" sz="1800" dirty="0"/>
              <a:t>Respect for stakeholder Interests.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US" sz="1800" dirty="0"/>
              <a:t>Respect for international norms of behaviour.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why it is important</a:t>
            </a:r>
            <a:endParaRPr dirty="0"/>
          </a:p>
        </p:txBody>
      </p:sp>
      <p:sp>
        <p:nvSpPr>
          <p:cNvPr id="56" name="Google Shape;56;p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governance is important to an organisation’s success in order to: 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strengthen stakeholder confidence.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provide a foundation to achieve goals.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sustain its success and performance.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ensure a responsive organisation.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respond to external environmental changes.</a:t>
            </a:r>
            <a:endParaRPr sz="2000" dirty="0"/>
          </a:p>
          <a:p>
            <a:pPr marL="215900" lvl="3" indent="-1016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Governance exists to ensure decisions and accountability are embedded and implemented across the whole organisation.</a:t>
            </a: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types</a:t>
            </a:r>
            <a:endParaRPr dirty="0"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There are several types of governance. We will consider FOUR that are relevant to this section.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dirty="0"/>
              <a:t> 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Process governance.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Corporate governance.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Non-profit governance.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Public governance.</a:t>
            </a:r>
            <a:endParaRPr sz="2000" dirty="0"/>
          </a:p>
          <a:p>
            <a:pPr marL="3873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10160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</a:pPr>
            <a:endParaRPr sz="2000" dirty="0"/>
          </a:p>
          <a:p>
            <a:pPr marL="285750" lvl="2" indent="-1841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There are many common areas and roles across all types of governance.</a:t>
            </a:r>
            <a:endParaRPr sz="20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999A58-0CBA-0C48-764F-754E0945B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0" y="2353718"/>
            <a:ext cx="3818283" cy="255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Process governance</a:t>
            </a:r>
            <a:endParaRPr dirty="0"/>
          </a:p>
        </p:txBody>
      </p:sp>
      <p:sp>
        <p:nvSpPr>
          <p:cNvPr id="72" name="Google Shape;72;p7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Process governance is embedded in an organsation’s systems and practice.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Process governance sets out to: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standardise management practices.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consolidate tasks and operations.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achieve what is expected.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ensure processes are executed correctly.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Process governance is important to ensure suggested improvements remain in alignment with the organisation’s overall objectives and strategy.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Corporate governance</a:t>
            </a:r>
            <a:endParaRPr dirty="0"/>
          </a:p>
        </p:txBody>
      </p:sp>
      <p:sp>
        <p:nvSpPr>
          <p:cNvPr id="80" name="Google Shape;80;p8"/>
          <p:cNvSpPr txBox="1">
            <a:spLocks noGrp="1"/>
          </p:cNvSpPr>
          <p:nvPr>
            <p:ph type="body" idx="1"/>
          </p:nvPr>
        </p:nvSpPr>
        <p:spPr>
          <a:xfrm>
            <a:off x="450042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Corporate governance is the responsibility of the board of directors, who make decisions about the direction of the company.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Corporate governance is required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fully comply with laws and regulations at all times.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follow all policies as established.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adhere to the company’s mission.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objectives are achieved.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systems are operational.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Corporate governance is important to ensure the business does not act illegally and remains focused on its mission, values and strategic objectives.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88B92BF-6A33-54A4-DA8E-557C03F44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55581" y="3057211"/>
            <a:ext cx="3142695" cy="208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Non-profit governance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Non-profit governance is the responsibility of the trustees who take decisions and share ultimate responsibility on how the organisation is run. 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Non-profit governance is required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long-term direction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its objectives and purpose are pursued.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implement policies and activities in line with objectives.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comply with all legal requirements.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be accountable to all stakeholders.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Non-profit governance is important to ensure the organisation does nothing to bring it into disrepute, causing it to lose its status and potential funding.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1761</Words>
  <Application>Microsoft Office PowerPoint</Application>
  <PresentationFormat>On-screen Show (4:3)</PresentationFormat>
  <Paragraphs>249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Times New Roman</vt:lpstr>
      <vt:lpstr>Default Design</vt:lpstr>
      <vt:lpstr> PowerPoint 12: The importance, roles, responsibilities, control and impacts of governance </vt:lpstr>
      <vt:lpstr>Learning objectives</vt:lpstr>
      <vt:lpstr>Governance – defined</vt:lpstr>
      <vt:lpstr>Governance – values and principles</vt:lpstr>
      <vt:lpstr>Governance – why it is important</vt:lpstr>
      <vt:lpstr>Governance – types</vt:lpstr>
      <vt:lpstr>Process governance</vt:lpstr>
      <vt:lpstr>Corporate governance</vt:lpstr>
      <vt:lpstr>Non-profit governance</vt:lpstr>
      <vt:lpstr>Public governance</vt:lpstr>
      <vt:lpstr>Governance – roles and responsibilities</vt:lpstr>
      <vt:lpstr>Governance – corporate roles and responsibilities (1)</vt:lpstr>
      <vt:lpstr>Governance – corporate roles and responsibilities (2)</vt:lpstr>
      <vt:lpstr>Governance – non-profits roles and responsibilities (1)</vt:lpstr>
      <vt:lpstr>Governance – non-profits roles and responsibilities (2)</vt:lpstr>
      <vt:lpstr>Governance – non-profits roles and responsibilities (3)</vt:lpstr>
      <vt:lpstr>Governance – control</vt:lpstr>
      <vt:lpstr>Governance – impacts (1)</vt:lpstr>
      <vt:lpstr>Governance – impacts (2)</vt:lpstr>
      <vt:lpstr>Governance – impacts (3)</vt:lpstr>
      <vt:lpstr>Governance – impacts (4)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PowerPoint 12: The importance, roles, responsibilities, control &amp; impacts of governance. </dc:title>
  <dc:creator>janicec</dc:creator>
  <cp:lastModifiedBy>Fiona Freel</cp:lastModifiedBy>
  <cp:revision>4</cp:revision>
  <dcterms:created xsi:type="dcterms:W3CDTF">2013-05-28T00:38:54Z</dcterms:created>
  <dcterms:modified xsi:type="dcterms:W3CDTF">2022-08-22T10:38:28Z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