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0"/>
  </p:notesMasterIdLst>
  <p:handoutMasterIdLst>
    <p:handoutMasterId r:id="rId31"/>
  </p:handoutMasterIdLst>
  <p:sldIdLst>
    <p:sldId id="256" r:id="rId5"/>
    <p:sldId id="341" r:id="rId6"/>
    <p:sldId id="366" r:id="rId7"/>
    <p:sldId id="332" r:id="rId8"/>
    <p:sldId id="409" r:id="rId9"/>
    <p:sldId id="368" r:id="rId10"/>
    <p:sldId id="410" r:id="rId11"/>
    <p:sldId id="411" r:id="rId12"/>
    <p:sldId id="412" r:id="rId13"/>
    <p:sldId id="413" r:id="rId14"/>
    <p:sldId id="429" r:id="rId15"/>
    <p:sldId id="415" r:id="rId16"/>
    <p:sldId id="418" r:id="rId17"/>
    <p:sldId id="419" r:id="rId18"/>
    <p:sldId id="408" r:id="rId19"/>
    <p:sldId id="421" r:id="rId20"/>
    <p:sldId id="423" r:id="rId21"/>
    <p:sldId id="384" r:id="rId22"/>
    <p:sldId id="425" r:id="rId23"/>
    <p:sldId id="370" r:id="rId24"/>
    <p:sldId id="431" r:id="rId25"/>
    <p:sldId id="432" r:id="rId26"/>
    <p:sldId id="430" r:id="rId27"/>
    <p:sldId id="396"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17AD28-051D-ACAD-CFE3-401DDB6E0722}" name="Dawn Booth" initials="DB" userId="73ba3064c13f978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99FFCC"/>
    <a:srgbClr val="CC99FF"/>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2F1FE4-D21C-46DF-81D1-ABC455461FB2}" v="86" dt="2022-08-18T06:03:55.8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4" d="100"/>
          <a:sy n="54" d="100"/>
        </p:scale>
        <p:origin x="936" y="4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B72F1FE4-D21C-46DF-81D1-ABC455461FB2}"/>
    <pc:docChg chg="undo custSel modSld">
      <pc:chgData name="Eve Thould" userId="38451c84653f422f" providerId="LiveId" clId="{B72F1FE4-D21C-46DF-81D1-ABC455461FB2}" dt="2022-08-18T13:42:38.014" v="225" actId="20577"/>
      <pc:docMkLst>
        <pc:docMk/>
      </pc:docMkLst>
      <pc:sldChg chg="addSp modSp mod">
        <pc:chgData name="Eve Thould" userId="38451c84653f422f" providerId="LiveId" clId="{B72F1FE4-D21C-46DF-81D1-ABC455461FB2}" dt="2022-08-18T05:43:28.776" v="27" actId="14826"/>
        <pc:sldMkLst>
          <pc:docMk/>
          <pc:sldMk cId="0" sldId="332"/>
        </pc:sldMkLst>
        <pc:spChg chg="mod">
          <ac:chgData name="Eve Thould" userId="38451c84653f422f" providerId="LiveId" clId="{B72F1FE4-D21C-46DF-81D1-ABC455461FB2}" dt="2022-08-18T05:41:46.637" v="14" actId="20577"/>
          <ac:spMkLst>
            <pc:docMk/>
            <pc:sldMk cId="0" sldId="332"/>
            <ac:spMk id="3" creationId="{00000000-0000-0000-0000-000000000000}"/>
          </ac:spMkLst>
        </pc:spChg>
        <pc:picChg chg="add mod">
          <ac:chgData name="Eve Thould" userId="38451c84653f422f" providerId="LiveId" clId="{B72F1FE4-D21C-46DF-81D1-ABC455461FB2}" dt="2022-08-18T05:43:28.776" v="27" actId="14826"/>
          <ac:picMkLst>
            <pc:docMk/>
            <pc:sldMk cId="0" sldId="332"/>
            <ac:picMk id="1026" creationId="{0C499777-A7D4-4C95-BC02-2376E062F088}"/>
          </ac:picMkLst>
        </pc:picChg>
      </pc:sldChg>
      <pc:sldChg chg="modSp mod">
        <pc:chgData name="Eve Thould" userId="38451c84653f422f" providerId="LiveId" clId="{B72F1FE4-D21C-46DF-81D1-ABC455461FB2}" dt="2022-08-18T05:40:16.122" v="3" actId="20577"/>
        <pc:sldMkLst>
          <pc:docMk/>
          <pc:sldMk cId="0" sldId="341"/>
        </pc:sldMkLst>
        <pc:spChg chg="mod">
          <ac:chgData name="Eve Thould" userId="38451c84653f422f" providerId="LiveId" clId="{B72F1FE4-D21C-46DF-81D1-ABC455461FB2}" dt="2022-08-18T05:40:16.122" v="3" actId="20577"/>
          <ac:spMkLst>
            <pc:docMk/>
            <pc:sldMk cId="0" sldId="341"/>
            <ac:spMk id="3075" creationId="{00000000-0000-0000-0000-000000000000}"/>
          </ac:spMkLst>
        </pc:spChg>
      </pc:sldChg>
      <pc:sldChg chg="modSp mod">
        <pc:chgData name="Eve Thould" userId="38451c84653f422f" providerId="LiveId" clId="{B72F1FE4-D21C-46DF-81D1-ABC455461FB2}" dt="2022-08-18T05:41:19.859" v="7" actId="14826"/>
        <pc:sldMkLst>
          <pc:docMk/>
          <pc:sldMk cId="0" sldId="366"/>
        </pc:sldMkLst>
        <pc:spChg chg="mod">
          <ac:chgData name="Eve Thould" userId="38451c84653f422f" providerId="LiveId" clId="{B72F1FE4-D21C-46DF-81D1-ABC455461FB2}" dt="2022-08-18T05:40:24.610" v="6" actId="20577"/>
          <ac:spMkLst>
            <pc:docMk/>
            <pc:sldMk cId="0" sldId="366"/>
            <ac:spMk id="3" creationId="{00000000-0000-0000-0000-000000000000}"/>
          </ac:spMkLst>
        </pc:spChg>
        <pc:picChg chg="mod">
          <ac:chgData name="Eve Thould" userId="38451c84653f422f" providerId="LiveId" clId="{B72F1FE4-D21C-46DF-81D1-ABC455461FB2}" dt="2022-08-18T05:41:19.859" v="7" actId="14826"/>
          <ac:picMkLst>
            <pc:docMk/>
            <pc:sldMk cId="0" sldId="366"/>
            <ac:picMk id="1026" creationId="{382DF28F-50C0-F6DB-941D-916AF8209D07}"/>
          </ac:picMkLst>
        </pc:picChg>
      </pc:sldChg>
      <pc:sldChg chg="modSp mod">
        <pc:chgData name="Eve Thould" userId="38451c84653f422f" providerId="LiveId" clId="{B72F1FE4-D21C-46DF-81D1-ABC455461FB2}" dt="2022-08-18T05:46:14.754" v="41" actId="20577"/>
        <pc:sldMkLst>
          <pc:docMk/>
          <pc:sldMk cId="1449378484" sldId="368"/>
        </pc:sldMkLst>
        <pc:spChg chg="mod">
          <ac:chgData name="Eve Thould" userId="38451c84653f422f" providerId="LiveId" clId="{B72F1FE4-D21C-46DF-81D1-ABC455461FB2}" dt="2022-08-18T05:46:14.754" v="41" actId="20577"/>
          <ac:spMkLst>
            <pc:docMk/>
            <pc:sldMk cId="1449378484" sldId="368"/>
            <ac:spMk id="3" creationId="{00000000-0000-0000-0000-000000000000}"/>
          </ac:spMkLst>
        </pc:spChg>
      </pc:sldChg>
      <pc:sldChg chg="modSp mod">
        <pc:chgData name="Eve Thould" userId="38451c84653f422f" providerId="LiveId" clId="{B72F1FE4-D21C-46DF-81D1-ABC455461FB2}" dt="2022-08-18T06:09:52.024" v="221" actId="20577"/>
        <pc:sldMkLst>
          <pc:docMk/>
          <pc:sldMk cId="3255263521" sldId="370"/>
        </pc:sldMkLst>
        <pc:graphicFrameChg chg="modGraphic">
          <ac:chgData name="Eve Thould" userId="38451c84653f422f" providerId="LiveId" clId="{B72F1FE4-D21C-46DF-81D1-ABC455461FB2}" dt="2022-08-18T06:09:52.024" v="221" actId="20577"/>
          <ac:graphicFrameMkLst>
            <pc:docMk/>
            <pc:sldMk cId="3255263521" sldId="370"/>
            <ac:graphicFrameMk id="6" creationId="{19773902-2825-4180-9802-28EE0C6D4452}"/>
          </ac:graphicFrameMkLst>
        </pc:graphicFrameChg>
      </pc:sldChg>
      <pc:sldChg chg="modSp mod">
        <pc:chgData name="Eve Thould" userId="38451c84653f422f" providerId="LiveId" clId="{B72F1FE4-D21C-46DF-81D1-ABC455461FB2}" dt="2022-08-18T06:06:36.456" v="199" actId="1076"/>
        <pc:sldMkLst>
          <pc:docMk/>
          <pc:sldMk cId="0" sldId="396"/>
        </pc:sldMkLst>
        <pc:spChg chg="mod">
          <ac:chgData name="Eve Thould" userId="38451c84653f422f" providerId="LiveId" clId="{B72F1FE4-D21C-46DF-81D1-ABC455461FB2}" dt="2022-08-18T06:06:36.456" v="199" actId="1076"/>
          <ac:spMkLst>
            <pc:docMk/>
            <pc:sldMk cId="0" sldId="396"/>
            <ac:spMk id="3" creationId="{00000000-0000-0000-0000-000000000000}"/>
          </ac:spMkLst>
        </pc:spChg>
      </pc:sldChg>
      <pc:sldChg chg="modSp mod delCm">
        <pc:chgData name="Eve Thould" userId="38451c84653f422f" providerId="LiveId" clId="{B72F1FE4-D21C-46DF-81D1-ABC455461FB2}" dt="2022-08-18T06:08:09.283" v="210" actId="1076"/>
        <pc:sldMkLst>
          <pc:docMk/>
          <pc:sldMk cId="3340546002" sldId="408"/>
        </pc:sldMkLst>
        <pc:spChg chg="mod">
          <ac:chgData name="Eve Thould" userId="38451c84653f422f" providerId="LiveId" clId="{B72F1FE4-D21C-46DF-81D1-ABC455461FB2}" dt="2022-08-18T06:08:09.283" v="210" actId="1076"/>
          <ac:spMkLst>
            <pc:docMk/>
            <pc:sldMk cId="3340546002" sldId="408"/>
            <ac:spMk id="5123" creationId="{00000000-0000-0000-0000-000000000000}"/>
          </ac:spMkLst>
        </pc:spChg>
        <pc:graphicFrameChg chg="mod modGraphic">
          <ac:chgData name="Eve Thould" userId="38451c84653f422f" providerId="LiveId" clId="{B72F1FE4-D21C-46DF-81D1-ABC455461FB2}" dt="2022-08-18T06:07:56.615" v="208" actId="1035"/>
          <ac:graphicFrameMkLst>
            <pc:docMk/>
            <pc:sldMk cId="3340546002" sldId="408"/>
            <ac:graphicFrameMk id="5" creationId="{D8FEC351-F8E3-41B3-A0D1-AC0B497D5D79}"/>
          </ac:graphicFrameMkLst>
        </pc:graphicFrameChg>
      </pc:sldChg>
      <pc:sldChg chg="addSp modSp mod">
        <pc:chgData name="Eve Thould" userId="38451c84653f422f" providerId="LiveId" clId="{B72F1FE4-D21C-46DF-81D1-ABC455461FB2}" dt="2022-08-18T05:45:32.057" v="32" actId="14826"/>
        <pc:sldMkLst>
          <pc:docMk/>
          <pc:sldMk cId="3177291353" sldId="409"/>
        </pc:sldMkLst>
        <pc:spChg chg="mod">
          <ac:chgData name="Eve Thould" userId="38451c84653f422f" providerId="LiveId" clId="{B72F1FE4-D21C-46DF-81D1-ABC455461FB2}" dt="2022-08-18T05:42:11.986" v="23" actId="20577"/>
          <ac:spMkLst>
            <pc:docMk/>
            <pc:sldMk cId="3177291353" sldId="409"/>
            <ac:spMk id="5123" creationId="{00000000-0000-0000-0000-000000000000}"/>
          </ac:spMkLst>
        </pc:spChg>
        <pc:picChg chg="add mod">
          <ac:chgData name="Eve Thould" userId="38451c84653f422f" providerId="LiveId" clId="{B72F1FE4-D21C-46DF-81D1-ABC455461FB2}" dt="2022-08-18T05:45:32.057" v="32" actId="14826"/>
          <ac:picMkLst>
            <pc:docMk/>
            <pc:sldMk cId="3177291353" sldId="409"/>
            <ac:picMk id="2050" creationId="{6F5C1F6C-1137-4092-B719-3D558C6A9BA5}"/>
          </ac:picMkLst>
        </pc:picChg>
      </pc:sldChg>
      <pc:sldChg chg="addSp modSp mod">
        <pc:chgData name="Eve Thould" userId="38451c84653f422f" providerId="LiveId" clId="{B72F1FE4-D21C-46DF-81D1-ABC455461FB2}" dt="2022-08-18T05:47:49.461" v="63" actId="14826"/>
        <pc:sldMkLst>
          <pc:docMk/>
          <pc:sldMk cId="3701112359" sldId="410"/>
        </pc:sldMkLst>
        <pc:spChg chg="mod">
          <ac:chgData name="Eve Thould" userId="38451c84653f422f" providerId="LiveId" clId="{B72F1FE4-D21C-46DF-81D1-ABC455461FB2}" dt="2022-08-18T05:46:33.231" v="44" actId="20577"/>
          <ac:spMkLst>
            <pc:docMk/>
            <pc:sldMk cId="3701112359" sldId="410"/>
            <ac:spMk id="3" creationId="{00000000-0000-0000-0000-000000000000}"/>
          </ac:spMkLst>
        </pc:spChg>
        <pc:picChg chg="add mod">
          <ac:chgData name="Eve Thould" userId="38451c84653f422f" providerId="LiveId" clId="{B72F1FE4-D21C-46DF-81D1-ABC455461FB2}" dt="2022-08-18T05:47:49.461" v="63" actId="14826"/>
          <ac:picMkLst>
            <pc:docMk/>
            <pc:sldMk cId="3701112359" sldId="410"/>
            <ac:picMk id="3074" creationId="{85B159E3-0B9E-401E-8590-39D28A118892}"/>
          </ac:picMkLst>
        </pc:picChg>
      </pc:sldChg>
      <pc:sldChg chg="addSp modSp mod">
        <pc:chgData name="Eve Thould" userId="38451c84653f422f" providerId="LiveId" clId="{B72F1FE4-D21C-46DF-81D1-ABC455461FB2}" dt="2022-08-18T05:49:53.912" v="78" actId="14826"/>
        <pc:sldMkLst>
          <pc:docMk/>
          <pc:sldMk cId="1744065398" sldId="411"/>
        </pc:sldMkLst>
        <pc:spChg chg="mod">
          <ac:chgData name="Eve Thould" userId="38451c84653f422f" providerId="LiveId" clId="{B72F1FE4-D21C-46DF-81D1-ABC455461FB2}" dt="2022-08-18T05:48:04.878" v="72" actId="20577"/>
          <ac:spMkLst>
            <pc:docMk/>
            <pc:sldMk cId="1744065398" sldId="411"/>
            <ac:spMk id="3" creationId="{00000000-0000-0000-0000-000000000000}"/>
          </ac:spMkLst>
        </pc:spChg>
        <pc:picChg chg="add mod">
          <ac:chgData name="Eve Thould" userId="38451c84653f422f" providerId="LiveId" clId="{B72F1FE4-D21C-46DF-81D1-ABC455461FB2}" dt="2022-08-18T05:49:53.912" v="78" actId="14826"/>
          <ac:picMkLst>
            <pc:docMk/>
            <pc:sldMk cId="1744065398" sldId="411"/>
            <ac:picMk id="4098" creationId="{A557805F-4AD7-4C65-9A3B-D507FE548C5A}"/>
          </ac:picMkLst>
        </pc:picChg>
      </pc:sldChg>
      <pc:sldChg chg="modSp mod">
        <pc:chgData name="Eve Thould" userId="38451c84653f422f" providerId="LiveId" clId="{B72F1FE4-D21C-46DF-81D1-ABC455461FB2}" dt="2022-08-18T05:50:09.448" v="87"/>
        <pc:sldMkLst>
          <pc:docMk/>
          <pc:sldMk cId="2292913517" sldId="412"/>
        </pc:sldMkLst>
        <pc:spChg chg="mod">
          <ac:chgData name="Eve Thould" userId="38451c84653f422f" providerId="LiveId" clId="{B72F1FE4-D21C-46DF-81D1-ABC455461FB2}" dt="2022-08-18T05:50:09.448" v="87"/>
          <ac:spMkLst>
            <pc:docMk/>
            <pc:sldMk cId="2292913517" sldId="412"/>
            <ac:spMk id="3" creationId="{00000000-0000-0000-0000-000000000000}"/>
          </ac:spMkLst>
        </pc:spChg>
      </pc:sldChg>
      <pc:sldChg chg="modSp mod">
        <pc:chgData name="Eve Thould" userId="38451c84653f422f" providerId="LiveId" clId="{B72F1FE4-D21C-46DF-81D1-ABC455461FB2}" dt="2022-08-18T13:42:38.014" v="225" actId="20577"/>
        <pc:sldMkLst>
          <pc:docMk/>
          <pc:sldMk cId="2723827293" sldId="413"/>
        </pc:sldMkLst>
        <pc:spChg chg="mod">
          <ac:chgData name="Eve Thould" userId="38451c84653f422f" providerId="LiveId" clId="{B72F1FE4-D21C-46DF-81D1-ABC455461FB2}" dt="2022-08-18T13:42:38.014" v="225" actId="20577"/>
          <ac:spMkLst>
            <pc:docMk/>
            <pc:sldMk cId="2723827293" sldId="413"/>
            <ac:spMk id="3" creationId="{00000000-0000-0000-0000-000000000000}"/>
          </ac:spMkLst>
        </pc:spChg>
        <pc:picChg chg="mod">
          <ac:chgData name="Eve Thould" userId="38451c84653f422f" providerId="LiveId" clId="{B72F1FE4-D21C-46DF-81D1-ABC455461FB2}" dt="2022-08-18T05:51:38.064" v="98" actId="1076"/>
          <ac:picMkLst>
            <pc:docMk/>
            <pc:sldMk cId="2723827293" sldId="413"/>
            <ac:picMk id="2050" creationId="{167344FC-BE44-FB81-4D99-4B20916D431A}"/>
          </ac:picMkLst>
        </pc:picChg>
      </pc:sldChg>
      <pc:sldChg chg="addSp modSp mod">
        <pc:chgData name="Eve Thould" userId="38451c84653f422f" providerId="LiveId" clId="{B72F1FE4-D21C-46DF-81D1-ABC455461FB2}" dt="2022-08-18T06:07:44.543" v="204" actId="20577"/>
        <pc:sldMkLst>
          <pc:docMk/>
          <pc:sldMk cId="3730330101" sldId="415"/>
        </pc:sldMkLst>
        <pc:spChg chg="mod">
          <ac:chgData name="Eve Thould" userId="38451c84653f422f" providerId="LiveId" clId="{B72F1FE4-D21C-46DF-81D1-ABC455461FB2}" dt="2022-08-18T06:07:44.543" v="204" actId="20577"/>
          <ac:spMkLst>
            <pc:docMk/>
            <pc:sldMk cId="3730330101" sldId="415"/>
            <ac:spMk id="3" creationId="{00000000-0000-0000-0000-000000000000}"/>
          </ac:spMkLst>
        </pc:spChg>
        <pc:picChg chg="add mod">
          <ac:chgData name="Eve Thould" userId="38451c84653f422f" providerId="LiveId" clId="{B72F1FE4-D21C-46DF-81D1-ABC455461FB2}" dt="2022-08-18T05:53:08.773" v="111" actId="14826"/>
          <ac:picMkLst>
            <pc:docMk/>
            <pc:sldMk cId="3730330101" sldId="415"/>
            <ac:picMk id="5122" creationId="{CDA4C3B1-D647-47DD-9904-2DC7323EAFB8}"/>
          </ac:picMkLst>
        </pc:picChg>
      </pc:sldChg>
      <pc:sldChg chg="addSp modSp mod">
        <pc:chgData name="Eve Thould" userId="38451c84653f422f" providerId="LiveId" clId="{B72F1FE4-D21C-46DF-81D1-ABC455461FB2}" dt="2022-08-18T05:55:10.285" v="124" actId="1038"/>
        <pc:sldMkLst>
          <pc:docMk/>
          <pc:sldMk cId="2986865310" sldId="418"/>
        </pc:sldMkLst>
        <pc:spChg chg="mod">
          <ac:chgData name="Eve Thould" userId="38451c84653f422f" providerId="LiveId" clId="{B72F1FE4-D21C-46DF-81D1-ABC455461FB2}" dt="2022-08-18T05:53:23.084" v="117" actId="20577"/>
          <ac:spMkLst>
            <pc:docMk/>
            <pc:sldMk cId="2986865310" sldId="418"/>
            <ac:spMk id="3" creationId="{00000000-0000-0000-0000-000000000000}"/>
          </ac:spMkLst>
        </pc:spChg>
        <pc:picChg chg="add mod">
          <ac:chgData name="Eve Thould" userId="38451c84653f422f" providerId="LiveId" clId="{B72F1FE4-D21C-46DF-81D1-ABC455461FB2}" dt="2022-08-18T05:55:10.285" v="124" actId="1038"/>
          <ac:picMkLst>
            <pc:docMk/>
            <pc:sldMk cId="2986865310" sldId="418"/>
            <ac:picMk id="6146" creationId="{3374AA23-117A-4C9F-A36A-E0D9D3C4E402}"/>
          </ac:picMkLst>
        </pc:picChg>
      </pc:sldChg>
      <pc:sldChg chg="modSp mod">
        <pc:chgData name="Eve Thould" userId="38451c84653f422f" providerId="LiveId" clId="{B72F1FE4-D21C-46DF-81D1-ABC455461FB2}" dt="2022-08-18T05:55:20.937" v="132" actId="20577"/>
        <pc:sldMkLst>
          <pc:docMk/>
          <pc:sldMk cId="100453116" sldId="419"/>
        </pc:sldMkLst>
        <pc:spChg chg="mod">
          <ac:chgData name="Eve Thould" userId="38451c84653f422f" providerId="LiveId" clId="{B72F1FE4-D21C-46DF-81D1-ABC455461FB2}" dt="2022-08-18T05:55:20.937" v="132" actId="20577"/>
          <ac:spMkLst>
            <pc:docMk/>
            <pc:sldMk cId="100453116" sldId="419"/>
            <ac:spMk id="3" creationId="{00000000-0000-0000-0000-000000000000}"/>
          </ac:spMkLst>
        </pc:spChg>
      </pc:sldChg>
      <pc:sldChg chg="modSp mod">
        <pc:chgData name="Eve Thould" userId="38451c84653f422f" providerId="LiveId" clId="{B72F1FE4-D21C-46DF-81D1-ABC455461FB2}" dt="2022-08-18T06:08:17.547" v="211" actId="1076"/>
        <pc:sldMkLst>
          <pc:docMk/>
          <pc:sldMk cId="649177348" sldId="421"/>
        </pc:sldMkLst>
        <pc:spChg chg="mod">
          <ac:chgData name="Eve Thould" userId="38451c84653f422f" providerId="LiveId" clId="{B72F1FE4-D21C-46DF-81D1-ABC455461FB2}" dt="2022-08-18T06:08:17.547" v="211" actId="1076"/>
          <ac:spMkLst>
            <pc:docMk/>
            <pc:sldMk cId="649177348" sldId="421"/>
            <ac:spMk id="3" creationId="{00000000-0000-0000-0000-000000000000}"/>
          </ac:spMkLst>
        </pc:spChg>
      </pc:sldChg>
      <pc:sldChg chg="modSp mod">
        <pc:chgData name="Eve Thould" userId="38451c84653f422f" providerId="LiveId" clId="{B72F1FE4-D21C-46DF-81D1-ABC455461FB2}" dt="2022-08-18T06:05:21.323" v="192" actId="20577"/>
        <pc:sldMkLst>
          <pc:docMk/>
          <pc:sldMk cId="3993286891" sldId="425"/>
        </pc:sldMkLst>
        <pc:spChg chg="mod">
          <ac:chgData name="Eve Thould" userId="38451c84653f422f" providerId="LiveId" clId="{B72F1FE4-D21C-46DF-81D1-ABC455461FB2}" dt="2022-08-18T06:04:49.712" v="180" actId="1036"/>
          <ac:spMkLst>
            <pc:docMk/>
            <pc:sldMk cId="3993286891" sldId="425"/>
            <ac:spMk id="2" creationId="{00000000-0000-0000-0000-000000000000}"/>
          </ac:spMkLst>
        </pc:spChg>
        <pc:spChg chg="mod">
          <ac:chgData name="Eve Thould" userId="38451c84653f422f" providerId="LiveId" clId="{B72F1FE4-D21C-46DF-81D1-ABC455461FB2}" dt="2022-08-18T06:05:21.323" v="192" actId="20577"/>
          <ac:spMkLst>
            <pc:docMk/>
            <pc:sldMk cId="3993286891" sldId="425"/>
            <ac:spMk id="3" creationId="{00000000-0000-0000-0000-000000000000}"/>
          </ac:spMkLst>
        </pc:spChg>
      </pc:sldChg>
      <pc:sldChg chg="modSp mod">
        <pc:chgData name="Eve Thould" userId="38451c84653f422f" providerId="LiveId" clId="{B72F1FE4-D21C-46DF-81D1-ABC455461FB2}" dt="2022-08-18T05:51:47.989" v="102" actId="20577"/>
        <pc:sldMkLst>
          <pc:docMk/>
          <pc:sldMk cId="678996125" sldId="429"/>
        </pc:sldMkLst>
        <pc:spChg chg="mod">
          <ac:chgData name="Eve Thould" userId="38451c84653f422f" providerId="LiveId" clId="{B72F1FE4-D21C-46DF-81D1-ABC455461FB2}" dt="2022-08-18T05:51:47.989" v="102" actId="20577"/>
          <ac:spMkLst>
            <pc:docMk/>
            <pc:sldMk cId="678996125" sldId="429"/>
            <ac:spMk id="3" creationId="{00000000-0000-0000-0000-000000000000}"/>
          </ac:spMkLst>
        </pc:spChg>
      </pc:sldChg>
      <pc:sldChg chg="modSp mod">
        <pc:chgData name="Eve Thould" userId="38451c84653f422f" providerId="LiveId" clId="{B72F1FE4-D21C-46DF-81D1-ABC455461FB2}" dt="2022-08-18T06:10:03.141" v="222" actId="255"/>
        <pc:sldMkLst>
          <pc:docMk/>
          <pc:sldMk cId="1488971600" sldId="431"/>
        </pc:sldMkLst>
        <pc:spChg chg="mod">
          <ac:chgData name="Eve Thould" userId="38451c84653f422f" providerId="LiveId" clId="{B72F1FE4-D21C-46DF-81D1-ABC455461FB2}" dt="2022-08-18T06:10:03.141" v="222" actId="255"/>
          <ac:spMkLst>
            <pc:docMk/>
            <pc:sldMk cId="1488971600" sldId="431"/>
            <ac:spMk id="3" creationId="{00000000-0000-0000-0000-000000000000}"/>
          </ac:spMkLst>
        </pc:spChg>
      </pc:sldChg>
      <pc:sldChg chg="modSp mod">
        <pc:chgData name="Eve Thould" userId="38451c84653f422f" providerId="LiveId" clId="{B72F1FE4-D21C-46DF-81D1-ABC455461FB2}" dt="2022-08-18T06:10:14.645" v="224" actId="20577"/>
        <pc:sldMkLst>
          <pc:docMk/>
          <pc:sldMk cId="1944604959" sldId="432"/>
        </pc:sldMkLst>
        <pc:spChg chg="mod">
          <ac:chgData name="Eve Thould" userId="38451c84653f422f" providerId="LiveId" clId="{B72F1FE4-D21C-46DF-81D1-ABC455461FB2}" dt="2022-08-18T06:10:14.645" v="224" actId="20577"/>
          <ac:spMkLst>
            <pc:docMk/>
            <pc:sldMk cId="1944604959" sldId="432"/>
            <ac:spMk id="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F6CC24-F384-497C-8617-806D7E75E37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31BF6458-CE0C-410A-9FD4-872FC9C3AF0F}">
      <dgm:prSet phldrT="[Text]" custT="1"/>
      <dgm:spPr/>
      <dgm:t>
        <a:bodyPr/>
        <a:lstStyle/>
        <a:p>
          <a:pPr algn="ctr"/>
          <a:r>
            <a:rPr lang="en-GB" sz="1800" dirty="0">
              <a:solidFill>
                <a:schemeClr val="tx1"/>
              </a:solidFill>
            </a:rPr>
            <a:t>Corporate objectives</a:t>
          </a:r>
        </a:p>
        <a:p>
          <a:pPr algn="ctr"/>
          <a:r>
            <a:rPr lang="en-GB" sz="1800" dirty="0">
              <a:solidFill>
                <a:schemeClr val="tx1"/>
              </a:solidFill>
            </a:rPr>
            <a:t>To increase profits by 12% in next 3 years</a:t>
          </a:r>
        </a:p>
      </dgm:t>
    </dgm:pt>
    <dgm:pt modelId="{FED1917D-744A-4E28-AC22-765CED08154C}" type="parTrans" cxnId="{F8807C69-E528-475B-93AE-B5F66638A7BE}">
      <dgm:prSet/>
      <dgm:spPr/>
      <dgm:t>
        <a:bodyPr/>
        <a:lstStyle/>
        <a:p>
          <a:endParaRPr lang="en-GB"/>
        </a:p>
      </dgm:t>
    </dgm:pt>
    <dgm:pt modelId="{C552DB2E-93FC-4790-818D-070798A88426}" type="sibTrans" cxnId="{F8807C69-E528-475B-93AE-B5F66638A7BE}">
      <dgm:prSet/>
      <dgm:spPr/>
      <dgm:t>
        <a:bodyPr/>
        <a:lstStyle/>
        <a:p>
          <a:endParaRPr lang="en-GB"/>
        </a:p>
      </dgm:t>
    </dgm:pt>
    <dgm:pt modelId="{3CA23215-F340-4A26-902F-A4F4E6ED3B02}">
      <dgm:prSet phldrT="[Text]" custT="1"/>
      <dgm:spPr/>
      <dgm:t>
        <a:bodyPr/>
        <a:lstStyle/>
        <a:p>
          <a:pPr algn="ctr"/>
          <a:r>
            <a:rPr lang="en-GB" sz="1800" dirty="0">
              <a:solidFill>
                <a:schemeClr val="tx1"/>
              </a:solidFill>
            </a:rPr>
            <a:t>Marketing</a:t>
          </a:r>
          <a:r>
            <a:rPr lang="en-GB" sz="1800" baseline="0" dirty="0">
              <a:solidFill>
                <a:schemeClr val="tx1"/>
              </a:solidFill>
            </a:rPr>
            <a:t> strategies</a:t>
          </a:r>
        </a:p>
        <a:p>
          <a:pPr algn="ctr"/>
          <a:r>
            <a:rPr lang="en-GB" sz="1800" baseline="0" dirty="0">
              <a:solidFill>
                <a:schemeClr val="tx1"/>
              </a:solidFill>
            </a:rPr>
            <a:t>                 To create content marketing plans for 4 ideal client personas</a:t>
          </a:r>
          <a:endParaRPr lang="en-GB" sz="1800" dirty="0">
            <a:solidFill>
              <a:schemeClr val="tx1"/>
            </a:solidFill>
          </a:endParaRPr>
        </a:p>
      </dgm:t>
    </dgm:pt>
    <dgm:pt modelId="{2D74A251-4AAA-4277-92AA-6D91724E929A}" type="parTrans" cxnId="{A6A97F78-4292-48ED-8122-BC6E31D00970}">
      <dgm:prSet/>
      <dgm:spPr/>
      <dgm:t>
        <a:bodyPr/>
        <a:lstStyle/>
        <a:p>
          <a:endParaRPr lang="en-GB"/>
        </a:p>
      </dgm:t>
    </dgm:pt>
    <dgm:pt modelId="{BCCB77E6-008F-442E-9D19-E93E9079E52D}" type="sibTrans" cxnId="{A6A97F78-4292-48ED-8122-BC6E31D00970}">
      <dgm:prSet/>
      <dgm:spPr/>
      <dgm:t>
        <a:bodyPr/>
        <a:lstStyle/>
        <a:p>
          <a:endParaRPr lang="en-GB"/>
        </a:p>
      </dgm:t>
    </dgm:pt>
    <dgm:pt modelId="{2A971BD5-FB07-48C0-BFCD-6D1B8B2D3084}">
      <dgm:prSet phldrT="[Text]" custT="1"/>
      <dgm:spPr/>
      <dgm:t>
        <a:bodyPr/>
        <a:lstStyle/>
        <a:p>
          <a:pPr algn="ctr"/>
          <a:r>
            <a:rPr lang="en-GB" sz="1800" dirty="0">
              <a:solidFill>
                <a:schemeClr val="tx1"/>
              </a:solidFill>
            </a:rPr>
            <a:t>Marketing tactics</a:t>
          </a:r>
        </a:p>
        <a:p>
          <a:pPr algn="ctr"/>
          <a:r>
            <a:rPr lang="en-GB" sz="1800" dirty="0">
              <a:solidFill>
                <a:schemeClr val="tx1"/>
              </a:solidFill>
            </a:rPr>
            <a:t>           Create lead generation campaigns for each product/client persona </a:t>
          </a:r>
        </a:p>
      </dgm:t>
    </dgm:pt>
    <dgm:pt modelId="{9615576F-84C7-441E-956D-CA987711189E}" type="parTrans" cxnId="{9FB6FB73-479A-437F-876F-5DE1AE2D0657}">
      <dgm:prSet/>
      <dgm:spPr/>
      <dgm:t>
        <a:bodyPr/>
        <a:lstStyle/>
        <a:p>
          <a:endParaRPr lang="en-GB"/>
        </a:p>
      </dgm:t>
    </dgm:pt>
    <dgm:pt modelId="{1026C634-BBF6-411B-907E-8863EA21FAE7}" type="sibTrans" cxnId="{9FB6FB73-479A-437F-876F-5DE1AE2D0657}">
      <dgm:prSet/>
      <dgm:spPr/>
      <dgm:t>
        <a:bodyPr/>
        <a:lstStyle/>
        <a:p>
          <a:endParaRPr lang="en-GB"/>
        </a:p>
      </dgm:t>
    </dgm:pt>
    <dgm:pt modelId="{14BAB8A7-8AB3-4DBF-9766-D4D2B74AAA5B}">
      <dgm:prSet phldrT="[Text]" custT="1"/>
      <dgm:spPr/>
      <dgm:t>
        <a:bodyPr/>
        <a:lstStyle/>
        <a:p>
          <a:pPr algn="ctr"/>
          <a:r>
            <a:rPr lang="en-GB" sz="1800" dirty="0">
              <a:solidFill>
                <a:schemeClr val="tx1"/>
              </a:solidFill>
            </a:rPr>
            <a:t>Marketing objectives</a:t>
          </a:r>
        </a:p>
        <a:p>
          <a:pPr algn="ctr"/>
          <a:r>
            <a:rPr lang="en-GB" sz="1800" dirty="0">
              <a:solidFill>
                <a:schemeClr val="tx1"/>
              </a:solidFill>
            </a:rPr>
            <a:t>To capture 20% of market share in next 3 years</a:t>
          </a:r>
        </a:p>
      </dgm:t>
    </dgm:pt>
    <dgm:pt modelId="{EB46AE20-4170-425A-903E-38E79B9B67BD}" type="parTrans" cxnId="{9AA402D4-1837-4D8F-A0DF-221150F56EC3}">
      <dgm:prSet/>
      <dgm:spPr/>
      <dgm:t>
        <a:bodyPr/>
        <a:lstStyle/>
        <a:p>
          <a:endParaRPr lang="en-GB"/>
        </a:p>
      </dgm:t>
    </dgm:pt>
    <dgm:pt modelId="{8F51538A-666A-47EA-9B84-A7E4552548A8}" type="sibTrans" cxnId="{9AA402D4-1837-4D8F-A0DF-221150F56EC3}">
      <dgm:prSet/>
      <dgm:spPr/>
      <dgm:t>
        <a:bodyPr/>
        <a:lstStyle/>
        <a:p>
          <a:endParaRPr lang="en-GB"/>
        </a:p>
      </dgm:t>
    </dgm:pt>
    <dgm:pt modelId="{C40908DB-78CE-42BF-98D7-B3E21FC11AAF}" type="pres">
      <dgm:prSet presAssocID="{66F6CC24-F384-497C-8617-806D7E75E378}" presName="linear" presStyleCnt="0">
        <dgm:presLayoutVars>
          <dgm:animLvl val="lvl"/>
          <dgm:resizeHandles val="exact"/>
        </dgm:presLayoutVars>
      </dgm:prSet>
      <dgm:spPr/>
    </dgm:pt>
    <dgm:pt modelId="{55D27E43-8137-43E7-A3B0-3B4CE475507F}" type="pres">
      <dgm:prSet presAssocID="{31BF6458-CE0C-410A-9FD4-872FC9C3AF0F}" presName="parentText" presStyleLbl="node1" presStyleIdx="0" presStyleCnt="4" custLinFactNeighborX="926">
        <dgm:presLayoutVars>
          <dgm:chMax val="0"/>
          <dgm:bulletEnabled val="1"/>
        </dgm:presLayoutVars>
      </dgm:prSet>
      <dgm:spPr/>
    </dgm:pt>
    <dgm:pt modelId="{130F6221-1DD8-487A-96D9-E10F0E2275E3}" type="pres">
      <dgm:prSet presAssocID="{C552DB2E-93FC-4790-818D-070798A88426}" presName="spacer" presStyleCnt="0"/>
      <dgm:spPr/>
    </dgm:pt>
    <dgm:pt modelId="{D49CA242-0A6D-42FD-BB02-95EB2F4693DF}" type="pres">
      <dgm:prSet presAssocID="{14BAB8A7-8AB3-4DBF-9766-D4D2B74AAA5B}" presName="parentText" presStyleLbl="node1" presStyleIdx="1" presStyleCnt="4">
        <dgm:presLayoutVars>
          <dgm:chMax val="0"/>
          <dgm:bulletEnabled val="1"/>
        </dgm:presLayoutVars>
      </dgm:prSet>
      <dgm:spPr/>
    </dgm:pt>
    <dgm:pt modelId="{3A8E10CF-E4E6-4CC9-B9B1-13F8B8C38D3E}" type="pres">
      <dgm:prSet presAssocID="{8F51538A-666A-47EA-9B84-A7E4552548A8}" presName="spacer" presStyleCnt="0"/>
      <dgm:spPr/>
    </dgm:pt>
    <dgm:pt modelId="{FFBECA2D-A26E-40D3-8684-592727D5D13D}" type="pres">
      <dgm:prSet presAssocID="{3CA23215-F340-4A26-902F-A4F4E6ED3B02}" presName="parentText" presStyleLbl="node1" presStyleIdx="2" presStyleCnt="4">
        <dgm:presLayoutVars>
          <dgm:chMax val="0"/>
          <dgm:bulletEnabled val="1"/>
        </dgm:presLayoutVars>
      </dgm:prSet>
      <dgm:spPr/>
    </dgm:pt>
    <dgm:pt modelId="{6A7EBA13-70F6-40CE-8135-44A2B0200A39}" type="pres">
      <dgm:prSet presAssocID="{BCCB77E6-008F-442E-9D19-E93E9079E52D}" presName="spacer" presStyleCnt="0"/>
      <dgm:spPr/>
    </dgm:pt>
    <dgm:pt modelId="{8CE2BC31-ADF7-4750-BB81-CACB8BFC3C64}" type="pres">
      <dgm:prSet presAssocID="{2A971BD5-FB07-48C0-BFCD-6D1B8B2D3084}" presName="parentText" presStyleLbl="node1" presStyleIdx="3" presStyleCnt="4">
        <dgm:presLayoutVars>
          <dgm:chMax val="0"/>
          <dgm:bulletEnabled val="1"/>
        </dgm:presLayoutVars>
      </dgm:prSet>
      <dgm:spPr/>
    </dgm:pt>
  </dgm:ptLst>
  <dgm:cxnLst>
    <dgm:cxn modelId="{E5ED6B14-3314-420E-9E05-FBD08DDEB09D}" type="presOf" srcId="{3CA23215-F340-4A26-902F-A4F4E6ED3B02}" destId="{FFBECA2D-A26E-40D3-8684-592727D5D13D}" srcOrd="0" destOrd="0" presId="urn:microsoft.com/office/officeart/2005/8/layout/vList2"/>
    <dgm:cxn modelId="{F8807C69-E528-475B-93AE-B5F66638A7BE}" srcId="{66F6CC24-F384-497C-8617-806D7E75E378}" destId="{31BF6458-CE0C-410A-9FD4-872FC9C3AF0F}" srcOrd="0" destOrd="0" parTransId="{FED1917D-744A-4E28-AC22-765CED08154C}" sibTransId="{C552DB2E-93FC-4790-818D-070798A88426}"/>
    <dgm:cxn modelId="{9FB6FB73-479A-437F-876F-5DE1AE2D0657}" srcId="{66F6CC24-F384-497C-8617-806D7E75E378}" destId="{2A971BD5-FB07-48C0-BFCD-6D1B8B2D3084}" srcOrd="3" destOrd="0" parTransId="{9615576F-84C7-441E-956D-CA987711189E}" sibTransId="{1026C634-BBF6-411B-907E-8863EA21FAE7}"/>
    <dgm:cxn modelId="{F7A89574-7B08-4284-A596-5F34918E9CAA}" type="presOf" srcId="{66F6CC24-F384-497C-8617-806D7E75E378}" destId="{C40908DB-78CE-42BF-98D7-B3E21FC11AAF}" srcOrd="0" destOrd="0" presId="urn:microsoft.com/office/officeart/2005/8/layout/vList2"/>
    <dgm:cxn modelId="{A6A97F78-4292-48ED-8122-BC6E31D00970}" srcId="{66F6CC24-F384-497C-8617-806D7E75E378}" destId="{3CA23215-F340-4A26-902F-A4F4E6ED3B02}" srcOrd="2" destOrd="0" parTransId="{2D74A251-4AAA-4277-92AA-6D91724E929A}" sibTransId="{BCCB77E6-008F-442E-9D19-E93E9079E52D}"/>
    <dgm:cxn modelId="{2F9375B0-9A8E-48B7-994C-ED93E761947D}" type="presOf" srcId="{14BAB8A7-8AB3-4DBF-9766-D4D2B74AAA5B}" destId="{D49CA242-0A6D-42FD-BB02-95EB2F4693DF}" srcOrd="0" destOrd="0" presId="urn:microsoft.com/office/officeart/2005/8/layout/vList2"/>
    <dgm:cxn modelId="{DDDCCFB8-EF0C-45C8-A70B-1A35197DF8FB}" type="presOf" srcId="{2A971BD5-FB07-48C0-BFCD-6D1B8B2D3084}" destId="{8CE2BC31-ADF7-4750-BB81-CACB8BFC3C64}" srcOrd="0" destOrd="0" presId="urn:microsoft.com/office/officeart/2005/8/layout/vList2"/>
    <dgm:cxn modelId="{FCE588C2-1B27-4F80-A8BA-81BC236DF557}" type="presOf" srcId="{31BF6458-CE0C-410A-9FD4-872FC9C3AF0F}" destId="{55D27E43-8137-43E7-A3B0-3B4CE475507F}" srcOrd="0" destOrd="0" presId="urn:microsoft.com/office/officeart/2005/8/layout/vList2"/>
    <dgm:cxn modelId="{9AA402D4-1837-4D8F-A0DF-221150F56EC3}" srcId="{66F6CC24-F384-497C-8617-806D7E75E378}" destId="{14BAB8A7-8AB3-4DBF-9766-D4D2B74AAA5B}" srcOrd="1" destOrd="0" parTransId="{EB46AE20-4170-425A-903E-38E79B9B67BD}" sibTransId="{8F51538A-666A-47EA-9B84-A7E4552548A8}"/>
    <dgm:cxn modelId="{4F042995-B50F-47D5-A9FE-048D34D2D75A}" type="presParOf" srcId="{C40908DB-78CE-42BF-98D7-B3E21FC11AAF}" destId="{55D27E43-8137-43E7-A3B0-3B4CE475507F}" srcOrd="0" destOrd="0" presId="urn:microsoft.com/office/officeart/2005/8/layout/vList2"/>
    <dgm:cxn modelId="{AD3BEE8E-86F1-4C17-BB0E-B98E03D0A6CC}" type="presParOf" srcId="{C40908DB-78CE-42BF-98D7-B3E21FC11AAF}" destId="{130F6221-1DD8-487A-96D9-E10F0E2275E3}" srcOrd="1" destOrd="0" presId="urn:microsoft.com/office/officeart/2005/8/layout/vList2"/>
    <dgm:cxn modelId="{6ED33674-4850-4C21-A9E2-B3C006346596}" type="presParOf" srcId="{C40908DB-78CE-42BF-98D7-B3E21FC11AAF}" destId="{D49CA242-0A6D-42FD-BB02-95EB2F4693DF}" srcOrd="2" destOrd="0" presId="urn:microsoft.com/office/officeart/2005/8/layout/vList2"/>
    <dgm:cxn modelId="{FB879BB5-4C81-4FA7-AEFE-D1A4C3113C01}" type="presParOf" srcId="{C40908DB-78CE-42BF-98D7-B3E21FC11AAF}" destId="{3A8E10CF-E4E6-4CC9-B9B1-13F8B8C38D3E}" srcOrd="3" destOrd="0" presId="urn:microsoft.com/office/officeart/2005/8/layout/vList2"/>
    <dgm:cxn modelId="{A44E876D-E881-42E9-93E6-5497B8320154}" type="presParOf" srcId="{C40908DB-78CE-42BF-98D7-B3E21FC11AAF}" destId="{FFBECA2D-A26E-40D3-8684-592727D5D13D}" srcOrd="4" destOrd="0" presId="urn:microsoft.com/office/officeart/2005/8/layout/vList2"/>
    <dgm:cxn modelId="{C78CC908-B3C6-468E-85FD-4D96C89A707F}" type="presParOf" srcId="{C40908DB-78CE-42BF-98D7-B3E21FC11AAF}" destId="{6A7EBA13-70F6-40CE-8135-44A2B0200A39}" srcOrd="5" destOrd="0" presId="urn:microsoft.com/office/officeart/2005/8/layout/vList2"/>
    <dgm:cxn modelId="{C8D3CDDA-30D0-4A43-BE58-97A97D2A95EB}" type="presParOf" srcId="{C40908DB-78CE-42BF-98D7-B3E21FC11AAF}" destId="{8CE2BC31-ADF7-4750-BB81-CACB8BFC3C64}"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D27E43-8137-43E7-A3B0-3B4CE475507F}">
      <dsp:nvSpPr>
        <dsp:cNvPr id="0" name=""/>
        <dsp:cNvSpPr/>
      </dsp:nvSpPr>
      <dsp:spPr>
        <a:xfrm>
          <a:off x="0" y="2391"/>
          <a:ext cx="7776864" cy="786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tx1"/>
              </a:solidFill>
            </a:rPr>
            <a:t>Corporate objectives</a:t>
          </a:r>
        </a:p>
        <a:p>
          <a:pPr marL="0" lvl="0" indent="0" algn="ctr" defTabSz="800100">
            <a:lnSpc>
              <a:spcPct val="90000"/>
            </a:lnSpc>
            <a:spcBef>
              <a:spcPct val="0"/>
            </a:spcBef>
            <a:spcAft>
              <a:spcPct val="35000"/>
            </a:spcAft>
            <a:buNone/>
          </a:pPr>
          <a:r>
            <a:rPr lang="en-GB" sz="1800" kern="1200" dirty="0">
              <a:solidFill>
                <a:schemeClr val="tx1"/>
              </a:solidFill>
            </a:rPr>
            <a:t>To increase profits by 12% in next 3 years</a:t>
          </a:r>
        </a:p>
      </dsp:txBody>
      <dsp:txXfrm>
        <a:off x="38381" y="40772"/>
        <a:ext cx="7700102" cy="709478"/>
      </dsp:txXfrm>
    </dsp:sp>
    <dsp:sp modelId="{D49CA242-0A6D-42FD-BB02-95EB2F4693DF}">
      <dsp:nvSpPr>
        <dsp:cNvPr id="0" name=""/>
        <dsp:cNvSpPr/>
      </dsp:nvSpPr>
      <dsp:spPr>
        <a:xfrm>
          <a:off x="0" y="857752"/>
          <a:ext cx="7776864" cy="786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tx1"/>
              </a:solidFill>
            </a:rPr>
            <a:t>Marketing objectives</a:t>
          </a:r>
        </a:p>
        <a:p>
          <a:pPr marL="0" lvl="0" indent="0" algn="ctr" defTabSz="800100">
            <a:lnSpc>
              <a:spcPct val="90000"/>
            </a:lnSpc>
            <a:spcBef>
              <a:spcPct val="0"/>
            </a:spcBef>
            <a:spcAft>
              <a:spcPct val="35000"/>
            </a:spcAft>
            <a:buNone/>
          </a:pPr>
          <a:r>
            <a:rPr lang="en-GB" sz="1800" kern="1200" dirty="0">
              <a:solidFill>
                <a:schemeClr val="tx1"/>
              </a:solidFill>
            </a:rPr>
            <a:t>To capture 20% of market share in next 3 years</a:t>
          </a:r>
        </a:p>
      </dsp:txBody>
      <dsp:txXfrm>
        <a:off x="38381" y="896133"/>
        <a:ext cx="7700102" cy="709478"/>
      </dsp:txXfrm>
    </dsp:sp>
    <dsp:sp modelId="{FFBECA2D-A26E-40D3-8684-592727D5D13D}">
      <dsp:nvSpPr>
        <dsp:cNvPr id="0" name=""/>
        <dsp:cNvSpPr/>
      </dsp:nvSpPr>
      <dsp:spPr>
        <a:xfrm>
          <a:off x="0" y="1713112"/>
          <a:ext cx="7776864" cy="786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tx1"/>
              </a:solidFill>
            </a:rPr>
            <a:t>Marketing</a:t>
          </a:r>
          <a:r>
            <a:rPr lang="en-GB" sz="1800" kern="1200" baseline="0" dirty="0">
              <a:solidFill>
                <a:schemeClr val="tx1"/>
              </a:solidFill>
            </a:rPr>
            <a:t> strategies</a:t>
          </a:r>
        </a:p>
        <a:p>
          <a:pPr marL="0" lvl="0" indent="0" algn="ctr" defTabSz="800100">
            <a:lnSpc>
              <a:spcPct val="90000"/>
            </a:lnSpc>
            <a:spcBef>
              <a:spcPct val="0"/>
            </a:spcBef>
            <a:spcAft>
              <a:spcPct val="35000"/>
            </a:spcAft>
            <a:buNone/>
          </a:pPr>
          <a:r>
            <a:rPr lang="en-GB" sz="1800" kern="1200" baseline="0" dirty="0">
              <a:solidFill>
                <a:schemeClr val="tx1"/>
              </a:solidFill>
            </a:rPr>
            <a:t>                 To create content marketing plans for 4 ideal client personas</a:t>
          </a:r>
          <a:endParaRPr lang="en-GB" sz="1800" kern="1200" dirty="0">
            <a:solidFill>
              <a:schemeClr val="tx1"/>
            </a:solidFill>
          </a:endParaRPr>
        </a:p>
      </dsp:txBody>
      <dsp:txXfrm>
        <a:off x="38381" y="1751493"/>
        <a:ext cx="7700102" cy="709478"/>
      </dsp:txXfrm>
    </dsp:sp>
    <dsp:sp modelId="{8CE2BC31-ADF7-4750-BB81-CACB8BFC3C64}">
      <dsp:nvSpPr>
        <dsp:cNvPr id="0" name=""/>
        <dsp:cNvSpPr/>
      </dsp:nvSpPr>
      <dsp:spPr>
        <a:xfrm>
          <a:off x="0" y="2568472"/>
          <a:ext cx="7776864" cy="786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tx1"/>
              </a:solidFill>
            </a:rPr>
            <a:t>Marketing tactics</a:t>
          </a:r>
        </a:p>
        <a:p>
          <a:pPr marL="0" lvl="0" indent="0" algn="ctr" defTabSz="800100">
            <a:lnSpc>
              <a:spcPct val="90000"/>
            </a:lnSpc>
            <a:spcBef>
              <a:spcPct val="0"/>
            </a:spcBef>
            <a:spcAft>
              <a:spcPct val="35000"/>
            </a:spcAft>
            <a:buNone/>
          </a:pPr>
          <a:r>
            <a:rPr lang="en-GB" sz="1800" kern="1200" dirty="0">
              <a:solidFill>
                <a:schemeClr val="tx1"/>
              </a:solidFill>
            </a:rPr>
            <a:t>           Create lead generation campaigns for each product/client persona </a:t>
          </a:r>
        </a:p>
      </dsp:txBody>
      <dsp:txXfrm>
        <a:off x="38381" y="2606853"/>
        <a:ext cx="7700102" cy="70947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8/22/2022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93645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908860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788240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9287984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 Revisiting slide from PPT 6 – functional objectives.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752090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16100569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3173395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Adapted from: </a:t>
            </a:r>
            <a:r>
              <a:rPr lang="en-GB" i="1" dirty="0"/>
              <a:t>Digital Marketing: Strategy &amp; implementation</a:t>
            </a:r>
            <a:r>
              <a:rPr lang="en-GB" dirty="0"/>
              <a:t> by Dave Chaffey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19176324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26978881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21713929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a:t>
            </a:r>
          </a:p>
          <a:p>
            <a:endParaRPr lang="en-US" dirty="0"/>
          </a:p>
          <a:p>
            <a:r>
              <a:rPr lang="en-US" sz="1200" dirty="0"/>
              <a:t>https://www.grandviewresearch.com/industry-analysis/digital-transformation-market</a:t>
            </a:r>
          </a:p>
          <a:p>
            <a:r>
              <a:rPr lang="en-US" sz="1200" dirty="0"/>
              <a:t>https://ecommercedb.com/en/markets/gb/all</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3682886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Objectives of 12% and 20% increase may look feasible on first glance. </a:t>
            </a:r>
          </a:p>
          <a:p>
            <a:r>
              <a:rPr lang="en-US" dirty="0"/>
              <a:t>However, it depends on size of business, current level of activity and size of market as to whether the current objectives are feasible.</a:t>
            </a:r>
          </a:p>
          <a:p>
            <a:r>
              <a:rPr lang="en-US" dirty="0"/>
              <a:t>Clarity and wording of objectives are vital. </a:t>
            </a:r>
          </a:p>
          <a:p>
            <a:r>
              <a:rPr lang="en-US" dirty="0"/>
              <a:t>If the objective had been to increase current market share by 20% - that may have been totally feasible. </a:t>
            </a:r>
          </a:p>
          <a:p>
            <a:r>
              <a:rPr lang="en-US" dirty="0"/>
              <a:t>But we don’t know without knowing current market share.</a:t>
            </a:r>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13977051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 Implementation planning is also about clarifying the feasibility of the objectives. </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2715071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4122777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859387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243843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050227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535289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048650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477555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123728" y="609329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FEBAF6C3-0AE5-1370-D165-E96C7408BB97}"/>
              </a:ext>
            </a:extLst>
          </p:cNvPr>
          <p:cNvPicPr>
            <a:picLocks noChangeAspect="1"/>
          </p:cNvPicPr>
          <p:nvPr userDrawn="1"/>
        </p:nvPicPr>
        <p:blipFill>
          <a:blip r:embed="rId4"/>
          <a:stretch>
            <a:fillRect/>
          </a:stretch>
        </p:blipFill>
        <p:spPr>
          <a:xfrm>
            <a:off x="8218112" y="605824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Digital%20transformation%20market%20-%20Grandview%20Research"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hyperlink" Target="e-commerce%20market%20-%20eCommercedb"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resentation</a:t>
            </a:r>
          </a:p>
        </p:txBody>
      </p:sp>
      <p:sp>
        <p:nvSpPr>
          <p:cNvPr id="2054" name="TextBox 9"/>
          <p:cNvSpPr txBox="1">
            <a:spLocks noChangeArrowheads="1"/>
          </p:cNvSpPr>
          <p:nvPr/>
        </p:nvSpPr>
        <p:spPr bwMode="auto">
          <a:xfrm>
            <a:off x="457200" y="191850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a:buFont typeface="+mj-lt"/>
              <a:buAutoNum type="arabicPeriod"/>
            </a:pPr>
            <a:r>
              <a:rPr lang="en-GB" sz="2400" b="1" dirty="0"/>
              <a:t>Business context</a:t>
            </a:r>
          </a:p>
        </p:txBody>
      </p:sp>
      <p:sp>
        <p:nvSpPr>
          <p:cNvPr id="2053" name="Rectangle 15"/>
          <p:cNvSpPr>
            <a:spLocks noGrp="1" noChangeArrowheads="1"/>
          </p:cNvSpPr>
          <p:nvPr>
            <p:ph type="title"/>
          </p:nvPr>
        </p:nvSpPr>
        <p:spPr>
          <a:xfrm>
            <a:off x="381000" y="2657173"/>
            <a:ext cx="8153400" cy="2514600"/>
          </a:xfrm>
        </p:spPr>
        <p:txBody>
          <a:bodyPr anchor="t"/>
          <a:lstStyle/>
          <a:p>
            <a:pPr eaLnBrk="1" hangingPunct="1"/>
            <a:r>
              <a:rPr lang="en-GB" dirty="0">
                <a:ea typeface="ＭＳ Ｐゴシック" pitchFamily="-105" charset="-128"/>
                <a:cs typeface="ＭＳ Ｐゴシック" pitchFamily="-105" charset="-128"/>
              </a:rPr>
              <a:t>PowerPoint 11: Resources and tools to measure and implement objectives and strategies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Key performance Indicators (KPIs) – why important</a:t>
            </a:r>
          </a:p>
        </p:txBody>
      </p:sp>
      <p:sp>
        <p:nvSpPr>
          <p:cNvPr id="3" name="Content Placeholder 2"/>
          <p:cNvSpPr>
            <a:spLocks noGrp="1"/>
          </p:cNvSpPr>
          <p:nvPr>
            <p:ph sz="quarter" idx="10"/>
          </p:nvPr>
        </p:nvSpPr>
        <p:spPr>
          <a:xfrm>
            <a:off x="457200" y="1628800"/>
            <a:ext cx="8229600" cy="4248000"/>
          </a:xfrm>
        </p:spPr>
        <p:txBody>
          <a:bodyPr/>
          <a:lstStyle/>
          <a:p>
            <a:pPr lvl="2">
              <a:defRPr/>
            </a:pPr>
            <a:r>
              <a:rPr lang="en-US" sz="1800" dirty="0"/>
              <a:t>KPIs are important to ensure everyone across the organisation is working towards achieving its strategic goals.</a:t>
            </a:r>
          </a:p>
          <a:p>
            <a:pPr lvl="2">
              <a:spcBef>
                <a:spcPts val="300"/>
              </a:spcBef>
              <a:spcAft>
                <a:spcPts val="300"/>
              </a:spcAft>
              <a:defRPr/>
            </a:pPr>
            <a:endParaRPr lang="en-US" sz="1800" b="1" dirty="0"/>
          </a:p>
          <a:p>
            <a:pPr lvl="3">
              <a:spcBef>
                <a:spcPts val="300"/>
              </a:spcBef>
              <a:spcAft>
                <a:spcPts val="300"/>
              </a:spcAft>
              <a:defRPr/>
            </a:pPr>
            <a:r>
              <a:rPr lang="en-US" sz="1800" dirty="0"/>
              <a:t>Departments and teams stay aligned.</a:t>
            </a:r>
          </a:p>
          <a:p>
            <a:pPr lvl="3">
              <a:spcBef>
                <a:spcPts val="300"/>
              </a:spcBef>
              <a:spcAft>
                <a:spcPts val="300"/>
              </a:spcAft>
              <a:defRPr/>
            </a:pPr>
            <a:r>
              <a:rPr lang="en-US" sz="1800" dirty="0"/>
              <a:t>Keep everyone moving in the right direction.</a:t>
            </a:r>
          </a:p>
          <a:p>
            <a:pPr lvl="3">
              <a:spcBef>
                <a:spcPts val="300"/>
              </a:spcBef>
              <a:spcAft>
                <a:spcPts val="300"/>
              </a:spcAft>
              <a:defRPr/>
            </a:pPr>
            <a:r>
              <a:rPr lang="en-US" sz="1800" dirty="0"/>
              <a:t>Realistic checks on progress and risk factors.</a:t>
            </a:r>
          </a:p>
          <a:p>
            <a:pPr lvl="3">
              <a:spcBef>
                <a:spcPts val="300"/>
              </a:spcBef>
              <a:spcAft>
                <a:spcPts val="300"/>
              </a:spcAft>
              <a:defRPr/>
            </a:pPr>
            <a:r>
              <a:rPr lang="en-US" sz="1800" dirty="0"/>
              <a:t>Financial indicators on health of organisation.</a:t>
            </a:r>
          </a:p>
          <a:p>
            <a:pPr lvl="3">
              <a:spcBef>
                <a:spcPts val="300"/>
              </a:spcBef>
              <a:spcAft>
                <a:spcPts val="300"/>
              </a:spcAft>
              <a:defRPr/>
            </a:pPr>
            <a:r>
              <a:rPr lang="en-US" sz="1800" dirty="0"/>
              <a:t>What works – make adjustments and do more of.</a:t>
            </a:r>
          </a:p>
          <a:p>
            <a:pPr lvl="3">
              <a:spcBef>
                <a:spcPts val="300"/>
              </a:spcBef>
              <a:spcAft>
                <a:spcPts val="300"/>
              </a:spcAft>
              <a:defRPr/>
            </a:pPr>
            <a:r>
              <a:rPr lang="en-US" sz="1800" dirty="0"/>
              <a:t>What doesn’t work – do less of or make changes.</a:t>
            </a:r>
          </a:p>
          <a:p>
            <a:pPr lvl="3">
              <a:spcBef>
                <a:spcPts val="300"/>
              </a:spcBef>
              <a:spcAft>
                <a:spcPts val="300"/>
              </a:spcAft>
              <a:defRPr/>
            </a:pPr>
            <a:r>
              <a:rPr lang="en-US" sz="1800" dirty="0"/>
              <a:t>Accountability – ensure everyone is doing what they should.</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KPIs essentially make everyone do what it is they are paid (or volunteering) for.</a:t>
            </a:r>
          </a:p>
          <a:p>
            <a:pPr marL="0" lvl="8" indent="0" eaLnBrk="0" hangingPunct="0">
              <a:lnSpc>
                <a:spcPts val="1200"/>
              </a:lnSpc>
              <a:spcBef>
                <a:spcPts val="0"/>
              </a:spcBef>
              <a:spcAft>
                <a:spcPts val="0"/>
              </a:spcAft>
              <a:buNone/>
            </a:pPr>
            <a:endParaRPr lang="en-US" dirty="0"/>
          </a:p>
        </p:txBody>
      </p:sp>
      <p:pic>
        <p:nvPicPr>
          <p:cNvPr id="2050" name="Picture 2">
            <a:extLst>
              <a:ext uri="{FF2B5EF4-FFF2-40B4-BE49-F238E27FC236}">
                <a16:creationId xmlns:a16="http://schemas.microsoft.com/office/drawing/2014/main" id="{167344FC-BE44-FB81-4D99-4B20916D431A}"/>
              </a:ext>
            </a:extLst>
          </p:cNvPr>
          <p:cNvPicPr>
            <a:picLocks noChangeAspect="1" noChangeArrowheads="1"/>
          </p:cNvPicPr>
          <p:nvPr/>
        </p:nvPicPr>
        <p:blipFill>
          <a:blip r:embed="rId3"/>
          <a:srcRect/>
          <a:stretch/>
        </p:blipFill>
        <p:spPr bwMode="auto">
          <a:xfrm>
            <a:off x="5744277" y="2060848"/>
            <a:ext cx="3399723" cy="2203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38272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Implementing and embedding strategies (1)</a:t>
            </a:r>
          </a:p>
        </p:txBody>
      </p:sp>
      <p:sp>
        <p:nvSpPr>
          <p:cNvPr id="3" name="Content Placeholder 2"/>
          <p:cNvSpPr>
            <a:spLocks noGrp="1"/>
          </p:cNvSpPr>
          <p:nvPr>
            <p:ph sz="quarter" idx="10"/>
          </p:nvPr>
        </p:nvSpPr>
        <p:spPr>
          <a:xfrm>
            <a:off x="457200" y="1628800"/>
            <a:ext cx="8229600" cy="4248000"/>
          </a:xfrm>
        </p:spPr>
        <p:txBody>
          <a:bodyPr/>
          <a:lstStyle/>
          <a:p>
            <a:pPr lvl="2">
              <a:defRPr/>
            </a:pPr>
            <a:r>
              <a:rPr lang="en-US" sz="1800" dirty="0"/>
              <a:t>The implementation process of any kind of strategy is when the organisation turns its plans into actions and activities to achieve the desired objectives.</a:t>
            </a:r>
            <a:endParaRPr lang="en-US" sz="1800" b="1" dirty="0"/>
          </a:p>
          <a:p>
            <a:pPr lvl="2">
              <a:defRPr/>
            </a:pPr>
            <a:r>
              <a:rPr lang="en-US" sz="1800" b="1" dirty="0"/>
              <a:t>Strategy activities for successful implementation:</a:t>
            </a:r>
            <a:endParaRPr lang="en-US" sz="1800" dirty="0"/>
          </a:p>
          <a:p>
            <a:pPr lvl="3">
              <a:defRPr/>
            </a:pPr>
            <a:r>
              <a:rPr lang="en-US" sz="1800" dirty="0"/>
              <a:t>communicate vision, values and objectives. </a:t>
            </a:r>
          </a:p>
          <a:p>
            <a:pPr lvl="3">
              <a:defRPr/>
            </a:pPr>
            <a:r>
              <a:rPr lang="en-US" sz="1800" dirty="0"/>
              <a:t>set accountability measures.</a:t>
            </a:r>
          </a:p>
          <a:p>
            <a:pPr lvl="3">
              <a:defRPr/>
            </a:pPr>
            <a:r>
              <a:rPr lang="en-US" sz="1800" dirty="0"/>
              <a:t>focus on the purpose.</a:t>
            </a:r>
          </a:p>
          <a:p>
            <a:pPr lvl="3">
              <a:defRPr/>
            </a:pPr>
            <a:r>
              <a:rPr lang="en-US" sz="1800" dirty="0"/>
              <a:t>action-based plans.</a:t>
            </a:r>
          </a:p>
          <a:p>
            <a:pPr lvl="3">
              <a:defRPr/>
            </a:pPr>
            <a:r>
              <a:rPr lang="en-US" sz="1800" dirty="0"/>
              <a:t>track and share progress.</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Sharing the vision and purpose should come from the top down at CEO level. This gives the implementation plans credibility across the whole organisation. </a:t>
            </a:r>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678996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Implementing and embedding strategies (2)</a:t>
            </a:r>
          </a:p>
        </p:txBody>
      </p:sp>
      <p:sp>
        <p:nvSpPr>
          <p:cNvPr id="3" name="Content Placeholder 2"/>
          <p:cNvSpPr>
            <a:spLocks noGrp="1"/>
          </p:cNvSpPr>
          <p:nvPr>
            <p:ph sz="quarter" idx="10"/>
          </p:nvPr>
        </p:nvSpPr>
        <p:spPr>
          <a:xfrm>
            <a:off x="457200" y="1628800"/>
            <a:ext cx="8229600" cy="4248000"/>
          </a:xfrm>
        </p:spPr>
        <p:txBody>
          <a:bodyPr/>
          <a:lstStyle/>
          <a:p>
            <a:pPr lvl="2">
              <a:defRPr/>
            </a:pPr>
            <a:r>
              <a:rPr lang="en-US" sz="1800" dirty="0"/>
              <a:t>Cooperation and collaboration is essential, bringing all the factors of the organisation into play.</a:t>
            </a:r>
          </a:p>
          <a:p>
            <a:pPr lvl="2">
              <a:defRPr/>
            </a:pPr>
            <a:endParaRPr lang="en-US" sz="1800" dirty="0"/>
          </a:p>
          <a:p>
            <a:pPr lvl="2">
              <a:defRPr/>
            </a:pPr>
            <a:r>
              <a:rPr lang="en-US" sz="1800" b="1" dirty="0"/>
              <a:t>Factors for implementation:</a:t>
            </a:r>
            <a:endParaRPr lang="en-US" sz="1800" dirty="0"/>
          </a:p>
          <a:p>
            <a:pPr lvl="3">
              <a:defRPr/>
            </a:pPr>
            <a:r>
              <a:rPr lang="en-US" sz="1800" dirty="0"/>
              <a:t>Human resources.</a:t>
            </a:r>
          </a:p>
          <a:p>
            <a:pPr lvl="3">
              <a:defRPr/>
            </a:pPr>
            <a:r>
              <a:rPr lang="en-US" sz="1800" dirty="0"/>
              <a:t>Organisation structure.</a:t>
            </a:r>
          </a:p>
          <a:p>
            <a:pPr lvl="3">
              <a:defRPr/>
            </a:pPr>
            <a:r>
              <a:rPr lang="en-US" sz="1800" dirty="0"/>
              <a:t>Management processes.</a:t>
            </a:r>
          </a:p>
          <a:p>
            <a:pPr lvl="3">
              <a:defRPr/>
            </a:pPr>
            <a:r>
              <a:rPr lang="en-US" sz="1800" dirty="0"/>
              <a:t>Operational systems resources.</a:t>
            </a:r>
          </a:p>
          <a:p>
            <a:pPr lvl="3">
              <a:defRPr/>
            </a:pPr>
            <a:r>
              <a:rPr lang="en-US" sz="1800" dirty="0"/>
              <a:t>Organisational culture. </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Without the cooperation of the people in the organisation there can be no implementation. All other factors are static. Human resources are key to success.</a:t>
            </a:r>
          </a:p>
          <a:p>
            <a:pPr marL="0" lvl="8" indent="0" eaLnBrk="0" hangingPunct="0">
              <a:lnSpc>
                <a:spcPts val="1200"/>
              </a:lnSpc>
              <a:spcBef>
                <a:spcPts val="0"/>
              </a:spcBef>
              <a:spcAft>
                <a:spcPts val="0"/>
              </a:spcAft>
              <a:buNone/>
            </a:pPr>
            <a:endParaRPr lang="en-US" dirty="0"/>
          </a:p>
        </p:txBody>
      </p:sp>
      <p:pic>
        <p:nvPicPr>
          <p:cNvPr id="5122" name="Picture 2">
            <a:extLst>
              <a:ext uri="{FF2B5EF4-FFF2-40B4-BE49-F238E27FC236}">
                <a16:creationId xmlns:a16="http://schemas.microsoft.com/office/drawing/2014/main" id="{CDA4C3B1-D647-47DD-9904-2DC7323EAFB8}"/>
              </a:ext>
            </a:extLst>
          </p:cNvPr>
          <p:cNvPicPr>
            <a:picLocks noChangeAspect="1" noChangeArrowheads="1"/>
          </p:cNvPicPr>
          <p:nvPr/>
        </p:nvPicPr>
        <p:blipFill>
          <a:blip r:embed="rId3"/>
          <a:srcRect/>
          <a:stretch/>
        </p:blipFill>
        <p:spPr bwMode="auto">
          <a:xfrm>
            <a:off x="4860032" y="2264309"/>
            <a:ext cx="3639487" cy="2562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03301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Implementing and embedding strategies (3)</a:t>
            </a:r>
          </a:p>
        </p:txBody>
      </p:sp>
      <p:sp>
        <p:nvSpPr>
          <p:cNvPr id="3" name="Content Placeholder 2"/>
          <p:cNvSpPr>
            <a:spLocks noGrp="1"/>
          </p:cNvSpPr>
          <p:nvPr>
            <p:ph sz="quarter" idx="10"/>
          </p:nvPr>
        </p:nvSpPr>
        <p:spPr>
          <a:xfrm>
            <a:off x="457200" y="1628800"/>
            <a:ext cx="8229600" cy="4248000"/>
          </a:xfrm>
        </p:spPr>
        <p:txBody>
          <a:bodyPr/>
          <a:lstStyle/>
          <a:p>
            <a:pPr lvl="2">
              <a:spcBef>
                <a:spcPts val="0"/>
              </a:spcBef>
              <a:spcAft>
                <a:spcPts val="0"/>
              </a:spcAft>
              <a:defRPr/>
            </a:pPr>
            <a:r>
              <a:rPr lang="en-US" sz="1800" dirty="0"/>
              <a:t> Having established that human resources are fundamental to implementation, what other factors are key to success?</a:t>
            </a:r>
          </a:p>
          <a:p>
            <a:pPr lvl="2">
              <a:defRPr/>
            </a:pPr>
            <a:endParaRPr lang="en-US" sz="1800" dirty="0"/>
          </a:p>
          <a:p>
            <a:pPr lvl="3">
              <a:defRPr/>
            </a:pPr>
            <a:r>
              <a:rPr lang="en-US" sz="1800" dirty="0"/>
              <a:t>Education and training.</a:t>
            </a:r>
          </a:p>
          <a:p>
            <a:pPr lvl="3">
              <a:defRPr/>
            </a:pPr>
            <a:r>
              <a:rPr lang="en-US" sz="1800" dirty="0"/>
              <a:t>Ongoing support.</a:t>
            </a:r>
          </a:p>
          <a:p>
            <a:pPr lvl="3">
              <a:defRPr/>
            </a:pPr>
            <a:r>
              <a:rPr lang="en-US" sz="1800" dirty="0"/>
              <a:t>Customers front and centre.</a:t>
            </a:r>
          </a:p>
          <a:p>
            <a:pPr lvl="3">
              <a:defRPr/>
            </a:pPr>
            <a:r>
              <a:rPr lang="en-US" sz="1800" dirty="0"/>
              <a:t>Quality of products/services.</a:t>
            </a:r>
          </a:p>
          <a:p>
            <a:pPr lvl="3">
              <a:defRPr/>
            </a:pPr>
            <a:r>
              <a:rPr lang="en-US" sz="1800" dirty="0"/>
              <a:t>Use of technology/automation.</a:t>
            </a:r>
          </a:p>
          <a:p>
            <a:pPr marL="0" lvl="3" indent="0">
              <a:buNone/>
              <a:defRPr/>
            </a:pPr>
            <a:endParaRPr lang="en-US" sz="1800" dirty="0"/>
          </a:p>
          <a:p>
            <a:pPr marL="0" lvl="3" indent="0">
              <a:buNone/>
              <a:defRPr/>
            </a:pPr>
            <a:r>
              <a:rPr lang="en-US" sz="1800" dirty="0"/>
              <a:t>Implementation strategies cannot be totally inward focused. The needs of other stakeholders, especially customers, suppliers and investors must be considered, or the organisation could lose sight of why it exists in the first place.</a:t>
            </a:r>
            <a:endParaRPr lang="en-US" sz="2000" dirty="0"/>
          </a:p>
          <a:p>
            <a:pPr marL="0" lvl="8" indent="0" eaLnBrk="0" hangingPunct="0">
              <a:lnSpc>
                <a:spcPts val="1200"/>
              </a:lnSpc>
              <a:spcBef>
                <a:spcPts val="0"/>
              </a:spcBef>
              <a:spcAft>
                <a:spcPts val="0"/>
              </a:spcAft>
              <a:buNone/>
            </a:pPr>
            <a:endParaRPr lang="en-US" dirty="0"/>
          </a:p>
          <a:p>
            <a:endParaRPr lang="en-US" sz="1000" dirty="0"/>
          </a:p>
        </p:txBody>
      </p:sp>
      <p:pic>
        <p:nvPicPr>
          <p:cNvPr id="6146" name="Picture 2">
            <a:extLst>
              <a:ext uri="{FF2B5EF4-FFF2-40B4-BE49-F238E27FC236}">
                <a16:creationId xmlns:a16="http://schemas.microsoft.com/office/drawing/2014/main" id="{3374AA23-117A-4C9F-A36A-E0D9D3C4E402}"/>
              </a:ext>
            </a:extLst>
          </p:cNvPr>
          <p:cNvPicPr>
            <a:picLocks noChangeAspect="1" noChangeArrowheads="1"/>
          </p:cNvPicPr>
          <p:nvPr/>
        </p:nvPicPr>
        <p:blipFill>
          <a:blip r:embed="rId3"/>
          <a:srcRect/>
          <a:stretch/>
        </p:blipFill>
        <p:spPr bwMode="auto">
          <a:xfrm>
            <a:off x="5057729" y="2268446"/>
            <a:ext cx="3474711" cy="23211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68653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Implementing and embedding strategies (4)</a:t>
            </a:r>
          </a:p>
        </p:txBody>
      </p:sp>
      <p:sp>
        <p:nvSpPr>
          <p:cNvPr id="3" name="Content Placeholder 2"/>
          <p:cNvSpPr>
            <a:spLocks noGrp="1"/>
          </p:cNvSpPr>
          <p:nvPr>
            <p:ph sz="quarter" idx="10"/>
          </p:nvPr>
        </p:nvSpPr>
        <p:spPr>
          <a:xfrm>
            <a:off x="457200" y="1602000"/>
            <a:ext cx="8229600" cy="4248000"/>
          </a:xfrm>
        </p:spPr>
        <p:txBody>
          <a:bodyPr/>
          <a:lstStyle/>
          <a:p>
            <a:pPr lvl="2">
              <a:defRPr/>
            </a:pPr>
            <a:r>
              <a:rPr lang="en-US" sz="1800" dirty="0"/>
              <a:t>The implementation process of turning plans into actions.</a:t>
            </a:r>
          </a:p>
          <a:p>
            <a:pPr lvl="2">
              <a:spcBef>
                <a:spcPts val="0"/>
              </a:spcBef>
              <a:spcAft>
                <a:spcPts val="0"/>
              </a:spcAft>
              <a:defRPr/>
            </a:pPr>
            <a:endParaRPr lang="en-US" dirty="0"/>
          </a:p>
          <a:p>
            <a:pPr lvl="3">
              <a:defRPr/>
            </a:pPr>
            <a:r>
              <a:rPr lang="en-US" sz="1800" dirty="0"/>
              <a:t>Set corporate and functional objectives.</a:t>
            </a:r>
          </a:p>
          <a:p>
            <a:pPr lvl="3">
              <a:defRPr/>
            </a:pPr>
            <a:r>
              <a:rPr lang="en-US" sz="1800" dirty="0"/>
              <a:t>Delegate roles and responsibilities.</a:t>
            </a:r>
          </a:p>
          <a:p>
            <a:pPr lvl="3">
              <a:defRPr/>
            </a:pPr>
            <a:r>
              <a:rPr lang="en-US" sz="1800" dirty="0"/>
              <a:t>Set the action plan and milestones.</a:t>
            </a:r>
          </a:p>
          <a:p>
            <a:pPr lvl="3">
              <a:defRPr/>
            </a:pPr>
            <a:r>
              <a:rPr lang="en-US" sz="1800" dirty="0"/>
              <a:t>Delegate the activities to staff.</a:t>
            </a:r>
          </a:p>
          <a:p>
            <a:pPr lvl="3">
              <a:defRPr/>
            </a:pPr>
            <a:r>
              <a:rPr lang="en-US" sz="1800" dirty="0"/>
              <a:t>Execute the plan, monitor progress.</a:t>
            </a:r>
          </a:p>
          <a:p>
            <a:pPr lvl="3">
              <a:defRPr/>
            </a:pPr>
            <a:r>
              <a:rPr lang="en-US" sz="1800" dirty="0"/>
              <a:t>Measure performance against KPIs.</a:t>
            </a:r>
          </a:p>
          <a:p>
            <a:pPr lvl="3">
              <a:defRPr/>
            </a:pPr>
            <a:r>
              <a:rPr lang="en-US" sz="1800" dirty="0"/>
              <a:t>Take corrective action when necessary.</a:t>
            </a:r>
          </a:p>
          <a:p>
            <a:pPr lvl="3">
              <a:defRPr/>
            </a:pPr>
            <a:r>
              <a:rPr lang="en-US" sz="1800" dirty="0"/>
              <a:t>Review implementation process on completion.</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Implementing business plans is an ongoing process. Organisations will set annual, five-, 10- and even 25-year business plans with regular reviews</a:t>
            </a:r>
          </a:p>
        </p:txBody>
      </p:sp>
    </p:spTree>
    <p:extLst>
      <p:ext uri="{BB962C8B-B14F-4D97-AF65-F5344CB8AC3E}">
        <p14:creationId xmlns:p14="http://schemas.microsoft.com/office/powerpoint/2010/main" val="100453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t>Implementing and embedding strategies – an example (1)</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772816"/>
            <a:ext cx="8229600" cy="4581296"/>
          </a:xfrm>
        </p:spPr>
        <p:txBody>
          <a:bodyPr/>
          <a:lstStyle/>
          <a:p>
            <a:pPr>
              <a:spcAft>
                <a:spcPts val="0"/>
              </a:spcAft>
              <a:defRPr/>
            </a:pPr>
            <a:r>
              <a:rPr lang="en-US" b="1" dirty="0">
                <a:solidFill>
                  <a:srgbClr val="FF0000"/>
                </a:solidFill>
                <a:ea typeface="ＭＳ Ｐゴシック" pitchFamily="-105" charset="-128"/>
              </a:rPr>
              <a:t> </a:t>
            </a:r>
            <a:r>
              <a:rPr lang="en-US" sz="1800" b="1" dirty="0">
                <a:ea typeface="ＭＳ Ｐゴシック" pitchFamily="-105" charset="-128"/>
              </a:rPr>
              <a:t>Marketing functional objectives </a:t>
            </a:r>
            <a:r>
              <a:rPr lang="en-US" sz="1800" b="1" dirty="0"/>
              <a:t>–</a:t>
            </a:r>
            <a:r>
              <a:rPr lang="en-US" sz="1800" b="1" dirty="0">
                <a:ea typeface="ＭＳ Ｐゴシック" pitchFamily="-105" charset="-128"/>
              </a:rPr>
              <a:t> revisited</a:t>
            </a:r>
          </a:p>
          <a:p>
            <a:pPr>
              <a:spcBef>
                <a:spcPts val="600"/>
              </a:spcBef>
              <a:spcAft>
                <a:spcPts val="0"/>
              </a:spcAft>
              <a:defRPr/>
            </a:pPr>
            <a:r>
              <a:rPr lang="en-US" sz="1800" dirty="0"/>
              <a:t>To implement a marketing strategy from objectives to plans and actions  </a:t>
            </a:r>
          </a:p>
          <a:p>
            <a:pPr>
              <a:spcBef>
                <a:spcPts val="600"/>
              </a:spcBef>
              <a:spcAft>
                <a:spcPts val="0"/>
              </a:spcAft>
              <a:defRPr/>
            </a:pPr>
            <a:endParaRPr lang="en-US" sz="1800" dirty="0"/>
          </a:p>
          <a:p>
            <a:pPr>
              <a:spcBef>
                <a:spcPts val="0"/>
              </a:spcBef>
              <a:spcAft>
                <a:spcPts val="0"/>
              </a:spcAft>
              <a:defRPr/>
            </a:pPr>
            <a:endParaRPr lang="en-US" sz="1800" dirty="0"/>
          </a:p>
        </p:txBody>
      </p:sp>
      <p:graphicFrame>
        <p:nvGraphicFramePr>
          <p:cNvPr id="5" name="Diagram 4">
            <a:extLst>
              <a:ext uri="{FF2B5EF4-FFF2-40B4-BE49-F238E27FC236}">
                <a16:creationId xmlns:a16="http://schemas.microsoft.com/office/drawing/2014/main" id="{D8FEC351-F8E3-41B3-A0D1-AC0B497D5D79}"/>
              </a:ext>
            </a:extLst>
          </p:cNvPr>
          <p:cNvGraphicFramePr/>
          <p:nvPr>
            <p:extLst>
              <p:ext uri="{D42A27DB-BD31-4B8C-83A1-F6EECF244321}">
                <p14:modId xmlns:p14="http://schemas.microsoft.com/office/powerpoint/2010/main" val="4243950206"/>
              </p:ext>
            </p:extLst>
          </p:nvPr>
        </p:nvGraphicFramePr>
        <p:xfrm>
          <a:off x="539552" y="2492896"/>
          <a:ext cx="7776864" cy="3357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05460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Implementing and embedding strategies – an example (2)</a:t>
            </a:r>
          </a:p>
        </p:txBody>
      </p:sp>
      <p:sp>
        <p:nvSpPr>
          <p:cNvPr id="3" name="Content Placeholder 2"/>
          <p:cNvSpPr>
            <a:spLocks noGrp="1"/>
          </p:cNvSpPr>
          <p:nvPr>
            <p:ph sz="quarter" idx="10"/>
          </p:nvPr>
        </p:nvSpPr>
        <p:spPr>
          <a:xfrm>
            <a:off x="457200" y="1916832"/>
            <a:ext cx="8363272" cy="4248000"/>
          </a:xfrm>
        </p:spPr>
        <p:txBody>
          <a:bodyPr/>
          <a:lstStyle/>
          <a:p>
            <a:pPr lvl="2">
              <a:defRPr/>
            </a:pPr>
            <a:r>
              <a:rPr lang="en-US" sz="1800" dirty="0"/>
              <a:t>Marketing planning will include the implementation of its objectives.</a:t>
            </a:r>
          </a:p>
          <a:p>
            <a:pPr lvl="2">
              <a:defRPr/>
            </a:pPr>
            <a:r>
              <a:rPr lang="en-US" sz="1800" dirty="0"/>
              <a:t>In this example the primary marketing department objective is:  </a:t>
            </a:r>
          </a:p>
          <a:p>
            <a:pPr lvl="2">
              <a:spcBef>
                <a:spcPts val="0"/>
              </a:spcBef>
              <a:spcAft>
                <a:spcPts val="0"/>
              </a:spcAft>
              <a:defRPr/>
            </a:pPr>
            <a:endParaRPr lang="en-US" sz="1800" dirty="0"/>
          </a:p>
          <a:p>
            <a:pPr lvl="3">
              <a:defRPr/>
            </a:pPr>
            <a:r>
              <a:rPr lang="en-US" sz="1800" dirty="0"/>
              <a:t>To increase market share by 20% in the next three years.</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b="1" dirty="0"/>
              <a:t>How feasible is this objective?</a:t>
            </a:r>
          </a:p>
          <a:p>
            <a:pPr marL="0" lvl="3" indent="0">
              <a:spcBef>
                <a:spcPts val="0"/>
              </a:spcBef>
              <a:spcAft>
                <a:spcPts val="0"/>
              </a:spcAft>
              <a:buNone/>
              <a:defRPr/>
            </a:pPr>
            <a:endParaRPr lang="en-US" sz="1800" b="1" dirty="0"/>
          </a:p>
          <a:p>
            <a:pPr lvl="3">
              <a:spcBef>
                <a:spcPts val="0"/>
              </a:spcBef>
              <a:spcAft>
                <a:spcPts val="0"/>
              </a:spcAft>
              <a:defRPr/>
            </a:pPr>
            <a:r>
              <a:rPr lang="en-US" sz="1800" dirty="0"/>
              <a:t>Market analysis</a:t>
            </a:r>
          </a:p>
          <a:p>
            <a:pPr marL="756000" lvl="4">
              <a:spcBef>
                <a:spcPts val="0"/>
              </a:spcBef>
              <a:spcAft>
                <a:spcPts val="0"/>
              </a:spcAft>
              <a:buClr>
                <a:srgbClr val="0070C0"/>
              </a:buClr>
              <a:defRPr/>
            </a:pPr>
            <a:r>
              <a:rPr lang="en-US" sz="1800" dirty="0"/>
              <a:t>Number of competitors.</a:t>
            </a:r>
          </a:p>
          <a:p>
            <a:pPr marL="756000" lvl="4">
              <a:spcBef>
                <a:spcPts val="0"/>
              </a:spcBef>
              <a:spcAft>
                <a:spcPts val="0"/>
              </a:spcAft>
              <a:buClr>
                <a:srgbClr val="0070C0"/>
              </a:buClr>
              <a:defRPr/>
            </a:pPr>
            <a:r>
              <a:rPr lang="en-US" sz="1800" dirty="0"/>
              <a:t>Size of total market.</a:t>
            </a:r>
          </a:p>
          <a:p>
            <a:pPr marL="756000" lvl="4">
              <a:spcBef>
                <a:spcPts val="0"/>
              </a:spcBef>
              <a:spcAft>
                <a:spcPts val="0"/>
              </a:spcAft>
              <a:buClr>
                <a:srgbClr val="0070C0"/>
              </a:buClr>
              <a:defRPr/>
            </a:pPr>
            <a:r>
              <a:rPr lang="en-US" sz="1800" dirty="0"/>
              <a:t>Market saturation.</a:t>
            </a:r>
          </a:p>
          <a:p>
            <a:pPr marL="756000" lvl="4">
              <a:spcBef>
                <a:spcPts val="0"/>
              </a:spcBef>
              <a:spcAft>
                <a:spcPts val="0"/>
              </a:spcAft>
              <a:buClr>
                <a:srgbClr val="0070C0"/>
              </a:buClr>
              <a:defRPr/>
            </a:pPr>
            <a:r>
              <a:rPr lang="en-US" sz="1800" dirty="0"/>
              <a:t>Target audiences.</a:t>
            </a:r>
          </a:p>
          <a:p>
            <a:pPr marL="0" lvl="3" indent="0">
              <a:spcBef>
                <a:spcPts val="0"/>
              </a:spcBef>
              <a:spcAft>
                <a:spcPts val="0"/>
              </a:spcAft>
              <a:buNone/>
              <a:defRPr/>
            </a:pPr>
            <a:r>
              <a:rPr lang="en-US" sz="1800" dirty="0"/>
              <a:t> </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The marketing department will know this or carry out research to discover it.</a:t>
            </a:r>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649177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Implementing and embedding strategies – an example (3)</a:t>
            </a:r>
          </a:p>
        </p:txBody>
      </p:sp>
      <p:sp>
        <p:nvSpPr>
          <p:cNvPr id="3" name="Content Placeholder 2"/>
          <p:cNvSpPr>
            <a:spLocks noGrp="1"/>
          </p:cNvSpPr>
          <p:nvPr>
            <p:ph sz="quarter" idx="10"/>
          </p:nvPr>
        </p:nvSpPr>
        <p:spPr>
          <a:xfrm>
            <a:off x="468469" y="1844824"/>
            <a:ext cx="8229600" cy="4248000"/>
          </a:xfrm>
        </p:spPr>
        <p:txBody>
          <a:bodyPr/>
          <a:lstStyle/>
          <a:p>
            <a:pPr lvl="2">
              <a:defRPr/>
            </a:pPr>
            <a:r>
              <a:rPr lang="en-US" sz="1800" dirty="0"/>
              <a:t>Assuming 20% market share in three years is feasible - now look at the strategy to achieve this</a:t>
            </a:r>
          </a:p>
          <a:p>
            <a:pPr lvl="2">
              <a:defRPr/>
            </a:pPr>
            <a:r>
              <a:rPr lang="en-US" sz="1800" b="1" dirty="0"/>
              <a:t>Create content marketing plans for FOUR ideal client personas</a:t>
            </a:r>
            <a:endParaRPr lang="en-US" b="1" dirty="0"/>
          </a:p>
          <a:p>
            <a:pPr marL="0" lvl="3" indent="0">
              <a:buNone/>
              <a:defRPr/>
            </a:pPr>
            <a:r>
              <a:rPr lang="en-US" sz="1800" dirty="0"/>
              <a:t>This indicates the market is not fully saturated and can be further segmented to four identified customer target markets. To achieve this objective the business can apply the: </a:t>
            </a:r>
          </a:p>
          <a:p>
            <a:pPr marL="0" lvl="3" indent="0">
              <a:buNone/>
              <a:defRPr/>
            </a:pPr>
            <a:r>
              <a:rPr lang="en-US" sz="1800" b="1" dirty="0"/>
              <a:t>7Ps of marketing mix</a:t>
            </a:r>
          </a:p>
          <a:p>
            <a:pPr lvl="3">
              <a:spcBef>
                <a:spcPts val="0"/>
              </a:spcBef>
              <a:spcAft>
                <a:spcPts val="0"/>
              </a:spcAft>
              <a:defRPr/>
            </a:pPr>
            <a:r>
              <a:rPr lang="en-US" sz="1800" dirty="0"/>
              <a:t>Planning process</a:t>
            </a:r>
          </a:p>
          <a:p>
            <a:pPr lvl="3">
              <a:spcBef>
                <a:spcPts val="0"/>
              </a:spcBef>
              <a:spcAft>
                <a:spcPts val="0"/>
              </a:spcAft>
              <a:defRPr/>
            </a:pPr>
            <a:r>
              <a:rPr lang="en-US" sz="1800" dirty="0"/>
              <a:t>People</a:t>
            </a:r>
          </a:p>
          <a:p>
            <a:pPr lvl="3">
              <a:spcBef>
                <a:spcPts val="0"/>
              </a:spcBef>
              <a:spcAft>
                <a:spcPts val="0"/>
              </a:spcAft>
              <a:defRPr/>
            </a:pPr>
            <a:r>
              <a:rPr lang="en-US" sz="1800" dirty="0"/>
              <a:t>Product</a:t>
            </a:r>
          </a:p>
          <a:p>
            <a:pPr lvl="3">
              <a:spcBef>
                <a:spcPts val="0"/>
              </a:spcBef>
              <a:spcAft>
                <a:spcPts val="0"/>
              </a:spcAft>
              <a:defRPr/>
            </a:pPr>
            <a:r>
              <a:rPr lang="en-US" sz="1800" dirty="0"/>
              <a:t>Pricing</a:t>
            </a:r>
          </a:p>
          <a:p>
            <a:pPr lvl="3">
              <a:spcBef>
                <a:spcPts val="0"/>
              </a:spcBef>
              <a:spcAft>
                <a:spcPts val="0"/>
              </a:spcAft>
              <a:defRPr/>
            </a:pPr>
            <a:r>
              <a:rPr lang="en-US" sz="1800" dirty="0"/>
              <a:t>Place</a:t>
            </a:r>
          </a:p>
          <a:p>
            <a:pPr lvl="3">
              <a:spcBef>
                <a:spcPts val="0"/>
              </a:spcBef>
              <a:spcAft>
                <a:spcPts val="0"/>
              </a:spcAft>
              <a:defRPr/>
            </a:pPr>
            <a:r>
              <a:rPr lang="en-US" sz="1800" dirty="0"/>
              <a:t>Promotion</a:t>
            </a:r>
          </a:p>
          <a:p>
            <a:pPr lvl="3">
              <a:spcBef>
                <a:spcPts val="0"/>
              </a:spcBef>
              <a:spcAft>
                <a:spcPts val="0"/>
              </a:spcAft>
              <a:defRPr/>
            </a:pPr>
            <a:r>
              <a:rPr lang="en-US" sz="1800" dirty="0"/>
              <a:t>Physical evidence</a:t>
            </a:r>
          </a:p>
          <a:p>
            <a:pPr marL="0" lvl="3" indent="0">
              <a:buNone/>
              <a:defRPr/>
            </a:pPr>
            <a:r>
              <a:rPr lang="en-US" sz="1800" dirty="0"/>
              <a:t>  </a:t>
            </a:r>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2120091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74CE1-431C-4776-83E6-94BC7F2DE764}"/>
              </a:ext>
            </a:extLst>
          </p:cNvPr>
          <p:cNvSpPr>
            <a:spLocks noGrp="1"/>
          </p:cNvSpPr>
          <p:nvPr>
            <p:ph type="title"/>
          </p:nvPr>
        </p:nvSpPr>
        <p:spPr>
          <a:xfrm>
            <a:off x="457200" y="1008000"/>
            <a:ext cx="8363272" cy="382588"/>
          </a:xfrm>
        </p:spPr>
        <p:txBody>
          <a:bodyPr/>
          <a:lstStyle/>
          <a:p>
            <a:r>
              <a:rPr lang="en-US" dirty="0"/>
              <a:t>Implementing and embedding strategies – the 7Ps of Marketing </a:t>
            </a:r>
            <a:endParaRPr lang="en-GB" dirty="0"/>
          </a:p>
        </p:txBody>
      </p:sp>
      <p:graphicFrame>
        <p:nvGraphicFramePr>
          <p:cNvPr id="6" name="Table 6">
            <a:extLst>
              <a:ext uri="{FF2B5EF4-FFF2-40B4-BE49-F238E27FC236}">
                <a16:creationId xmlns:a16="http://schemas.microsoft.com/office/drawing/2014/main" id="{B5AB7C0E-259F-40C0-87D3-A57D3400AD87}"/>
              </a:ext>
            </a:extLst>
          </p:cNvPr>
          <p:cNvGraphicFramePr>
            <a:graphicFrameLocks noGrp="1"/>
          </p:cNvGraphicFramePr>
          <p:nvPr>
            <p:ph sz="quarter" idx="10"/>
            <p:extLst>
              <p:ext uri="{D42A27DB-BD31-4B8C-83A1-F6EECF244321}">
                <p14:modId xmlns:p14="http://schemas.microsoft.com/office/powerpoint/2010/main" val="3520632597"/>
              </p:ext>
            </p:extLst>
          </p:nvPr>
        </p:nvGraphicFramePr>
        <p:xfrm>
          <a:off x="390364" y="1775259"/>
          <a:ext cx="8363271" cy="4077941"/>
        </p:xfrm>
        <a:graphic>
          <a:graphicData uri="http://schemas.openxmlformats.org/drawingml/2006/table">
            <a:tbl>
              <a:tblPr firstRow="1" bandRow="1">
                <a:tableStyleId>{5C22544A-7EE6-4342-B048-85BDC9FD1C3A}</a:tableStyleId>
              </a:tblPr>
              <a:tblGrid>
                <a:gridCol w="1093175">
                  <a:extLst>
                    <a:ext uri="{9D8B030D-6E8A-4147-A177-3AD203B41FA5}">
                      <a16:colId xmlns:a16="http://schemas.microsoft.com/office/drawing/2014/main" val="3492209554"/>
                    </a:ext>
                  </a:extLst>
                </a:gridCol>
                <a:gridCol w="1221425">
                  <a:extLst>
                    <a:ext uri="{9D8B030D-6E8A-4147-A177-3AD203B41FA5}">
                      <a16:colId xmlns:a16="http://schemas.microsoft.com/office/drawing/2014/main" val="1899324727"/>
                    </a:ext>
                  </a:extLst>
                </a:gridCol>
                <a:gridCol w="1224136">
                  <a:extLst>
                    <a:ext uri="{9D8B030D-6E8A-4147-A177-3AD203B41FA5}">
                      <a16:colId xmlns:a16="http://schemas.microsoft.com/office/drawing/2014/main" val="1156840094"/>
                    </a:ext>
                  </a:extLst>
                </a:gridCol>
                <a:gridCol w="1152128">
                  <a:extLst>
                    <a:ext uri="{9D8B030D-6E8A-4147-A177-3AD203B41FA5}">
                      <a16:colId xmlns:a16="http://schemas.microsoft.com/office/drawing/2014/main" val="516680565"/>
                    </a:ext>
                  </a:extLst>
                </a:gridCol>
                <a:gridCol w="1224136">
                  <a:extLst>
                    <a:ext uri="{9D8B030D-6E8A-4147-A177-3AD203B41FA5}">
                      <a16:colId xmlns:a16="http://schemas.microsoft.com/office/drawing/2014/main" val="466878704"/>
                    </a:ext>
                  </a:extLst>
                </a:gridCol>
                <a:gridCol w="1224136">
                  <a:extLst>
                    <a:ext uri="{9D8B030D-6E8A-4147-A177-3AD203B41FA5}">
                      <a16:colId xmlns:a16="http://schemas.microsoft.com/office/drawing/2014/main" val="413080697"/>
                    </a:ext>
                  </a:extLst>
                </a:gridCol>
                <a:gridCol w="1224135">
                  <a:extLst>
                    <a:ext uri="{9D8B030D-6E8A-4147-A177-3AD203B41FA5}">
                      <a16:colId xmlns:a16="http://schemas.microsoft.com/office/drawing/2014/main" val="2897306517"/>
                    </a:ext>
                  </a:extLst>
                </a:gridCol>
              </a:tblGrid>
              <a:tr h="582563">
                <a:tc>
                  <a:txBody>
                    <a:bodyPr/>
                    <a:lstStyle/>
                    <a:p>
                      <a:pPr algn="ctr"/>
                      <a:r>
                        <a:rPr lang="en-GB" sz="1400" dirty="0">
                          <a:solidFill>
                            <a:schemeClr val="tx1"/>
                          </a:solidFill>
                        </a:rPr>
                        <a:t>Planning process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solidFill>
                            <a:schemeClr val="tx1"/>
                          </a:solidFill>
                        </a:rPr>
                        <a:t>People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solidFill>
                            <a:schemeClr val="tx1"/>
                          </a:solidFill>
                        </a:rPr>
                        <a:t>Product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solidFill>
                            <a:schemeClr val="tx1"/>
                          </a:solidFill>
                        </a:rPr>
                        <a:t>Pricing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solidFill>
                            <a:schemeClr val="tx1"/>
                          </a:solidFill>
                        </a:rPr>
                        <a:t>Place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solidFill>
                            <a:schemeClr val="tx1"/>
                          </a:solidFill>
                        </a:rPr>
                        <a:t>Promotion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solidFill>
                            <a:schemeClr val="tx1"/>
                          </a:solidFill>
                        </a:rPr>
                        <a:t>Physical evidence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1291406"/>
                  </a:ext>
                </a:extLst>
              </a:tr>
              <a:tr h="582563">
                <a:tc>
                  <a:txBody>
                    <a:bodyPr/>
                    <a:lstStyle/>
                    <a:p>
                      <a:r>
                        <a:rPr lang="en-GB" sz="1400" dirty="0">
                          <a:solidFill>
                            <a:schemeClr val="tx1"/>
                          </a:solidFill>
                        </a:rPr>
                        <a:t>Customer focus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Marketing team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Branding/ image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Marketing position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Retail/ wholesale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Content marketing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Contact experience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0108693"/>
                  </a:ext>
                </a:extLst>
              </a:tr>
              <a:tr h="582563">
                <a:tc>
                  <a:txBody>
                    <a:bodyPr/>
                    <a:lstStyle/>
                    <a:p>
                      <a:r>
                        <a:rPr lang="en-GB" sz="1400" dirty="0">
                          <a:solidFill>
                            <a:schemeClr val="tx1"/>
                          </a:solidFill>
                        </a:rPr>
                        <a:t>Business led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Customer service team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Purpose/ 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Discounts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Number of channels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Social media advertising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Brand expectations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6013911"/>
                  </a:ext>
                </a:extLst>
              </a:tr>
              <a:tr h="582563">
                <a:tc>
                  <a:txBody>
                    <a:bodyPr/>
                    <a:lstStyle/>
                    <a:p>
                      <a:r>
                        <a:rPr lang="en-GB" sz="1400" dirty="0">
                          <a:solidFill>
                            <a:schemeClr val="tx1"/>
                          </a:solidFill>
                        </a:rPr>
                        <a:t>Technology supported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HR team –recruitment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Quality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Credit terms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Number of segments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Website content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Product packaging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7354371"/>
                  </a:ext>
                </a:extLst>
              </a:tr>
              <a:tr h="582563">
                <a:tc>
                  <a:txBody>
                    <a:bodyPr/>
                    <a:lstStyle/>
                    <a:p>
                      <a:r>
                        <a:rPr lang="en-GB" sz="1400" dirty="0">
                          <a:solidFill>
                            <a:schemeClr val="tx1"/>
                          </a:solidFill>
                        </a:rPr>
                        <a:t>Research and Dev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Culture/ brand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Features/ benefits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Payment methods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Number of distributors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Lead magnets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Online experience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05439938"/>
                  </a:ext>
                </a:extLst>
              </a:tr>
              <a:tr h="582563">
                <a:tc>
                  <a:txBody>
                    <a:bodyPr/>
                    <a:lstStyle/>
                    <a:p>
                      <a:r>
                        <a:rPr lang="en-GB" sz="1400" dirty="0">
                          <a:solidFill>
                            <a:schemeClr val="tx1"/>
                          </a:solidFill>
                        </a:rPr>
                        <a:t>Design features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Skills and training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Availability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Free gifts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Number of affiliates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Personal  promotions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Quality of products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2963799"/>
                  </a:ext>
                </a:extLst>
              </a:tr>
              <a:tr h="582563">
                <a:tc>
                  <a:txBody>
                    <a:bodyPr/>
                    <a:lstStyle/>
                    <a:p>
                      <a:r>
                        <a:rPr lang="en-GB" sz="1400" dirty="0">
                          <a:solidFill>
                            <a:schemeClr val="tx1"/>
                          </a:solidFill>
                        </a:rPr>
                        <a:t>Feedback models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Wages and  salaries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Warranties/ guarantees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Value added items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Online/ offline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Public relations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Returns policies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23619627"/>
                  </a:ext>
                </a:extLst>
              </a:tr>
            </a:tbl>
          </a:graphicData>
        </a:graphic>
      </p:graphicFrame>
    </p:spTree>
    <p:extLst>
      <p:ext uri="{BB962C8B-B14F-4D97-AF65-F5344CB8AC3E}">
        <p14:creationId xmlns:p14="http://schemas.microsoft.com/office/powerpoint/2010/main" val="28509686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932" y="958180"/>
            <a:ext cx="8529555" cy="382588"/>
          </a:xfrm>
        </p:spPr>
        <p:txBody>
          <a:bodyPr/>
          <a:lstStyle/>
          <a:p>
            <a:r>
              <a:rPr lang="en-US" dirty="0"/>
              <a:t>Implementing and embedding strategies – an example (4)</a:t>
            </a:r>
          </a:p>
        </p:txBody>
      </p:sp>
      <p:sp>
        <p:nvSpPr>
          <p:cNvPr id="3" name="Content Placeholder 2"/>
          <p:cNvSpPr>
            <a:spLocks noGrp="1"/>
          </p:cNvSpPr>
          <p:nvPr>
            <p:ph sz="quarter" idx="10"/>
          </p:nvPr>
        </p:nvSpPr>
        <p:spPr>
          <a:xfrm>
            <a:off x="434932" y="1484784"/>
            <a:ext cx="8169516" cy="4248000"/>
          </a:xfrm>
        </p:spPr>
        <p:txBody>
          <a:bodyPr/>
          <a:lstStyle/>
          <a:p>
            <a:pPr lvl="2">
              <a:defRPr/>
            </a:pPr>
            <a:r>
              <a:rPr lang="en-US" sz="1800" dirty="0"/>
              <a:t>Having identified the strategy and considered the 7Ps of the marketing mix the next implementation stage would be to create the </a:t>
            </a:r>
            <a:r>
              <a:rPr lang="en-US" sz="1800" b="1" dirty="0"/>
              <a:t>FOUR</a:t>
            </a:r>
            <a:r>
              <a:rPr lang="en-US" sz="1800" dirty="0"/>
              <a:t> ideal client avatars (ICAs).</a:t>
            </a:r>
          </a:p>
          <a:p>
            <a:pPr lvl="2">
              <a:defRPr/>
            </a:pPr>
            <a:r>
              <a:rPr lang="en-US" sz="1800" dirty="0"/>
              <a:t>An ICA describes a single person who represents the people found in a specific market segment.</a:t>
            </a:r>
          </a:p>
          <a:p>
            <a:pPr lvl="2">
              <a:defRPr/>
            </a:pPr>
            <a:r>
              <a:rPr lang="en-US" sz="1800" dirty="0"/>
              <a:t>Let’s assume this is a company that produces digital products to help small business start-ups.</a:t>
            </a:r>
          </a:p>
          <a:p>
            <a:pPr lvl="2">
              <a:defRPr/>
            </a:pPr>
            <a:r>
              <a:rPr lang="en-US" sz="1800" b="1" dirty="0"/>
              <a:t>Ideal client avatars:</a:t>
            </a:r>
            <a:endParaRPr lang="en-US" sz="1800" dirty="0"/>
          </a:p>
          <a:p>
            <a:pPr lvl="3">
              <a:defRPr/>
            </a:pPr>
            <a:r>
              <a:rPr lang="en-US" sz="1800" dirty="0"/>
              <a:t>Young mothers with pre-school age children.</a:t>
            </a:r>
          </a:p>
          <a:p>
            <a:pPr lvl="3">
              <a:defRPr/>
            </a:pPr>
            <a:r>
              <a:rPr lang="en-US" sz="1800" dirty="0"/>
              <a:t>Creative freelancers setting up home business.</a:t>
            </a:r>
          </a:p>
          <a:p>
            <a:pPr lvl="3">
              <a:defRPr/>
            </a:pPr>
            <a:r>
              <a:rPr lang="en-US" sz="1800" dirty="0"/>
              <a:t>Semi-retired teachers creating online tuition.</a:t>
            </a:r>
          </a:p>
          <a:p>
            <a:pPr lvl="3">
              <a:defRPr/>
            </a:pPr>
            <a:r>
              <a:rPr lang="en-US" sz="1800" dirty="0"/>
              <a:t>Full time workers looking to escape the 9</a:t>
            </a:r>
            <a:r>
              <a:rPr lang="en-GB" sz="1800" dirty="0">
                <a:solidFill>
                  <a:schemeClr val="tx1"/>
                </a:solidFill>
              </a:rPr>
              <a:t>–</a:t>
            </a:r>
            <a:r>
              <a:rPr lang="en-US" sz="1800" dirty="0"/>
              <a:t>5.</a:t>
            </a:r>
          </a:p>
          <a:p>
            <a:pPr marL="0" lvl="3" indent="0">
              <a:spcBef>
                <a:spcPts val="0"/>
              </a:spcBef>
              <a:spcAft>
                <a:spcPts val="0"/>
              </a:spcAft>
              <a:buNone/>
              <a:defRPr/>
            </a:pPr>
            <a:r>
              <a:rPr lang="en-US" sz="1800" dirty="0"/>
              <a:t>Use the ICAs and 7Ps to consider how to implement the action plan to </a:t>
            </a:r>
          </a:p>
          <a:p>
            <a:pPr marL="0" lvl="3" indent="0">
              <a:spcBef>
                <a:spcPts val="0"/>
              </a:spcBef>
              <a:spcAft>
                <a:spcPts val="0"/>
              </a:spcAft>
              <a:buNone/>
              <a:defRPr/>
            </a:pPr>
            <a:r>
              <a:rPr lang="en-US" sz="1800" dirty="0"/>
              <a:t>achieve the original objectives.</a:t>
            </a:r>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3993286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endParaRPr dirty="0">
              <a:ea typeface="ＭＳ Ｐゴシック" pitchFamily="-105" charset="-128"/>
              <a:cs typeface="ＭＳ Ｐゴシック" pitchFamily="-105" charset="-128"/>
            </a:endParaRPr>
          </a:p>
          <a:p>
            <a:pPr lvl="1"/>
            <a:r>
              <a:rPr lang="en-US" dirty="0"/>
              <a:t>Review and discuss different resources and tools that can be used to measure progress in achieving objectives.</a:t>
            </a:r>
          </a:p>
          <a:p>
            <a:pPr lvl="1"/>
            <a:r>
              <a:rPr lang="en-US" dirty="0"/>
              <a:t>Review and discuss examples of strategies to implement and embed objectives.</a:t>
            </a:r>
          </a:p>
          <a:p>
            <a:pPr lvl="1"/>
            <a:endParaRPr lang="en-US"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445" y="908720"/>
            <a:ext cx="8229600" cy="382588"/>
          </a:xfrm>
        </p:spPr>
        <p:txBody>
          <a:bodyPr/>
          <a:lstStyle/>
          <a:p>
            <a:r>
              <a:rPr lang="en-US" dirty="0"/>
              <a:t>ICAs and the 7Ps</a:t>
            </a:r>
          </a:p>
        </p:txBody>
      </p:sp>
      <p:graphicFrame>
        <p:nvGraphicFramePr>
          <p:cNvPr id="6" name="Table 6">
            <a:extLst>
              <a:ext uri="{FF2B5EF4-FFF2-40B4-BE49-F238E27FC236}">
                <a16:creationId xmlns:a16="http://schemas.microsoft.com/office/drawing/2014/main" id="{19773902-2825-4180-9802-28EE0C6D4452}"/>
              </a:ext>
            </a:extLst>
          </p:cNvPr>
          <p:cNvGraphicFramePr>
            <a:graphicFrameLocks noGrp="1"/>
          </p:cNvGraphicFramePr>
          <p:nvPr>
            <p:ph sz="quarter" idx="10"/>
            <p:extLst>
              <p:ext uri="{D42A27DB-BD31-4B8C-83A1-F6EECF244321}">
                <p14:modId xmlns:p14="http://schemas.microsoft.com/office/powerpoint/2010/main" val="273776112"/>
              </p:ext>
            </p:extLst>
          </p:nvPr>
        </p:nvGraphicFramePr>
        <p:xfrm>
          <a:off x="467445" y="1412776"/>
          <a:ext cx="7992987" cy="4623252"/>
        </p:xfrm>
        <a:graphic>
          <a:graphicData uri="http://schemas.openxmlformats.org/drawingml/2006/table">
            <a:tbl>
              <a:tblPr firstRow="1" bandRow="1">
                <a:tableStyleId>{5C22544A-7EE6-4342-B048-85BDC9FD1C3A}</a:tableStyleId>
              </a:tblPr>
              <a:tblGrid>
                <a:gridCol w="1548675">
                  <a:extLst>
                    <a:ext uri="{9D8B030D-6E8A-4147-A177-3AD203B41FA5}">
                      <a16:colId xmlns:a16="http://schemas.microsoft.com/office/drawing/2014/main" val="3629016215"/>
                    </a:ext>
                  </a:extLst>
                </a:gridCol>
                <a:gridCol w="6444312">
                  <a:extLst>
                    <a:ext uri="{9D8B030D-6E8A-4147-A177-3AD203B41FA5}">
                      <a16:colId xmlns:a16="http://schemas.microsoft.com/office/drawing/2014/main" val="3378678387"/>
                    </a:ext>
                  </a:extLst>
                </a:gridCol>
              </a:tblGrid>
              <a:tr h="420385">
                <a:tc>
                  <a:txBody>
                    <a:bodyPr/>
                    <a:lstStyle/>
                    <a:p>
                      <a:pPr algn="ctr"/>
                      <a:r>
                        <a:rPr lang="en-GB" sz="1400" dirty="0">
                          <a:solidFill>
                            <a:schemeClr val="tx1"/>
                          </a:solidFill>
                        </a:rPr>
                        <a:t>7Ps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solidFill>
                            <a:schemeClr val="tx1"/>
                          </a:solidFill>
                        </a:rPr>
                        <a:t>Action plan requirements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7060285"/>
                  </a:ext>
                </a:extLst>
              </a:tr>
              <a:tr h="571360">
                <a:tc>
                  <a:txBody>
                    <a:bodyPr/>
                    <a:lstStyle/>
                    <a:p>
                      <a:pPr algn="l">
                        <a:spcBef>
                          <a:spcPts val="0"/>
                        </a:spcBef>
                        <a:spcAft>
                          <a:spcPts val="0"/>
                        </a:spcAft>
                      </a:pPr>
                      <a:r>
                        <a:rPr lang="en-GB" sz="1400" dirty="0">
                          <a:solidFill>
                            <a:schemeClr val="tx1"/>
                          </a:solidFill>
                        </a:rPr>
                        <a:t>Planning</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0"/>
                        </a:spcBef>
                        <a:spcAft>
                          <a:spcPts val="0"/>
                        </a:spcAft>
                      </a:pPr>
                      <a:r>
                        <a:rPr lang="en-GB" sz="1400" dirty="0">
                          <a:solidFill>
                            <a:schemeClr val="tx1"/>
                          </a:solidFill>
                        </a:rPr>
                        <a:t>What the business offers is for every ICA segment and how to reach them: marketing and sales process; who is responsible for what?</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76507776"/>
                  </a:ext>
                </a:extLst>
              </a:tr>
              <a:tr h="784097">
                <a:tc>
                  <a:txBody>
                    <a:bodyPr/>
                    <a:lstStyle/>
                    <a:p>
                      <a:pPr algn="l">
                        <a:spcBef>
                          <a:spcPts val="0"/>
                        </a:spcBef>
                        <a:spcAft>
                          <a:spcPts val="0"/>
                        </a:spcAft>
                      </a:pPr>
                      <a:r>
                        <a:rPr lang="en-GB" sz="1400" dirty="0">
                          <a:solidFill>
                            <a:schemeClr val="tx1"/>
                          </a:solidFill>
                        </a:rPr>
                        <a:t>People</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0"/>
                        </a:spcBef>
                        <a:spcAft>
                          <a:spcPts val="0"/>
                        </a:spcAft>
                      </a:pPr>
                      <a:r>
                        <a:rPr lang="en-GB" sz="1400" dirty="0">
                          <a:solidFill>
                            <a:schemeClr val="tx1"/>
                          </a:solidFill>
                        </a:rPr>
                        <a:t>Understand what is needed by every ICA to achieve their needs/wants: who creates content; deals directly with customer queries, help desk.</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01496624"/>
                  </a:ext>
                </a:extLst>
              </a:tr>
              <a:tr h="571360">
                <a:tc>
                  <a:txBody>
                    <a:bodyPr/>
                    <a:lstStyle/>
                    <a:p>
                      <a:pPr algn="l">
                        <a:spcBef>
                          <a:spcPts val="0"/>
                        </a:spcBef>
                        <a:spcAft>
                          <a:spcPts val="0"/>
                        </a:spcAft>
                      </a:pPr>
                      <a:r>
                        <a:rPr lang="en-GB" sz="1400" dirty="0">
                          <a:solidFill>
                            <a:schemeClr val="tx1"/>
                          </a:solidFill>
                        </a:rPr>
                        <a:t>Product</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0"/>
                        </a:spcBef>
                        <a:spcAft>
                          <a:spcPts val="0"/>
                        </a:spcAft>
                      </a:pPr>
                      <a:r>
                        <a:rPr lang="en-GB" sz="1400" dirty="0">
                          <a:solidFill>
                            <a:schemeClr val="tx1"/>
                          </a:solidFill>
                        </a:rPr>
                        <a:t>What digital product is on offer to each ICA; tailored programme, digital tuition, workshops, webinars, coaching.</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8482477"/>
                  </a:ext>
                </a:extLst>
              </a:tr>
              <a:tr h="571360">
                <a:tc>
                  <a:txBody>
                    <a:bodyPr/>
                    <a:lstStyle/>
                    <a:p>
                      <a:pPr algn="l">
                        <a:spcBef>
                          <a:spcPts val="0"/>
                        </a:spcBef>
                        <a:spcAft>
                          <a:spcPts val="0"/>
                        </a:spcAft>
                      </a:pPr>
                      <a:r>
                        <a:rPr lang="en-GB" sz="1400" dirty="0">
                          <a:solidFill>
                            <a:schemeClr val="tx1"/>
                          </a:solidFill>
                        </a:rPr>
                        <a:t>Pricing</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0"/>
                        </a:spcBef>
                        <a:spcAft>
                          <a:spcPts val="0"/>
                        </a:spcAft>
                      </a:pPr>
                      <a:r>
                        <a:rPr lang="en-GB" sz="1400" dirty="0">
                          <a:solidFill>
                            <a:schemeClr val="tx1"/>
                          </a:solidFill>
                        </a:rPr>
                        <a:t>What price level of each ICA/payment methods/credit terms: </a:t>
                      </a:r>
                    </a:p>
                    <a:p>
                      <a:pPr algn="l">
                        <a:spcBef>
                          <a:spcPts val="0"/>
                        </a:spcBef>
                        <a:spcAft>
                          <a:spcPts val="0"/>
                        </a:spcAft>
                      </a:pPr>
                      <a:r>
                        <a:rPr lang="en-GB" sz="1400" dirty="0">
                          <a:solidFill>
                            <a:schemeClr val="tx1"/>
                          </a:solidFill>
                        </a:rPr>
                        <a:t>What free/value added product offered (with promotion).</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1741978"/>
                  </a:ext>
                </a:extLst>
              </a:tr>
              <a:tr h="475220">
                <a:tc>
                  <a:txBody>
                    <a:bodyPr/>
                    <a:lstStyle/>
                    <a:p>
                      <a:pPr algn="l">
                        <a:spcBef>
                          <a:spcPts val="0"/>
                        </a:spcBef>
                        <a:spcAft>
                          <a:spcPts val="0"/>
                        </a:spcAft>
                      </a:pPr>
                      <a:r>
                        <a:rPr lang="en-GB" sz="1400" dirty="0">
                          <a:solidFill>
                            <a:schemeClr val="tx1"/>
                          </a:solidFill>
                        </a:rPr>
                        <a:t>Place</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0"/>
                        </a:spcBef>
                        <a:spcAft>
                          <a:spcPts val="0"/>
                        </a:spcAft>
                      </a:pPr>
                      <a:r>
                        <a:rPr lang="en-GB" sz="1400" dirty="0">
                          <a:solidFill>
                            <a:schemeClr val="tx1"/>
                          </a:solidFill>
                        </a:rPr>
                        <a:t>Digital products – online via website, social media. </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766021"/>
                  </a:ext>
                </a:extLst>
              </a:tr>
              <a:tr h="571360">
                <a:tc>
                  <a:txBody>
                    <a:bodyPr/>
                    <a:lstStyle/>
                    <a:p>
                      <a:pPr algn="l">
                        <a:spcBef>
                          <a:spcPts val="0"/>
                        </a:spcBef>
                        <a:spcAft>
                          <a:spcPts val="0"/>
                        </a:spcAft>
                      </a:pPr>
                      <a:r>
                        <a:rPr lang="en-GB" sz="1400" dirty="0">
                          <a:solidFill>
                            <a:schemeClr val="tx1"/>
                          </a:solidFill>
                        </a:rPr>
                        <a:t>Promotion</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0"/>
                        </a:spcBef>
                        <a:spcAft>
                          <a:spcPts val="0"/>
                        </a:spcAft>
                      </a:pPr>
                      <a:r>
                        <a:rPr lang="en-GB" sz="1400" dirty="0">
                          <a:solidFill>
                            <a:schemeClr val="tx1"/>
                          </a:solidFill>
                        </a:rPr>
                        <a:t>Social media, sponsored ad spend; what platforms each ICA hangs out: lead magnet – value added free downloadable digital product.</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33825176"/>
                  </a:ext>
                </a:extLst>
              </a:tr>
              <a:tr h="571360">
                <a:tc>
                  <a:txBody>
                    <a:bodyPr/>
                    <a:lstStyle/>
                    <a:p>
                      <a:pPr algn="l">
                        <a:spcBef>
                          <a:spcPts val="0"/>
                        </a:spcBef>
                        <a:spcAft>
                          <a:spcPts val="0"/>
                        </a:spcAft>
                      </a:pPr>
                      <a:r>
                        <a:rPr lang="en-GB" sz="1400" dirty="0">
                          <a:solidFill>
                            <a:schemeClr val="tx1"/>
                          </a:solidFill>
                        </a:rPr>
                        <a:t>Physical evidence</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0"/>
                        </a:spcBef>
                        <a:spcAft>
                          <a:spcPts val="0"/>
                        </a:spcAft>
                      </a:pPr>
                      <a:r>
                        <a:rPr lang="en-GB" sz="1400" dirty="0">
                          <a:solidFill>
                            <a:schemeClr val="tx1"/>
                          </a:solidFill>
                        </a:rPr>
                        <a:t>Onboarding process-easy experience; follow up and support experience.</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6571658"/>
                  </a:ext>
                </a:extLst>
              </a:tr>
            </a:tbl>
          </a:graphicData>
        </a:graphic>
      </p:graphicFrame>
    </p:spTree>
    <p:extLst>
      <p:ext uri="{BB962C8B-B14F-4D97-AF65-F5344CB8AC3E}">
        <p14:creationId xmlns:p14="http://schemas.microsoft.com/office/powerpoint/2010/main" val="32552635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Implementing and embedding strategies – an example (5)</a:t>
            </a:r>
          </a:p>
        </p:txBody>
      </p:sp>
      <p:sp>
        <p:nvSpPr>
          <p:cNvPr id="3" name="Content Placeholder 2"/>
          <p:cNvSpPr>
            <a:spLocks noGrp="1"/>
          </p:cNvSpPr>
          <p:nvPr>
            <p:ph sz="quarter" idx="10"/>
          </p:nvPr>
        </p:nvSpPr>
        <p:spPr>
          <a:xfrm>
            <a:off x="457200" y="1916832"/>
            <a:ext cx="8686800" cy="4248000"/>
          </a:xfrm>
        </p:spPr>
        <p:txBody>
          <a:bodyPr/>
          <a:lstStyle/>
          <a:p>
            <a:pPr lvl="2">
              <a:defRPr/>
            </a:pPr>
            <a:r>
              <a:rPr lang="en-US" sz="1800" dirty="0"/>
              <a:t>What level of sales would be needed for each ICA to achieve the objectives?</a:t>
            </a:r>
          </a:p>
          <a:p>
            <a:pPr lvl="2">
              <a:defRPr/>
            </a:pPr>
            <a:endParaRPr lang="en-US" sz="1800" dirty="0"/>
          </a:p>
          <a:p>
            <a:pPr marL="285750" lvl="2" indent="-285750">
              <a:buClr>
                <a:srgbClr val="0077E3"/>
              </a:buClr>
              <a:buFont typeface="Arial" panose="020B0604020202020204" pitchFamily="34" charset="0"/>
              <a:buChar char="•"/>
              <a:defRPr/>
            </a:pPr>
            <a:r>
              <a:rPr lang="en-US" sz="1800" dirty="0"/>
              <a:t>Corporate objective: to increase profits by 12% within three years.</a:t>
            </a:r>
          </a:p>
          <a:p>
            <a:pPr marL="285750" lvl="2" indent="-285750">
              <a:buClr>
                <a:srgbClr val="0077E3"/>
              </a:buClr>
              <a:buFont typeface="Arial" panose="020B0604020202020204" pitchFamily="34" charset="0"/>
              <a:buChar char="•"/>
              <a:defRPr/>
            </a:pPr>
            <a:r>
              <a:rPr lang="en-US" sz="1800" dirty="0"/>
              <a:t>Functional objective: to increase market share by 20% within three years.</a:t>
            </a:r>
          </a:p>
          <a:p>
            <a:pPr lvl="2">
              <a:defRPr/>
            </a:pPr>
            <a:endParaRPr lang="en-US" sz="1800" dirty="0"/>
          </a:p>
          <a:p>
            <a:pPr lvl="2">
              <a:defRPr/>
            </a:pPr>
            <a:r>
              <a:rPr lang="en-US" sz="1800" b="1" dirty="0"/>
              <a:t>Is this feasible?</a:t>
            </a:r>
          </a:p>
          <a:p>
            <a:pPr marL="0" lvl="3" indent="0">
              <a:spcBef>
                <a:spcPts val="0"/>
              </a:spcBef>
              <a:spcAft>
                <a:spcPts val="0"/>
              </a:spcAft>
              <a:buNone/>
              <a:defRPr/>
            </a:pPr>
            <a:r>
              <a:rPr lang="en-US" sz="1800" dirty="0"/>
              <a:t>In 2021 the Digital Transformation Market was worth an estimated US$ 606.72 billion </a:t>
            </a:r>
          </a:p>
          <a:p>
            <a:pPr marL="0" lvl="3" indent="0">
              <a:spcBef>
                <a:spcPts val="0"/>
              </a:spcBef>
              <a:spcAft>
                <a:spcPts val="0"/>
              </a:spcAft>
              <a:buNone/>
              <a:defRPr/>
            </a:pPr>
            <a:r>
              <a:rPr lang="en-US" sz="1800" dirty="0"/>
              <a:t>(</a:t>
            </a:r>
            <a:r>
              <a:rPr lang="en-US" sz="1800" dirty="0">
                <a:hlinkClick r:id="rId3" action="ppaction://hlinkfile"/>
              </a:rPr>
              <a:t>Digital transformation market - Grandview Research</a:t>
            </a:r>
            <a:r>
              <a:rPr lang="en-US" sz="1800" dirty="0"/>
              <a:t> ).</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UK ecommerce market was fourth globally with sales revenues worth UD$ 118 billion </a:t>
            </a:r>
          </a:p>
          <a:p>
            <a:pPr marL="0" lvl="3" indent="0">
              <a:spcBef>
                <a:spcPts val="0"/>
              </a:spcBef>
              <a:spcAft>
                <a:spcPts val="0"/>
              </a:spcAft>
              <a:buNone/>
              <a:defRPr/>
            </a:pPr>
            <a:r>
              <a:rPr lang="en-US" sz="1800" dirty="0"/>
              <a:t>(</a:t>
            </a:r>
            <a:r>
              <a:rPr lang="en-US" sz="1800" dirty="0">
                <a:hlinkClick r:id="rId4" action="ppaction://hlinkfile"/>
              </a:rPr>
              <a:t>e-commerce market - eCommercedb</a:t>
            </a:r>
            <a:r>
              <a:rPr lang="en-US" sz="1800" dirty="0"/>
              <a:t>).</a:t>
            </a:r>
          </a:p>
          <a:p>
            <a:pPr marL="0" lvl="3" indent="0">
              <a:spcBef>
                <a:spcPts val="0"/>
              </a:spcBef>
              <a:spcAft>
                <a:spcPts val="0"/>
              </a:spcAft>
              <a:buNone/>
              <a:defRPr/>
            </a:pPr>
            <a:endParaRPr lang="en-US" sz="1800" dirty="0"/>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14889716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Implementing and embedding strategies – an example (6)</a:t>
            </a:r>
          </a:p>
        </p:txBody>
      </p:sp>
      <p:sp>
        <p:nvSpPr>
          <p:cNvPr id="3" name="Content Placeholder 2"/>
          <p:cNvSpPr>
            <a:spLocks noGrp="1"/>
          </p:cNvSpPr>
          <p:nvPr>
            <p:ph sz="quarter" idx="10"/>
          </p:nvPr>
        </p:nvSpPr>
        <p:spPr>
          <a:xfrm>
            <a:off x="457200" y="1772816"/>
            <a:ext cx="8686800" cy="4248000"/>
          </a:xfrm>
        </p:spPr>
        <p:txBody>
          <a:bodyPr/>
          <a:lstStyle/>
          <a:p>
            <a:pPr lvl="2">
              <a:defRPr/>
            </a:pPr>
            <a:r>
              <a:rPr lang="en-US" sz="1800" b="1" dirty="0"/>
              <a:t>Market analysis</a:t>
            </a:r>
          </a:p>
          <a:p>
            <a:pPr marL="0" lvl="3" indent="0">
              <a:spcBef>
                <a:spcPts val="600"/>
              </a:spcBef>
              <a:spcAft>
                <a:spcPts val="0"/>
              </a:spcAft>
              <a:buNone/>
              <a:defRPr/>
            </a:pPr>
            <a:r>
              <a:rPr lang="en-US" sz="1800" dirty="0"/>
              <a:t>In 2021 the Digital Transformation Market was worth an estimated US$ 606.72 billion. </a:t>
            </a:r>
          </a:p>
          <a:p>
            <a:pPr lvl="2">
              <a:spcBef>
                <a:spcPts val="600"/>
              </a:spcBef>
              <a:spcAft>
                <a:spcPts val="0"/>
              </a:spcAft>
              <a:defRPr/>
            </a:pPr>
            <a:endParaRPr lang="en-US" sz="1800" b="1" dirty="0"/>
          </a:p>
          <a:p>
            <a:pPr lvl="2">
              <a:spcBef>
                <a:spcPts val="600"/>
              </a:spcBef>
              <a:spcAft>
                <a:spcPts val="0"/>
              </a:spcAft>
              <a:defRPr/>
            </a:pPr>
            <a:r>
              <a:rPr lang="en-US" sz="1800" b="1" dirty="0"/>
              <a:t>Functional objective: to capture market share by 20% within three years.</a:t>
            </a:r>
            <a:endParaRPr lang="en-US" sz="1800" dirty="0"/>
          </a:p>
          <a:p>
            <a:pPr marL="285750" lvl="2" indent="-285750">
              <a:spcBef>
                <a:spcPts val="600"/>
              </a:spcBef>
              <a:spcAft>
                <a:spcPts val="0"/>
              </a:spcAft>
              <a:buClr>
                <a:srgbClr val="0077E3"/>
              </a:buClr>
              <a:buFont typeface="Arial" panose="020B0604020202020204" pitchFamily="34" charset="0"/>
              <a:buChar char="•"/>
              <a:defRPr/>
            </a:pPr>
            <a:r>
              <a:rPr lang="en-US" sz="1800" dirty="0"/>
              <a:t>20% of current digital transformation market is US$ 12 billion.</a:t>
            </a:r>
          </a:p>
          <a:p>
            <a:pPr marL="285750" lvl="2" indent="-285750">
              <a:spcBef>
                <a:spcPts val="600"/>
              </a:spcBef>
              <a:spcAft>
                <a:spcPts val="0"/>
              </a:spcAft>
              <a:buClr>
                <a:srgbClr val="0077E3"/>
              </a:buClr>
              <a:buFont typeface="Arial" panose="020B0604020202020204" pitchFamily="34" charset="0"/>
              <a:buChar char="•"/>
              <a:defRPr/>
            </a:pPr>
            <a:r>
              <a:rPr lang="en-US" sz="1800" dirty="0"/>
              <a:t>Requires sales of US$ 3.03 billion per ICA over next three years.</a:t>
            </a:r>
          </a:p>
          <a:p>
            <a:pPr marL="285750" lvl="2" indent="-285750">
              <a:spcBef>
                <a:spcPts val="600"/>
              </a:spcBef>
              <a:spcAft>
                <a:spcPts val="0"/>
              </a:spcAft>
              <a:buClr>
                <a:srgbClr val="0077E3"/>
              </a:buClr>
              <a:buFont typeface="Arial" panose="020B0604020202020204" pitchFamily="34" charset="0"/>
              <a:buChar char="•"/>
              <a:defRPr/>
            </a:pPr>
            <a:r>
              <a:rPr lang="en-US" sz="1800" dirty="0"/>
              <a:t>Need to maintain this sales figure to capture 20% market share.</a:t>
            </a:r>
          </a:p>
          <a:p>
            <a:pPr lvl="2">
              <a:spcBef>
                <a:spcPts val="600"/>
              </a:spcBef>
              <a:spcAft>
                <a:spcPts val="0"/>
              </a:spcAft>
              <a:defRPr/>
            </a:pPr>
            <a:endParaRPr lang="en-US" sz="1800" dirty="0"/>
          </a:p>
          <a:p>
            <a:pPr lvl="2">
              <a:spcBef>
                <a:spcPts val="600"/>
              </a:spcBef>
              <a:spcAft>
                <a:spcPts val="0"/>
              </a:spcAft>
              <a:defRPr/>
            </a:pPr>
            <a:r>
              <a:rPr lang="en-US" sz="1800" b="1" dirty="0"/>
              <a:t>Is this feasible?</a:t>
            </a:r>
          </a:p>
          <a:p>
            <a:pPr marL="0" lvl="3" indent="0">
              <a:spcBef>
                <a:spcPts val="600"/>
              </a:spcBef>
              <a:spcAft>
                <a:spcPts val="0"/>
              </a:spcAft>
              <a:buNone/>
              <a:defRPr/>
            </a:pPr>
            <a:r>
              <a:rPr lang="en-US" sz="1800" dirty="0"/>
              <a:t>This sales figure may be feasible if the business organisation is already a major player in the marketplace. More likely needs to adjust its 20% objective.</a:t>
            </a:r>
          </a:p>
          <a:p>
            <a:pPr marL="0" lvl="3" indent="0">
              <a:spcBef>
                <a:spcPts val="600"/>
              </a:spcBef>
              <a:spcAft>
                <a:spcPts val="0"/>
              </a:spcAft>
              <a:buNone/>
              <a:defRPr/>
            </a:pPr>
            <a:r>
              <a:rPr lang="en-US" sz="1800" dirty="0"/>
              <a:t>The level of 12% increase in profits will also depend on how costs are managed.</a:t>
            </a:r>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19446049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Implementing and embedding strategies – an example (7)</a:t>
            </a:r>
          </a:p>
        </p:txBody>
      </p:sp>
      <p:sp>
        <p:nvSpPr>
          <p:cNvPr id="3" name="Content Placeholder 2"/>
          <p:cNvSpPr>
            <a:spLocks noGrp="1"/>
          </p:cNvSpPr>
          <p:nvPr>
            <p:ph sz="quarter" idx="10"/>
          </p:nvPr>
        </p:nvSpPr>
        <p:spPr>
          <a:xfrm>
            <a:off x="446201" y="1844824"/>
            <a:ext cx="8686800" cy="4248000"/>
          </a:xfrm>
        </p:spPr>
        <p:txBody>
          <a:bodyPr/>
          <a:lstStyle/>
          <a:p>
            <a:pPr lvl="2">
              <a:defRPr/>
            </a:pPr>
            <a:r>
              <a:rPr lang="en-US" sz="1800" b="1" dirty="0"/>
              <a:t>A more feasible objective?</a:t>
            </a:r>
          </a:p>
          <a:p>
            <a:pPr lvl="2">
              <a:defRPr/>
            </a:pPr>
            <a:r>
              <a:rPr lang="en-US" sz="1800" dirty="0"/>
              <a:t>Functional objective: to </a:t>
            </a:r>
            <a:r>
              <a:rPr lang="en-US" sz="1800" i="1" dirty="0"/>
              <a:t>increase current</a:t>
            </a:r>
            <a:r>
              <a:rPr lang="en-US" sz="1800" dirty="0"/>
              <a:t> market share by 20% within three years.</a:t>
            </a:r>
          </a:p>
          <a:p>
            <a:pPr lvl="2">
              <a:defRPr/>
            </a:pPr>
            <a:r>
              <a:rPr lang="en-US" sz="1800" dirty="0"/>
              <a:t>Assuming current market share is worth £1,000,000 (one million pounds).</a:t>
            </a:r>
          </a:p>
          <a:p>
            <a:pPr lvl="2">
              <a:defRPr/>
            </a:pPr>
            <a:r>
              <a:rPr lang="en-US" sz="1800" dirty="0"/>
              <a:t>What level of sales would we need to make to each ICA to achieve the objectives?</a:t>
            </a:r>
          </a:p>
          <a:p>
            <a:pPr lvl="2">
              <a:defRPr/>
            </a:pPr>
            <a:endParaRPr lang="en-US" sz="1800" b="1" dirty="0"/>
          </a:p>
          <a:p>
            <a:pPr lvl="2">
              <a:defRPr/>
            </a:pPr>
            <a:r>
              <a:rPr lang="en-US" sz="1800" b="1" dirty="0"/>
              <a:t>Market share and profits</a:t>
            </a:r>
            <a:endParaRPr lang="en-US" sz="1800" dirty="0"/>
          </a:p>
          <a:p>
            <a:pPr marL="0" lvl="3" indent="0">
              <a:spcBef>
                <a:spcPts val="0"/>
              </a:spcBef>
              <a:spcAft>
                <a:spcPts val="0"/>
              </a:spcAft>
              <a:buNone/>
              <a:defRPr/>
            </a:pPr>
            <a:r>
              <a:rPr lang="en-US" sz="1800" dirty="0"/>
              <a:t>20% of current market share is £200,000 – requires sales of an extra £50K per annum for each of the ICA segments. More likely to be feasible for the business.</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Net profits to achieve £24K of annual sales of £200K for a 12% increase in profits but again – would depend on how costs are managed.</a:t>
            </a:r>
          </a:p>
          <a:p>
            <a:pPr marL="0" lvl="3" indent="0">
              <a:spcBef>
                <a:spcPts val="0"/>
              </a:spcBef>
              <a:spcAft>
                <a:spcPts val="0"/>
              </a:spcAft>
              <a:buNone/>
              <a:defRPr/>
            </a:pPr>
            <a:endParaRPr lang="en-US" sz="1800" dirty="0"/>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8256292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 what we did</a:t>
            </a:r>
          </a:p>
        </p:txBody>
      </p:sp>
      <p:sp>
        <p:nvSpPr>
          <p:cNvPr id="3" name="Content Placeholder 2"/>
          <p:cNvSpPr>
            <a:spLocks noGrp="1"/>
          </p:cNvSpPr>
          <p:nvPr>
            <p:ph sz="quarter" idx="10"/>
          </p:nvPr>
        </p:nvSpPr>
        <p:spPr>
          <a:xfrm>
            <a:off x="457200" y="1014180"/>
            <a:ext cx="8229600" cy="4248000"/>
          </a:xfrm>
        </p:spPr>
        <p:txBody>
          <a:bodyPr/>
          <a:lstStyle/>
          <a:p>
            <a:pPr lvl="1"/>
            <a:endParaRPr lang="en-US" sz="2000" dirty="0"/>
          </a:p>
          <a:p>
            <a:pPr lvl="1"/>
            <a:r>
              <a:rPr lang="en-US" sz="2000" dirty="0"/>
              <a:t>Reviewed and discussed the purpose of a business plan and how it can be used to measure success.</a:t>
            </a:r>
          </a:p>
          <a:p>
            <a:pPr lvl="1"/>
            <a:r>
              <a:rPr lang="en-US" dirty="0"/>
              <a:t>D</a:t>
            </a:r>
            <a:r>
              <a:rPr lang="en-US" sz="2000" dirty="0"/>
              <a:t>iscussed the purpose and importance of key performance indicators (KPIs) and why they should be SMART like objectives.</a:t>
            </a:r>
          </a:p>
          <a:p>
            <a:pPr lvl="1"/>
            <a:r>
              <a:rPr lang="en-US" sz="2000" dirty="0"/>
              <a:t>Considered what an implementation plan really is and how to create actions to </a:t>
            </a:r>
            <a:r>
              <a:rPr lang="en-US" dirty="0"/>
              <a:t>embed implementation strategies.</a:t>
            </a:r>
            <a:endParaRPr lang="en-US" sz="2000" dirty="0"/>
          </a:p>
          <a:p>
            <a:pPr lvl="1"/>
            <a:r>
              <a:rPr lang="en-US" dirty="0"/>
              <a:t>Reviewed a worked </a:t>
            </a:r>
            <a:r>
              <a:rPr lang="en-US" sz="2000" dirty="0"/>
              <a:t>example of implementing strategies and testing objectives for feasibility.</a:t>
            </a:r>
          </a:p>
          <a:p>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ED34E6A4-A44D-1E78-A01F-C0DBF0D56BBA}"/>
              </a:ext>
            </a:extLst>
          </p:cNvPr>
          <p:cNvSpPr txBox="1"/>
          <p:nvPr/>
        </p:nvSpPr>
        <p:spPr>
          <a:xfrm>
            <a:off x="1810363" y="6202759"/>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1534"/>
            <a:ext cx="8229600" cy="382588"/>
          </a:xfrm>
        </p:spPr>
        <p:txBody>
          <a:bodyPr/>
          <a:lstStyle/>
          <a:p>
            <a:r>
              <a:rPr lang="en-US" dirty="0"/>
              <a:t>Measuring success</a:t>
            </a:r>
          </a:p>
        </p:txBody>
      </p:sp>
      <p:sp>
        <p:nvSpPr>
          <p:cNvPr id="3" name="Content Placeholder 2"/>
          <p:cNvSpPr>
            <a:spLocks noGrp="1"/>
          </p:cNvSpPr>
          <p:nvPr>
            <p:ph sz="quarter" idx="10"/>
          </p:nvPr>
        </p:nvSpPr>
        <p:spPr>
          <a:xfrm>
            <a:off x="457200" y="1556792"/>
            <a:ext cx="8229600" cy="4464496"/>
          </a:xfrm>
        </p:spPr>
        <p:txBody>
          <a:bodyPr/>
          <a:lstStyle/>
          <a:p>
            <a:pPr marL="0" indent="0">
              <a:spcBef>
                <a:spcPts val="0"/>
              </a:spcBef>
              <a:spcAft>
                <a:spcPts val="300"/>
              </a:spcAft>
            </a:pPr>
            <a:r>
              <a:rPr lang="en-GB" dirty="0">
                <a:ea typeface="ＭＳ Ｐゴシック" pitchFamily="-105" charset="-128"/>
                <a:cs typeface="ＭＳ Ｐゴシック" pitchFamily="-105" charset="-128"/>
              </a:rPr>
              <a:t>All business activities involve a certain amount of risk.</a:t>
            </a:r>
          </a:p>
          <a:p>
            <a:pPr marL="0" indent="0">
              <a:spcBef>
                <a:spcPts val="0"/>
              </a:spcBef>
              <a:spcAft>
                <a:spcPts val="300"/>
              </a:spcAft>
            </a:pPr>
            <a:r>
              <a:rPr lang="en-GB" dirty="0">
                <a:ea typeface="ＭＳ Ｐゴシック" pitchFamily="-105" charset="-128"/>
                <a:cs typeface="ＭＳ Ｐゴシック" pitchFamily="-105" charset="-128"/>
              </a:rPr>
              <a:t> </a:t>
            </a:r>
          </a:p>
          <a:p>
            <a:pPr>
              <a:spcBef>
                <a:spcPts val="0"/>
              </a:spcBef>
              <a:spcAft>
                <a:spcPts val="300"/>
              </a:spcAft>
            </a:pPr>
            <a:r>
              <a:rPr lang="en-GB" dirty="0">
                <a:ea typeface="ＭＳ Ｐゴシック" pitchFamily="-105" charset="-128"/>
              </a:rPr>
              <a:t>Owners/managers in business need to assess these risks by considering the potential issues that may occur during business activities.</a:t>
            </a:r>
          </a:p>
          <a:p>
            <a:pPr>
              <a:spcBef>
                <a:spcPts val="0"/>
              </a:spcBef>
              <a:spcAft>
                <a:spcPts val="300"/>
              </a:spcAft>
            </a:pPr>
            <a:endParaRPr lang="en-GB" dirty="0">
              <a:ea typeface="ＭＳ Ｐゴシック" pitchFamily="-105" charset="-128"/>
            </a:endParaRPr>
          </a:p>
          <a:p>
            <a:pPr>
              <a:spcBef>
                <a:spcPts val="0"/>
              </a:spcBef>
              <a:spcAft>
                <a:spcPts val="300"/>
              </a:spcAft>
            </a:pPr>
            <a:r>
              <a:rPr lang="en-GB" dirty="0">
                <a:ea typeface="ＭＳ Ｐゴシック" pitchFamily="-105" charset="-128"/>
              </a:rPr>
              <a:t>Then plan how these potential issues may be overcome by managing the resources within the business. </a:t>
            </a:r>
          </a:p>
          <a:p>
            <a:pPr>
              <a:spcBef>
                <a:spcPts val="0"/>
              </a:spcBef>
              <a:spcAft>
                <a:spcPts val="300"/>
              </a:spcAft>
            </a:pPr>
            <a:endParaRPr lang="en-GB" dirty="0">
              <a:ea typeface="ＭＳ Ｐゴシック" pitchFamily="-105" charset="-128"/>
            </a:endParaRPr>
          </a:p>
          <a:p>
            <a:pPr>
              <a:spcBef>
                <a:spcPts val="0"/>
              </a:spcBef>
              <a:spcAft>
                <a:spcPts val="300"/>
              </a:spcAft>
            </a:pPr>
            <a:r>
              <a:rPr lang="en-US" dirty="0"/>
              <a:t>The prime document for</a:t>
            </a:r>
          </a:p>
          <a:p>
            <a:pPr>
              <a:spcBef>
                <a:spcPts val="0"/>
              </a:spcBef>
              <a:spcAft>
                <a:spcPts val="300"/>
              </a:spcAft>
            </a:pPr>
            <a:r>
              <a:rPr lang="en-US" dirty="0"/>
              <a:t>this is the </a:t>
            </a:r>
            <a:r>
              <a:rPr lang="en-US" b="1" dirty="0"/>
              <a:t>business plan.</a:t>
            </a:r>
          </a:p>
          <a:p>
            <a:pPr>
              <a:spcBef>
                <a:spcPts val="0"/>
              </a:spcBef>
              <a:spcAft>
                <a:spcPts val="0"/>
              </a:spcAft>
            </a:pPr>
            <a:endParaRPr lang="en-US" dirty="0"/>
          </a:p>
          <a:p>
            <a:pPr>
              <a:spcBef>
                <a:spcPts val="0"/>
              </a:spcBef>
              <a:spcAft>
                <a:spcPts val="0"/>
              </a:spcAft>
            </a:pPr>
            <a:r>
              <a:rPr lang="en-US" dirty="0"/>
              <a:t>	</a:t>
            </a:r>
          </a:p>
          <a:p>
            <a:pPr>
              <a:spcBef>
                <a:spcPts val="0"/>
              </a:spcBef>
              <a:spcAft>
                <a:spcPts val="0"/>
              </a:spcAft>
            </a:pPr>
            <a:endParaRPr lang="en-US" sz="800" dirty="0"/>
          </a:p>
        </p:txBody>
      </p:sp>
      <p:pic>
        <p:nvPicPr>
          <p:cNvPr id="1026" name="Picture 2">
            <a:extLst>
              <a:ext uri="{FF2B5EF4-FFF2-40B4-BE49-F238E27FC236}">
                <a16:creationId xmlns:a16="http://schemas.microsoft.com/office/drawing/2014/main" id="{382DF28F-50C0-F6DB-941D-916AF8209D07}"/>
              </a:ext>
            </a:extLst>
          </p:cNvPr>
          <p:cNvPicPr>
            <a:picLocks noChangeAspect="1" noChangeArrowheads="1"/>
          </p:cNvPicPr>
          <p:nvPr/>
        </p:nvPicPr>
        <p:blipFill>
          <a:blip r:embed="rId3"/>
          <a:srcRect/>
          <a:stretch/>
        </p:blipFill>
        <p:spPr bwMode="auto">
          <a:xfrm>
            <a:off x="4283968" y="3669192"/>
            <a:ext cx="3305509" cy="22080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Business plan </a:t>
            </a:r>
            <a:r>
              <a:rPr kumimoji="0" lang="en-US" sz="2400" i="0" u="none" strike="noStrike" kern="0" cap="none" spc="0" normalizeH="0" baseline="0" noProof="0" dirty="0">
                <a:ln>
                  <a:noFill/>
                </a:ln>
                <a:solidFill>
                  <a:srgbClr val="0077E3"/>
                </a:solidFill>
                <a:effectLst/>
                <a:uLnTx/>
                <a:uFillTx/>
                <a:latin typeface="Arial"/>
                <a:ea typeface="ＭＳ Ｐゴシック" charset="-128"/>
              </a:rPr>
              <a:t>–</a:t>
            </a:r>
            <a:r>
              <a:rPr lang="en-US" dirty="0"/>
              <a:t> characteristics</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2000" dirty="0"/>
              <a:t>An assessment on the viability of the business and how it will be managed.</a:t>
            </a:r>
          </a:p>
          <a:p>
            <a:pPr lvl="2">
              <a:defRPr/>
            </a:pPr>
            <a:r>
              <a:rPr lang="en-US" sz="2000" b="1" dirty="0"/>
              <a:t>Characteristics of a business plan:</a:t>
            </a:r>
          </a:p>
          <a:p>
            <a:pPr lvl="3">
              <a:defRPr/>
            </a:pPr>
            <a:r>
              <a:rPr lang="en-US" sz="2000" dirty="0"/>
              <a:t>simple, clear and concise.</a:t>
            </a:r>
          </a:p>
          <a:p>
            <a:pPr lvl="3">
              <a:defRPr/>
            </a:pPr>
            <a:r>
              <a:rPr lang="en-US" sz="2000" dirty="0"/>
              <a:t>realistic and truthful.</a:t>
            </a:r>
          </a:p>
          <a:p>
            <a:pPr lvl="3">
              <a:defRPr/>
            </a:pPr>
            <a:r>
              <a:rPr lang="en-US" sz="2000" dirty="0"/>
              <a:t>accurate, feasible estimates. </a:t>
            </a:r>
          </a:p>
          <a:p>
            <a:pPr lvl="3">
              <a:defRPr/>
            </a:pPr>
            <a:r>
              <a:rPr lang="en-US" sz="2000" dirty="0"/>
              <a:t>supported by data and figures.</a:t>
            </a:r>
          </a:p>
          <a:p>
            <a:pPr lvl="3">
              <a:defRPr/>
            </a:pPr>
            <a:r>
              <a:rPr lang="en-US" sz="2000" dirty="0"/>
              <a:t>used for management decisions.</a:t>
            </a:r>
          </a:p>
          <a:p>
            <a:pPr lvl="3">
              <a:defRPr/>
            </a:pPr>
            <a:r>
              <a:rPr lang="en-US" sz="2000" dirty="0"/>
              <a:t>used for decisions by banks/investors.</a:t>
            </a:r>
          </a:p>
          <a:p>
            <a:pPr lvl="2">
              <a:defRPr/>
            </a:pPr>
            <a:endParaRPr lang="en-US" sz="2000" dirty="0"/>
          </a:p>
          <a:p>
            <a:pPr lvl="2">
              <a:defRPr/>
            </a:pPr>
            <a:r>
              <a:rPr lang="en-US" sz="2000" dirty="0"/>
              <a:t>A business plan is one of the first things any financial institution or investor will ask for when raising finance. Especially in a new business with no trading records.</a:t>
            </a:r>
          </a:p>
          <a:p>
            <a:pPr marL="0" lvl="8" indent="0" eaLnBrk="0" hangingPunct="0">
              <a:lnSpc>
                <a:spcPts val="1200"/>
              </a:lnSpc>
              <a:spcBef>
                <a:spcPts val="0"/>
              </a:spcBef>
              <a:spcAft>
                <a:spcPts val="0"/>
              </a:spcAft>
              <a:buNone/>
            </a:pPr>
            <a:endParaRPr lang="en-US" dirty="0"/>
          </a:p>
        </p:txBody>
      </p:sp>
      <p:pic>
        <p:nvPicPr>
          <p:cNvPr id="1026" name="Picture 2">
            <a:extLst>
              <a:ext uri="{FF2B5EF4-FFF2-40B4-BE49-F238E27FC236}">
                <a16:creationId xmlns:a16="http://schemas.microsoft.com/office/drawing/2014/main" id="{0C499777-A7D4-4C95-BC02-2376E062F088}"/>
              </a:ext>
            </a:extLst>
          </p:cNvPr>
          <p:cNvPicPr>
            <a:picLocks noChangeAspect="1" noChangeArrowheads="1"/>
          </p:cNvPicPr>
          <p:nvPr/>
        </p:nvPicPr>
        <p:blipFill>
          <a:blip r:embed="rId3"/>
          <a:srcRect/>
          <a:stretch/>
        </p:blipFill>
        <p:spPr bwMode="auto">
          <a:xfrm>
            <a:off x="5140023" y="2199730"/>
            <a:ext cx="3680449" cy="24585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Business plan </a:t>
            </a:r>
            <a:r>
              <a:rPr kumimoji="0" lang="en-US" sz="2400" i="0" u="none" strike="noStrike" kern="0" cap="none" spc="0" normalizeH="0" baseline="0" noProof="0" dirty="0">
                <a:ln>
                  <a:noFill/>
                </a:ln>
                <a:solidFill>
                  <a:srgbClr val="0077E3"/>
                </a:solidFill>
                <a:effectLst/>
                <a:uLnTx/>
                <a:uFillTx/>
                <a:latin typeface="Arial"/>
                <a:ea typeface="ＭＳ Ｐゴシック" charset="-128"/>
              </a:rPr>
              <a:t>–</a:t>
            </a:r>
            <a:r>
              <a:rPr lang="en-US" dirty="0">
                <a:ea typeface="ＭＳ Ｐゴシック" pitchFamily="-105" charset="-128"/>
                <a:cs typeface="ＭＳ Ｐゴシック" pitchFamily="-105" charset="-128"/>
              </a:rPr>
              <a:t> contents</a:t>
            </a:r>
          </a:p>
        </p:txBody>
      </p:sp>
      <p:sp>
        <p:nvSpPr>
          <p:cNvPr id="5123" name="Content Placeholder 2"/>
          <p:cNvSpPr>
            <a:spLocks noGrp="1"/>
          </p:cNvSpPr>
          <p:nvPr>
            <p:ph sz="quarter" idx="10"/>
          </p:nvPr>
        </p:nvSpPr>
        <p:spPr>
          <a:xfrm>
            <a:off x="457200" y="1512000"/>
            <a:ext cx="8229600" cy="4248000"/>
          </a:xfrm>
        </p:spPr>
        <p:txBody>
          <a:bodyPr/>
          <a:lstStyle/>
          <a:p>
            <a:pPr>
              <a:spcAft>
                <a:spcPts val="0"/>
              </a:spcAft>
              <a:defRPr/>
            </a:pPr>
            <a:r>
              <a:rPr lang="en-US" dirty="0">
                <a:ea typeface="ＭＳ Ｐゴシック" pitchFamily="-105" charset="-128"/>
              </a:rPr>
              <a:t>A business plan should contain the following:</a:t>
            </a:r>
          </a:p>
          <a:p>
            <a:pPr>
              <a:spcBef>
                <a:spcPts val="600"/>
              </a:spcBef>
              <a:spcAft>
                <a:spcPts val="0"/>
              </a:spcAft>
              <a:defRPr/>
            </a:pPr>
            <a:endParaRPr lang="en-US" dirty="0"/>
          </a:p>
          <a:p>
            <a:pPr lvl="3">
              <a:defRPr/>
            </a:pPr>
            <a:r>
              <a:rPr lang="en-US" sz="2000" dirty="0"/>
              <a:t>executive summary – quick overview.</a:t>
            </a:r>
          </a:p>
          <a:p>
            <a:pPr lvl="3">
              <a:defRPr/>
            </a:pPr>
            <a:r>
              <a:rPr lang="en-US" sz="2000" dirty="0"/>
              <a:t>statement of business objectives.</a:t>
            </a:r>
            <a:endParaRPr lang="en-US" sz="2000" dirty="0">
              <a:solidFill>
                <a:srgbClr val="FF0000"/>
              </a:solidFill>
            </a:endParaRPr>
          </a:p>
          <a:p>
            <a:pPr lvl="3">
              <a:defRPr/>
            </a:pPr>
            <a:r>
              <a:rPr lang="en-US" sz="2000" dirty="0"/>
              <a:t>products/services and how you will sell.</a:t>
            </a:r>
          </a:p>
          <a:p>
            <a:pPr lvl="3">
              <a:defRPr/>
            </a:pPr>
            <a:r>
              <a:rPr lang="en-US" sz="2000" dirty="0"/>
              <a:t>resources needed – finance, people.</a:t>
            </a:r>
          </a:p>
          <a:p>
            <a:pPr lvl="3">
              <a:defRPr/>
            </a:pPr>
            <a:r>
              <a:rPr lang="en-US" sz="2000" dirty="0"/>
              <a:t>analysis of your skills/experience.</a:t>
            </a:r>
          </a:p>
          <a:p>
            <a:pPr lvl="3">
              <a:defRPr/>
            </a:pPr>
            <a:r>
              <a:rPr lang="en-US" sz="2000" dirty="0"/>
              <a:t>market analysis – size, segment, value.</a:t>
            </a:r>
          </a:p>
          <a:p>
            <a:pPr lvl="3">
              <a:defRPr/>
            </a:pPr>
            <a:r>
              <a:rPr lang="en-US" sz="2000" dirty="0"/>
              <a:t>marketing plan – with own objectives.</a:t>
            </a:r>
          </a:p>
          <a:p>
            <a:pPr lvl="3">
              <a:defRPr/>
            </a:pPr>
            <a:r>
              <a:rPr lang="en-US" sz="2000" dirty="0"/>
              <a:t>production plan (if you make products).</a:t>
            </a:r>
          </a:p>
          <a:p>
            <a:pPr lvl="3">
              <a:defRPr/>
            </a:pPr>
            <a:r>
              <a:rPr lang="en-US" sz="2000" dirty="0"/>
              <a:t>location of the business.</a:t>
            </a:r>
          </a:p>
          <a:p>
            <a:pPr marL="0" indent="0"/>
            <a:endParaRPr lang="en-US" sz="2800" dirty="0">
              <a:ea typeface="ＭＳ Ｐゴシック" pitchFamily="-105" charset="-128"/>
              <a:cs typeface="ＭＳ Ｐゴシック" pitchFamily="-105" charset="-128"/>
            </a:endParaRPr>
          </a:p>
        </p:txBody>
      </p:sp>
      <p:pic>
        <p:nvPicPr>
          <p:cNvPr id="2050" name="Picture 2">
            <a:extLst>
              <a:ext uri="{FF2B5EF4-FFF2-40B4-BE49-F238E27FC236}">
                <a16:creationId xmlns:a16="http://schemas.microsoft.com/office/drawing/2014/main" id="{6F5C1F6C-1137-4092-B719-3D558C6A9BA5}"/>
              </a:ext>
            </a:extLst>
          </p:cNvPr>
          <p:cNvPicPr>
            <a:picLocks noChangeAspect="1" noChangeArrowheads="1"/>
          </p:cNvPicPr>
          <p:nvPr/>
        </p:nvPicPr>
        <p:blipFill>
          <a:blip r:embed="rId3"/>
          <a:srcRect/>
          <a:stretch/>
        </p:blipFill>
        <p:spPr bwMode="auto">
          <a:xfrm>
            <a:off x="6045165" y="1661164"/>
            <a:ext cx="2618382" cy="3931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7291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Business plan – measuring success</a:t>
            </a:r>
          </a:p>
        </p:txBody>
      </p:sp>
      <p:sp>
        <p:nvSpPr>
          <p:cNvPr id="3" name="Content Placeholder 2"/>
          <p:cNvSpPr>
            <a:spLocks noGrp="1"/>
          </p:cNvSpPr>
          <p:nvPr>
            <p:ph sz="quarter" idx="10"/>
          </p:nvPr>
        </p:nvSpPr>
        <p:spPr>
          <a:xfrm>
            <a:off x="457200" y="1586826"/>
            <a:ext cx="8229600" cy="4248000"/>
          </a:xfrm>
        </p:spPr>
        <p:txBody>
          <a:bodyPr/>
          <a:lstStyle/>
          <a:p>
            <a:pPr lvl="2">
              <a:defRPr/>
            </a:pPr>
            <a:r>
              <a:rPr lang="en-US" sz="1800" dirty="0"/>
              <a:t>The business plan is a working document. It is used to drive the business to achieve its short-, medium- and long-term objectives.</a:t>
            </a:r>
          </a:p>
          <a:p>
            <a:pPr lvl="2">
              <a:spcBef>
                <a:spcPts val="0"/>
              </a:spcBef>
              <a:spcAft>
                <a:spcPts val="0"/>
              </a:spcAft>
              <a:defRPr/>
            </a:pPr>
            <a:endParaRPr lang="en-US" sz="1800" dirty="0"/>
          </a:p>
          <a:p>
            <a:pPr lvl="2">
              <a:spcBef>
                <a:spcPts val="0"/>
              </a:spcBef>
              <a:spcAft>
                <a:spcPts val="0"/>
              </a:spcAft>
              <a:defRPr/>
            </a:pPr>
            <a:r>
              <a:rPr lang="en-US" sz="1800" dirty="0"/>
              <a:t>It is reviewed, updated and changed constantly, as objectives are achieved and new goals are set.</a:t>
            </a:r>
          </a:p>
          <a:p>
            <a:pPr lvl="2">
              <a:spcBef>
                <a:spcPts val="0"/>
              </a:spcBef>
              <a:spcAft>
                <a:spcPts val="0"/>
              </a:spcAft>
              <a:defRPr/>
            </a:pPr>
            <a:endParaRPr lang="en-US" sz="1800" dirty="0"/>
          </a:p>
          <a:p>
            <a:pPr lvl="2">
              <a:spcBef>
                <a:spcPts val="0"/>
              </a:spcBef>
              <a:spcAft>
                <a:spcPts val="0"/>
              </a:spcAft>
              <a:defRPr/>
            </a:pPr>
            <a:r>
              <a:rPr lang="en-US" sz="1800" dirty="0"/>
              <a:t>The business plan will inform the functional plans in each department such as:</a:t>
            </a:r>
          </a:p>
          <a:p>
            <a:pPr lvl="2">
              <a:spcBef>
                <a:spcPts val="0"/>
              </a:spcBef>
              <a:spcAft>
                <a:spcPts val="0"/>
              </a:spcAft>
              <a:defRPr/>
            </a:pPr>
            <a:r>
              <a:rPr lang="en-US" sz="1800" dirty="0"/>
              <a:t> </a:t>
            </a:r>
          </a:p>
          <a:p>
            <a:pPr marL="285750" lvl="2" indent="-285750">
              <a:spcBef>
                <a:spcPts val="0"/>
              </a:spcBef>
              <a:spcAft>
                <a:spcPts val="0"/>
              </a:spcAft>
              <a:buClr>
                <a:srgbClr val="0070C0"/>
              </a:buClr>
              <a:buFont typeface="Arial" panose="020B0604020202020204" pitchFamily="34" charset="0"/>
              <a:buChar char="•"/>
              <a:defRPr/>
            </a:pPr>
            <a:r>
              <a:rPr lang="en-US" sz="1800" dirty="0"/>
              <a:t>financial plans.</a:t>
            </a:r>
          </a:p>
          <a:p>
            <a:pPr marL="285750" lvl="2" indent="-285750">
              <a:spcBef>
                <a:spcPts val="0"/>
              </a:spcBef>
              <a:spcAft>
                <a:spcPts val="0"/>
              </a:spcAft>
              <a:buClr>
                <a:srgbClr val="0070C0"/>
              </a:buClr>
              <a:buFont typeface="Arial" panose="020B0604020202020204" pitchFamily="34" charset="0"/>
              <a:buChar char="•"/>
              <a:defRPr/>
            </a:pPr>
            <a:r>
              <a:rPr lang="en-US" sz="1800" dirty="0"/>
              <a:t>marketing plans.</a:t>
            </a:r>
          </a:p>
          <a:p>
            <a:pPr marL="285750" lvl="2" indent="-285750">
              <a:spcBef>
                <a:spcPts val="0"/>
              </a:spcBef>
              <a:spcAft>
                <a:spcPts val="0"/>
              </a:spcAft>
              <a:buClr>
                <a:srgbClr val="0070C0"/>
              </a:buClr>
              <a:buFont typeface="Arial" panose="020B0604020202020204" pitchFamily="34" charset="0"/>
              <a:buChar char="•"/>
              <a:defRPr/>
            </a:pPr>
            <a:r>
              <a:rPr lang="en-US" sz="1800" dirty="0"/>
              <a:t>human resources.</a:t>
            </a:r>
          </a:p>
          <a:p>
            <a:pPr marL="285750" lvl="2" indent="-285750">
              <a:spcBef>
                <a:spcPts val="0"/>
              </a:spcBef>
              <a:spcAft>
                <a:spcPts val="0"/>
              </a:spcAft>
              <a:buClr>
                <a:srgbClr val="0070C0"/>
              </a:buClr>
              <a:buFont typeface="Arial" panose="020B0604020202020204" pitchFamily="34" charset="0"/>
              <a:buChar char="•"/>
              <a:defRPr/>
            </a:pPr>
            <a:r>
              <a:rPr lang="en-US" sz="1800" dirty="0"/>
              <a:t>production planning.</a:t>
            </a:r>
          </a:p>
          <a:p>
            <a:pPr marL="285750" lvl="2" indent="-285750">
              <a:spcBef>
                <a:spcPts val="0"/>
              </a:spcBef>
              <a:spcAft>
                <a:spcPts val="0"/>
              </a:spcAft>
              <a:buClr>
                <a:srgbClr val="0070C0"/>
              </a:buClr>
              <a:buFont typeface="Arial" panose="020B0604020202020204" pitchFamily="34" charset="0"/>
              <a:buChar char="•"/>
              <a:defRPr/>
            </a:pPr>
            <a:r>
              <a:rPr lang="en-US" sz="1800" dirty="0"/>
              <a:t>research and development.</a:t>
            </a:r>
          </a:p>
          <a:p>
            <a:pPr marL="285750" lvl="2" indent="-285750">
              <a:spcBef>
                <a:spcPts val="0"/>
              </a:spcBef>
              <a:spcAft>
                <a:spcPts val="0"/>
              </a:spcAft>
              <a:buClr>
                <a:srgbClr val="0070C0"/>
              </a:buClr>
              <a:buFont typeface="Arial" panose="020B0604020202020204" pitchFamily="34" charset="0"/>
              <a:buChar char="•"/>
              <a:defRPr/>
            </a:pPr>
            <a:endParaRPr lang="en-US" sz="1800" dirty="0"/>
          </a:p>
          <a:p>
            <a:pPr marL="0" lvl="3" indent="0">
              <a:spcBef>
                <a:spcPts val="0"/>
              </a:spcBef>
              <a:spcAft>
                <a:spcPts val="0"/>
              </a:spcAft>
              <a:buNone/>
              <a:defRPr/>
            </a:pPr>
            <a:r>
              <a:rPr lang="en-US" sz="1800" dirty="0"/>
              <a:t>SMART objectives from the business and departmental plans will be transformed into </a:t>
            </a:r>
            <a:r>
              <a:rPr lang="en-US" sz="1800" b="1" dirty="0"/>
              <a:t>key performance indicators (KPIs)</a:t>
            </a:r>
            <a:r>
              <a:rPr lang="en-US" sz="1800" dirty="0"/>
              <a:t> used to measure progress and success. </a:t>
            </a:r>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1449378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performance indicators (KPIs)</a:t>
            </a:r>
          </a:p>
        </p:txBody>
      </p:sp>
      <p:sp>
        <p:nvSpPr>
          <p:cNvPr id="3" name="Content Placeholder 2"/>
          <p:cNvSpPr>
            <a:spLocks noGrp="1"/>
          </p:cNvSpPr>
          <p:nvPr>
            <p:ph sz="quarter" idx="10"/>
          </p:nvPr>
        </p:nvSpPr>
        <p:spPr>
          <a:xfrm>
            <a:off x="457200" y="1628800"/>
            <a:ext cx="8229600" cy="4248000"/>
          </a:xfrm>
        </p:spPr>
        <p:txBody>
          <a:bodyPr/>
          <a:lstStyle/>
          <a:p>
            <a:pPr lvl="2">
              <a:defRPr/>
            </a:pPr>
            <a:r>
              <a:rPr lang="en-US" sz="1800" dirty="0"/>
              <a:t>Definition:</a:t>
            </a:r>
          </a:p>
          <a:p>
            <a:pPr lvl="2">
              <a:defRPr/>
            </a:pPr>
            <a:r>
              <a:rPr lang="en-US" sz="1800" dirty="0"/>
              <a:t>KPIs are a quantifiable measure of performance to evaluate the achievement of an organisation’s objectives over a specific period of time. </a:t>
            </a:r>
          </a:p>
          <a:p>
            <a:pPr lvl="2">
              <a:spcBef>
                <a:spcPts val="0"/>
              </a:spcBef>
              <a:spcAft>
                <a:spcPts val="0"/>
              </a:spcAft>
              <a:defRPr/>
            </a:pPr>
            <a:endParaRPr lang="en-US" sz="1800" dirty="0"/>
          </a:p>
          <a:p>
            <a:pPr lvl="2">
              <a:spcBef>
                <a:spcPts val="0"/>
              </a:spcBef>
              <a:spcAft>
                <a:spcPts val="0"/>
              </a:spcAft>
              <a:defRPr/>
            </a:pPr>
            <a:r>
              <a:rPr lang="en-US" sz="1800" b="1" dirty="0"/>
              <a:t>The purpose of KPIs:</a:t>
            </a:r>
          </a:p>
          <a:p>
            <a:pPr lvl="2">
              <a:spcBef>
                <a:spcPts val="0"/>
              </a:spcBef>
              <a:spcAft>
                <a:spcPts val="0"/>
              </a:spcAft>
              <a:defRPr/>
            </a:pPr>
            <a:endParaRPr lang="en-US" sz="1800" b="1" dirty="0"/>
          </a:p>
          <a:p>
            <a:pPr lvl="3">
              <a:defRPr/>
            </a:pPr>
            <a:r>
              <a:rPr lang="en-US" sz="1800" dirty="0"/>
              <a:t>set organisational targets.</a:t>
            </a:r>
          </a:p>
          <a:p>
            <a:pPr lvl="3">
              <a:defRPr/>
            </a:pPr>
            <a:r>
              <a:rPr lang="en-US" sz="1800" dirty="0"/>
              <a:t>milestones to gauge progress. </a:t>
            </a:r>
          </a:p>
          <a:p>
            <a:pPr lvl="3">
              <a:defRPr/>
            </a:pPr>
            <a:r>
              <a:rPr lang="en-US" sz="1800" dirty="0"/>
              <a:t>insights to inform decision making.</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KPIs are set for the organisation, the functional departments, staff and resources. </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All elements withing the organisation are expected to contribute in working towards achieving the objectives of the business.</a:t>
            </a:r>
          </a:p>
          <a:p>
            <a:pPr marL="0" lvl="3" indent="0">
              <a:spcBef>
                <a:spcPts val="0"/>
              </a:spcBef>
              <a:spcAft>
                <a:spcPts val="0"/>
              </a:spcAft>
              <a:buNone/>
              <a:defRPr/>
            </a:pPr>
            <a:endParaRPr lang="en-US" sz="1800" dirty="0"/>
          </a:p>
          <a:p>
            <a:pPr marL="0" lvl="8" indent="0" eaLnBrk="0" hangingPunct="0">
              <a:lnSpc>
                <a:spcPts val="1200"/>
              </a:lnSpc>
              <a:spcBef>
                <a:spcPts val="0"/>
              </a:spcBef>
              <a:spcAft>
                <a:spcPts val="0"/>
              </a:spcAft>
              <a:buNone/>
            </a:pPr>
            <a:endParaRPr lang="en-US" dirty="0"/>
          </a:p>
        </p:txBody>
      </p:sp>
      <p:pic>
        <p:nvPicPr>
          <p:cNvPr id="3074" name="Picture 2">
            <a:extLst>
              <a:ext uri="{FF2B5EF4-FFF2-40B4-BE49-F238E27FC236}">
                <a16:creationId xmlns:a16="http://schemas.microsoft.com/office/drawing/2014/main" id="{85B159E3-0B9E-401E-8590-39D28A118892}"/>
              </a:ext>
            </a:extLst>
          </p:cNvPr>
          <p:cNvPicPr>
            <a:picLocks noChangeAspect="1" noChangeArrowheads="1"/>
          </p:cNvPicPr>
          <p:nvPr/>
        </p:nvPicPr>
        <p:blipFill>
          <a:blip r:embed="rId3"/>
          <a:srcRect/>
          <a:stretch/>
        </p:blipFill>
        <p:spPr bwMode="auto">
          <a:xfrm>
            <a:off x="5674940" y="2613729"/>
            <a:ext cx="2929508" cy="1953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11123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Key performance indicators (KPIs) – common types</a:t>
            </a:r>
          </a:p>
        </p:txBody>
      </p:sp>
      <p:sp>
        <p:nvSpPr>
          <p:cNvPr id="3" name="Content Placeholder 2"/>
          <p:cNvSpPr>
            <a:spLocks noGrp="1"/>
          </p:cNvSpPr>
          <p:nvPr>
            <p:ph sz="quarter" idx="10"/>
          </p:nvPr>
        </p:nvSpPr>
        <p:spPr>
          <a:xfrm>
            <a:off x="457200" y="1628800"/>
            <a:ext cx="8363272" cy="4248000"/>
          </a:xfrm>
        </p:spPr>
        <p:txBody>
          <a:bodyPr/>
          <a:lstStyle/>
          <a:p>
            <a:pPr lvl="2">
              <a:defRPr/>
            </a:pPr>
            <a:r>
              <a:rPr lang="en-US" sz="1800" dirty="0"/>
              <a:t>KPIs are meant to be SMART in the same way as objectives.</a:t>
            </a:r>
          </a:p>
          <a:p>
            <a:pPr lvl="2">
              <a:defRPr/>
            </a:pPr>
            <a:r>
              <a:rPr lang="en-US" sz="1800" b="1" dirty="0"/>
              <a:t>Common types of KPIs are:</a:t>
            </a:r>
            <a:endParaRPr lang="en-US" b="1" dirty="0"/>
          </a:p>
          <a:p>
            <a:pPr lvl="3">
              <a:defRPr/>
            </a:pPr>
            <a:r>
              <a:rPr lang="en-US" sz="1800" dirty="0"/>
              <a:t>productivity.</a:t>
            </a:r>
          </a:p>
          <a:p>
            <a:pPr lvl="3">
              <a:defRPr/>
            </a:pPr>
            <a:r>
              <a:rPr lang="en-US" sz="1800" dirty="0"/>
              <a:t>cost efficiency.</a:t>
            </a:r>
          </a:p>
          <a:p>
            <a:pPr lvl="3">
              <a:defRPr/>
            </a:pPr>
            <a:r>
              <a:rPr lang="en-US" sz="1800" dirty="0"/>
              <a:t>customer satisfaction.</a:t>
            </a:r>
          </a:p>
          <a:p>
            <a:pPr lvl="3">
              <a:defRPr/>
            </a:pPr>
            <a:r>
              <a:rPr lang="en-US" sz="1800" dirty="0"/>
              <a:t>customer retention rate.</a:t>
            </a:r>
          </a:p>
          <a:p>
            <a:pPr lvl="3">
              <a:defRPr/>
            </a:pPr>
            <a:r>
              <a:rPr lang="en-US" sz="1800" dirty="0"/>
              <a:t>revenue growth (sales).</a:t>
            </a:r>
          </a:p>
          <a:p>
            <a:pPr lvl="3">
              <a:defRPr/>
            </a:pPr>
            <a:r>
              <a:rPr lang="en-US" sz="1800" dirty="0"/>
              <a:t>customer lifetime value.</a:t>
            </a:r>
          </a:p>
          <a:p>
            <a:pPr lvl="3">
              <a:defRPr/>
            </a:pPr>
            <a:r>
              <a:rPr lang="en-US" sz="1800" dirty="0"/>
              <a:t>return on investment (ROI).</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KPIs must be measurable to track progress against set milestones in the business plan.</a:t>
            </a:r>
          </a:p>
          <a:p>
            <a:pPr marL="0" lvl="3" indent="0">
              <a:spcBef>
                <a:spcPts val="0"/>
              </a:spcBef>
              <a:spcAft>
                <a:spcPts val="0"/>
              </a:spcAft>
              <a:buNone/>
              <a:defRPr/>
            </a:pPr>
            <a:endParaRPr lang="en-US" sz="1800" dirty="0"/>
          </a:p>
          <a:p>
            <a:pPr marL="0" lvl="8" indent="0" eaLnBrk="0" hangingPunct="0">
              <a:lnSpc>
                <a:spcPts val="1200"/>
              </a:lnSpc>
              <a:spcBef>
                <a:spcPts val="0"/>
              </a:spcBef>
              <a:spcAft>
                <a:spcPts val="0"/>
              </a:spcAft>
              <a:buNone/>
            </a:pPr>
            <a:endParaRPr lang="en-US" dirty="0"/>
          </a:p>
        </p:txBody>
      </p:sp>
      <p:pic>
        <p:nvPicPr>
          <p:cNvPr id="4098" name="Picture 2">
            <a:extLst>
              <a:ext uri="{FF2B5EF4-FFF2-40B4-BE49-F238E27FC236}">
                <a16:creationId xmlns:a16="http://schemas.microsoft.com/office/drawing/2014/main" id="{A557805F-4AD7-4C65-9A3B-D507FE548C5A}"/>
              </a:ext>
            </a:extLst>
          </p:cNvPr>
          <p:cNvPicPr>
            <a:picLocks noChangeAspect="1" noChangeArrowheads="1"/>
          </p:cNvPicPr>
          <p:nvPr/>
        </p:nvPicPr>
        <p:blipFill>
          <a:blip r:embed="rId3"/>
          <a:srcRect/>
          <a:stretch/>
        </p:blipFill>
        <p:spPr bwMode="auto">
          <a:xfrm>
            <a:off x="5120649" y="2477800"/>
            <a:ext cx="3557006" cy="2376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40653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Key performance indicators (KPIs) – management types</a:t>
            </a:r>
          </a:p>
        </p:txBody>
      </p:sp>
      <p:sp>
        <p:nvSpPr>
          <p:cNvPr id="3" name="Content Placeholder 2"/>
          <p:cNvSpPr>
            <a:spLocks noGrp="1"/>
          </p:cNvSpPr>
          <p:nvPr>
            <p:ph sz="quarter" idx="10"/>
          </p:nvPr>
        </p:nvSpPr>
        <p:spPr>
          <a:xfrm>
            <a:off x="457200" y="1628800"/>
            <a:ext cx="8363272" cy="4248000"/>
          </a:xfrm>
        </p:spPr>
        <p:txBody>
          <a:bodyPr/>
          <a:lstStyle/>
          <a:p>
            <a:pPr lvl="2">
              <a:defRPr/>
            </a:pPr>
            <a:r>
              <a:rPr lang="en-US" sz="1800" dirty="0"/>
              <a:t>There are FOUR</a:t>
            </a:r>
            <a:r>
              <a:rPr lang="en-US" sz="1800" b="1" dirty="0"/>
              <a:t> </a:t>
            </a:r>
            <a:r>
              <a:rPr lang="en-US" sz="1800" dirty="0"/>
              <a:t>main types of management KPIs. These follow the format of objectives with </a:t>
            </a:r>
            <a:r>
              <a:rPr lang="en-US" sz="1800" b="1" dirty="0"/>
              <a:t>ONE</a:t>
            </a:r>
            <a:r>
              <a:rPr lang="en-US" sz="1800" dirty="0"/>
              <a:t> exception.</a:t>
            </a:r>
          </a:p>
          <a:p>
            <a:pPr lvl="2">
              <a:defRPr/>
            </a:pPr>
            <a:endParaRPr lang="en-US" sz="1800" dirty="0"/>
          </a:p>
          <a:p>
            <a:pPr lvl="3">
              <a:defRPr/>
            </a:pPr>
            <a:r>
              <a:rPr lang="en-US" sz="1800" dirty="0"/>
              <a:t>strategic.</a:t>
            </a:r>
          </a:p>
          <a:p>
            <a:pPr lvl="3">
              <a:defRPr/>
            </a:pPr>
            <a:r>
              <a:rPr lang="en-US" sz="1800" dirty="0"/>
              <a:t>functional.</a:t>
            </a:r>
          </a:p>
          <a:p>
            <a:pPr lvl="3">
              <a:defRPr/>
            </a:pPr>
            <a:r>
              <a:rPr lang="en-US" sz="1800" dirty="0"/>
              <a:t>operational.</a:t>
            </a:r>
          </a:p>
          <a:p>
            <a:pPr lvl="3">
              <a:defRPr/>
            </a:pPr>
            <a:r>
              <a:rPr lang="en-US" sz="1800" b="1" dirty="0"/>
              <a:t>leading versus lagging</a:t>
            </a:r>
            <a:r>
              <a:rPr lang="en-US" dirty="0"/>
              <a:t>.</a:t>
            </a:r>
            <a:endParaRPr lang="en-US" b="1" dirty="0"/>
          </a:p>
          <a:p>
            <a:pPr marL="0" lvl="3" indent="0">
              <a:buNone/>
              <a:defRPr/>
            </a:pPr>
            <a:endParaRPr lang="en-US" dirty="0"/>
          </a:p>
          <a:p>
            <a:pPr marL="0" lvl="3" indent="0">
              <a:buNone/>
              <a:defRPr/>
            </a:pPr>
            <a:r>
              <a:rPr lang="en-US" sz="1800" b="1" dirty="0"/>
              <a:t>Leading</a:t>
            </a:r>
            <a:r>
              <a:rPr lang="en-US" sz="1800" dirty="0"/>
              <a:t> KPIs strategically track what is most important/urgent to proactively make any changes that may be required.</a:t>
            </a:r>
          </a:p>
          <a:p>
            <a:pPr marL="0" lvl="3" indent="0">
              <a:buNone/>
              <a:defRPr/>
            </a:pPr>
            <a:r>
              <a:rPr lang="en-US" sz="1800" b="1" dirty="0"/>
              <a:t>Lagging</a:t>
            </a:r>
            <a:r>
              <a:rPr lang="en-US" sz="1800" dirty="0"/>
              <a:t> KPIs track what has already happened on a daily/weekly/monthly basis to inform the manager and give them time to make adjustments to activities.   </a:t>
            </a:r>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22929135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3190</TotalTime>
  <Words>2360</Words>
  <Application>Microsoft Office PowerPoint</Application>
  <PresentationFormat>On-screen Show (4:3)</PresentationFormat>
  <Paragraphs>343</Paragraphs>
  <Slides>25</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Lucida Grande</vt:lpstr>
      <vt:lpstr>Times New Roman</vt:lpstr>
      <vt:lpstr>Default Design</vt:lpstr>
      <vt:lpstr>PowerPoint 11: Resources and tools to measure and implement objectives and strategies</vt:lpstr>
      <vt:lpstr>Learning objectives</vt:lpstr>
      <vt:lpstr>Measuring success</vt:lpstr>
      <vt:lpstr>Business plan – characteristics</vt:lpstr>
      <vt:lpstr>Business plan – contents</vt:lpstr>
      <vt:lpstr>Business plan – measuring success</vt:lpstr>
      <vt:lpstr>Key performance indicators (KPIs)</vt:lpstr>
      <vt:lpstr>Key performance indicators (KPIs) – common types</vt:lpstr>
      <vt:lpstr>Key performance indicators (KPIs) – management types</vt:lpstr>
      <vt:lpstr>Key performance Indicators (KPIs) – why important</vt:lpstr>
      <vt:lpstr>Implementing and embedding strategies (1)</vt:lpstr>
      <vt:lpstr>Implementing and embedding strategies (2)</vt:lpstr>
      <vt:lpstr>Implementing and embedding strategies (3)</vt:lpstr>
      <vt:lpstr>Implementing and embedding strategies (4)</vt:lpstr>
      <vt:lpstr>Implementing and embedding strategies – an example (1)</vt:lpstr>
      <vt:lpstr>Implementing and embedding strategies – an example (2)</vt:lpstr>
      <vt:lpstr>Implementing and embedding strategies – an example (3)</vt:lpstr>
      <vt:lpstr>Implementing and embedding strategies – the 7Ps of Marketing </vt:lpstr>
      <vt:lpstr>Implementing and embedding strategies – an example (4)</vt:lpstr>
      <vt:lpstr>ICAs and the 7Ps</vt:lpstr>
      <vt:lpstr>Implementing and embedding strategies – an example (5)</vt:lpstr>
      <vt:lpstr>Implementing and embedding strategies – an example (6)</vt:lpstr>
      <vt:lpstr>Implementing and embedding strategies – an example (7)</vt:lpstr>
      <vt:lpstr>Summary – what we did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442</cp:revision>
  <dcterms:created xsi:type="dcterms:W3CDTF">2013-05-28T00:38:54Z</dcterms:created>
  <dcterms:modified xsi:type="dcterms:W3CDTF">2022-08-22T10:30:44Z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