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5" roundtripDataSignature="AMtx7mhfSPMzjjFaPUByR0I9cRXArg/is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8FF4FA-61D3-42AC-A212-B0059BBD6844}" v="38" dt="2022-08-18T13:07:10.9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458FF4FA-61D3-42AC-A212-B0059BBD6844}"/>
    <pc:docChg chg="custSel modSld">
      <pc:chgData name="Eve Thould" userId="38451c84653f422f" providerId="LiveId" clId="{458FF4FA-61D3-42AC-A212-B0059BBD6844}" dt="2022-08-18T13:08:10.968" v="326" actId="207"/>
      <pc:docMkLst>
        <pc:docMk/>
      </pc:docMkLst>
      <pc:sldChg chg="modSp mod">
        <pc:chgData name="Eve Thould" userId="38451c84653f422f" providerId="LiveId" clId="{458FF4FA-61D3-42AC-A212-B0059BBD6844}" dt="2022-08-18T11:15:13.964" v="1" actId="20577"/>
        <pc:sldMkLst>
          <pc:docMk/>
          <pc:sldMk cId="0" sldId="257"/>
        </pc:sldMkLst>
        <pc:spChg chg="mod">
          <ac:chgData name="Eve Thould" userId="38451c84653f422f" providerId="LiveId" clId="{458FF4FA-61D3-42AC-A212-B0059BBD6844}" dt="2022-08-18T11:15:13.964" v="1" actId="20577"/>
          <ac:spMkLst>
            <pc:docMk/>
            <pc:sldMk cId="0" sldId="257"/>
            <ac:spMk id="35" creationId="{00000000-0000-0000-0000-000000000000}"/>
          </ac:spMkLst>
        </pc:spChg>
      </pc:sldChg>
      <pc:sldChg chg="modSp mod">
        <pc:chgData name="Eve Thould" userId="38451c84653f422f" providerId="LiveId" clId="{458FF4FA-61D3-42AC-A212-B0059BBD6844}" dt="2022-08-18T11:16:50.810" v="35" actId="1076"/>
        <pc:sldMkLst>
          <pc:docMk/>
          <pc:sldMk cId="0" sldId="258"/>
        </pc:sldMkLst>
        <pc:spChg chg="mod">
          <ac:chgData name="Eve Thould" userId="38451c84653f422f" providerId="LiveId" clId="{458FF4FA-61D3-42AC-A212-B0059BBD6844}" dt="2022-08-18T11:16:50.810" v="35" actId="1076"/>
          <ac:spMkLst>
            <pc:docMk/>
            <pc:sldMk cId="0" sldId="258"/>
            <ac:spMk id="42" creationId="{00000000-0000-0000-0000-000000000000}"/>
          </ac:spMkLst>
        </pc:spChg>
      </pc:sldChg>
      <pc:sldChg chg="modSp mod">
        <pc:chgData name="Eve Thould" userId="38451c84653f422f" providerId="LiveId" clId="{458FF4FA-61D3-42AC-A212-B0059BBD6844}" dt="2022-08-18T11:17:13.566" v="42" actId="20577"/>
        <pc:sldMkLst>
          <pc:docMk/>
          <pc:sldMk cId="0" sldId="259"/>
        </pc:sldMkLst>
        <pc:spChg chg="mod">
          <ac:chgData name="Eve Thould" userId="38451c84653f422f" providerId="LiveId" clId="{458FF4FA-61D3-42AC-A212-B0059BBD6844}" dt="2022-08-18T11:17:13.566" v="42" actId="20577"/>
          <ac:spMkLst>
            <pc:docMk/>
            <pc:sldMk cId="0" sldId="259"/>
            <ac:spMk id="50" creationId="{00000000-0000-0000-0000-000000000000}"/>
          </ac:spMkLst>
        </pc:spChg>
      </pc:sldChg>
      <pc:sldChg chg="addSp modSp mod">
        <pc:chgData name="Eve Thould" userId="38451c84653f422f" providerId="LiveId" clId="{458FF4FA-61D3-42AC-A212-B0059BBD6844}" dt="2022-08-18T13:04:07.106" v="300" actId="14826"/>
        <pc:sldMkLst>
          <pc:docMk/>
          <pc:sldMk cId="0" sldId="260"/>
        </pc:sldMkLst>
        <pc:spChg chg="mod">
          <ac:chgData name="Eve Thould" userId="38451c84653f422f" providerId="LiveId" clId="{458FF4FA-61D3-42AC-A212-B0059BBD6844}" dt="2022-08-18T11:17:18.124" v="44" actId="20577"/>
          <ac:spMkLst>
            <pc:docMk/>
            <pc:sldMk cId="0" sldId="260"/>
            <ac:spMk id="58" creationId="{00000000-0000-0000-0000-000000000000}"/>
          </ac:spMkLst>
        </pc:spChg>
        <pc:picChg chg="add mod">
          <ac:chgData name="Eve Thould" userId="38451c84653f422f" providerId="LiveId" clId="{458FF4FA-61D3-42AC-A212-B0059BBD6844}" dt="2022-08-18T13:04:07.106" v="300" actId="14826"/>
          <ac:picMkLst>
            <pc:docMk/>
            <pc:sldMk cId="0" sldId="260"/>
            <ac:picMk id="1026" creationId="{2A7047D7-9DC9-42C4-9EB2-386873491026}"/>
          </ac:picMkLst>
        </pc:picChg>
      </pc:sldChg>
      <pc:sldChg chg="modSp mod">
        <pc:chgData name="Eve Thould" userId="38451c84653f422f" providerId="LiveId" clId="{458FF4FA-61D3-42AC-A212-B0059BBD6844}" dt="2022-08-18T11:17:20.751" v="45" actId="20577"/>
        <pc:sldMkLst>
          <pc:docMk/>
          <pc:sldMk cId="0" sldId="261"/>
        </pc:sldMkLst>
        <pc:spChg chg="mod">
          <ac:chgData name="Eve Thould" userId="38451c84653f422f" providerId="LiveId" clId="{458FF4FA-61D3-42AC-A212-B0059BBD6844}" dt="2022-08-18T11:17:20.751" v="45" actId="20577"/>
          <ac:spMkLst>
            <pc:docMk/>
            <pc:sldMk cId="0" sldId="261"/>
            <ac:spMk id="66" creationId="{00000000-0000-0000-0000-000000000000}"/>
          </ac:spMkLst>
        </pc:spChg>
      </pc:sldChg>
      <pc:sldChg chg="modSp mod">
        <pc:chgData name="Eve Thould" userId="38451c84653f422f" providerId="LiveId" clId="{458FF4FA-61D3-42AC-A212-B0059BBD6844}" dt="2022-08-18T11:17:35.894" v="49" actId="20577"/>
        <pc:sldMkLst>
          <pc:docMk/>
          <pc:sldMk cId="0" sldId="262"/>
        </pc:sldMkLst>
        <pc:spChg chg="mod">
          <ac:chgData name="Eve Thould" userId="38451c84653f422f" providerId="LiveId" clId="{458FF4FA-61D3-42AC-A212-B0059BBD6844}" dt="2022-08-18T11:17:35.894" v="49" actId="20577"/>
          <ac:spMkLst>
            <pc:docMk/>
            <pc:sldMk cId="0" sldId="262"/>
            <ac:spMk id="74" creationId="{00000000-0000-0000-0000-000000000000}"/>
          </ac:spMkLst>
        </pc:spChg>
      </pc:sldChg>
      <pc:sldChg chg="modSp mod">
        <pc:chgData name="Eve Thould" userId="38451c84653f422f" providerId="LiveId" clId="{458FF4FA-61D3-42AC-A212-B0059BBD6844}" dt="2022-08-18T11:17:45.386" v="53" actId="255"/>
        <pc:sldMkLst>
          <pc:docMk/>
          <pc:sldMk cId="0" sldId="263"/>
        </pc:sldMkLst>
        <pc:spChg chg="mod">
          <ac:chgData name="Eve Thould" userId="38451c84653f422f" providerId="LiveId" clId="{458FF4FA-61D3-42AC-A212-B0059BBD6844}" dt="2022-08-18T11:17:45.386" v="53" actId="255"/>
          <ac:spMkLst>
            <pc:docMk/>
            <pc:sldMk cId="0" sldId="263"/>
            <ac:spMk id="82" creationId="{00000000-0000-0000-0000-000000000000}"/>
          </ac:spMkLst>
        </pc:spChg>
      </pc:sldChg>
      <pc:sldChg chg="addSp delSp modSp mod">
        <pc:chgData name="Eve Thould" userId="38451c84653f422f" providerId="LiveId" clId="{458FF4FA-61D3-42AC-A212-B0059BBD6844}" dt="2022-08-18T13:05:28.696" v="304" actId="14826"/>
        <pc:sldMkLst>
          <pc:docMk/>
          <pc:sldMk cId="0" sldId="264"/>
        </pc:sldMkLst>
        <pc:spChg chg="mod">
          <ac:chgData name="Eve Thould" userId="38451c84653f422f" providerId="LiveId" clId="{458FF4FA-61D3-42AC-A212-B0059BBD6844}" dt="2022-08-18T11:18:27.104" v="68" actId="20577"/>
          <ac:spMkLst>
            <pc:docMk/>
            <pc:sldMk cId="0" sldId="264"/>
            <ac:spMk id="90" creationId="{00000000-0000-0000-0000-000000000000}"/>
          </ac:spMkLst>
        </pc:spChg>
        <pc:picChg chg="del mod">
          <ac:chgData name="Eve Thould" userId="38451c84653f422f" providerId="LiveId" clId="{458FF4FA-61D3-42AC-A212-B0059BBD6844}" dt="2022-08-18T11:18:59.565" v="69" actId="21"/>
          <ac:picMkLst>
            <pc:docMk/>
            <pc:sldMk cId="0" sldId="264"/>
            <ac:picMk id="1026" creationId="{84B3F922-A9D1-C419-DCC9-71351E127925}"/>
          </ac:picMkLst>
        </pc:picChg>
        <pc:picChg chg="add mod">
          <ac:chgData name="Eve Thould" userId="38451c84653f422f" providerId="LiveId" clId="{458FF4FA-61D3-42AC-A212-B0059BBD6844}" dt="2022-08-18T13:05:28.696" v="304" actId="14826"/>
          <ac:picMkLst>
            <pc:docMk/>
            <pc:sldMk cId="0" sldId="264"/>
            <ac:picMk id="2050" creationId="{883EC924-C7A5-44F0-B242-CD69BE7D7A31}"/>
          </ac:picMkLst>
        </pc:picChg>
      </pc:sldChg>
      <pc:sldChg chg="modSp mod">
        <pc:chgData name="Eve Thould" userId="38451c84653f422f" providerId="LiveId" clId="{458FF4FA-61D3-42AC-A212-B0059BBD6844}" dt="2022-08-18T11:20:06.222" v="76" actId="20577"/>
        <pc:sldMkLst>
          <pc:docMk/>
          <pc:sldMk cId="0" sldId="265"/>
        </pc:sldMkLst>
        <pc:spChg chg="mod">
          <ac:chgData name="Eve Thould" userId="38451c84653f422f" providerId="LiveId" clId="{458FF4FA-61D3-42AC-A212-B0059BBD6844}" dt="2022-08-18T11:20:06.222" v="76" actId="20577"/>
          <ac:spMkLst>
            <pc:docMk/>
            <pc:sldMk cId="0" sldId="265"/>
            <ac:spMk id="98" creationId="{00000000-0000-0000-0000-000000000000}"/>
          </ac:spMkLst>
        </pc:spChg>
        <pc:picChg chg="mod">
          <ac:chgData name="Eve Thould" userId="38451c84653f422f" providerId="LiveId" clId="{458FF4FA-61D3-42AC-A212-B0059BBD6844}" dt="2022-08-18T11:19:58.814" v="73" actId="14826"/>
          <ac:picMkLst>
            <pc:docMk/>
            <pc:sldMk cId="0" sldId="265"/>
            <ac:picMk id="2050" creationId="{940FCF8B-6D5E-CF9F-5081-654FE0B8BFB5}"/>
          </ac:picMkLst>
        </pc:picChg>
      </pc:sldChg>
      <pc:sldChg chg="modSp mod">
        <pc:chgData name="Eve Thould" userId="38451c84653f422f" providerId="LiveId" clId="{458FF4FA-61D3-42AC-A212-B0059BBD6844}" dt="2022-08-18T11:22:08.979" v="110" actId="1035"/>
        <pc:sldMkLst>
          <pc:docMk/>
          <pc:sldMk cId="0" sldId="266"/>
        </pc:sldMkLst>
        <pc:spChg chg="mod">
          <ac:chgData name="Eve Thould" userId="38451c84653f422f" providerId="LiveId" clId="{458FF4FA-61D3-42AC-A212-B0059BBD6844}" dt="2022-08-18T11:22:08.979" v="110" actId="1035"/>
          <ac:spMkLst>
            <pc:docMk/>
            <pc:sldMk cId="0" sldId="266"/>
            <ac:spMk id="105" creationId="{00000000-0000-0000-0000-000000000000}"/>
          </ac:spMkLst>
        </pc:spChg>
        <pc:spChg chg="mod">
          <ac:chgData name="Eve Thould" userId="38451c84653f422f" providerId="LiveId" clId="{458FF4FA-61D3-42AC-A212-B0059BBD6844}" dt="2022-08-18T11:22:08.979" v="110" actId="1035"/>
          <ac:spMkLst>
            <pc:docMk/>
            <pc:sldMk cId="0" sldId="266"/>
            <ac:spMk id="106" creationId="{00000000-0000-0000-0000-000000000000}"/>
          </ac:spMkLst>
        </pc:spChg>
      </pc:sldChg>
      <pc:sldChg chg="modSp mod">
        <pc:chgData name="Eve Thould" userId="38451c84653f422f" providerId="LiveId" clId="{458FF4FA-61D3-42AC-A212-B0059BBD6844}" dt="2022-08-18T11:23:01.130" v="120" actId="948"/>
        <pc:sldMkLst>
          <pc:docMk/>
          <pc:sldMk cId="0" sldId="267"/>
        </pc:sldMkLst>
        <pc:spChg chg="mod">
          <ac:chgData name="Eve Thould" userId="38451c84653f422f" providerId="LiveId" clId="{458FF4FA-61D3-42AC-A212-B0059BBD6844}" dt="2022-08-18T11:23:01.130" v="120" actId="948"/>
          <ac:spMkLst>
            <pc:docMk/>
            <pc:sldMk cId="0" sldId="267"/>
            <ac:spMk id="114" creationId="{00000000-0000-0000-0000-000000000000}"/>
          </ac:spMkLst>
        </pc:spChg>
      </pc:sldChg>
      <pc:sldChg chg="modSp mod">
        <pc:chgData name="Eve Thould" userId="38451c84653f422f" providerId="LiveId" clId="{458FF4FA-61D3-42AC-A212-B0059BBD6844}" dt="2022-08-18T11:24:22.696" v="132" actId="1076"/>
        <pc:sldMkLst>
          <pc:docMk/>
          <pc:sldMk cId="0" sldId="268"/>
        </pc:sldMkLst>
        <pc:spChg chg="mod">
          <ac:chgData name="Eve Thould" userId="38451c84653f422f" providerId="LiveId" clId="{458FF4FA-61D3-42AC-A212-B0059BBD6844}" dt="2022-08-18T11:23:38.177" v="130" actId="20577"/>
          <ac:spMkLst>
            <pc:docMk/>
            <pc:sldMk cId="0" sldId="268"/>
            <ac:spMk id="122" creationId="{00000000-0000-0000-0000-000000000000}"/>
          </ac:spMkLst>
        </pc:spChg>
        <pc:picChg chg="mod">
          <ac:chgData name="Eve Thould" userId="38451c84653f422f" providerId="LiveId" clId="{458FF4FA-61D3-42AC-A212-B0059BBD6844}" dt="2022-08-18T11:24:22.696" v="132" actId="1076"/>
          <ac:picMkLst>
            <pc:docMk/>
            <pc:sldMk cId="0" sldId="268"/>
            <ac:picMk id="3074" creationId="{95A2CE6D-5DAB-C261-EF18-9B6057DD916F}"/>
          </ac:picMkLst>
        </pc:picChg>
      </pc:sldChg>
      <pc:sldChg chg="modSp mod">
        <pc:chgData name="Eve Thould" userId="38451c84653f422f" providerId="LiveId" clId="{458FF4FA-61D3-42AC-A212-B0059BBD6844}" dt="2022-08-18T11:26:58.732" v="158" actId="14100"/>
        <pc:sldMkLst>
          <pc:docMk/>
          <pc:sldMk cId="0" sldId="269"/>
        </pc:sldMkLst>
        <pc:spChg chg="mod">
          <ac:chgData name="Eve Thould" userId="38451c84653f422f" providerId="LiveId" clId="{458FF4FA-61D3-42AC-A212-B0059BBD6844}" dt="2022-08-18T11:24:53.088" v="142" actId="1035"/>
          <ac:spMkLst>
            <pc:docMk/>
            <pc:sldMk cId="0" sldId="269"/>
            <ac:spMk id="129" creationId="{00000000-0000-0000-0000-000000000000}"/>
          </ac:spMkLst>
        </pc:spChg>
        <pc:spChg chg="mod">
          <ac:chgData name="Eve Thould" userId="38451c84653f422f" providerId="LiveId" clId="{458FF4FA-61D3-42AC-A212-B0059BBD6844}" dt="2022-08-18T11:25:32.495" v="155" actId="20577"/>
          <ac:spMkLst>
            <pc:docMk/>
            <pc:sldMk cId="0" sldId="269"/>
            <ac:spMk id="130" creationId="{00000000-0000-0000-0000-000000000000}"/>
          </ac:spMkLst>
        </pc:spChg>
        <pc:picChg chg="mod">
          <ac:chgData name="Eve Thould" userId="38451c84653f422f" providerId="LiveId" clId="{458FF4FA-61D3-42AC-A212-B0059BBD6844}" dt="2022-08-18T11:26:58.732" v="158" actId="14100"/>
          <ac:picMkLst>
            <pc:docMk/>
            <pc:sldMk cId="0" sldId="269"/>
            <ac:picMk id="4098" creationId="{3C0CA013-B4E8-2C9F-ADD0-F408E869BC98}"/>
          </ac:picMkLst>
        </pc:picChg>
      </pc:sldChg>
      <pc:sldChg chg="modSp mod">
        <pc:chgData name="Eve Thould" userId="38451c84653f422f" providerId="LiveId" clId="{458FF4FA-61D3-42AC-A212-B0059BBD6844}" dt="2022-08-18T12:53:08.737" v="166" actId="1076"/>
        <pc:sldMkLst>
          <pc:docMk/>
          <pc:sldMk cId="0" sldId="270"/>
        </pc:sldMkLst>
        <pc:spChg chg="mod">
          <ac:chgData name="Eve Thould" userId="38451c84653f422f" providerId="LiveId" clId="{458FF4FA-61D3-42AC-A212-B0059BBD6844}" dt="2022-08-18T12:52:51.465" v="163" actId="255"/>
          <ac:spMkLst>
            <pc:docMk/>
            <pc:sldMk cId="0" sldId="270"/>
            <ac:spMk id="138" creationId="{00000000-0000-0000-0000-000000000000}"/>
          </ac:spMkLst>
        </pc:spChg>
        <pc:picChg chg="mod">
          <ac:chgData name="Eve Thould" userId="38451c84653f422f" providerId="LiveId" clId="{458FF4FA-61D3-42AC-A212-B0059BBD6844}" dt="2022-08-18T12:53:08.737" v="166" actId="1076"/>
          <ac:picMkLst>
            <pc:docMk/>
            <pc:sldMk cId="0" sldId="270"/>
            <ac:picMk id="5122" creationId="{59DEAB6B-6175-E391-BD58-670E08EC8FA2}"/>
          </ac:picMkLst>
        </pc:picChg>
      </pc:sldChg>
      <pc:sldChg chg="modSp mod">
        <pc:chgData name="Eve Thould" userId="38451c84653f422f" providerId="LiveId" clId="{458FF4FA-61D3-42AC-A212-B0059BBD6844}" dt="2022-08-18T12:53:49.126" v="174" actId="20577"/>
        <pc:sldMkLst>
          <pc:docMk/>
          <pc:sldMk cId="0" sldId="271"/>
        </pc:sldMkLst>
        <pc:spChg chg="mod">
          <ac:chgData name="Eve Thould" userId="38451c84653f422f" providerId="LiveId" clId="{458FF4FA-61D3-42AC-A212-B0059BBD6844}" dt="2022-08-18T12:53:49.126" v="174" actId="20577"/>
          <ac:spMkLst>
            <pc:docMk/>
            <pc:sldMk cId="0" sldId="271"/>
            <ac:spMk id="146" creationId="{00000000-0000-0000-0000-000000000000}"/>
          </ac:spMkLst>
        </pc:spChg>
      </pc:sldChg>
      <pc:sldChg chg="modSp mod">
        <pc:chgData name="Eve Thould" userId="38451c84653f422f" providerId="LiveId" clId="{458FF4FA-61D3-42AC-A212-B0059BBD6844}" dt="2022-08-18T12:53:58.790" v="180" actId="20577"/>
        <pc:sldMkLst>
          <pc:docMk/>
          <pc:sldMk cId="0" sldId="272"/>
        </pc:sldMkLst>
        <pc:spChg chg="mod">
          <ac:chgData name="Eve Thould" userId="38451c84653f422f" providerId="LiveId" clId="{458FF4FA-61D3-42AC-A212-B0059BBD6844}" dt="2022-08-18T12:53:58.790" v="180" actId="20577"/>
          <ac:spMkLst>
            <pc:docMk/>
            <pc:sldMk cId="0" sldId="272"/>
            <ac:spMk id="153" creationId="{00000000-0000-0000-0000-000000000000}"/>
          </ac:spMkLst>
        </pc:spChg>
      </pc:sldChg>
      <pc:sldChg chg="modSp mod">
        <pc:chgData name="Eve Thould" userId="38451c84653f422f" providerId="LiveId" clId="{458FF4FA-61D3-42AC-A212-B0059BBD6844}" dt="2022-08-18T12:54:15.218" v="182" actId="948"/>
        <pc:sldMkLst>
          <pc:docMk/>
          <pc:sldMk cId="0" sldId="273"/>
        </pc:sldMkLst>
        <pc:spChg chg="mod">
          <ac:chgData name="Eve Thould" userId="38451c84653f422f" providerId="LiveId" clId="{458FF4FA-61D3-42AC-A212-B0059BBD6844}" dt="2022-08-18T12:54:15.218" v="182" actId="948"/>
          <ac:spMkLst>
            <pc:docMk/>
            <pc:sldMk cId="0" sldId="273"/>
            <ac:spMk id="161" creationId="{00000000-0000-0000-0000-000000000000}"/>
          </ac:spMkLst>
        </pc:spChg>
      </pc:sldChg>
      <pc:sldChg chg="modSp mod">
        <pc:chgData name="Eve Thould" userId="38451c84653f422f" providerId="LiveId" clId="{458FF4FA-61D3-42AC-A212-B0059BBD6844}" dt="2022-08-18T13:06:11.124" v="317" actId="1035"/>
        <pc:sldMkLst>
          <pc:docMk/>
          <pc:sldMk cId="0" sldId="274"/>
        </pc:sldMkLst>
        <pc:spChg chg="mod">
          <ac:chgData name="Eve Thould" userId="38451c84653f422f" providerId="LiveId" clId="{458FF4FA-61D3-42AC-A212-B0059BBD6844}" dt="2022-08-18T13:06:11.124" v="317" actId="1035"/>
          <ac:spMkLst>
            <pc:docMk/>
            <pc:sldMk cId="0" sldId="274"/>
            <ac:spMk id="169" creationId="{00000000-0000-0000-0000-000000000000}"/>
          </ac:spMkLst>
        </pc:spChg>
        <pc:picChg chg="mod">
          <ac:chgData name="Eve Thould" userId="38451c84653f422f" providerId="LiveId" clId="{458FF4FA-61D3-42AC-A212-B0059BBD6844}" dt="2022-08-18T12:55:22.925" v="194" actId="1076"/>
          <ac:picMkLst>
            <pc:docMk/>
            <pc:sldMk cId="0" sldId="274"/>
            <ac:picMk id="6146" creationId="{849E8571-C21D-CA32-AC03-784E9AB09351}"/>
          </ac:picMkLst>
        </pc:picChg>
      </pc:sldChg>
      <pc:sldChg chg="addSp modSp mod">
        <pc:chgData name="Eve Thould" userId="38451c84653f422f" providerId="LiveId" clId="{458FF4FA-61D3-42AC-A212-B0059BBD6844}" dt="2022-08-18T13:07:10.997" v="325" actId="14826"/>
        <pc:sldMkLst>
          <pc:docMk/>
          <pc:sldMk cId="0" sldId="275"/>
        </pc:sldMkLst>
        <pc:spChg chg="mod">
          <ac:chgData name="Eve Thould" userId="38451c84653f422f" providerId="LiveId" clId="{458FF4FA-61D3-42AC-A212-B0059BBD6844}" dt="2022-08-18T12:56:12.101" v="214" actId="1035"/>
          <ac:spMkLst>
            <pc:docMk/>
            <pc:sldMk cId="0" sldId="275"/>
            <ac:spMk id="177" creationId="{00000000-0000-0000-0000-000000000000}"/>
          </ac:spMkLst>
        </pc:spChg>
        <pc:picChg chg="add mod">
          <ac:chgData name="Eve Thould" userId="38451c84653f422f" providerId="LiveId" clId="{458FF4FA-61D3-42AC-A212-B0059BBD6844}" dt="2022-08-18T13:07:10.997" v="325" actId="14826"/>
          <ac:picMkLst>
            <pc:docMk/>
            <pc:sldMk cId="0" sldId="275"/>
            <ac:picMk id="3074" creationId="{05F655C7-4D67-4C51-BDE3-60AF4751C1E5}"/>
          </ac:picMkLst>
        </pc:picChg>
      </pc:sldChg>
      <pc:sldChg chg="modSp mod">
        <pc:chgData name="Eve Thould" userId="38451c84653f422f" providerId="LiveId" clId="{458FF4FA-61D3-42AC-A212-B0059BBD6844}" dt="2022-08-18T12:56:43.478" v="223" actId="20577"/>
        <pc:sldMkLst>
          <pc:docMk/>
          <pc:sldMk cId="0" sldId="276"/>
        </pc:sldMkLst>
        <pc:spChg chg="mod">
          <ac:chgData name="Eve Thould" userId="38451c84653f422f" providerId="LiveId" clId="{458FF4FA-61D3-42AC-A212-B0059BBD6844}" dt="2022-08-18T12:56:43.478" v="223" actId="20577"/>
          <ac:spMkLst>
            <pc:docMk/>
            <pc:sldMk cId="0" sldId="276"/>
            <ac:spMk id="185" creationId="{00000000-0000-0000-0000-000000000000}"/>
          </ac:spMkLst>
        </pc:spChg>
      </pc:sldChg>
      <pc:sldChg chg="modSp mod">
        <pc:chgData name="Eve Thould" userId="38451c84653f422f" providerId="LiveId" clId="{458FF4FA-61D3-42AC-A212-B0059BBD6844}" dt="2022-08-18T12:57:27.542" v="234" actId="20577"/>
        <pc:sldMkLst>
          <pc:docMk/>
          <pc:sldMk cId="0" sldId="277"/>
        </pc:sldMkLst>
        <pc:spChg chg="mod">
          <ac:chgData name="Eve Thould" userId="38451c84653f422f" providerId="LiveId" clId="{458FF4FA-61D3-42AC-A212-B0059BBD6844}" dt="2022-08-18T12:57:27.542" v="234" actId="20577"/>
          <ac:spMkLst>
            <pc:docMk/>
            <pc:sldMk cId="0" sldId="277"/>
            <ac:spMk id="193" creationId="{00000000-0000-0000-0000-000000000000}"/>
          </ac:spMkLst>
        </pc:spChg>
      </pc:sldChg>
      <pc:sldChg chg="modSp mod">
        <pc:chgData name="Eve Thould" userId="38451c84653f422f" providerId="LiveId" clId="{458FF4FA-61D3-42AC-A212-B0059BBD6844}" dt="2022-08-18T12:58:35.502" v="244" actId="20577"/>
        <pc:sldMkLst>
          <pc:docMk/>
          <pc:sldMk cId="0" sldId="278"/>
        </pc:sldMkLst>
        <pc:spChg chg="mod">
          <ac:chgData name="Eve Thould" userId="38451c84653f422f" providerId="LiveId" clId="{458FF4FA-61D3-42AC-A212-B0059BBD6844}" dt="2022-08-18T12:58:35.502" v="244" actId="20577"/>
          <ac:spMkLst>
            <pc:docMk/>
            <pc:sldMk cId="0" sldId="278"/>
            <ac:spMk id="201" creationId="{00000000-0000-0000-0000-000000000000}"/>
          </ac:spMkLst>
        </pc:spChg>
      </pc:sldChg>
      <pc:sldChg chg="modSp mod">
        <pc:chgData name="Eve Thould" userId="38451c84653f422f" providerId="LiveId" clId="{458FF4FA-61D3-42AC-A212-B0059BBD6844}" dt="2022-08-18T12:59:09.909" v="250" actId="20577"/>
        <pc:sldMkLst>
          <pc:docMk/>
          <pc:sldMk cId="0" sldId="279"/>
        </pc:sldMkLst>
        <pc:spChg chg="mod">
          <ac:chgData name="Eve Thould" userId="38451c84653f422f" providerId="LiveId" clId="{458FF4FA-61D3-42AC-A212-B0059BBD6844}" dt="2022-08-18T12:59:09.909" v="250" actId="20577"/>
          <ac:spMkLst>
            <pc:docMk/>
            <pc:sldMk cId="0" sldId="279"/>
            <ac:spMk id="208" creationId="{00000000-0000-0000-0000-000000000000}"/>
          </ac:spMkLst>
        </pc:spChg>
      </pc:sldChg>
      <pc:sldChg chg="modSp mod">
        <pc:chgData name="Eve Thould" userId="38451c84653f422f" providerId="LiveId" clId="{458FF4FA-61D3-42AC-A212-B0059BBD6844}" dt="2022-08-18T13:00:48.081" v="277" actId="14826"/>
        <pc:sldMkLst>
          <pc:docMk/>
          <pc:sldMk cId="0" sldId="280"/>
        </pc:sldMkLst>
        <pc:spChg chg="mod">
          <ac:chgData name="Eve Thould" userId="38451c84653f422f" providerId="LiveId" clId="{458FF4FA-61D3-42AC-A212-B0059BBD6844}" dt="2022-08-18T12:59:56.540" v="264" actId="1036"/>
          <ac:spMkLst>
            <pc:docMk/>
            <pc:sldMk cId="0" sldId="280"/>
            <ac:spMk id="215" creationId="{00000000-0000-0000-0000-000000000000}"/>
          </ac:spMkLst>
        </pc:spChg>
        <pc:spChg chg="mod">
          <ac:chgData name="Eve Thould" userId="38451c84653f422f" providerId="LiveId" clId="{458FF4FA-61D3-42AC-A212-B0059BBD6844}" dt="2022-08-18T13:00:13.980" v="276" actId="1035"/>
          <ac:spMkLst>
            <pc:docMk/>
            <pc:sldMk cId="0" sldId="280"/>
            <ac:spMk id="216" creationId="{00000000-0000-0000-0000-000000000000}"/>
          </ac:spMkLst>
        </pc:spChg>
        <pc:picChg chg="mod">
          <ac:chgData name="Eve Thould" userId="38451c84653f422f" providerId="LiveId" clId="{458FF4FA-61D3-42AC-A212-B0059BBD6844}" dt="2022-08-18T13:00:48.081" v="277" actId="14826"/>
          <ac:picMkLst>
            <pc:docMk/>
            <pc:sldMk cId="0" sldId="280"/>
            <ac:picMk id="7170" creationId="{F1CFBF1C-9954-69AA-F490-24D4D4B9E0EC}"/>
          </ac:picMkLst>
        </pc:picChg>
      </pc:sldChg>
      <pc:sldChg chg="modSp mod">
        <pc:chgData name="Eve Thould" userId="38451c84653f422f" providerId="LiveId" clId="{458FF4FA-61D3-42AC-A212-B0059BBD6844}" dt="2022-08-18T13:08:10.968" v="326" actId="207"/>
        <pc:sldMkLst>
          <pc:docMk/>
          <pc:sldMk cId="0" sldId="281"/>
        </pc:sldMkLst>
        <pc:spChg chg="mod">
          <ac:chgData name="Eve Thould" userId="38451c84653f422f" providerId="LiveId" clId="{458FF4FA-61D3-42AC-A212-B0059BBD6844}" dt="2022-08-18T13:01:28.085" v="283" actId="1035"/>
          <ac:spMkLst>
            <pc:docMk/>
            <pc:sldMk cId="0" sldId="281"/>
            <ac:spMk id="223" creationId="{00000000-0000-0000-0000-000000000000}"/>
          </ac:spMkLst>
        </pc:spChg>
        <pc:spChg chg="mod">
          <ac:chgData name="Eve Thould" userId="38451c84653f422f" providerId="LiveId" clId="{458FF4FA-61D3-42AC-A212-B0059BBD6844}" dt="2022-08-18T13:08:10.968" v="326" actId="207"/>
          <ac:spMkLst>
            <pc:docMk/>
            <pc:sldMk cId="0" sldId="281"/>
            <ac:spMk id="224" creationId="{00000000-0000-0000-0000-000000000000}"/>
          </ac:spMkLst>
        </pc:spChg>
      </pc:sldChg>
      <pc:sldChg chg="modSp mod">
        <pc:chgData name="Eve Thould" userId="38451c84653f422f" providerId="LiveId" clId="{458FF4FA-61D3-42AC-A212-B0059BBD6844}" dt="2022-08-18T13:01:56.718" v="296" actId="20577"/>
        <pc:sldMkLst>
          <pc:docMk/>
          <pc:sldMk cId="0" sldId="282"/>
        </pc:sldMkLst>
        <pc:spChg chg="mod">
          <ac:chgData name="Eve Thould" userId="38451c84653f422f" providerId="LiveId" clId="{458FF4FA-61D3-42AC-A212-B0059BBD6844}" dt="2022-08-18T13:01:56.718" v="296" actId="20577"/>
          <ac:spMkLst>
            <pc:docMk/>
            <pc:sldMk cId="0" sldId="282"/>
            <ac:spMk id="231" creationId="{00000000-0000-0000-0000-000000000000}"/>
          </ac:spMkLst>
        </pc:spChg>
      </pc:sldChg>
    </pc:docChg>
  </pc:docChgLst>
  <pc:docChgLst>
    <pc:chgData name="Eve Thould" userId="38451c84653f422f" providerId="LiveId" clId="{69D5F243-FEA1-4863-95C0-FCC5D4A2A4FA}"/>
    <pc:docChg chg="modSld">
      <pc:chgData name="Eve Thould" userId="38451c84653f422f" providerId="LiveId" clId="{69D5F243-FEA1-4863-95C0-FCC5D4A2A4FA}" dt="2022-08-18T15:29:58.016" v="6" actId="20577"/>
      <pc:docMkLst>
        <pc:docMk/>
      </pc:docMkLst>
      <pc:sldChg chg="modSp mod">
        <pc:chgData name="Eve Thould" userId="38451c84653f422f" providerId="LiveId" clId="{69D5F243-FEA1-4863-95C0-FCC5D4A2A4FA}" dt="2022-08-18T15:29:58.016" v="6" actId="20577"/>
        <pc:sldMkLst>
          <pc:docMk/>
          <pc:sldMk cId="0" sldId="273"/>
        </pc:sldMkLst>
        <pc:spChg chg="mod">
          <ac:chgData name="Eve Thould" userId="38451c84653f422f" providerId="LiveId" clId="{69D5F243-FEA1-4863-95C0-FCC5D4A2A4FA}" dt="2022-08-18T15:29:58.016" v="6" actId="20577"/>
          <ac:spMkLst>
            <pc:docMk/>
            <pc:sldMk cId="0" sldId="273"/>
            <ac:spMk id="16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 name="Google Shape;24;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 name="Google Shape;25;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 name="Google Shape;94;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5" name="Google Shape;95;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2" name="Google Shape;10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3" name="Google Shape;103;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 name="Google Shape;110;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1" name="Google Shape;111;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 name="Google Shape;11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9" name="Google Shape;11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 name="Google Shape;1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7" name="Google Shape;12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 name="Google Shape;13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5" name="Google Shape;13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3" name="Google Shape;14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Google Shape;31;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2" name="Google Shape;32;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5" name="Google Shape;20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2" name="Google Shape;212;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3" name="Google Shape;213;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0" name="Google Shape;22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a:t>
            </a:r>
            <a:endParaRPr dirty="0"/>
          </a:p>
        </p:txBody>
      </p:sp>
      <p:sp>
        <p:nvSpPr>
          <p:cNvPr id="221" name="Google Shape;221;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7" name="Google Shape;227;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8" name="Google Shape;228;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5" name="Google Shape;235;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1" name="Google Shape;241;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 name="Google Shape;38;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 name="Google Shape;39;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 name="Google Shape;4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 name="Google Shape;5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 name="Google Shape;55;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 name="Google Shape;6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3" name="Google Shape;63;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 name="Google Shape;70;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1" name="Google Shape;71;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0"/>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0"/>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30"/>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0"/>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0"/>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0"/>
          <p:cNvSpPr txBox="1"/>
          <p:nvPr/>
        </p:nvSpPr>
        <p:spPr>
          <a:xfrm>
            <a:off x="2555776" y="612718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26931884-4317-5014-AA34-A6AA9564699A}"/>
              </a:ext>
            </a:extLst>
          </p:cNvPr>
          <p:cNvPicPr>
            <a:picLocks noChangeAspect="1"/>
          </p:cNvPicPr>
          <p:nvPr userDrawn="1"/>
        </p:nvPicPr>
        <p:blipFill>
          <a:blip r:embed="rId4"/>
          <a:stretch>
            <a:fillRect/>
          </a:stretch>
        </p:blipFill>
        <p:spPr>
          <a:xfrm>
            <a:off x="8167624" y="603097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7" name="Google Shape;27;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8" name="Google Shape;28;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9" name="Google Shape;29;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19: Methods and channels of communication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and external communications – methods</a:t>
            </a:r>
            <a:endParaRPr dirty="0"/>
          </a:p>
        </p:txBody>
      </p:sp>
      <p:sp>
        <p:nvSpPr>
          <p:cNvPr id="98" name="Google Shape;98;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All communications will use different methods depending on the message, the formality and the audiences.</a:t>
            </a:r>
            <a:endParaRPr sz="1800" dirty="0"/>
          </a:p>
          <a:p>
            <a:pPr marL="0" lvl="2" indent="0" algn="l" rtl="0">
              <a:lnSpc>
                <a:spcPct val="111111"/>
              </a:lnSpc>
              <a:spcBef>
                <a:spcPts val="1000"/>
              </a:spcBef>
              <a:spcAft>
                <a:spcPts val="0"/>
              </a:spcAft>
              <a:buNone/>
            </a:pPr>
            <a:endParaRPr sz="1800" b="1" dirty="0"/>
          </a:p>
          <a:p>
            <a:pPr marL="0" lvl="3" indent="0" algn="l" rtl="0">
              <a:lnSpc>
                <a:spcPct val="111111"/>
              </a:lnSpc>
              <a:spcBef>
                <a:spcPts val="1000"/>
              </a:spcBef>
              <a:spcAft>
                <a:spcPts val="0"/>
              </a:spcAft>
              <a:buSzPts val="1800"/>
              <a:buNone/>
            </a:pPr>
            <a:r>
              <a:rPr lang="en-US" sz="1800" b="1" dirty="0"/>
              <a:t>Methods</a:t>
            </a:r>
            <a:endParaRPr sz="1800" dirty="0"/>
          </a:p>
          <a:p>
            <a:pPr marL="215900" lvl="3" indent="-215900" algn="l" rtl="0">
              <a:lnSpc>
                <a:spcPct val="125000"/>
              </a:lnSpc>
              <a:spcBef>
                <a:spcPts val="1000"/>
              </a:spcBef>
              <a:spcAft>
                <a:spcPts val="0"/>
              </a:spcAft>
              <a:buSzPts val="1600"/>
              <a:buChar char="•"/>
            </a:pPr>
            <a:r>
              <a:rPr lang="en-US" sz="1800" dirty="0"/>
              <a:t>Face to face/verbal.  </a:t>
            </a:r>
            <a:endParaRPr sz="1800" dirty="0"/>
          </a:p>
          <a:p>
            <a:pPr marL="215900" lvl="3" indent="-215900" algn="l" rtl="0">
              <a:lnSpc>
                <a:spcPct val="125000"/>
              </a:lnSpc>
              <a:spcBef>
                <a:spcPts val="1000"/>
              </a:spcBef>
              <a:spcAft>
                <a:spcPts val="0"/>
              </a:spcAft>
              <a:buSzPts val="1600"/>
              <a:buChar char="•"/>
            </a:pPr>
            <a:r>
              <a:rPr lang="en-US" sz="1800" dirty="0"/>
              <a:t>Non-verbal.</a:t>
            </a:r>
            <a:endParaRPr sz="1800" dirty="0"/>
          </a:p>
          <a:p>
            <a:pPr marL="215900" lvl="3" indent="-215900" algn="l" rtl="0">
              <a:lnSpc>
                <a:spcPct val="125000"/>
              </a:lnSpc>
              <a:spcBef>
                <a:spcPts val="1000"/>
              </a:spcBef>
              <a:spcAft>
                <a:spcPts val="0"/>
              </a:spcAft>
              <a:buSzPts val="1600"/>
              <a:buChar char="•"/>
            </a:pPr>
            <a:r>
              <a:rPr lang="en-US" sz="1800" dirty="0"/>
              <a:t>Written.</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There will be some crossover in the methods and channels when communicating information.</a:t>
            </a:r>
            <a:endParaRPr sz="1800" dirty="0"/>
          </a:p>
          <a:p>
            <a:pPr marL="0" lvl="0" indent="0" algn="l" rtl="0">
              <a:lnSpc>
                <a:spcPct val="240000"/>
              </a:lnSpc>
              <a:spcBef>
                <a:spcPts val="1500"/>
              </a:spcBef>
              <a:spcAft>
                <a:spcPts val="0"/>
              </a:spcAft>
              <a:buNone/>
            </a:pPr>
            <a:endParaRPr lang="en-US" sz="1000" dirty="0"/>
          </a:p>
        </p:txBody>
      </p:sp>
      <p:pic>
        <p:nvPicPr>
          <p:cNvPr id="2050" name="Picture 2">
            <a:extLst>
              <a:ext uri="{FF2B5EF4-FFF2-40B4-BE49-F238E27FC236}">
                <a16:creationId xmlns:a16="http://schemas.microsoft.com/office/drawing/2014/main" id="{940FCF8B-6D5E-CF9F-5081-654FE0B8BFB5}"/>
              </a:ext>
            </a:extLst>
          </p:cNvPr>
          <p:cNvPicPr>
            <a:picLocks noChangeAspect="1" noChangeArrowheads="1"/>
          </p:cNvPicPr>
          <p:nvPr/>
        </p:nvPicPr>
        <p:blipFill>
          <a:blip r:embed="rId3"/>
          <a:srcRect/>
          <a:stretch/>
        </p:blipFill>
        <p:spPr bwMode="auto">
          <a:xfrm>
            <a:off x="4175380" y="2082406"/>
            <a:ext cx="4367301" cy="29173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1"/>
          <p:cNvSpPr txBox="1">
            <a:spLocks noGrp="1"/>
          </p:cNvSpPr>
          <p:nvPr>
            <p:ph type="title"/>
          </p:nvPr>
        </p:nvSpPr>
        <p:spPr>
          <a:xfrm>
            <a:off x="457200" y="93697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focus and aims</a:t>
            </a:r>
            <a:endParaRPr dirty="0"/>
          </a:p>
        </p:txBody>
      </p:sp>
      <p:sp>
        <p:nvSpPr>
          <p:cNvPr id="106" name="Google Shape;106;p11"/>
          <p:cNvSpPr txBox="1">
            <a:spLocks noGrp="1"/>
          </p:cNvSpPr>
          <p:nvPr>
            <p:ph type="body" idx="1"/>
          </p:nvPr>
        </p:nvSpPr>
        <p:spPr>
          <a:xfrm>
            <a:off x="457199" y="1284052"/>
            <a:ext cx="8518125"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Internal communication strategies are influenced by the size and structure of a business. </a:t>
            </a:r>
            <a:endParaRPr sz="1800" dirty="0"/>
          </a:p>
          <a:p>
            <a:pPr marL="0" lvl="2" indent="0" algn="l" rtl="0">
              <a:lnSpc>
                <a:spcPct val="111111"/>
              </a:lnSpc>
              <a:spcBef>
                <a:spcPts val="1000"/>
              </a:spcBef>
              <a:spcAft>
                <a:spcPts val="0"/>
              </a:spcAft>
              <a:buNone/>
            </a:pPr>
            <a:r>
              <a:rPr lang="en-US" sz="1800" dirty="0"/>
              <a:t>Micro business – information directed to/from one boss; needs to know everything.</a:t>
            </a:r>
            <a:endParaRPr sz="1800" dirty="0"/>
          </a:p>
          <a:p>
            <a:pPr marL="0" lvl="2" indent="0" algn="l" rtl="0">
              <a:lnSpc>
                <a:spcPct val="111111"/>
              </a:lnSpc>
              <a:spcBef>
                <a:spcPts val="1000"/>
              </a:spcBef>
              <a:spcAft>
                <a:spcPts val="0"/>
              </a:spcAft>
              <a:buNone/>
            </a:pPr>
            <a:r>
              <a:rPr lang="en-US" sz="1800" dirty="0"/>
              <a:t>Large business – hierarchy, departments, managers and complex information flows.</a:t>
            </a:r>
            <a:endParaRPr sz="1800" dirty="0"/>
          </a:p>
          <a:p>
            <a:pPr marL="0" lvl="3" indent="0" algn="l" rtl="0">
              <a:lnSpc>
                <a:spcPct val="111111"/>
              </a:lnSpc>
              <a:spcBef>
                <a:spcPts val="1000"/>
              </a:spcBef>
              <a:spcAft>
                <a:spcPts val="0"/>
              </a:spcAft>
              <a:buSzPts val="1800"/>
              <a:buNone/>
            </a:pPr>
            <a:r>
              <a:rPr lang="en-US" sz="1800" b="1" dirty="0"/>
              <a:t>Focus and aims</a:t>
            </a:r>
            <a:endParaRPr sz="1800" dirty="0"/>
          </a:p>
          <a:p>
            <a:pPr marL="215900" lvl="3" indent="-215900" algn="l" rtl="0">
              <a:lnSpc>
                <a:spcPct val="100000"/>
              </a:lnSpc>
              <a:spcBef>
                <a:spcPts val="600"/>
              </a:spcBef>
              <a:spcAft>
                <a:spcPts val="0"/>
              </a:spcAft>
              <a:buSzPts val="1800"/>
              <a:buChar char="•"/>
            </a:pPr>
            <a:r>
              <a:rPr lang="en-US" sz="1800" dirty="0"/>
              <a:t>Focus on employees in the business.</a:t>
            </a:r>
            <a:endParaRPr sz="1800" dirty="0"/>
          </a:p>
          <a:p>
            <a:pPr marL="215900" lvl="3" indent="-215900" algn="l" rtl="0">
              <a:lnSpc>
                <a:spcPct val="100000"/>
              </a:lnSpc>
              <a:spcBef>
                <a:spcPts val="600"/>
              </a:spcBef>
              <a:spcAft>
                <a:spcPts val="0"/>
              </a:spcAft>
              <a:buSzPts val="1800"/>
              <a:buChar char="•"/>
            </a:pPr>
            <a:r>
              <a:rPr lang="en-US" sz="1800" dirty="0"/>
              <a:t>Aims always to:</a:t>
            </a:r>
            <a:endParaRPr sz="1800" dirty="0"/>
          </a:p>
          <a:p>
            <a:pPr marL="431800" lvl="4" indent="-215900" algn="l" rtl="0">
              <a:lnSpc>
                <a:spcPct val="100000"/>
              </a:lnSpc>
              <a:spcBef>
                <a:spcPts val="600"/>
              </a:spcBef>
              <a:spcAft>
                <a:spcPts val="0"/>
              </a:spcAft>
              <a:buClr>
                <a:srgbClr val="0070C0"/>
              </a:buClr>
              <a:buSzPts val="1800"/>
              <a:buChar char="–"/>
            </a:pPr>
            <a:r>
              <a:rPr lang="en-US" sz="1800" dirty="0"/>
              <a:t>inform.</a:t>
            </a:r>
          </a:p>
          <a:p>
            <a:pPr marL="431800" lvl="4" indent="-215900" algn="l" rtl="0">
              <a:lnSpc>
                <a:spcPct val="100000"/>
              </a:lnSpc>
              <a:spcBef>
                <a:spcPts val="600"/>
              </a:spcBef>
              <a:spcAft>
                <a:spcPts val="0"/>
              </a:spcAft>
              <a:buClr>
                <a:srgbClr val="0070C0"/>
              </a:buClr>
              <a:buSzPts val="1800"/>
              <a:buChar char="–"/>
            </a:pPr>
            <a:r>
              <a:rPr lang="en-US" sz="1800" dirty="0"/>
              <a:t>motivate.</a:t>
            </a:r>
          </a:p>
          <a:p>
            <a:pPr marL="431800" lvl="4" indent="-215900" algn="l" rtl="0">
              <a:lnSpc>
                <a:spcPct val="100000"/>
              </a:lnSpc>
              <a:spcBef>
                <a:spcPts val="600"/>
              </a:spcBef>
              <a:spcAft>
                <a:spcPts val="0"/>
              </a:spcAft>
              <a:buClr>
                <a:srgbClr val="0070C0"/>
              </a:buClr>
              <a:buSzPts val="1800"/>
              <a:buChar char="–"/>
            </a:pPr>
            <a:r>
              <a:rPr lang="en-US" sz="1800" dirty="0"/>
              <a:t>guide.</a:t>
            </a:r>
          </a:p>
          <a:p>
            <a:pPr marL="431800" lvl="4" indent="-215900" algn="l" rtl="0">
              <a:lnSpc>
                <a:spcPct val="100000"/>
              </a:lnSpc>
              <a:spcBef>
                <a:spcPts val="600"/>
              </a:spcBef>
              <a:spcAft>
                <a:spcPts val="0"/>
              </a:spcAft>
              <a:buClr>
                <a:srgbClr val="0070C0"/>
              </a:buClr>
              <a:buSzPts val="1800"/>
              <a:buChar char="–"/>
            </a:pPr>
            <a:r>
              <a:rPr lang="en-US" sz="1800" dirty="0"/>
              <a:t>support employees.</a:t>
            </a:r>
            <a:endParaRPr sz="1800" dirty="0"/>
          </a:p>
          <a:p>
            <a:pPr marL="0" lvl="3" indent="0" algn="l" rtl="0">
              <a:lnSpc>
                <a:spcPct val="111111"/>
              </a:lnSpc>
              <a:spcBef>
                <a:spcPts val="1000"/>
              </a:spcBef>
              <a:spcAft>
                <a:spcPts val="0"/>
              </a:spcAft>
              <a:buSzPts val="1800"/>
              <a:buNone/>
            </a:pPr>
            <a:r>
              <a:rPr lang="en-US" sz="1800" dirty="0"/>
              <a:t>Employees will be dealing directly with external stakeholders so it is essential to understand all the aspects of the business communications and where they fit.</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audiences</a:t>
            </a:r>
            <a:endParaRPr dirty="0"/>
          </a:p>
        </p:txBody>
      </p:sp>
      <p:sp>
        <p:nvSpPr>
          <p:cNvPr id="114" name="Google Shape;114;p1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Clearly, the audience of internal communications will be employees. But they could be located in different areas and operate at different levels in the business. </a:t>
            </a:r>
            <a:endParaRPr sz="1800" b="1" dirty="0"/>
          </a:p>
          <a:p>
            <a:pPr marL="0" lvl="3" indent="0" algn="l" rtl="0">
              <a:lnSpc>
                <a:spcPct val="111111"/>
              </a:lnSpc>
              <a:spcBef>
                <a:spcPts val="1000"/>
              </a:spcBef>
              <a:spcAft>
                <a:spcPts val="0"/>
              </a:spcAft>
              <a:buSzPts val="1800"/>
              <a:buNone/>
            </a:pPr>
            <a:r>
              <a:rPr lang="en-US" sz="1800" b="1" dirty="0"/>
              <a:t>Internal audiences</a:t>
            </a:r>
            <a:endParaRPr sz="1800" dirty="0"/>
          </a:p>
          <a:p>
            <a:pPr marL="215900" lvl="3" indent="-215900" algn="l" rtl="0">
              <a:lnSpc>
                <a:spcPct val="100000"/>
              </a:lnSpc>
              <a:spcBef>
                <a:spcPts val="600"/>
              </a:spcBef>
              <a:spcAft>
                <a:spcPts val="0"/>
              </a:spcAft>
              <a:buSzPts val="1600"/>
              <a:buChar char="•"/>
            </a:pPr>
            <a:r>
              <a:rPr lang="en-US" sz="1800" dirty="0"/>
              <a:t>Different location:</a:t>
            </a:r>
            <a:endParaRPr sz="1800" dirty="0"/>
          </a:p>
          <a:p>
            <a:pPr marL="431800" lvl="4" indent="-215900" algn="l" rtl="0">
              <a:lnSpc>
                <a:spcPct val="100000"/>
              </a:lnSpc>
              <a:spcBef>
                <a:spcPts val="600"/>
              </a:spcBef>
              <a:spcAft>
                <a:spcPts val="0"/>
              </a:spcAft>
              <a:buClr>
                <a:srgbClr val="0070C0"/>
              </a:buClr>
              <a:buSzPts val="1600"/>
              <a:buChar char="–"/>
            </a:pPr>
            <a:r>
              <a:rPr lang="en-US" sz="1800" dirty="0"/>
              <a:t>Multi-sites: nationally/internationally.</a:t>
            </a:r>
            <a:endParaRPr sz="1800" dirty="0"/>
          </a:p>
          <a:p>
            <a:pPr marL="431800" lvl="4" indent="-215900" algn="l" rtl="0">
              <a:lnSpc>
                <a:spcPct val="100000"/>
              </a:lnSpc>
              <a:spcBef>
                <a:spcPts val="600"/>
              </a:spcBef>
              <a:spcAft>
                <a:spcPts val="0"/>
              </a:spcAft>
              <a:buClr>
                <a:srgbClr val="0070C0"/>
              </a:buClr>
              <a:buSzPts val="1600"/>
              <a:buChar char="–"/>
            </a:pPr>
            <a:r>
              <a:rPr lang="en-US" sz="1800" dirty="0"/>
              <a:t>Remoter workers based at home.</a:t>
            </a:r>
            <a:endParaRPr sz="1800" dirty="0"/>
          </a:p>
          <a:p>
            <a:pPr marL="215900" lvl="3" indent="-215900" algn="l" rtl="0">
              <a:lnSpc>
                <a:spcPct val="100000"/>
              </a:lnSpc>
              <a:spcBef>
                <a:spcPts val="600"/>
              </a:spcBef>
              <a:spcAft>
                <a:spcPts val="0"/>
              </a:spcAft>
              <a:buSzPts val="1600"/>
              <a:buChar char="•"/>
            </a:pPr>
            <a:r>
              <a:rPr lang="en-US" sz="1800" dirty="0"/>
              <a:t>Different levels:</a:t>
            </a:r>
            <a:endParaRPr sz="1800" dirty="0"/>
          </a:p>
          <a:p>
            <a:pPr marL="431800" lvl="4" indent="-215900" algn="l" rtl="0">
              <a:lnSpc>
                <a:spcPct val="100000"/>
              </a:lnSpc>
              <a:spcBef>
                <a:spcPts val="600"/>
              </a:spcBef>
              <a:spcAft>
                <a:spcPts val="0"/>
              </a:spcAft>
              <a:buClr>
                <a:srgbClr val="0070C0"/>
              </a:buClr>
              <a:buSzPts val="1600"/>
              <a:buChar char="–"/>
            </a:pPr>
            <a:r>
              <a:rPr lang="en-US" sz="1800" dirty="0"/>
              <a:t>CEO/CFO/COO.</a:t>
            </a:r>
            <a:endParaRPr sz="1800" dirty="0"/>
          </a:p>
          <a:p>
            <a:pPr marL="431800" lvl="4" indent="-215900" algn="l" rtl="0">
              <a:lnSpc>
                <a:spcPct val="100000"/>
              </a:lnSpc>
              <a:spcBef>
                <a:spcPts val="600"/>
              </a:spcBef>
              <a:spcAft>
                <a:spcPts val="0"/>
              </a:spcAft>
              <a:buClr>
                <a:srgbClr val="0070C0"/>
              </a:buClr>
              <a:buSzPts val="1600"/>
              <a:buChar char="–"/>
            </a:pPr>
            <a:r>
              <a:rPr lang="en-US" sz="1800" dirty="0"/>
              <a:t>Board of directors.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Departmental managers.</a:t>
            </a:r>
            <a:endParaRPr sz="1800" dirty="0"/>
          </a:p>
          <a:p>
            <a:pPr marL="431800" lvl="4" indent="-215900" algn="l" rtl="0">
              <a:lnSpc>
                <a:spcPct val="100000"/>
              </a:lnSpc>
              <a:spcBef>
                <a:spcPts val="600"/>
              </a:spcBef>
              <a:spcAft>
                <a:spcPts val="0"/>
              </a:spcAft>
              <a:buClr>
                <a:srgbClr val="0070C0"/>
              </a:buClr>
              <a:buSzPts val="1600"/>
              <a:buChar char="–"/>
            </a:pPr>
            <a:r>
              <a:rPr lang="en-US" sz="1800" dirty="0"/>
              <a:t>Departmental teams.</a:t>
            </a:r>
            <a:endParaRPr sz="1800" dirty="0"/>
          </a:p>
          <a:p>
            <a:pPr marL="0" lvl="3" indent="0" algn="l" rtl="0">
              <a:lnSpc>
                <a:spcPct val="111111"/>
              </a:lnSpc>
              <a:spcBef>
                <a:spcPts val="1000"/>
              </a:spcBef>
              <a:spcAft>
                <a:spcPts val="0"/>
              </a:spcAft>
              <a:buSzPts val="1800"/>
              <a:buNone/>
            </a:pPr>
            <a:r>
              <a:rPr lang="en-US" sz="1800" dirty="0"/>
              <a:t>To be effective, the internal communications needs to transfer key information across the whole organisation.</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channels (1)</a:t>
            </a:r>
            <a:endParaRPr dirty="0"/>
          </a:p>
        </p:txBody>
      </p:sp>
      <p:sp>
        <p:nvSpPr>
          <p:cNvPr id="122" name="Google Shape;122;p13"/>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Formal communications will be done internally using pre-determined channels.</a:t>
            </a:r>
            <a:endParaRPr sz="1800" dirty="0"/>
          </a:p>
          <a:p>
            <a:pPr marL="0" lvl="2" indent="0" algn="l" rtl="0">
              <a:lnSpc>
                <a:spcPct val="111111"/>
              </a:lnSpc>
              <a:spcBef>
                <a:spcPts val="1000"/>
              </a:spcBef>
              <a:spcAft>
                <a:spcPts val="0"/>
              </a:spcAft>
              <a:buNone/>
            </a:pPr>
            <a:r>
              <a:rPr lang="en-US" sz="1800" dirty="0"/>
              <a:t>Informal communication channels will spring up due to the needs of employees as humans and information will travel in several directions. </a:t>
            </a:r>
            <a:endParaRPr sz="1800" b="1"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Face to face/verbal: </a:t>
            </a:r>
            <a:endParaRPr sz="1800" dirty="0"/>
          </a:p>
          <a:p>
            <a:pPr marL="431800" lvl="4" indent="-215900" algn="l" rtl="0">
              <a:lnSpc>
                <a:spcPct val="100000"/>
              </a:lnSpc>
              <a:spcBef>
                <a:spcPts val="600"/>
              </a:spcBef>
              <a:spcAft>
                <a:spcPts val="0"/>
              </a:spcAft>
              <a:buClr>
                <a:srgbClr val="0070C0"/>
              </a:buClr>
              <a:buSzPts val="1600"/>
              <a:buChar char="–"/>
            </a:pPr>
            <a:r>
              <a:rPr lang="en-US" sz="1800" dirty="0"/>
              <a:t>Meeting on/offline. </a:t>
            </a:r>
            <a:endParaRPr sz="1800" dirty="0"/>
          </a:p>
          <a:p>
            <a:pPr marL="431800" lvl="4" indent="-215900" algn="l" rtl="0">
              <a:lnSpc>
                <a:spcPct val="100000"/>
              </a:lnSpc>
              <a:spcBef>
                <a:spcPts val="600"/>
              </a:spcBef>
              <a:spcAft>
                <a:spcPts val="0"/>
              </a:spcAft>
              <a:buClr>
                <a:srgbClr val="0070C0"/>
              </a:buClr>
              <a:buSzPts val="1600"/>
              <a:buChar char="–"/>
            </a:pPr>
            <a:r>
              <a:rPr lang="en-US" sz="1800" dirty="0"/>
              <a:t>Presentations.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Seminars.</a:t>
            </a:r>
            <a:endParaRPr sz="1800" dirty="0"/>
          </a:p>
          <a:p>
            <a:pPr marL="215900" lvl="3" indent="-215900" algn="l" rtl="0">
              <a:lnSpc>
                <a:spcPct val="100000"/>
              </a:lnSpc>
              <a:spcBef>
                <a:spcPts val="600"/>
              </a:spcBef>
              <a:spcAft>
                <a:spcPts val="0"/>
              </a:spcAft>
              <a:buSzPts val="1600"/>
              <a:buChar char="•"/>
            </a:pPr>
            <a:r>
              <a:rPr lang="en-US" sz="1800" dirty="0"/>
              <a:t>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Webinars.</a:t>
            </a:r>
            <a:endParaRPr sz="1800" dirty="0"/>
          </a:p>
          <a:p>
            <a:pPr marL="431800" lvl="4" indent="-215900" algn="l" rtl="0">
              <a:lnSpc>
                <a:spcPct val="100000"/>
              </a:lnSpc>
              <a:spcBef>
                <a:spcPts val="600"/>
              </a:spcBef>
              <a:spcAft>
                <a:spcPts val="0"/>
              </a:spcAft>
              <a:buClr>
                <a:srgbClr val="0070C0"/>
              </a:buClr>
              <a:buSzPts val="1600"/>
              <a:buChar char="–"/>
            </a:pPr>
            <a:r>
              <a:rPr lang="en-US" sz="1800" dirty="0"/>
              <a:t>Podcast.</a:t>
            </a:r>
            <a:endParaRPr sz="1800" dirty="0"/>
          </a:p>
          <a:p>
            <a:pPr marL="431800" lvl="4" indent="-215900" algn="l" rtl="0">
              <a:lnSpc>
                <a:spcPct val="100000"/>
              </a:lnSpc>
              <a:spcBef>
                <a:spcPts val="600"/>
              </a:spcBef>
              <a:spcAft>
                <a:spcPts val="0"/>
              </a:spcAft>
              <a:buClr>
                <a:srgbClr val="0070C0"/>
              </a:buClr>
              <a:buSzPts val="1600"/>
              <a:buChar char="–"/>
            </a:pPr>
            <a:r>
              <a:rPr lang="en-US" sz="1800" dirty="0"/>
              <a:t>Telephone.</a:t>
            </a:r>
            <a:endParaRPr sz="1800" dirty="0"/>
          </a:p>
          <a:p>
            <a:pPr marL="0" lvl="3" indent="0" algn="l" rtl="0">
              <a:lnSpc>
                <a:spcPct val="111111"/>
              </a:lnSpc>
              <a:spcBef>
                <a:spcPts val="1000"/>
              </a:spcBef>
              <a:spcAft>
                <a:spcPts val="0"/>
              </a:spcAft>
              <a:buSzPts val="1800"/>
              <a:buNone/>
            </a:pPr>
            <a:r>
              <a:rPr lang="en-US" sz="1800" dirty="0"/>
              <a:t>Face-to-face and verbal communications require personal interactions with employees.</a:t>
            </a:r>
            <a:endParaRPr sz="1800" dirty="0"/>
          </a:p>
          <a:p>
            <a:pPr marL="0" lvl="0" indent="0" algn="l" rtl="0">
              <a:lnSpc>
                <a:spcPct val="240000"/>
              </a:lnSpc>
              <a:spcBef>
                <a:spcPts val="1500"/>
              </a:spcBef>
              <a:spcAft>
                <a:spcPts val="0"/>
              </a:spcAft>
              <a:buNone/>
            </a:pPr>
            <a:endParaRPr lang="en-US" sz="1000" dirty="0"/>
          </a:p>
        </p:txBody>
      </p:sp>
      <p:pic>
        <p:nvPicPr>
          <p:cNvPr id="3074" name="Picture 2">
            <a:extLst>
              <a:ext uri="{FF2B5EF4-FFF2-40B4-BE49-F238E27FC236}">
                <a16:creationId xmlns:a16="http://schemas.microsoft.com/office/drawing/2014/main" id="{95A2CE6D-5DAB-C261-EF18-9B6057DD916F}"/>
              </a:ext>
            </a:extLst>
          </p:cNvPr>
          <p:cNvPicPr>
            <a:picLocks noChangeAspect="1" noChangeArrowheads="1"/>
          </p:cNvPicPr>
          <p:nvPr/>
        </p:nvPicPr>
        <p:blipFill>
          <a:blip r:embed="rId3"/>
          <a:srcRect/>
          <a:stretch/>
        </p:blipFill>
        <p:spPr bwMode="auto">
          <a:xfrm>
            <a:off x="3105472" y="3005044"/>
            <a:ext cx="5715000" cy="2114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457200" y="93697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channels (2)</a:t>
            </a:r>
            <a:endParaRPr dirty="0"/>
          </a:p>
        </p:txBody>
      </p:sp>
      <p:sp>
        <p:nvSpPr>
          <p:cNvPr id="130" name="Google Shape;130;p14"/>
          <p:cNvSpPr txBox="1">
            <a:spLocks noGrp="1"/>
          </p:cNvSpPr>
          <p:nvPr>
            <p:ph type="body" idx="1"/>
          </p:nvPr>
        </p:nvSpPr>
        <p:spPr>
          <a:xfrm>
            <a:off x="457200" y="1319564"/>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Non-verbal and written communications go hand in hand when delivered without any personal interactions, so it is crucial to ensure the message is clear and unambiguous.</a:t>
            </a:r>
            <a:endParaRPr sz="1800" b="1" dirty="0"/>
          </a:p>
          <a:p>
            <a:pPr marL="0" lvl="3" indent="0" algn="l" rtl="0">
              <a:lnSpc>
                <a:spcPct val="111111"/>
              </a:lnSpc>
              <a:spcAft>
                <a:spcPts val="0"/>
              </a:spcAft>
              <a:buSzPts val="1800"/>
              <a:buNone/>
            </a:pPr>
            <a:r>
              <a:rPr lang="en-US" sz="1800" b="1" dirty="0"/>
              <a:t>Channels</a:t>
            </a:r>
            <a:endParaRPr sz="1800" dirty="0"/>
          </a:p>
          <a:p>
            <a:pPr marL="215900" lvl="3" indent="-215900" algn="l" rtl="0">
              <a:lnSpc>
                <a:spcPct val="100000"/>
              </a:lnSpc>
              <a:spcBef>
                <a:spcPts val="400"/>
              </a:spcBef>
              <a:spcAft>
                <a:spcPts val="0"/>
              </a:spcAft>
              <a:buSzPts val="1600"/>
              <a:buChar char="•"/>
            </a:pPr>
            <a:r>
              <a:rPr lang="en-US" sz="1800" dirty="0"/>
              <a:t>Non-verbal: </a:t>
            </a:r>
            <a:endParaRPr sz="1800" dirty="0"/>
          </a:p>
          <a:p>
            <a:pPr marL="431800" lvl="4" indent="-215900" algn="l" rtl="0">
              <a:lnSpc>
                <a:spcPct val="100000"/>
              </a:lnSpc>
              <a:spcBef>
                <a:spcPts val="600"/>
              </a:spcBef>
              <a:spcAft>
                <a:spcPts val="0"/>
              </a:spcAft>
              <a:buClr>
                <a:srgbClr val="0070C0"/>
              </a:buClr>
              <a:buSzPts val="1600"/>
              <a:buChar char="–"/>
            </a:pPr>
            <a:r>
              <a:rPr lang="en-US" sz="1800" dirty="0"/>
              <a:t>Intranet. </a:t>
            </a:r>
            <a:endParaRPr sz="1800" dirty="0"/>
          </a:p>
          <a:p>
            <a:pPr marL="431800" lvl="4" indent="-215900" algn="l" rtl="0">
              <a:lnSpc>
                <a:spcPct val="100000"/>
              </a:lnSpc>
              <a:spcBef>
                <a:spcPts val="600"/>
              </a:spcBef>
              <a:spcAft>
                <a:spcPts val="0"/>
              </a:spcAft>
              <a:buClr>
                <a:srgbClr val="0070C0"/>
              </a:buClr>
              <a:buSzPts val="1600"/>
              <a:buChar char="–"/>
            </a:pPr>
            <a:r>
              <a:rPr lang="en-US" sz="1800" dirty="0"/>
              <a:t>Posters.</a:t>
            </a:r>
            <a:endParaRPr sz="1800" dirty="0"/>
          </a:p>
          <a:p>
            <a:pPr marL="431800" lvl="4" indent="-215900" algn="l" rtl="0">
              <a:lnSpc>
                <a:spcPct val="100000"/>
              </a:lnSpc>
              <a:spcBef>
                <a:spcPts val="600"/>
              </a:spcBef>
              <a:spcAft>
                <a:spcPts val="0"/>
              </a:spcAft>
              <a:buClr>
                <a:srgbClr val="0070C0"/>
              </a:buClr>
              <a:buSzPts val="1600"/>
              <a:buChar char="–"/>
            </a:pPr>
            <a:r>
              <a:rPr lang="en-US" sz="1800" dirty="0"/>
              <a:t>Newsletters.</a:t>
            </a:r>
            <a:endParaRPr sz="1800" dirty="0"/>
          </a:p>
          <a:p>
            <a:pPr marL="215900" lvl="3" indent="-215900" algn="l" rtl="0">
              <a:lnSpc>
                <a:spcPct val="100000"/>
              </a:lnSpc>
              <a:spcBef>
                <a:spcPts val="600"/>
              </a:spcBef>
              <a:spcAft>
                <a:spcPts val="0"/>
              </a:spcAft>
              <a:buSzPts val="1600"/>
              <a:buChar char="•"/>
            </a:pPr>
            <a:r>
              <a:rPr lang="en-US" sz="1800" dirty="0"/>
              <a:t>Written:</a:t>
            </a:r>
            <a:endParaRPr sz="1800" dirty="0"/>
          </a:p>
          <a:p>
            <a:pPr marL="431800" lvl="4" indent="-215900" algn="l" rtl="0">
              <a:lnSpc>
                <a:spcPct val="100000"/>
              </a:lnSpc>
              <a:spcBef>
                <a:spcPts val="600"/>
              </a:spcBef>
              <a:spcAft>
                <a:spcPts val="0"/>
              </a:spcAft>
              <a:buClr>
                <a:srgbClr val="0070C0"/>
              </a:buClr>
              <a:buSzPts val="1600"/>
              <a:buChar char="–"/>
            </a:pPr>
            <a:r>
              <a:rPr lang="en-US" sz="1800" dirty="0"/>
              <a:t>Emails.</a:t>
            </a:r>
            <a:endParaRPr sz="1800" dirty="0"/>
          </a:p>
          <a:p>
            <a:pPr marL="431800" lvl="4" indent="-215900" algn="l" rtl="0">
              <a:lnSpc>
                <a:spcPct val="100000"/>
              </a:lnSpc>
              <a:spcBef>
                <a:spcPts val="600"/>
              </a:spcBef>
              <a:spcAft>
                <a:spcPts val="0"/>
              </a:spcAft>
              <a:buClr>
                <a:srgbClr val="0070C0"/>
              </a:buClr>
              <a:buSzPts val="1600"/>
              <a:buChar char="–"/>
            </a:pPr>
            <a:r>
              <a:rPr lang="en-US" sz="1800" dirty="0"/>
              <a:t>Mobile apps.</a:t>
            </a:r>
            <a:endParaRPr sz="1800" dirty="0"/>
          </a:p>
          <a:p>
            <a:pPr marL="431800" lvl="4" indent="-215900" algn="l" rtl="0">
              <a:lnSpc>
                <a:spcPct val="100000"/>
              </a:lnSpc>
              <a:spcBef>
                <a:spcPts val="600"/>
              </a:spcBef>
              <a:spcAft>
                <a:spcPts val="0"/>
              </a:spcAft>
              <a:buClr>
                <a:srgbClr val="0070C0"/>
              </a:buClr>
              <a:buSzPts val="1600"/>
              <a:buChar char="–"/>
            </a:pPr>
            <a:r>
              <a:rPr lang="en-US" sz="1800" dirty="0"/>
              <a:t>Social media posts.</a:t>
            </a:r>
            <a:endParaRPr sz="1800" dirty="0"/>
          </a:p>
          <a:p>
            <a:pPr marL="431800" lvl="4" indent="-215900" algn="l" rtl="0">
              <a:lnSpc>
                <a:spcPct val="100000"/>
              </a:lnSpc>
              <a:spcBef>
                <a:spcPts val="600"/>
              </a:spcBef>
              <a:spcAft>
                <a:spcPts val="0"/>
              </a:spcAft>
              <a:buClr>
                <a:srgbClr val="0070C0"/>
              </a:buClr>
              <a:buSzPts val="1600"/>
              <a:buChar char="–"/>
            </a:pPr>
            <a:r>
              <a:rPr lang="en-US" sz="1800" dirty="0"/>
              <a:t>Press releases.</a:t>
            </a:r>
            <a:endParaRPr sz="1800" dirty="0"/>
          </a:p>
          <a:p>
            <a:pPr marL="0" lvl="3" indent="0" algn="l" rtl="0">
              <a:lnSpc>
                <a:spcPct val="111111"/>
              </a:lnSpc>
              <a:spcAft>
                <a:spcPts val="0"/>
              </a:spcAft>
              <a:buSzPts val="1800"/>
              <a:buNone/>
            </a:pPr>
            <a:r>
              <a:rPr lang="en-US" sz="1800" dirty="0"/>
              <a:t>Message needs to be consistent across channels and aligned to core values. </a:t>
            </a:r>
            <a:endParaRPr sz="1800" dirty="0"/>
          </a:p>
          <a:p>
            <a:pPr marL="0" lvl="0" indent="0" algn="l" rtl="0">
              <a:lnSpc>
                <a:spcPct val="240000"/>
              </a:lnSpc>
              <a:spcBef>
                <a:spcPts val="1500"/>
              </a:spcBef>
              <a:spcAft>
                <a:spcPts val="0"/>
              </a:spcAft>
              <a:buNone/>
            </a:pPr>
            <a:endParaRPr lang="en-US" sz="1000" dirty="0"/>
          </a:p>
        </p:txBody>
      </p:sp>
      <p:pic>
        <p:nvPicPr>
          <p:cNvPr id="4098" name="Picture 2">
            <a:extLst>
              <a:ext uri="{FF2B5EF4-FFF2-40B4-BE49-F238E27FC236}">
                <a16:creationId xmlns:a16="http://schemas.microsoft.com/office/drawing/2014/main" id="{3C0CA013-B4E8-2C9F-ADD0-F408E869BC98}"/>
              </a:ext>
            </a:extLst>
          </p:cNvPr>
          <p:cNvPicPr>
            <a:picLocks noChangeAspect="1" noChangeArrowheads="1"/>
          </p:cNvPicPr>
          <p:nvPr/>
        </p:nvPicPr>
        <p:blipFill>
          <a:blip r:embed="rId3"/>
          <a:srcRect/>
          <a:stretch/>
        </p:blipFill>
        <p:spPr bwMode="auto">
          <a:xfrm>
            <a:off x="3813762" y="2195502"/>
            <a:ext cx="4578996" cy="30496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tone</a:t>
            </a:r>
            <a:endParaRPr dirty="0"/>
          </a:p>
        </p:txBody>
      </p:sp>
      <p:sp>
        <p:nvSpPr>
          <p:cNvPr id="138" name="Google Shape;138;p1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Tone needs to be relatable when communicating with employees. Tone tells them what kind of business they work for. </a:t>
            </a:r>
            <a:endParaRPr sz="1800" dirty="0"/>
          </a:p>
          <a:p>
            <a:pPr marL="0" lvl="3" indent="0" algn="l" rtl="0">
              <a:lnSpc>
                <a:spcPct val="111111"/>
              </a:lnSpc>
              <a:spcBef>
                <a:spcPts val="1000"/>
              </a:spcBef>
              <a:spcAft>
                <a:spcPts val="0"/>
              </a:spcAft>
              <a:buSzPts val="1800"/>
              <a:buNone/>
            </a:pPr>
            <a:r>
              <a:rPr lang="en-US" sz="1800" b="1" dirty="0"/>
              <a:t>Tone – key principles</a:t>
            </a:r>
            <a:endParaRPr sz="1800" dirty="0"/>
          </a:p>
          <a:p>
            <a:pPr marL="215900" lvl="3" indent="-215900" algn="l" rtl="0">
              <a:lnSpc>
                <a:spcPct val="125000"/>
              </a:lnSpc>
              <a:spcBef>
                <a:spcPts val="1000"/>
              </a:spcBef>
              <a:spcAft>
                <a:spcPts val="0"/>
              </a:spcAft>
              <a:buSzPts val="1600"/>
              <a:buChar char="•"/>
            </a:pPr>
            <a:r>
              <a:rPr lang="en-US" sz="1800" dirty="0"/>
              <a:t>Use we/us/our not the business name.</a:t>
            </a:r>
            <a:endParaRPr sz="1800" dirty="0"/>
          </a:p>
          <a:p>
            <a:pPr marL="215900" lvl="3" indent="-215900" algn="l" rtl="0">
              <a:lnSpc>
                <a:spcPct val="125000"/>
              </a:lnSpc>
              <a:spcBef>
                <a:spcPts val="1000"/>
              </a:spcBef>
              <a:spcAft>
                <a:spcPts val="0"/>
              </a:spcAft>
              <a:buSzPts val="1600"/>
              <a:buChar char="•"/>
            </a:pPr>
            <a:r>
              <a:rPr lang="en-US" sz="1800" dirty="0"/>
              <a:t>Speak directly to people ‘you’ not ‘the staff’.</a:t>
            </a:r>
            <a:endParaRPr sz="1800" dirty="0"/>
          </a:p>
          <a:p>
            <a:pPr marL="215900" lvl="3" indent="-215900" algn="l" rtl="0">
              <a:lnSpc>
                <a:spcPct val="125000"/>
              </a:lnSpc>
              <a:spcBef>
                <a:spcPts val="1000"/>
              </a:spcBef>
              <a:spcAft>
                <a:spcPts val="0"/>
              </a:spcAft>
              <a:buSzPts val="1600"/>
              <a:buChar char="•"/>
            </a:pPr>
            <a:r>
              <a:rPr lang="en-US" sz="1800" dirty="0"/>
              <a:t>Be clear and direct when conveying information.</a:t>
            </a:r>
            <a:endParaRPr sz="1800" dirty="0"/>
          </a:p>
          <a:p>
            <a:pPr marL="215900" lvl="3" indent="-215900" algn="l" rtl="0">
              <a:lnSpc>
                <a:spcPct val="125000"/>
              </a:lnSpc>
              <a:spcBef>
                <a:spcPts val="1000"/>
              </a:spcBef>
              <a:spcAft>
                <a:spcPts val="0"/>
              </a:spcAft>
              <a:buSzPts val="1600"/>
              <a:buChar char="•"/>
            </a:pPr>
            <a:r>
              <a:rPr lang="en-US" sz="1800" dirty="0"/>
              <a:t>Use active, not passive language: ‘we will’ not ‘we may’.</a:t>
            </a:r>
            <a:endParaRPr sz="1800" dirty="0"/>
          </a:p>
          <a:p>
            <a:pPr marL="215900" lvl="3" indent="-215900" algn="l" rtl="0">
              <a:lnSpc>
                <a:spcPct val="125000"/>
              </a:lnSpc>
              <a:spcBef>
                <a:spcPts val="500"/>
              </a:spcBef>
              <a:spcAft>
                <a:spcPts val="0"/>
              </a:spcAft>
              <a:buSzPts val="1600"/>
              <a:buChar char="•"/>
            </a:pPr>
            <a:r>
              <a:rPr lang="en-US" sz="1800" dirty="0"/>
              <a:t>Is it the voice of a mentor, coach, instructor, commander?</a:t>
            </a:r>
            <a:endParaRPr sz="1800" dirty="0"/>
          </a:p>
          <a:p>
            <a:pPr marL="0" lvl="0" indent="0" algn="l" rtl="0">
              <a:lnSpc>
                <a:spcPct val="133333"/>
              </a:lnSpc>
              <a:spcBef>
                <a:spcPts val="0"/>
              </a:spcBef>
              <a:spcAft>
                <a:spcPts val="0"/>
              </a:spcAft>
              <a:buNone/>
            </a:pPr>
            <a:r>
              <a:rPr lang="en-US" sz="1800" dirty="0"/>
              <a:t>Internal communications should also have options for two-way interactions to build the relationship and trust.</a:t>
            </a:r>
            <a:endParaRPr sz="1800" dirty="0"/>
          </a:p>
          <a:p>
            <a:pPr marL="0" lvl="0" indent="0" algn="l" rtl="0">
              <a:lnSpc>
                <a:spcPct val="240000"/>
              </a:lnSpc>
              <a:spcBef>
                <a:spcPts val="1000"/>
              </a:spcBef>
              <a:spcAft>
                <a:spcPts val="0"/>
              </a:spcAft>
              <a:buNone/>
            </a:pPr>
            <a:endParaRPr lang="en-US" sz="1000" dirty="0"/>
          </a:p>
        </p:txBody>
      </p:sp>
      <p:pic>
        <p:nvPicPr>
          <p:cNvPr id="5122" name="Picture 2">
            <a:extLst>
              <a:ext uri="{FF2B5EF4-FFF2-40B4-BE49-F238E27FC236}">
                <a16:creationId xmlns:a16="http://schemas.microsoft.com/office/drawing/2014/main" id="{59DEAB6B-6175-E391-BD58-670E08EC8FA2}"/>
              </a:ext>
            </a:extLst>
          </p:cNvPr>
          <p:cNvPicPr>
            <a:picLocks noChangeAspect="1" noChangeArrowheads="1"/>
          </p:cNvPicPr>
          <p:nvPr/>
        </p:nvPicPr>
        <p:blipFill>
          <a:blip r:embed="rId3"/>
          <a:srcRect/>
          <a:stretch/>
        </p:blipFill>
        <p:spPr bwMode="auto">
          <a:xfrm>
            <a:off x="5607586" y="1926455"/>
            <a:ext cx="3536414" cy="1647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types of content</a:t>
            </a:r>
            <a:endParaRPr dirty="0"/>
          </a:p>
        </p:txBody>
      </p:sp>
      <p:sp>
        <p:nvSpPr>
          <p:cNvPr id="146" name="Google Shape;146;p1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types of content for internal audiences will be related to the work that needs to be done, how it gets done and keeping everyone motivated.</a:t>
            </a:r>
            <a:endParaRPr sz="1800" dirty="0"/>
          </a:p>
          <a:p>
            <a:pPr marL="0" lvl="3" indent="0" algn="l" rtl="0">
              <a:lnSpc>
                <a:spcPct val="111111"/>
              </a:lnSpc>
              <a:spcBef>
                <a:spcPts val="1000"/>
              </a:spcBef>
              <a:spcAft>
                <a:spcPts val="0"/>
              </a:spcAft>
              <a:buSzPts val="1800"/>
              <a:buNone/>
            </a:pPr>
            <a:r>
              <a:rPr lang="en-US" sz="1800" b="1" dirty="0"/>
              <a:t>Internal content</a:t>
            </a:r>
            <a:endParaRPr sz="1800" dirty="0"/>
          </a:p>
          <a:p>
            <a:pPr marL="215900" lvl="3" indent="-215900" algn="l" rtl="0">
              <a:lnSpc>
                <a:spcPct val="100000"/>
              </a:lnSpc>
              <a:spcBef>
                <a:spcPts val="600"/>
              </a:spcBef>
              <a:spcAft>
                <a:spcPts val="0"/>
              </a:spcAft>
              <a:buSzPts val="1600"/>
              <a:buChar char="•"/>
            </a:pPr>
            <a:r>
              <a:rPr lang="en-US" sz="1800" dirty="0"/>
              <a:t>Daily/weekly bulletins – latest sales figures, what needs to be done, goals to achieve. </a:t>
            </a:r>
            <a:endParaRPr sz="1800" dirty="0"/>
          </a:p>
          <a:p>
            <a:pPr marL="215900" lvl="3" indent="-215900" algn="l" rtl="0">
              <a:lnSpc>
                <a:spcPct val="100000"/>
              </a:lnSpc>
              <a:spcBef>
                <a:spcPts val="600"/>
              </a:spcBef>
              <a:spcAft>
                <a:spcPts val="0"/>
              </a:spcAft>
              <a:buSzPts val="1600"/>
              <a:buChar char="•"/>
            </a:pPr>
            <a:r>
              <a:rPr lang="en-US" sz="1800" dirty="0"/>
              <a:t>Newsletters – good news stories, employee of the month, new initiatives.</a:t>
            </a:r>
            <a:endParaRPr sz="1800" dirty="0"/>
          </a:p>
          <a:p>
            <a:pPr marL="215900" lvl="3" indent="-215900" algn="l" rtl="0">
              <a:lnSpc>
                <a:spcPct val="100000"/>
              </a:lnSpc>
              <a:spcBef>
                <a:spcPts val="600"/>
              </a:spcBef>
              <a:spcAft>
                <a:spcPts val="0"/>
              </a:spcAft>
              <a:buSzPts val="1600"/>
              <a:buChar char="•"/>
            </a:pPr>
            <a:r>
              <a:rPr lang="en-US" sz="1800" dirty="0"/>
              <a:t>Customer service updates – level of complaints received and handled. </a:t>
            </a:r>
            <a:endParaRPr sz="1800" dirty="0"/>
          </a:p>
          <a:p>
            <a:pPr marL="215900" lvl="3" indent="-215900" algn="l" rtl="0">
              <a:lnSpc>
                <a:spcPct val="100000"/>
              </a:lnSpc>
              <a:spcBef>
                <a:spcPts val="600"/>
              </a:spcBef>
              <a:spcAft>
                <a:spcPts val="0"/>
              </a:spcAft>
              <a:buSzPts val="1600"/>
              <a:buChar char="•"/>
            </a:pPr>
            <a:r>
              <a:rPr lang="en-US" sz="1800" dirty="0"/>
              <a:t>Emails – requests for information; updates on progress so far.</a:t>
            </a:r>
            <a:endParaRPr sz="1800" dirty="0"/>
          </a:p>
          <a:p>
            <a:pPr marL="215900" lvl="3" indent="-215900" algn="l" rtl="0">
              <a:lnSpc>
                <a:spcPct val="100000"/>
              </a:lnSpc>
              <a:spcBef>
                <a:spcPts val="600"/>
              </a:spcBef>
              <a:spcAft>
                <a:spcPts val="0"/>
              </a:spcAft>
              <a:buSzPts val="1600"/>
              <a:buChar char="•"/>
            </a:pPr>
            <a:r>
              <a:rPr lang="en-US" sz="1800" dirty="0"/>
              <a:t>Meeting minutes and action points to relevant people. </a:t>
            </a:r>
            <a:endParaRPr sz="1800" dirty="0"/>
          </a:p>
          <a:p>
            <a:pPr marL="215900" lvl="3" indent="-215900" algn="l" rtl="0">
              <a:lnSpc>
                <a:spcPct val="100000"/>
              </a:lnSpc>
              <a:spcBef>
                <a:spcPts val="600"/>
              </a:spcBef>
              <a:spcAft>
                <a:spcPts val="0"/>
              </a:spcAft>
              <a:buSzPts val="1600"/>
              <a:buChar char="•"/>
            </a:pPr>
            <a:r>
              <a:rPr lang="en-US" sz="1800" dirty="0"/>
              <a:t>Press releases for imminent publication.</a:t>
            </a:r>
            <a:endParaRPr sz="1800" dirty="0"/>
          </a:p>
          <a:p>
            <a:pPr marL="0" lvl="3" indent="0" algn="l" rtl="0">
              <a:lnSpc>
                <a:spcPct val="111111"/>
              </a:lnSpc>
              <a:spcBef>
                <a:spcPts val="1000"/>
              </a:spcBef>
              <a:spcAft>
                <a:spcPts val="0"/>
              </a:spcAft>
              <a:buSzPts val="1800"/>
              <a:buNone/>
            </a:pPr>
            <a:r>
              <a:rPr lang="en-US" sz="1800" dirty="0"/>
              <a:t>Employees should be aware of aspects of the business that concern them. It is important to maintain trust by not letting them see a press release in the media first.</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focus and aims</a:t>
            </a:r>
            <a:endParaRPr dirty="0"/>
          </a:p>
        </p:txBody>
      </p:sp>
      <p:sp>
        <p:nvSpPr>
          <p:cNvPr id="153" name="Google Shape;153;p1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primary focus of external communications will always be customers. Other stakeholders will be considered too.</a:t>
            </a:r>
            <a:endParaRPr sz="1800" b="1" dirty="0"/>
          </a:p>
          <a:p>
            <a:pPr marL="0" lvl="3" indent="0" algn="l" rtl="0">
              <a:lnSpc>
                <a:spcPct val="111111"/>
              </a:lnSpc>
              <a:spcBef>
                <a:spcPts val="1000"/>
              </a:spcBef>
              <a:spcAft>
                <a:spcPts val="0"/>
              </a:spcAft>
              <a:buSzPts val="1800"/>
              <a:buNone/>
            </a:pPr>
            <a:r>
              <a:rPr lang="en-US" sz="1800" b="1" dirty="0"/>
              <a:t>Focus and aims</a:t>
            </a:r>
            <a:endParaRPr dirty="0"/>
          </a:p>
          <a:p>
            <a:pPr marL="215900" lvl="3" indent="-215900" algn="l" rtl="0">
              <a:lnSpc>
                <a:spcPct val="111111"/>
              </a:lnSpc>
              <a:spcBef>
                <a:spcPts val="1000"/>
              </a:spcBef>
              <a:spcAft>
                <a:spcPts val="0"/>
              </a:spcAft>
              <a:buSzPts val="1800"/>
              <a:buChar char="•"/>
            </a:pPr>
            <a:r>
              <a:rPr lang="en-US" sz="1800" dirty="0"/>
              <a:t>Focus on customers.</a:t>
            </a:r>
            <a:endParaRPr dirty="0"/>
          </a:p>
          <a:p>
            <a:pPr marL="215900" lvl="3" indent="-215900" algn="l" rtl="0">
              <a:lnSpc>
                <a:spcPct val="111111"/>
              </a:lnSpc>
              <a:spcBef>
                <a:spcPts val="1000"/>
              </a:spcBef>
              <a:spcAft>
                <a:spcPts val="0"/>
              </a:spcAft>
              <a:buSzPts val="1800"/>
              <a:buChar char="•"/>
            </a:pPr>
            <a:r>
              <a:rPr lang="en-US" sz="1800" dirty="0"/>
              <a:t>Focus on other stakeholders.</a:t>
            </a:r>
            <a:endParaRPr dirty="0"/>
          </a:p>
          <a:p>
            <a:pPr marL="215900" lvl="3" indent="-215900" algn="l" rtl="0">
              <a:lnSpc>
                <a:spcPct val="111111"/>
              </a:lnSpc>
              <a:spcBef>
                <a:spcPts val="1000"/>
              </a:spcBef>
              <a:spcAft>
                <a:spcPts val="0"/>
              </a:spcAft>
              <a:buSzPts val="1800"/>
              <a:buChar char="•"/>
            </a:pPr>
            <a:r>
              <a:rPr lang="en-US" sz="1800" dirty="0"/>
              <a:t>Aims always to:</a:t>
            </a:r>
            <a:endParaRPr dirty="0"/>
          </a:p>
          <a:p>
            <a:pPr marL="431800" lvl="4" indent="-215900" algn="l" rtl="0">
              <a:lnSpc>
                <a:spcPct val="111111"/>
              </a:lnSpc>
              <a:spcBef>
                <a:spcPts val="500"/>
              </a:spcBef>
              <a:spcAft>
                <a:spcPts val="0"/>
              </a:spcAft>
              <a:buClr>
                <a:srgbClr val="0070C0"/>
              </a:buClr>
              <a:buSzPts val="1800"/>
              <a:buChar char="–"/>
            </a:pPr>
            <a:r>
              <a:rPr lang="en-US" sz="1800" dirty="0"/>
              <a:t>Present a positive image.</a:t>
            </a:r>
            <a:endParaRPr dirty="0"/>
          </a:p>
          <a:p>
            <a:pPr marL="431800" lvl="4" indent="-215900" algn="l" rtl="0">
              <a:lnSpc>
                <a:spcPct val="111111"/>
              </a:lnSpc>
              <a:spcBef>
                <a:spcPts val="500"/>
              </a:spcBef>
              <a:spcAft>
                <a:spcPts val="0"/>
              </a:spcAft>
              <a:buClr>
                <a:srgbClr val="0070C0"/>
              </a:buClr>
              <a:buSzPts val="1800"/>
              <a:buChar char="–"/>
            </a:pPr>
            <a:r>
              <a:rPr lang="en-US" sz="1800" dirty="0"/>
              <a:t>Promote an ethical business.</a:t>
            </a:r>
            <a:endParaRPr dirty="0"/>
          </a:p>
          <a:p>
            <a:pPr marL="431800" lvl="4" indent="-215900" algn="l" rtl="0">
              <a:lnSpc>
                <a:spcPct val="111111"/>
              </a:lnSpc>
              <a:spcBef>
                <a:spcPts val="500"/>
              </a:spcBef>
              <a:spcAft>
                <a:spcPts val="0"/>
              </a:spcAft>
              <a:buClr>
                <a:srgbClr val="0070C0"/>
              </a:buClr>
              <a:buSzPts val="1800"/>
              <a:buChar char="–"/>
            </a:pPr>
            <a:r>
              <a:rPr lang="en-US" sz="1800" dirty="0"/>
              <a:t>Demonstrate core values.</a:t>
            </a:r>
            <a:endParaRPr dirty="0"/>
          </a:p>
          <a:p>
            <a:pPr marL="431800" lvl="4" indent="-215900" algn="l" rtl="0">
              <a:lnSpc>
                <a:spcPct val="111111"/>
              </a:lnSpc>
              <a:spcBef>
                <a:spcPts val="500"/>
              </a:spcBef>
              <a:spcAft>
                <a:spcPts val="0"/>
              </a:spcAft>
              <a:buClr>
                <a:srgbClr val="0070C0"/>
              </a:buClr>
              <a:buSzPts val="1800"/>
              <a:buChar char="–"/>
            </a:pPr>
            <a:r>
              <a:rPr lang="en-US" sz="1800" dirty="0"/>
              <a:t>Share positive stories.</a:t>
            </a:r>
            <a:endParaRPr dirty="0"/>
          </a:p>
          <a:p>
            <a:pPr marL="0" lvl="3" indent="0" algn="l" rtl="0">
              <a:lnSpc>
                <a:spcPct val="111111"/>
              </a:lnSpc>
              <a:spcBef>
                <a:spcPts val="1000"/>
              </a:spcBef>
              <a:spcAft>
                <a:spcPts val="0"/>
              </a:spcAft>
              <a:buSzPts val="1800"/>
              <a:buNone/>
            </a:pPr>
            <a:r>
              <a:rPr lang="en-US" sz="1800" dirty="0"/>
              <a:t>External communications will be of greater breadth than the internal ones, but consistency of message and core values is vital.</a:t>
            </a:r>
            <a:endParaRPr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audiences</a:t>
            </a:r>
            <a:endParaRPr dirty="0"/>
          </a:p>
        </p:txBody>
      </p:sp>
      <p:sp>
        <p:nvSpPr>
          <p:cNvPr id="161" name="Google Shape;161;p1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communications should include all other stakeholders – not just customers, although they are the key audience for business success.</a:t>
            </a:r>
            <a:endParaRPr sz="1800" dirty="0"/>
          </a:p>
          <a:p>
            <a:pPr marL="0" lvl="3" indent="0" algn="l" rtl="0">
              <a:lnSpc>
                <a:spcPct val="111111"/>
              </a:lnSpc>
              <a:spcBef>
                <a:spcPts val="1000"/>
              </a:spcBef>
              <a:spcAft>
                <a:spcPts val="0"/>
              </a:spcAft>
              <a:buSzPts val="1800"/>
              <a:buNone/>
            </a:pPr>
            <a:r>
              <a:rPr lang="en-US" sz="1800" b="1" dirty="0"/>
              <a:t>External audiences</a:t>
            </a:r>
            <a:endParaRPr sz="1800" dirty="0"/>
          </a:p>
          <a:p>
            <a:pPr marL="215900" lvl="3" indent="-215900" algn="l" rtl="0">
              <a:lnSpc>
                <a:spcPct val="100000"/>
              </a:lnSpc>
              <a:spcBef>
                <a:spcPts val="600"/>
              </a:spcBef>
              <a:spcAft>
                <a:spcPts val="0"/>
              </a:spcAft>
              <a:buSzPts val="1600"/>
              <a:buChar char="•"/>
            </a:pPr>
            <a:r>
              <a:rPr lang="en-US" sz="1800" dirty="0"/>
              <a:t>Customers.</a:t>
            </a:r>
            <a:endParaRPr sz="1800" dirty="0"/>
          </a:p>
          <a:p>
            <a:pPr marL="215900" lvl="3" indent="-215900" algn="l" rtl="0">
              <a:lnSpc>
                <a:spcPct val="100000"/>
              </a:lnSpc>
              <a:spcBef>
                <a:spcPts val="600"/>
              </a:spcBef>
              <a:spcAft>
                <a:spcPts val="0"/>
              </a:spcAft>
              <a:buSzPts val="1600"/>
              <a:buChar char="•"/>
            </a:pPr>
            <a:r>
              <a:rPr lang="en-US" sz="1800" dirty="0"/>
              <a:t>Stakeholders:</a:t>
            </a:r>
            <a:endParaRPr sz="1800" dirty="0"/>
          </a:p>
          <a:p>
            <a:pPr marL="431800" lvl="4" indent="-215900" algn="l" rtl="0">
              <a:lnSpc>
                <a:spcPct val="100000"/>
              </a:lnSpc>
              <a:spcBef>
                <a:spcPts val="600"/>
              </a:spcBef>
              <a:spcAft>
                <a:spcPts val="0"/>
              </a:spcAft>
              <a:buClr>
                <a:srgbClr val="0070C0"/>
              </a:buClr>
              <a:buSzPts val="1600"/>
              <a:buChar char="–"/>
            </a:pPr>
            <a:r>
              <a:rPr lang="en-US" sz="1800" dirty="0"/>
              <a:t>Suppliers.</a:t>
            </a:r>
            <a:endParaRPr sz="1800" dirty="0"/>
          </a:p>
          <a:p>
            <a:pPr marL="431800" lvl="4" indent="-215900" algn="l" rtl="0">
              <a:lnSpc>
                <a:spcPct val="100000"/>
              </a:lnSpc>
              <a:spcBef>
                <a:spcPts val="600"/>
              </a:spcBef>
              <a:spcAft>
                <a:spcPts val="0"/>
              </a:spcAft>
              <a:buClr>
                <a:srgbClr val="0070C0"/>
              </a:buClr>
              <a:buSzPts val="1600"/>
              <a:buChar char="–"/>
            </a:pPr>
            <a:r>
              <a:rPr lang="en-US" sz="1800" dirty="0"/>
              <a:t>Investors.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Creditors.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Regulators.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Government.</a:t>
            </a:r>
            <a:endParaRPr sz="1800" dirty="0"/>
          </a:p>
          <a:p>
            <a:pPr marL="0" lvl="3" indent="0" algn="l" rtl="0">
              <a:lnSpc>
                <a:spcPct val="111111"/>
              </a:lnSpc>
              <a:spcBef>
                <a:spcPts val="1000"/>
              </a:spcBef>
              <a:spcAft>
                <a:spcPts val="0"/>
              </a:spcAft>
              <a:buSzPts val="1800"/>
              <a:buNone/>
            </a:pPr>
            <a:r>
              <a:rPr lang="en-US" sz="1800" dirty="0"/>
              <a:t>External audiences could include the general public, who may be interested on the organisation’s environmental activities, for example. </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channels (1)</a:t>
            </a:r>
            <a:endParaRPr dirty="0"/>
          </a:p>
        </p:txBody>
      </p:sp>
      <p:sp>
        <p:nvSpPr>
          <p:cNvPr id="169" name="Google Shape;169;p19"/>
          <p:cNvSpPr txBox="1">
            <a:spLocks noGrp="1"/>
          </p:cNvSpPr>
          <p:nvPr>
            <p:ph type="body" idx="1"/>
          </p:nvPr>
        </p:nvSpPr>
        <p:spPr>
          <a:xfrm>
            <a:off x="457200" y="1405464"/>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communications tend to be very formal and delivered through clear pre-defined channels which may require follow-up documentation.</a:t>
            </a:r>
            <a:endParaRPr sz="1800"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Face to face/verbal: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In-store purchase points.</a:t>
            </a:r>
            <a:endParaRPr sz="1800" dirty="0"/>
          </a:p>
          <a:p>
            <a:pPr marL="431800" lvl="4" indent="-215900" algn="l" rtl="0">
              <a:lnSpc>
                <a:spcPct val="100000"/>
              </a:lnSpc>
              <a:spcBef>
                <a:spcPts val="600"/>
              </a:spcBef>
              <a:spcAft>
                <a:spcPts val="0"/>
              </a:spcAft>
              <a:buClr>
                <a:srgbClr val="0070C0"/>
              </a:buClr>
              <a:buSzPts val="1600"/>
              <a:buChar char="–"/>
            </a:pPr>
            <a:r>
              <a:rPr lang="en-US" sz="1800" dirty="0"/>
              <a:t>Seminars and webinars. </a:t>
            </a:r>
            <a:endParaRPr sz="1800" dirty="0"/>
          </a:p>
          <a:p>
            <a:pPr marL="431800" lvl="4" indent="-215900" algn="l" rtl="0">
              <a:lnSpc>
                <a:spcPct val="100000"/>
              </a:lnSpc>
              <a:spcBef>
                <a:spcPts val="600"/>
              </a:spcBef>
              <a:spcAft>
                <a:spcPts val="0"/>
              </a:spcAft>
              <a:buClr>
                <a:srgbClr val="0070C0"/>
              </a:buClr>
              <a:buSzPts val="1600"/>
              <a:buChar char="–"/>
            </a:pPr>
            <a:r>
              <a:rPr lang="en-US" sz="1800" dirty="0"/>
              <a:t>Stakeholder meetings.</a:t>
            </a:r>
            <a:endParaRPr sz="1800" dirty="0"/>
          </a:p>
          <a:p>
            <a:pPr marL="215900" lvl="3" indent="-215900" algn="l" rtl="0">
              <a:lnSpc>
                <a:spcPct val="100000"/>
              </a:lnSpc>
              <a:spcBef>
                <a:spcPts val="600"/>
              </a:spcBef>
              <a:spcAft>
                <a:spcPts val="0"/>
              </a:spcAft>
              <a:buSzPts val="1600"/>
              <a:buChar char="•"/>
            </a:pPr>
            <a:r>
              <a:rPr lang="en-US" sz="1800" dirty="0"/>
              <a:t>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Telephone phone calls.</a:t>
            </a:r>
            <a:endParaRPr sz="1800" dirty="0"/>
          </a:p>
          <a:p>
            <a:pPr marL="431800" lvl="4" indent="-215900" algn="l" rtl="0">
              <a:lnSpc>
                <a:spcPct val="100000"/>
              </a:lnSpc>
              <a:spcBef>
                <a:spcPts val="600"/>
              </a:spcBef>
              <a:spcAft>
                <a:spcPts val="0"/>
              </a:spcAft>
              <a:buClr>
                <a:srgbClr val="0070C0"/>
              </a:buClr>
              <a:buSzPts val="1600"/>
              <a:buChar char="–"/>
            </a:pPr>
            <a:r>
              <a:rPr lang="en-US" sz="1800" dirty="0"/>
              <a:t>Customer feedback.</a:t>
            </a:r>
            <a:endParaRPr sz="1800" dirty="0"/>
          </a:p>
          <a:p>
            <a:pPr marL="431800" lvl="4" indent="-215900" algn="l" rtl="0">
              <a:lnSpc>
                <a:spcPct val="100000"/>
              </a:lnSpc>
              <a:spcBef>
                <a:spcPts val="600"/>
              </a:spcBef>
              <a:spcAft>
                <a:spcPts val="0"/>
              </a:spcAft>
              <a:buClr>
                <a:srgbClr val="0070C0"/>
              </a:buClr>
              <a:buSzPts val="1600"/>
              <a:buChar char="–"/>
            </a:pPr>
            <a:r>
              <a:rPr lang="en-US" sz="1800" dirty="0"/>
              <a:t>TV and radio adverts. </a:t>
            </a:r>
            <a:endParaRPr sz="1800" dirty="0"/>
          </a:p>
          <a:p>
            <a:pPr marL="431800" lvl="4" indent="-215900" algn="l" rtl="0">
              <a:lnSpc>
                <a:spcPct val="100000"/>
              </a:lnSpc>
              <a:spcBef>
                <a:spcPts val="600"/>
              </a:spcBef>
              <a:spcAft>
                <a:spcPts val="0"/>
              </a:spcAft>
              <a:buClr>
                <a:srgbClr val="0070C0"/>
              </a:buClr>
              <a:buSzPts val="1600"/>
              <a:buChar char="–"/>
            </a:pPr>
            <a:r>
              <a:rPr lang="en-US" sz="1800" dirty="0"/>
              <a:t>Podcasts.</a:t>
            </a:r>
            <a:endParaRPr sz="1800" dirty="0"/>
          </a:p>
          <a:p>
            <a:pPr marL="0" lvl="3" indent="0" algn="l" rtl="0">
              <a:lnSpc>
                <a:spcPct val="111111"/>
              </a:lnSpc>
              <a:spcBef>
                <a:spcPts val="1000"/>
              </a:spcBef>
              <a:spcAft>
                <a:spcPts val="0"/>
              </a:spcAft>
              <a:buSzPts val="1800"/>
              <a:buNone/>
            </a:pPr>
            <a:r>
              <a:rPr lang="en-US" sz="1800" dirty="0"/>
              <a:t>External face to face and verbal communications are a large part of customer service operations.</a:t>
            </a:r>
            <a:endParaRPr sz="1800" dirty="0"/>
          </a:p>
          <a:p>
            <a:pPr marL="0" lvl="0" indent="0" algn="l" rtl="0">
              <a:lnSpc>
                <a:spcPct val="240000"/>
              </a:lnSpc>
              <a:spcBef>
                <a:spcPts val="1500"/>
              </a:spcBef>
              <a:spcAft>
                <a:spcPts val="0"/>
              </a:spcAft>
              <a:buNone/>
            </a:pPr>
            <a:endParaRPr lang="en-US" sz="1000" dirty="0"/>
          </a:p>
        </p:txBody>
      </p:sp>
      <p:pic>
        <p:nvPicPr>
          <p:cNvPr id="6146" name="Picture 2">
            <a:extLst>
              <a:ext uri="{FF2B5EF4-FFF2-40B4-BE49-F238E27FC236}">
                <a16:creationId xmlns:a16="http://schemas.microsoft.com/office/drawing/2014/main" id="{849E8571-C21D-CA32-AC03-784E9AB09351}"/>
              </a:ext>
            </a:extLst>
          </p:cNvPr>
          <p:cNvPicPr>
            <a:picLocks noChangeAspect="1" noChangeArrowheads="1"/>
          </p:cNvPicPr>
          <p:nvPr/>
        </p:nvPicPr>
        <p:blipFill>
          <a:blip r:embed="rId3"/>
          <a:srcRect/>
          <a:stretch/>
        </p:blipFill>
        <p:spPr bwMode="auto">
          <a:xfrm>
            <a:off x="4572000" y="2575853"/>
            <a:ext cx="4036943" cy="26966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Google Shape;34;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5" name="Google Shape;35;p2"/>
          <p:cNvSpPr txBox="1">
            <a:spLocks noGrp="1"/>
          </p:cNvSpPr>
          <p:nvPr>
            <p:ph type="body" idx="1"/>
          </p:nvPr>
        </p:nvSpPr>
        <p:spPr>
          <a:xfrm>
            <a:off x="457200" y="8758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dirty="0"/>
          </a:p>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sz="1800" dirty="0"/>
              <a:t>Identify the purpose of organisational communications.</a:t>
            </a:r>
            <a:endParaRPr dirty="0"/>
          </a:p>
          <a:p>
            <a:pPr marL="215900" lvl="1" indent="-215900" algn="l" rtl="0">
              <a:lnSpc>
                <a:spcPct val="133333"/>
              </a:lnSpc>
              <a:spcBef>
                <a:spcPts val="1000"/>
              </a:spcBef>
              <a:spcAft>
                <a:spcPts val="0"/>
              </a:spcAft>
              <a:buSzPts val="1800"/>
              <a:buChar char="•"/>
            </a:pPr>
            <a:r>
              <a:rPr lang="en-US" sz="1800" dirty="0"/>
              <a:t>Explain the most appropriate communication methods for context and audience.</a:t>
            </a:r>
            <a:endParaRPr dirty="0"/>
          </a:p>
          <a:p>
            <a:pPr marL="215900" lvl="1" indent="-215900" algn="l" rtl="0">
              <a:lnSpc>
                <a:spcPct val="133333"/>
              </a:lnSpc>
              <a:spcBef>
                <a:spcPts val="1000"/>
              </a:spcBef>
              <a:spcAft>
                <a:spcPts val="0"/>
              </a:spcAft>
              <a:buSzPts val="1800"/>
              <a:buChar char="•"/>
            </a:pPr>
            <a:r>
              <a:rPr lang="en-US" sz="1800" dirty="0"/>
              <a:t>Discuss the different internal and external communications methods.</a:t>
            </a:r>
            <a:endParaRPr dirty="0"/>
          </a:p>
          <a:p>
            <a:pPr marL="215900" lvl="1" indent="-215900" algn="l" rtl="0">
              <a:lnSpc>
                <a:spcPct val="133333"/>
              </a:lnSpc>
              <a:spcBef>
                <a:spcPts val="1000"/>
              </a:spcBef>
              <a:spcAft>
                <a:spcPts val="0"/>
              </a:spcAft>
              <a:buSzPts val="1800"/>
              <a:buChar char="•"/>
            </a:pPr>
            <a:r>
              <a:rPr lang="en-US" sz="1800" dirty="0"/>
              <a:t>Consider the formal/informal communication methods and the tone/format of the message.</a:t>
            </a:r>
            <a:endParaRPr dirty="0"/>
          </a:p>
          <a:p>
            <a:pPr marL="215900" lvl="1" indent="-215900" algn="l" rtl="0">
              <a:lnSpc>
                <a:spcPct val="133333"/>
              </a:lnSpc>
              <a:spcBef>
                <a:spcPts val="1000"/>
              </a:spcBef>
              <a:spcAft>
                <a:spcPts val="0"/>
              </a:spcAft>
              <a:buSzPts val="1800"/>
              <a:buChar char="•"/>
            </a:pPr>
            <a:r>
              <a:rPr lang="en-US" sz="1800" dirty="0"/>
              <a:t>Discuss how to main professional etiquette in different communications channels</a:t>
            </a:r>
            <a:endParaRPr dirty="0"/>
          </a:p>
          <a:p>
            <a:pPr marL="215900" lvl="1" indent="-215900" algn="l" rtl="0">
              <a:lnSpc>
                <a:spcPct val="133333"/>
              </a:lnSpc>
              <a:spcBef>
                <a:spcPts val="1000"/>
              </a:spcBef>
              <a:spcAft>
                <a:spcPts val="0"/>
              </a:spcAft>
              <a:buSzPts val="1800"/>
              <a:buChar char="•"/>
            </a:pPr>
            <a:r>
              <a:rPr lang="en-US" sz="1800" dirty="0"/>
              <a:t>Consider potential impacts for organisations using external, public channels.</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channels (2)</a:t>
            </a:r>
            <a:endParaRPr dirty="0"/>
          </a:p>
        </p:txBody>
      </p:sp>
      <p:sp>
        <p:nvSpPr>
          <p:cNvPr id="177" name="Google Shape;177;p20"/>
          <p:cNvSpPr txBox="1">
            <a:spLocks noGrp="1"/>
          </p:cNvSpPr>
          <p:nvPr>
            <p:ph type="body" idx="1"/>
          </p:nvPr>
        </p:nvSpPr>
        <p:spPr>
          <a:xfrm>
            <a:off x="457200" y="1432098"/>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non-verbal and written channels form a large part of external communications because of their focus on marketing materials.</a:t>
            </a:r>
            <a:endParaRPr sz="1800" b="1"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Non-verbal: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Print.</a:t>
            </a:r>
            <a:endParaRPr sz="1800" dirty="0"/>
          </a:p>
          <a:p>
            <a:pPr marL="431800" lvl="4" indent="-215900" algn="l" rtl="0">
              <a:lnSpc>
                <a:spcPct val="100000"/>
              </a:lnSpc>
              <a:spcBef>
                <a:spcPts val="600"/>
              </a:spcBef>
              <a:spcAft>
                <a:spcPts val="0"/>
              </a:spcAft>
              <a:buClr>
                <a:srgbClr val="0070C0"/>
              </a:buClr>
              <a:buSzPts val="1600"/>
              <a:buChar char="–"/>
            </a:pPr>
            <a:r>
              <a:rPr lang="en-US" sz="1800" dirty="0"/>
              <a:t>Websites.</a:t>
            </a:r>
            <a:endParaRPr sz="1800" dirty="0"/>
          </a:p>
          <a:p>
            <a:pPr marL="431800" lvl="4" indent="-215900" algn="l" rtl="0">
              <a:lnSpc>
                <a:spcPct val="100000"/>
              </a:lnSpc>
              <a:spcBef>
                <a:spcPts val="600"/>
              </a:spcBef>
              <a:spcAft>
                <a:spcPts val="0"/>
              </a:spcAft>
              <a:buClr>
                <a:srgbClr val="0070C0"/>
              </a:buClr>
              <a:buSzPts val="1600"/>
              <a:buChar char="–"/>
            </a:pPr>
            <a:r>
              <a:rPr lang="en-US" sz="1800" dirty="0"/>
              <a:t>Social media posts (some).</a:t>
            </a:r>
            <a:endParaRPr sz="1800" dirty="0"/>
          </a:p>
          <a:p>
            <a:pPr marL="215900" lvl="3" indent="-215900" algn="l" rtl="0">
              <a:lnSpc>
                <a:spcPct val="100000"/>
              </a:lnSpc>
              <a:spcBef>
                <a:spcPts val="600"/>
              </a:spcBef>
              <a:spcAft>
                <a:spcPts val="0"/>
              </a:spcAft>
              <a:buSzPts val="1600"/>
              <a:buChar char="•"/>
            </a:pPr>
            <a:r>
              <a:rPr lang="en-US" sz="1800" dirty="0"/>
              <a:t>Written:</a:t>
            </a:r>
            <a:endParaRPr sz="1800" dirty="0"/>
          </a:p>
          <a:p>
            <a:pPr marL="431800" lvl="4" indent="-215900" algn="l" rtl="0">
              <a:lnSpc>
                <a:spcPct val="100000"/>
              </a:lnSpc>
              <a:spcBef>
                <a:spcPts val="600"/>
              </a:spcBef>
              <a:spcAft>
                <a:spcPts val="0"/>
              </a:spcAft>
              <a:buClr>
                <a:srgbClr val="0070C0"/>
              </a:buClr>
              <a:buSzPts val="1600"/>
              <a:buChar char="–"/>
            </a:pPr>
            <a:r>
              <a:rPr lang="en-US" sz="1800" dirty="0"/>
              <a:t>Email/letters.</a:t>
            </a:r>
            <a:endParaRPr sz="1800" dirty="0"/>
          </a:p>
          <a:p>
            <a:pPr marL="431800" lvl="4" indent="-215900" algn="l" rtl="0">
              <a:lnSpc>
                <a:spcPct val="100000"/>
              </a:lnSpc>
              <a:spcBef>
                <a:spcPts val="600"/>
              </a:spcBef>
              <a:spcAft>
                <a:spcPts val="0"/>
              </a:spcAft>
              <a:buClr>
                <a:srgbClr val="0070C0"/>
              </a:buClr>
              <a:buSzPts val="1600"/>
              <a:buChar char="–"/>
            </a:pPr>
            <a:r>
              <a:rPr lang="en-US" sz="1800" dirty="0"/>
              <a:t>Online blogs.</a:t>
            </a:r>
            <a:endParaRPr sz="1800" dirty="0"/>
          </a:p>
          <a:p>
            <a:pPr marL="431800" lvl="4" indent="-215900" algn="l" rtl="0">
              <a:lnSpc>
                <a:spcPct val="100000"/>
              </a:lnSpc>
              <a:spcBef>
                <a:spcPts val="600"/>
              </a:spcBef>
              <a:spcAft>
                <a:spcPts val="0"/>
              </a:spcAft>
              <a:buClr>
                <a:srgbClr val="0070C0"/>
              </a:buClr>
              <a:buSzPts val="1600"/>
              <a:buChar char="–"/>
            </a:pPr>
            <a:r>
              <a:rPr lang="en-US" sz="1800" dirty="0"/>
              <a:t>Annual reports.</a:t>
            </a:r>
            <a:endParaRPr sz="1800" dirty="0"/>
          </a:p>
          <a:p>
            <a:pPr marL="431800" lvl="4" indent="-215900" algn="l" rtl="0">
              <a:lnSpc>
                <a:spcPct val="100000"/>
              </a:lnSpc>
              <a:spcBef>
                <a:spcPts val="600"/>
              </a:spcBef>
              <a:spcAft>
                <a:spcPts val="0"/>
              </a:spcAft>
              <a:buClr>
                <a:srgbClr val="0070C0"/>
              </a:buClr>
              <a:buSzPts val="1600"/>
              <a:buChar char="–"/>
            </a:pPr>
            <a:r>
              <a:rPr lang="en-US" sz="1800" dirty="0"/>
              <a:t>B2B white papers.</a:t>
            </a:r>
            <a:endParaRPr sz="1800" dirty="0"/>
          </a:p>
          <a:p>
            <a:pPr marL="0" lvl="3" indent="0" algn="l" rtl="0">
              <a:lnSpc>
                <a:spcPct val="111111"/>
              </a:lnSpc>
              <a:spcBef>
                <a:spcPts val="1000"/>
              </a:spcBef>
              <a:spcAft>
                <a:spcPts val="0"/>
              </a:spcAft>
              <a:buSzPts val="1800"/>
              <a:buNone/>
            </a:pPr>
            <a:r>
              <a:rPr lang="en-US" sz="1800" dirty="0"/>
              <a:t>This list is not exhaustive due to the vast range of written options for external communications.</a:t>
            </a:r>
            <a:endParaRPr sz="1800" dirty="0"/>
          </a:p>
          <a:p>
            <a:pPr marL="0" lvl="0" indent="0" algn="l" rtl="0">
              <a:lnSpc>
                <a:spcPct val="240000"/>
              </a:lnSpc>
              <a:spcBef>
                <a:spcPts val="1500"/>
              </a:spcBef>
              <a:spcAft>
                <a:spcPts val="0"/>
              </a:spcAft>
              <a:buNone/>
            </a:pPr>
            <a:endParaRPr lang="en-US" sz="1000" dirty="0"/>
          </a:p>
        </p:txBody>
      </p:sp>
      <p:pic>
        <p:nvPicPr>
          <p:cNvPr id="3074" name="Picture 2">
            <a:extLst>
              <a:ext uri="{FF2B5EF4-FFF2-40B4-BE49-F238E27FC236}">
                <a16:creationId xmlns:a16="http://schemas.microsoft.com/office/drawing/2014/main" id="{05F655C7-4D67-4C51-BDE3-60AF4751C1E5}"/>
              </a:ext>
            </a:extLst>
          </p:cNvPr>
          <p:cNvPicPr>
            <a:picLocks noChangeAspect="1" noChangeArrowheads="1"/>
          </p:cNvPicPr>
          <p:nvPr/>
        </p:nvPicPr>
        <p:blipFill>
          <a:blip r:embed="rId3"/>
          <a:srcRect/>
          <a:stretch/>
        </p:blipFill>
        <p:spPr bwMode="auto">
          <a:xfrm>
            <a:off x="4354752" y="2370502"/>
            <a:ext cx="4228846" cy="28671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tone</a:t>
            </a:r>
            <a:endParaRPr dirty="0"/>
          </a:p>
        </p:txBody>
      </p:sp>
      <p:sp>
        <p:nvSpPr>
          <p:cNvPr id="185" name="Google Shape;185;p21"/>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Tone in external communications relates to the consistence voice of the brand. It will be based on how it wants customers to feel. Tone may be set by key words in a style guide.</a:t>
            </a:r>
            <a:endParaRPr sz="1800" b="1" dirty="0"/>
          </a:p>
          <a:p>
            <a:pPr marL="0" lvl="3" indent="0" algn="l" rtl="0">
              <a:lnSpc>
                <a:spcPct val="111111"/>
              </a:lnSpc>
              <a:spcBef>
                <a:spcPts val="1000"/>
              </a:spcBef>
              <a:spcAft>
                <a:spcPts val="0"/>
              </a:spcAft>
              <a:buSzPts val="1800"/>
              <a:buNone/>
            </a:pPr>
            <a:r>
              <a:rPr lang="en-US" sz="1800" b="1" dirty="0"/>
              <a:t>Tone</a:t>
            </a:r>
            <a:endParaRPr sz="1800" dirty="0"/>
          </a:p>
          <a:p>
            <a:pPr marL="215900" lvl="3" indent="-215900" algn="l" rtl="0">
              <a:lnSpc>
                <a:spcPct val="100000"/>
              </a:lnSpc>
              <a:spcBef>
                <a:spcPts val="600"/>
              </a:spcBef>
              <a:spcAft>
                <a:spcPts val="0"/>
              </a:spcAft>
              <a:buSzPts val="1600"/>
              <a:buChar char="•"/>
            </a:pPr>
            <a:r>
              <a:rPr lang="en-US" sz="1800" dirty="0"/>
              <a:t>Authority: positioned as the industry expert.</a:t>
            </a:r>
            <a:endParaRPr sz="1800" dirty="0"/>
          </a:p>
          <a:p>
            <a:pPr marL="215900" lvl="3" indent="-215900" algn="l" rtl="0">
              <a:lnSpc>
                <a:spcPct val="100000"/>
              </a:lnSpc>
              <a:spcBef>
                <a:spcPts val="600"/>
              </a:spcBef>
              <a:spcAft>
                <a:spcPts val="0"/>
              </a:spcAft>
              <a:buSzPts val="1600"/>
              <a:buChar char="•"/>
            </a:pPr>
            <a:r>
              <a:rPr lang="en-US" sz="1800" dirty="0"/>
              <a:t>Caring: demonstrating empathy and support.</a:t>
            </a:r>
            <a:endParaRPr sz="1800" dirty="0"/>
          </a:p>
          <a:p>
            <a:pPr marL="215900" lvl="3" indent="-215900" algn="l" rtl="0">
              <a:lnSpc>
                <a:spcPct val="100000"/>
              </a:lnSpc>
              <a:spcBef>
                <a:spcPts val="600"/>
              </a:spcBef>
              <a:spcAft>
                <a:spcPts val="0"/>
              </a:spcAft>
              <a:buSzPts val="1600"/>
              <a:buChar char="•"/>
            </a:pPr>
            <a:r>
              <a:rPr lang="en-US" sz="1800" dirty="0"/>
              <a:t>Humorous: needs care; humour can offend.</a:t>
            </a:r>
            <a:endParaRPr sz="1800" dirty="0"/>
          </a:p>
          <a:p>
            <a:pPr marL="215900" lvl="3" indent="-215900" algn="l" rtl="0">
              <a:lnSpc>
                <a:spcPct val="100000"/>
              </a:lnSpc>
              <a:spcBef>
                <a:spcPts val="600"/>
              </a:spcBef>
              <a:spcAft>
                <a:spcPts val="0"/>
              </a:spcAft>
              <a:buSzPts val="1600"/>
              <a:buChar char="•"/>
            </a:pPr>
            <a:r>
              <a:rPr lang="en-US" sz="1800" dirty="0"/>
              <a:t>Cheerful: chatty and lighthearted to cheer up.</a:t>
            </a:r>
            <a:endParaRPr sz="1800" dirty="0"/>
          </a:p>
          <a:p>
            <a:pPr marL="215900" lvl="3" indent="-215900" algn="l" rtl="0">
              <a:lnSpc>
                <a:spcPct val="100000"/>
              </a:lnSpc>
              <a:spcBef>
                <a:spcPts val="600"/>
              </a:spcBef>
              <a:spcAft>
                <a:spcPts val="0"/>
              </a:spcAft>
              <a:buSzPts val="1600"/>
              <a:buChar char="•"/>
            </a:pPr>
            <a:r>
              <a:rPr lang="en-US" sz="1800" dirty="0"/>
              <a:t>Casual: laid back, easy going, no big deal. </a:t>
            </a:r>
            <a:endParaRPr sz="1800" dirty="0"/>
          </a:p>
          <a:p>
            <a:pPr marL="215900" lvl="3" indent="-215900" algn="l" rtl="0">
              <a:lnSpc>
                <a:spcPct val="100000"/>
              </a:lnSpc>
              <a:spcBef>
                <a:spcPts val="600"/>
              </a:spcBef>
              <a:spcAft>
                <a:spcPts val="0"/>
              </a:spcAft>
              <a:buSzPts val="1600"/>
              <a:buChar char="•"/>
            </a:pPr>
            <a:r>
              <a:rPr lang="en-US" sz="1800" dirty="0"/>
              <a:t>Formal: expected by customers of lawyers.</a:t>
            </a:r>
            <a:endParaRPr sz="1800" dirty="0"/>
          </a:p>
          <a:p>
            <a:pPr marL="215900" lvl="3" indent="-215900" algn="l" rtl="0">
              <a:lnSpc>
                <a:spcPct val="100000"/>
              </a:lnSpc>
              <a:spcBef>
                <a:spcPts val="600"/>
              </a:spcBef>
              <a:spcAft>
                <a:spcPts val="0"/>
              </a:spcAft>
              <a:buSzPts val="1600"/>
              <a:buChar char="•"/>
            </a:pPr>
            <a:r>
              <a:rPr lang="en-US" sz="1800" dirty="0"/>
              <a:t>Serious: some businesses deal with grief, hurt.</a:t>
            </a:r>
            <a:endParaRPr sz="1800" dirty="0"/>
          </a:p>
          <a:p>
            <a:pPr marL="0" lvl="3" indent="0" algn="l" rtl="0">
              <a:lnSpc>
                <a:spcPct val="111111"/>
              </a:lnSpc>
              <a:spcBef>
                <a:spcPts val="1000"/>
              </a:spcBef>
              <a:spcAft>
                <a:spcPts val="0"/>
              </a:spcAft>
              <a:buSzPts val="1800"/>
              <a:buNone/>
            </a:pPr>
            <a:r>
              <a:rPr lang="en-US" sz="1800" dirty="0"/>
              <a:t>The tone needs to be appropriate to what the business does.</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types of content (1)</a:t>
            </a:r>
            <a:endParaRPr dirty="0"/>
          </a:p>
        </p:txBody>
      </p:sp>
      <p:sp>
        <p:nvSpPr>
          <p:cNvPr id="193" name="Google Shape;193;p22"/>
          <p:cNvSpPr txBox="1">
            <a:spLocks noGrp="1"/>
          </p:cNvSpPr>
          <p:nvPr>
            <p:ph type="body" idx="1"/>
          </p:nvPr>
        </p:nvSpPr>
        <p:spPr>
          <a:xfrm>
            <a:off x="457200" y="1390588"/>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type of content used in external communication is linked to the channels used to distribute it and the audiences it is intended for.</a:t>
            </a:r>
            <a:endParaRPr sz="1800" b="1" dirty="0"/>
          </a:p>
          <a:p>
            <a:pPr marL="0" lvl="3" indent="0" algn="l" rtl="0">
              <a:lnSpc>
                <a:spcPct val="111111"/>
              </a:lnSpc>
              <a:spcBef>
                <a:spcPts val="1000"/>
              </a:spcBef>
              <a:spcAft>
                <a:spcPts val="0"/>
              </a:spcAft>
              <a:buSzPts val="1800"/>
              <a:buNone/>
            </a:pPr>
            <a:r>
              <a:rPr lang="en-US" sz="1800" b="1" dirty="0"/>
              <a:t>External content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customers</a:t>
            </a:r>
            <a:endParaRPr sz="1800" dirty="0"/>
          </a:p>
          <a:p>
            <a:pPr marL="215900" lvl="3" indent="-215900" algn="l" rtl="0">
              <a:lnSpc>
                <a:spcPct val="100000"/>
              </a:lnSpc>
              <a:spcBef>
                <a:spcPts val="600"/>
              </a:spcBef>
              <a:spcAft>
                <a:spcPts val="0"/>
              </a:spcAft>
              <a:buSzPts val="1600"/>
              <a:buChar char="•"/>
            </a:pPr>
            <a:r>
              <a:rPr lang="en-US" sz="1800" dirty="0"/>
              <a:t>Social media campaigns:</a:t>
            </a:r>
            <a:endParaRPr sz="1800" dirty="0"/>
          </a:p>
          <a:p>
            <a:pPr marL="431800" lvl="4" indent="-215900" algn="l" rtl="0">
              <a:lnSpc>
                <a:spcPct val="100000"/>
              </a:lnSpc>
              <a:spcBef>
                <a:spcPts val="600"/>
              </a:spcBef>
              <a:spcAft>
                <a:spcPts val="0"/>
              </a:spcAft>
              <a:buClr>
                <a:srgbClr val="0066FF"/>
              </a:buClr>
              <a:buSzPts val="1600"/>
              <a:buChar char="–"/>
            </a:pPr>
            <a:r>
              <a:rPr lang="en-US" sz="1800" dirty="0"/>
              <a:t>Written posts.</a:t>
            </a:r>
            <a:endParaRPr sz="1800" dirty="0"/>
          </a:p>
          <a:p>
            <a:pPr marL="431800" lvl="4" indent="-215900" algn="l" rtl="0">
              <a:lnSpc>
                <a:spcPct val="100000"/>
              </a:lnSpc>
              <a:spcBef>
                <a:spcPts val="600"/>
              </a:spcBef>
              <a:spcAft>
                <a:spcPts val="0"/>
              </a:spcAft>
              <a:buClr>
                <a:srgbClr val="0066FF"/>
              </a:buClr>
              <a:buSzPts val="1600"/>
              <a:buChar char="–"/>
            </a:pPr>
            <a:r>
              <a:rPr lang="en-US" sz="1800" dirty="0"/>
              <a:t>Images.</a:t>
            </a:r>
            <a:endParaRPr sz="1800" dirty="0"/>
          </a:p>
          <a:p>
            <a:pPr marL="431800" lvl="4" indent="-215900" algn="l" rtl="0">
              <a:lnSpc>
                <a:spcPct val="100000"/>
              </a:lnSpc>
              <a:spcBef>
                <a:spcPts val="600"/>
              </a:spcBef>
              <a:spcAft>
                <a:spcPts val="0"/>
              </a:spcAft>
              <a:buClr>
                <a:srgbClr val="0066FF"/>
              </a:buClr>
              <a:buSzPts val="1600"/>
              <a:buChar char="–"/>
            </a:pPr>
            <a:r>
              <a:rPr lang="en-US" sz="1800" dirty="0"/>
              <a:t>Live videos/reels.</a:t>
            </a:r>
            <a:endParaRPr sz="1800" dirty="0"/>
          </a:p>
          <a:p>
            <a:pPr marL="215900" lvl="3" indent="-215900" algn="l" rtl="0">
              <a:lnSpc>
                <a:spcPct val="100000"/>
              </a:lnSpc>
              <a:spcBef>
                <a:spcPts val="600"/>
              </a:spcBef>
              <a:spcAft>
                <a:spcPts val="0"/>
              </a:spcAft>
              <a:buSzPts val="1600"/>
              <a:buChar char="•"/>
            </a:pPr>
            <a:r>
              <a:rPr lang="en-US" sz="1800" dirty="0"/>
              <a:t>TV and radio adverts.</a:t>
            </a:r>
            <a:endParaRPr sz="1800" dirty="0"/>
          </a:p>
          <a:p>
            <a:pPr marL="215900" lvl="3" indent="-215900" algn="l" rtl="0">
              <a:lnSpc>
                <a:spcPct val="100000"/>
              </a:lnSpc>
              <a:spcBef>
                <a:spcPts val="600"/>
              </a:spcBef>
              <a:spcAft>
                <a:spcPts val="0"/>
              </a:spcAft>
              <a:buSzPts val="1600"/>
              <a:buChar char="•"/>
            </a:pPr>
            <a:r>
              <a:rPr lang="en-US" sz="1800" dirty="0"/>
              <a:t>Special offers.</a:t>
            </a:r>
            <a:endParaRPr sz="1800" dirty="0"/>
          </a:p>
          <a:p>
            <a:pPr marL="215900" lvl="3" indent="-215900" algn="l" rtl="0">
              <a:lnSpc>
                <a:spcPct val="100000"/>
              </a:lnSpc>
              <a:spcBef>
                <a:spcPts val="600"/>
              </a:spcBef>
              <a:spcAft>
                <a:spcPts val="0"/>
              </a:spcAft>
              <a:buSzPts val="1600"/>
              <a:buChar char="•"/>
            </a:pPr>
            <a:r>
              <a:rPr lang="en-US" sz="1800" dirty="0"/>
              <a:t>Email campaigns.</a:t>
            </a:r>
            <a:endParaRPr sz="1800" dirty="0"/>
          </a:p>
          <a:p>
            <a:pPr marL="215900" lvl="3" indent="-215900" algn="l" rtl="0">
              <a:lnSpc>
                <a:spcPct val="100000"/>
              </a:lnSpc>
              <a:spcBef>
                <a:spcPts val="600"/>
              </a:spcBef>
              <a:spcAft>
                <a:spcPts val="0"/>
              </a:spcAft>
              <a:buSzPts val="1600"/>
              <a:buChar char="•"/>
            </a:pPr>
            <a:r>
              <a:rPr lang="en-US" sz="1800" dirty="0"/>
              <a:t>Letters/bills.</a:t>
            </a:r>
            <a:endParaRPr sz="1800" dirty="0"/>
          </a:p>
          <a:p>
            <a:pPr marL="0" lvl="3" indent="0" algn="l" rtl="0">
              <a:lnSpc>
                <a:spcPct val="111111"/>
              </a:lnSpc>
              <a:spcBef>
                <a:spcPts val="1000"/>
              </a:spcBef>
              <a:spcAft>
                <a:spcPts val="0"/>
              </a:spcAft>
              <a:buSzPts val="1800"/>
              <a:buNone/>
            </a:pPr>
            <a:r>
              <a:rPr lang="en-US" sz="1800" dirty="0"/>
              <a:t>The vast majority will be marketing materials but also more formal such                 as letters. </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types of content (2)</a:t>
            </a:r>
            <a:endParaRPr dirty="0"/>
          </a:p>
        </p:txBody>
      </p:sp>
      <p:sp>
        <p:nvSpPr>
          <p:cNvPr id="201" name="Google Shape;201;p23"/>
          <p:cNvSpPr txBox="1">
            <a:spLocks noGrp="1"/>
          </p:cNvSpPr>
          <p:nvPr>
            <p:ph type="body" idx="1"/>
          </p:nvPr>
        </p:nvSpPr>
        <p:spPr>
          <a:xfrm>
            <a:off x="457200" y="1512000"/>
            <a:ext cx="858026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External communications to other stakeholders may be less marketing oriented but just as important to the business.</a:t>
            </a:r>
            <a:endParaRPr sz="1800" b="1" dirty="0"/>
          </a:p>
          <a:p>
            <a:pPr marL="0" lvl="3" indent="0" algn="l" rtl="0">
              <a:lnSpc>
                <a:spcPct val="111111"/>
              </a:lnSpc>
              <a:spcBef>
                <a:spcPts val="1000"/>
              </a:spcBef>
              <a:spcAft>
                <a:spcPts val="0"/>
              </a:spcAft>
              <a:buSzPts val="1800"/>
              <a:buNone/>
            </a:pPr>
            <a:r>
              <a:rPr lang="en-US" sz="1800" b="1" dirty="0"/>
              <a:t>External content – stakeholders</a:t>
            </a:r>
            <a:endParaRPr sz="1800" dirty="0"/>
          </a:p>
          <a:p>
            <a:pPr marL="215900" lvl="3" indent="-215900" algn="l" rtl="0">
              <a:lnSpc>
                <a:spcPct val="100000"/>
              </a:lnSpc>
              <a:spcBef>
                <a:spcPts val="600"/>
              </a:spcBef>
              <a:spcAft>
                <a:spcPts val="0"/>
              </a:spcAft>
              <a:buSzPts val="1600"/>
              <a:buChar char="•"/>
            </a:pPr>
            <a:r>
              <a:rPr lang="en-US" sz="1800" dirty="0"/>
              <a:t>Investors: annual reports; profit forecasts/warnings; dividend issues, share issues.</a:t>
            </a:r>
            <a:endParaRPr sz="1800" dirty="0"/>
          </a:p>
          <a:p>
            <a:pPr marL="215900" lvl="3" indent="-215900" algn="l" rtl="0">
              <a:lnSpc>
                <a:spcPct val="100000"/>
              </a:lnSpc>
              <a:spcBef>
                <a:spcPts val="600"/>
              </a:spcBef>
              <a:spcAft>
                <a:spcPts val="0"/>
              </a:spcAft>
              <a:buSzPts val="1600"/>
              <a:buChar char="•"/>
            </a:pPr>
            <a:r>
              <a:rPr lang="en-US" sz="1800" dirty="0"/>
              <a:t>Suppliers: new orders; payment confirmation; information requests; white papers. </a:t>
            </a:r>
            <a:endParaRPr sz="1800" dirty="0"/>
          </a:p>
          <a:p>
            <a:pPr marL="215900" lvl="3" indent="-215900" algn="l" rtl="0">
              <a:lnSpc>
                <a:spcPct val="100000"/>
              </a:lnSpc>
              <a:spcBef>
                <a:spcPts val="600"/>
              </a:spcBef>
              <a:spcAft>
                <a:spcPts val="0"/>
              </a:spcAft>
              <a:buSzPts val="1600"/>
              <a:buChar char="•"/>
            </a:pPr>
            <a:r>
              <a:rPr lang="en-US" sz="1800" dirty="0"/>
              <a:t>Creditors: payment schedules; concerns raised, reasons for non-payment. </a:t>
            </a:r>
            <a:endParaRPr sz="1800" dirty="0"/>
          </a:p>
          <a:p>
            <a:pPr marL="215900" lvl="3" indent="-215900" algn="l" rtl="0">
              <a:lnSpc>
                <a:spcPct val="100000"/>
              </a:lnSpc>
              <a:spcBef>
                <a:spcPts val="600"/>
              </a:spcBef>
              <a:spcAft>
                <a:spcPts val="0"/>
              </a:spcAft>
              <a:buSzPts val="1600"/>
              <a:buChar char="•"/>
            </a:pPr>
            <a:r>
              <a:rPr lang="en-US" sz="1800" dirty="0"/>
              <a:t>Regulators: evidence of compliance; reporting of non-compliance, incident reports.</a:t>
            </a:r>
            <a:endParaRPr sz="1800" dirty="0"/>
          </a:p>
          <a:p>
            <a:pPr marL="215900" lvl="3" indent="-215900" algn="l" rtl="0">
              <a:lnSpc>
                <a:spcPct val="100000"/>
              </a:lnSpc>
              <a:spcBef>
                <a:spcPts val="600"/>
              </a:spcBef>
              <a:spcAft>
                <a:spcPts val="0"/>
              </a:spcAft>
              <a:buSzPts val="1600"/>
              <a:buChar char="•"/>
            </a:pPr>
            <a:r>
              <a:rPr lang="en-US" sz="1800" dirty="0"/>
              <a:t>Government: HMRC payment of taxes, pensions; lobbying for grants/improvements/support.</a:t>
            </a:r>
            <a:endParaRPr sz="1800" dirty="0"/>
          </a:p>
          <a:p>
            <a:pPr marL="215900" lvl="3" indent="-215900" algn="l" rtl="0">
              <a:lnSpc>
                <a:spcPct val="100000"/>
              </a:lnSpc>
              <a:spcBef>
                <a:spcPts val="600"/>
              </a:spcBef>
              <a:spcAft>
                <a:spcPts val="0"/>
              </a:spcAft>
              <a:buSzPts val="1600"/>
              <a:buChar char="•"/>
            </a:pPr>
            <a:r>
              <a:rPr lang="en-US" sz="1800" dirty="0"/>
              <a:t>General public: information about ethics; environmental actions; carbon neutral, renewables.</a:t>
            </a:r>
            <a:endParaRPr sz="1800" dirty="0"/>
          </a:p>
          <a:p>
            <a:pPr marL="0" lvl="3" indent="0" algn="l" rtl="0">
              <a:lnSpc>
                <a:spcPct val="111111"/>
              </a:lnSpc>
              <a:spcBef>
                <a:spcPts val="500"/>
              </a:spcBef>
              <a:spcAft>
                <a:spcPts val="0"/>
              </a:spcAft>
              <a:buSzPts val="1800"/>
              <a:buNone/>
            </a:pPr>
            <a:r>
              <a:rPr lang="en-US" sz="1800" dirty="0"/>
              <a:t>The range of external communications is vast. Many will be pre-prepared through automated procedures.</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4"/>
          <p:cNvSpPr txBox="1">
            <a:spLocks noGrp="1"/>
          </p:cNvSpPr>
          <p:nvPr>
            <p:ph type="title"/>
          </p:nvPr>
        </p:nvSpPr>
        <p:spPr>
          <a:xfrm>
            <a:off x="457200" y="922412"/>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 – business etiquette</a:t>
            </a:r>
            <a:endParaRPr dirty="0"/>
          </a:p>
        </p:txBody>
      </p:sp>
      <p:sp>
        <p:nvSpPr>
          <p:cNvPr id="208" name="Google Shape;208;p24"/>
          <p:cNvSpPr txBox="1">
            <a:spLocks noGrp="1"/>
          </p:cNvSpPr>
          <p:nvPr>
            <p:ph type="body" idx="1"/>
          </p:nvPr>
        </p:nvSpPr>
        <p:spPr>
          <a:xfrm>
            <a:off x="457200" y="1305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Etiquette means the way you conduct yourself in terms of acceptable behaviours and good manners. Considered a personal asset in business, etiquette means always acting professionally and politely, even if you disagree with other people’s opinions. </a:t>
            </a:r>
            <a:endParaRPr sz="1800" dirty="0"/>
          </a:p>
          <a:p>
            <a:pPr marL="0" lvl="3" indent="0" algn="l" rtl="0">
              <a:lnSpc>
                <a:spcPct val="111111"/>
              </a:lnSpc>
              <a:spcBef>
                <a:spcPts val="0"/>
              </a:spcBef>
              <a:spcAft>
                <a:spcPts val="0"/>
              </a:spcAft>
              <a:buSzPts val="1800"/>
              <a:buNone/>
            </a:pPr>
            <a:r>
              <a:rPr lang="en-US" sz="1800" dirty="0"/>
              <a:t> </a:t>
            </a:r>
            <a:endParaRPr sz="1800" dirty="0"/>
          </a:p>
          <a:p>
            <a:pPr marL="0" lvl="3" indent="0" algn="l" rtl="0">
              <a:lnSpc>
                <a:spcPct val="111111"/>
              </a:lnSpc>
              <a:spcBef>
                <a:spcPts val="0"/>
              </a:spcBef>
              <a:spcAft>
                <a:spcPts val="0"/>
              </a:spcAft>
              <a:buSzPts val="1800"/>
              <a:buNone/>
            </a:pPr>
            <a:r>
              <a:rPr lang="en-US" sz="1800" dirty="0"/>
              <a:t>Etiquette in communication terms is 80% non-verbal and 20% verbal.</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b="1" dirty="0"/>
              <a:t>Four types of etiquette</a:t>
            </a:r>
            <a:endParaRPr sz="1800" dirty="0"/>
          </a:p>
          <a:p>
            <a:pPr marL="215900" lvl="3" indent="-215900" algn="l" rtl="0">
              <a:lnSpc>
                <a:spcPct val="100000"/>
              </a:lnSpc>
              <a:spcBef>
                <a:spcPts val="0"/>
              </a:spcBef>
              <a:spcAft>
                <a:spcPts val="0"/>
              </a:spcAft>
              <a:buSzPts val="1600"/>
              <a:buChar char="•"/>
            </a:pPr>
            <a:r>
              <a:rPr lang="en-US" sz="1800" dirty="0"/>
              <a:t>Meeting etiquette.</a:t>
            </a:r>
            <a:endParaRPr sz="1800" dirty="0"/>
          </a:p>
          <a:p>
            <a:pPr marL="215900" lvl="3" indent="-215900" algn="l" rtl="0">
              <a:lnSpc>
                <a:spcPct val="100000"/>
              </a:lnSpc>
              <a:spcBef>
                <a:spcPts val="0"/>
              </a:spcBef>
              <a:spcAft>
                <a:spcPts val="0"/>
              </a:spcAft>
              <a:buSzPts val="1600"/>
              <a:buChar char="•"/>
            </a:pPr>
            <a:r>
              <a:rPr lang="en-US" sz="1800" dirty="0"/>
              <a:t>Corporate etiquette.</a:t>
            </a:r>
            <a:endParaRPr sz="1800" dirty="0"/>
          </a:p>
          <a:p>
            <a:pPr marL="215900" lvl="3" indent="-215900" algn="l" rtl="0">
              <a:lnSpc>
                <a:spcPct val="100000"/>
              </a:lnSpc>
              <a:spcBef>
                <a:spcPts val="0"/>
              </a:spcBef>
              <a:spcAft>
                <a:spcPts val="0"/>
              </a:spcAft>
              <a:buSzPts val="1600"/>
              <a:buChar char="•"/>
            </a:pPr>
            <a:r>
              <a:rPr lang="en-US" sz="1800" dirty="0"/>
              <a:t>Telephone etiquette.</a:t>
            </a:r>
            <a:endParaRPr sz="1800" dirty="0"/>
          </a:p>
          <a:p>
            <a:pPr marL="215900" lvl="3" indent="-215900" algn="l" rtl="0">
              <a:lnSpc>
                <a:spcPct val="100000"/>
              </a:lnSpc>
              <a:spcBef>
                <a:spcPts val="0"/>
              </a:spcBef>
              <a:spcAft>
                <a:spcPts val="0"/>
              </a:spcAft>
              <a:buSzPts val="1600"/>
              <a:buChar char="•"/>
            </a:pPr>
            <a:r>
              <a:rPr lang="en-US" sz="1800" dirty="0"/>
              <a:t>Business etiquette.</a:t>
            </a:r>
            <a:endParaRPr sz="1800" dirty="0"/>
          </a:p>
          <a:p>
            <a:pPr marL="215900" lvl="3" indent="-114300" algn="l" rtl="0">
              <a:lnSpc>
                <a:spcPct val="125000"/>
              </a:lnSpc>
              <a:spcBef>
                <a:spcPts val="5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There are shared etiquette rules for behaving in family and society and some specific rules for organisational behaviours.</a:t>
            </a:r>
            <a:endParaRPr sz="1800" dirty="0"/>
          </a:p>
          <a:p>
            <a:pPr marL="0" lvl="0" indent="0" algn="l" rtl="0">
              <a:lnSpc>
                <a:spcPct val="240000"/>
              </a:lnSpc>
              <a:spcBef>
                <a:spcPts val="1000"/>
              </a:spcBef>
              <a:spcAft>
                <a:spcPts val="0"/>
              </a:spcAft>
              <a:buNone/>
            </a:pPr>
            <a:endParaRPr lang="en-US" sz="1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5"/>
          <p:cNvSpPr txBox="1">
            <a:spLocks noGrp="1"/>
          </p:cNvSpPr>
          <p:nvPr>
            <p:ph type="title"/>
          </p:nvPr>
        </p:nvSpPr>
        <p:spPr>
          <a:xfrm>
            <a:off x="480977" y="857077"/>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types of business etiquette (1)</a:t>
            </a:r>
            <a:endParaRPr dirty="0"/>
          </a:p>
        </p:txBody>
      </p:sp>
      <p:sp>
        <p:nvSpPr>
          <p:cNvPr id="216" name="Google Shape;216;p25"/>
          <p:cNvSpPr txBox="1">
            <a:spLocks noGrp="1"/>
          </p:cNvSpPr>
          <p:nvPr>
            <p:ph type="body" idx="1"/>
          </p:nvPr>
        </p:nvSpPr>
        <p:spPr>
          <a:xfrm>
            <a:off x="480977" y="1195275"/>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Some of the specific etiquette rules for business relate to the context and environment worked in.</a:t>
            </a:r>
            <a:endParaRPr sz="1800" b="1" dirty="0"/>
          </a:p>
          <a:p>
            <a:pPr marL="0" lvl="3" indent="0" algn="l" rtl="0">
              <a:lnSpc>
                <a:spcPct val="111111"/>
              </a:lnSpc>
              <a:spcAft>
                <a:spcPts val="0"/>
              </a:spcAft>
              <a:buSzPts val="1800"/>
              <a:buNone/>
            </a:pPr>
            <a:r>
              <a:rPr lang="en-US" sz="1800" b="1" dirty="0"/>
              <a:t>Etiquette rules for business activities</a:t>
            </a:r>
            <a:endParaRPr sz="1800" dirty="0"/>
          </a:p>
          <a:p>
            <a:pPr marL="215900" lvl="3" indent="-215900" algn="l" rtl="0">
              <a:lnSpc>
                <a:spcPct val="100000"/>
              </a:lnSpc>
              <a:spcBef>
                <a:spcPts val="600"/>
              </a:spcBef>
              <a:spcAft>
                <a:spcPts val="0"/>
              </a:spcAft>
              <a:buSzPts val="1600"/>
              <a:buChar char="•"/>
            </a:pPr>
            <a:r>
              <a:rPr lang="en-US" sz="1800" b="1" dirty="0"/>
              <a:t>Meeting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Be punctual: or inform if will be late.</a:t>
            </a:r>
            <a:endParaRPr sz="1800" dirty="0"/>
          </a:p>
          <a:p>
            <a:pPr marL="431800" lvl="4" indent="-215900" algn="l" rtl="0">
              <a:lnSpc>
                <a:spcPct val="100000"/>
              </a:lnSpc>
              <a:spcBef>
                <a:spcPts val="400"/>
              </a:spcBef>
              <a:spcAft>
                <a:spcPts val="0"/>
              </a:spcAft>
              <a:buClr>
                <a:srgbClr val="0070C0"/>
              </a:buClr>
              <a:buSzPts val="1600"/>
              <a:buChar char="–"/>
            </a:pPr>
            <a:r>
              <a:rPr lang="en-US" sz="1800" dirty="0"/>
              <a:t>Apologies for unavoidable absence.</a:t>
            </a:r>
            <a:endParaRPr sz="1800" dirty="0"/>
          </a:p>
          <a:p>
            <a:pPr marL="431800" lvl="4" indent="-215900" algn="l" rtl="0">
              <a:lnSpc>
                <a:spcPct val="100000"/>
              </a:lnSpc>
              <a:spcBef>
                <a:spcPts val="400"/>
              </a:spcBef>
              <a:spcAft>
                <a:spcPts val="0"/>
              </a:spcAft>
              <a:buClr>
                <a:srgbClr val="0070C0"/>
              </a:buClr>
              <a:buSzPts val="1600"/>
              <a:buChar char="–"/>
            </a:pPr>
            <a:r>
              <a:rPr lang="en-US" sz="1800" dirty="0"/>
              <a:t>Be attentive: listen and ask questions.</a:t>
            </a:r>
            <a:endParaRPr sz="1800" dirty="0"/>
          </a:p>
          <a:p>
            <a:pPr marL="215900" lvl="3" indent="-215900" algn="l" rtl="0">
              <a:lnSpc>
                <a:spcPct val="100000"/>
              </a:lnSpc>
              <a:spcBef>
                <a:spcPts val="600"/>
              </a:spcBef>
              <a:spcAft>
                <a:spcPts val="0"/>
              </a:spcAft>
              <a:buSzPts val="1600"/>
              <a:buChar char="•"/>
            </a:pPr>
            <a:r>
              <a:rPr lang="en-US" sz="1800" b="1" dirty="0"/>
              <a:t>Corporate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Culture of acceptable behaviours.</a:t>
            </a:r>
            <a:endParaRPr sz="1800" dirty="0"/>
          </a:p>
          <a:p>
            <a:pPr marL="431800" lvl="4" indent="-215900" algn="l" rtl="0">
              <a:lnSpc>
                <a:spcPct val="100000"/>
              </a:lnSpc>
              <a:spcBef>
                <a:spcPts val="400"/>
              </a:spcBef>
              <a:spcAft>
                <a:spcPts val="0"/>
              </a:spcAft>
              <a:buClr>
                <a:srgbClr val="0070C0"/>
              </a:buClr>
              <a:buSzPts val="1600"/>
              <a:buChar char="–"/>
            </a:pPr>
            <a:r>
              <a:rPr lang="en-US" sz="1800" dirty="0"/>
              <a:t>Maintain dignity and professionalism.</a:t>
            </a:r>
            <a:endParaRPr sz="1800" dirty="0"/>
          </a:p>
          <a:p>
            <a:pPr marL="215900" lvl="3" indent="-215900" algn="l" rtl="0">
              <a:lnSpc>
                <a:spcPct val="100000"/>
              </a:lnSpc>
              <a:spcBef>
                <a:spcPts val="400"/>
              </a:spcBef>
              <a:spcAft>
                <a:spcPts val="0"/>
              </a:spcAft>
              <a:buSzPts val="1600"/>
              <a:buChar char="•"/>
            </a:pPr>
            <a:r>
              <a:rPr lang="en-US" sz="1800" b="1" dirty="0"/>
              <a:t>Telephone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Don’t put someone on hold for a long time.</a:t>
            </a:r>
            <a:endParaRPr sz="1800" dirty="0"/>
          </a:p>
          <a:p>
            <a:pPr marL="431800" lvl="4" indent="-215900" algn="l" rtl="0">
              <a:lnSpc>
                <a:spcPct val="100000"/>
              </a:lnSpc>
              <a:spcBef>
                <a:spcPts val="400"/>
              </a:spcBef>
              <a:spcAft>
                <a:spcPts val="0"/>
              </a:spcAft>
              <a:buClr>
                <a:srgbClr val="0070C0"/>
              </a:buClr>
              <a:buSzPts val="1600"/>
              <a:buChar char="–"/>
            </a:pPr>
            <a:r>
              <a:rPr lang="en-US" sz="1800" dirty="0"/>
              <a:t>Keep tone and pitch polite at all times. </a:t>
            </a:r>
            <a:endParaRPr sz="1800" dirty="0"/>
          </a:p>
          <a:p>
            <a:pPr marL="431800" lvl="4" indent="-215900" algn="l" rtl="0">
              <a:lnSpc>
                <a:spcPct val="100000"/>
              </a:lnSpc>
              <a:spcBef>
                <a:spcPts val="400"/>
              </a:spcBef>
              <a:spcAft>
                <a:spcPts val="0"/>
              </a:spcAft>
              <a:buClr>
                <a:srgbClr val="0070C0"/>
              </a:buClr>
              <a:buSzPts val="1600"/>
              <a:buChar char="–"/>
            </a:pPr>
            <a:r>
              <a:rPr lang="en-US" sz="1800" dirty="0"/>
              <a:t>Do not send texts/make calls during meetings. </a:t>
            </a:r>
            <a:endParaRPr sz="1800" dirty="0"/>
          </a:p>
          <a:p>
            <a:pPr marL="431800" lvl="4" indent="-215900" algn="l" rtl="0">
              <a:lnSpc>
                <a:spcPct val="100000"/>
              </a:lnSpc>
              <a:spcBef>
                <a:spcPts val="400"/>
              </a:spcBef>
              <a:spcAft>
                <a:spcPts val="0"/>
              </a:spcAft>
              <a:buClr>
                <a:srgbClr val="0070C0"/>
              </a:buClr>
              <a:buSzPts val="1600"/>
              <a:buChar char="–"/>
            </a:pPr>
            <a:r>
              <a:rPr lang="en-US" sz="1800" dirty="0"/>
              <a:t>Implies time of people in meeting is unimportant.</a:t>
            </a:r>
            <a:endParaRPr sz="1800" dirty="0"/>
          </a:p>
          <a:p>
            <a:pPr marL="0" lvl="0" indent="0" algn="l" rtl="0">
              <a:lnSpc>
                <a:spcPct val="240000"/>
              </a:lnSpc>
              <a:spcBef>
                <a:spcPts val="1000"/>
              </a:spcBef>
              <a:spcAft>
                <a:spcPts val="0"/>
              </a:spcAft>
              <a:buNone/>
            </a:pPr>
            <a:endParaRPr lang="en-US" sz="1000" dirty="0"/>
          </a:p>
        </p:txBody>
      </p:sp>
      <p:pic>
        <p:nvPicPr>
          <p:cNvPr id="7170" name="Picture 2">
            <a:extLst>
              <a:ext uri="{FF2B5EF4-FFF2-40B4-BE49-F238E27FC236}">
                <a16:creationId xmlns:a16="http://schemas.microsoft.com/office/drawing/2014/main" id="{F1CFBF1C-9954-69AA-F490-24D4D4B9E0EC}"/>
              </a:ext>
            </a:extLst>
          </p:cNvPr>
          <p:cNvPicPr>
            <a:picLocks noChangeAspect="1" noChangeArrowheads="1"/>
          </p:cNvPicPr>
          <p:nvPr/>
        </p:nvPicPr>
        <p:blipFill>
          <a:blip r:embed="rId3"/>
          <a:srcRect/>
          <a:stretch/>
        </p:blipFill>
        <p:spPr bwMode="auto">
          <a:xfrm>
            <a:off x="5065583" y="1699237"/>
            <a:ext cx="3520154" cy="23514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6"/>
          <p:cNvSpPr txBox="1">
            <a:spLocks noGrp="1"/>
          </p:cNvSpPr>
          <p:nvPr>
            <p:ph type="title"/>
          </p:nvPr>
        </p:nvSpPr>
        <p:spPr>
          <a:xfrm>
            <a:off x="457200" y="90146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types of business etiquette (2)</a:t>
            </a:r>
            <a:endParaRPr dirty="0"/>
          </a:p>
        </p:txBody>
      </p:sp>
      <p:sp>
        <p:nvSpPr>
          <p:cNvPr id="224" name="Google Shape;224;p26"/>
          <p:cNvSpPr txBox="1">
            <a:spLocks noGrp="1"/>
          </p:cNvSpPr>
          <p:nvPr>
            <p:ph type="body" idx="1"/>
          </p:nvPr>
        </p:nvSpPr>
        <p:spPr>
          <a:xfrm>
            <a:off x="457200" y="11864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are some overarching business rules that relate to every situation.</a:t>
            </a:r>
            <a:endParaRPr sz="1800" dirty="0"/>
          </a:p>
          <a:p>
            <a:pPr marL="0" lvl="2" indent="0" algn="l" rtl="0">
              <a:lnSpc>
                <a:spcPct val="100000"/>
              </a:lnSpc>
              <a:spcBef>
                <a:spcPts val="600"/>
              </a:spcBef>
              <a:spcAft>
                <a:spcPts val="0"/>
              </a:spcAft>
              <a:buNone/>
            </a:pPr>
            <a:r>
              <a:rPr lang="en-US" sz="1800" b="1" dirty="0"/>
              <a:t>Business etiquette rules</a:t>
            </a:r>
            <a:endParaRPr sz="1800" dirty="0"/>
          </a:p>
          <a:p>
            <a:pPr marL="215900" lvl="3" indent="-215900" algn="l" rtl="0">
              <a:lnSpc>
                <a:spcPct val="100000"/>
              </a:lnSpc>
              <a:spcBef>
                <a:spcPts val="400"/>
              </a:spcBef>
              <a:spcAft>
                <a:spcPts val="0"/>
              </a:spcAft>
              <a:buSzPts val="1600"/>
              <a:buChar char="•"/>
            </a:pPr>
            <a:r>
              <a:rPr lang="en-US" sz="1800" b="1" dirty="0">
                <a:solidFill>
                  <a:schemeClr val="tx1"/>
                </a:solidFill>
              </a:rPr>
              <a:t>Greetings matter</a:t>
            </a:r>
            <a:r>
              <a:rPr lang="en-US" sz="1800" dirty="0">
                <a:solidFill>
                  <a:schemeClr val="tx1"/>
                </a:solidFill>
              </a:rPr>
              <a:t>: Basic courtesy; be polite, kind and establish rapport; not just for international stakeholders. </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Names are important</a:t>
            </a:r>
            <a:r>
              <a:rPr lang="en-US" sz="1800" dirty="0">
                <a:solidFill>
                  <a:schemeClr val="tx1"/>
                </a:solidFill>
              </a:rPr>
              <a:t>: Introduce self first and last name; listen/remember their name; ask for correct pronunciation for unusual names. </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Follow the dress code</a:t>
            </a:r>
            <a:r>
              <a:rPr lang="en-US" sz="1800" dirty="0">
                <a:solidFill>
                  <a:schemeClr val="tx1"/>
                </a:solidFill>
              </a:rPr>
              <a:t>: Is the organisation formal/casual; some cultures consider casual dress in business to be discourteous.</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Body language matters</a:t>
            </a:r>
            <a:r>
              <a:rPr lang="en-US" sz="1800" dirty="0">
                <a:solidFill>
                  <a:schemeClr val="tx1"/>
                </a:solidFill>
              </a:rPr>
              <a:t>: First impressions count; stand straight; firm handshake; smile; make eye contact (if appropriate with other person’s culture).</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Pay attention</a:t>
            </a:r>
            <a:r>
              <a:rPr lang="en-US" sz="1800" dirty="0">
                <a:solidFill>
                  <a:schemeClr val="tx1"/>
                </a:solidFill>
              </a:rPr>
              <a:t>: Show active listening; nod/smile in right places of conversation; take notes if appropriate.</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Punctual and polite</a:t>
            </a:r>
            <a:r>
              <a:rPr lang="en-US" sz="1800" dirty="0">
                <a:solidFill>
                  <a:schemeClr val="tx1"/>
                </a:solidFill>
              </a:rPr>
              <a:t>: Respect and courtesy at all times; tone of voice/expressions can show what you’re really feeling.</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It’s NOT all about you</a:t>
            </a:r>
            <a:r>
              <a:rPr lang="en-US" sz="1800" dirty="0">
                <a:solidFill>
                  <a:schemeClr val="tx1"/>
                </a:solidFill>
              </a:rPr>
              <a:t>: Always consider </a:t>
            </a:r>
            <a:r>
              <a:rPr lang="en-US" sz="1800" dirty="0"/>
              <a:t>others in business; different ways of working; not being too loud or disturbing others while working. </a:t>
            </a:r>
            <a:endParaRPr sz="1800" dirty="0"/>
          </a:p>
          <a:p>
            <a:pPr marL="0" lvl="3" indent="0" algn="l" rtl="0">
              <a:lnSpc>
                <a:spcPct val="125000"/>
              </a:lnSpc>
              <a:spcBef>
                <a:spcPts val="0"/>
              </a:spcBef>
              <a:spcAft>
                <a:spcPts val="0"/>
              </a:spcAft>
              <a:buSzPts val="1600"/>
              <a:buNone/>
            </a:pPr>
            <a:endParaRPr dirty="0"/>
          </a:p>
          <a:p>
            <a:pPr marL="0" lvl="3" indent="0" algn="l" rtl="0">
              <a:lnSpc>
                <a:spcPct val="111111"/>
              </a:lnSpc>
              <a:spcBef>
                <a:spcPts val="500"/>
              </a:spcBef>
              <a:spcAft>
                <a:spcPts val="0"/>
              </a:spcAft>
              <a:buSzPts val="1800"/>
              <a:buNone/>
            </a:pP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business etiquette</a:t>
            </a:r>
            <a:endParaRPr dirty="0"/>
          </a:p>
        </p:txBody>
      </p:sp>
      <p:sp>
        <p:nvSpPr>
          <p:cNvPr id="231" name="Google Shape;231;p2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Etiquette is about the formal rules that are acceptable (or not) in society as well as in business.</a:t>
            </a:r>
            <a:endParaRPr sz="1800" dirty="0"/>
          </a:p>
          <a:p>
            <a:pPr marL="0" lvl="2" indent="0" algn="l" rtl="0">
              <a:lnSpc>
                <a:spcPct val="111111"/>
              </a:lnSpc>
              <a:spcBef>
                <a:spcPts val="1000"/>
              </a:spcBef>
              <a:spcAft>
                <a:spcPts val="0"/>
              </a:spcAft>
              <a:buNone/>
            </a:pPr>
            <a:r>
              <a:rPr lang="en-US" sz="1800" b="1" dirty="0"/>
              <a:t>Correct business etiquette will:</a:t>
            </a:r>
            <a:endParaRPr sz="1800" dirty="0"/>
          </a:p>
          <a:p>
            <a:pPr marL="215900" lvl="3" indent="-215900" algn="l" rtl="0">
              <a:lnSpc>
                <a:spcPct val="111111"/>
              </a:lnSpc>
              <a:spcBef>
                <a:spcPts val="1000"/>
              </a:spcBef>
              <a:spcAft>
                <a:spcPts val="0"/>
              </a:spcAft>
              <a:buSzPts val="1800"/>
              <a:buChar char="•"/>
            </a:pPr>
            <a:r>
              <a:rPr lang="en-US" sz="1800" dirty="0"/>
              <a:t>enhance your status in the workplace.</a:t>
            </a:r>
            <a:endParaRPr sz="1800" dirty="0"/>
          </a:p>
          <a:p>
            <a:pPr marL="215900" lvl="3" indent="-215900" algn="l" rtl="0">
              <a:lnSpc>
                <a:spcPct val="111111"/>
              </a:lnSpc>
              <a:spcBef>
                <a:spcPts val="1000"/>
              </a:spcBef>
              <a:spcAft>
                <a:spcPts val="0"/>
              </a:spcAft>
              <a:buSzPts val="1800"/>
              <a:buChar char="•"/>
            </a:pPr>
            <a:r>
              <a:rPr lang="en-US" sz="1800" dirty="0"/>
              <a:t>help you gain credibility in your field. </a:t>
            </a:r>
            <a:endParaRPr sz="1800" dirty="0"/>
          </a:p>
          <a:p>
            <a:pPr marL="215900" lvl="3" indent="-215900" algn="l" rtl="0">
              <a:lnSpc>
                <a:spcPct val="111111"/>
              </a:lnSpc>
              <a:spcBef>
                <a:spcPts val="1000"/>
              </a:spcBef>
              <a:spcAft>
                <a:spcPts val="0"/>
              </a:spcAft>
              <a:buSzPts val="1800"/>
              <a:buChar char="•"/>
            </a:pPr>
            <a:r>
              <a:rPr lang="en-US" sz="1800" dirty="0"/>
              <a:t>give you a professional reputation.</a:t>
            </a:r>
            <a:endParaRPr sz="1800" dirty="0"/>
          </a:p>
          <a:p>
            <a:pPr marL="215900" lvl="3" indent="-215900" algn="l" rtl="0">
              <a:lnSpc>
                <a:spcPct val="111111"/>
              </a:lnSpc>
              <a:spcBef>
                <a:spcPts val="1000"/>
              </a:spcBef>
              <a:spcAft>
                <a:spcPts val="0"/>
              </a:spcAft>
              <a:buSzPts val="1800"/>
              <a:buChar char="•"/>
            </a:pPr>
            <a:r>
              <a:rPr lang="en-US" sz="1800" dirty="0"/>
              <a:t>see you viewed as more capable.</a:t>
            </a:r>
            <a:endParaRPr sz="1800" dirty="0"/>
          </a:p>
          <a:p>
            <a:pPr marL="215900" lvl="3" indent="-215900" algn="l" rtl="0">
              <a:lnSpc>
                <a:spcPct val="111111"/>
              </a:lnSpc>
              <a:spcBef>
                <a:spcPts val="500"/>
              </a:spcBef>
              <a:spcAft>
                <a:spcPts val="0"/>
              </a:spcAft>
              <a:buSzPts val="1800"/>
              <a:buChar char="•"/>
            </a:pPr>
            <a:r>
              <a:rPr lang="en-US" sz="1800" dirty="0"/>
              <a:t>position you as more intelligent.</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The value of etiquette is easy to underestimate or ridicule – but it is the starting point for success in any area of life. People will decide whether they want to work with you – or not.</a:t>
            </a:r>
            <a:endParaRPr sz="1800" dirty="0"/>
          </a:p>
          <a:p>
            <a:pPr marL="0" lvl="3" indent="0" algn="l" rtl="0">
              <a:lnSpc>
                <a:spcPct val="200000"/>
              </a:lnSpc>
              <a:spcBef>
                <a:spcPts val="500"/>
              </a:spcBef>
              <a:spcAft>
                <a:spcPts val="0"/>
              </a:spcAft>
              <a:buSzPts val="1000"/>
              <a:buNone/>
            </a:pPr>
            <a:endParaRPr sz="10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38" name="Google Shape;238;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Identified the purpose of organisational communications.</a:t>
            </a:r>
            <a:endParaRPr dirty="0"/>
          </a:p>
          <a:p>
            <a:pPr marL="215900" lvl="1" indent="-215900" algn="l" rtl="0">
              <a:lnSpc>
                <a:spcPct val="120000"/>
              </a:lnSpc>
              <a:spcBef>
                <a:spcPts val="1000"/>
              </a:spcBef>
              <a:spcAft>
                <a:spcPts val="0"/>
              </a:spcAft>
              <a:buSzPts val="2000"/>
              <a:buChar char="•"/>
            </a:pPr>
            <a:r>
              <a:rPr lang="en-US" sz="2000" dirty="0"/>
              <a:t>Explained the most appropriate communication methods for context and audience.</a:t>
            </a:r>
            <a:endParaRPr dirty="0"/>
          </a:p>
          <a:p>
            <a:pPr marL="215900" lvl="1" indent="-215900" algn="l" rtl="0">
              <a:lnSpc>
                <a:spcPct val="120000"/>
              </a:lnSpc>
              <a:spcBef>
                <a:spcPts val="1000"/>
              </a:spcBef>
              <a:spcAft>
                <a:spcPts val="0"/>
              </a:spcAft>
              <a:buSzPts val="2000"/>
              <a:buChar char="•"/>
            </a:pPr>
            <a:r>
              <a:rPr lang="en-US" sz="2000" dirty="0"/>
              <a:t>Discussed the different internal and external communications methods </a:t>
            </a:r>
            <a:endParaRPr dirty="0"/>
          </a:p>
          <a:p>
            <a:pPr marL="215900" lvl="1" indent="-215900" algn="l" rtl="0">
              <a:lnSpc>
                <a:spcPct val="120000"/>
              </a:lnSpc>
              <a:spcBef>
                <a:spcPts val="1000"/>
              </a:spcBef>
              <a:spcAft>
                <a:spcPts val="0"/>
              </a:spcAft>
              <a:buSzPts val="2000"/>
              <a:buChar char="•"/>
            </a:pPr>
            <a:r>
              <a:rPr lang="en-US" sz="2000" dirty="0"/>
              <a:t>Considered the formal/informal communication methods and the tone/format of the message.</a:t>
            </a:r>
            <a:endParaRPr dirty="0"/>
          </a:p>
          <a:p>
            <a:pPr marL="215900" lvl="1" indent="-215900" algn="l" rtl="0">
              <a:lnSpc>
                <a:spcPct val="120000"/>
              </a:lnSpc>
              <a:spcBef>
                <a:spcPts val="1000"/>
              </a:spcBef>
              <a:spcAft>
                <a:spcPts val="0"/>
              </a:spcAft>
              <a:buSzPts val="2000"/>
              <a:buChar char="•"/>
            </a:pPr>
            <a:r>
              <a:rPr lang="en-US" sz="2000" dirty="0"/>
              <a:t>Discussed how to maintain professional etiquette in different communications channels.</a:t>
            </a:r>
            <a:endParaRPr dirty="0"/>
          </a:p>
          <a:p>
            <a:pPr marL="215900" lvl="1" indent="-215900" algn="l" rtl="0">
              <a:lnSpc>
                <a:spcPct val="120000"/>
              </a:lnSpc>
              <a:spcBef>
                <a:spcPts val="1000"/>
              </a:spcBef>
              <a:spcAft>
                <a:spcPts val="0"/>
              </a:spcAft>
              <a:buSzPts val="2000"/>
              <a:buChar char="•"/>
            </a:pPr>
            <a:r>
              <a:rPr lang="en-US" sz="2000" dirty="0"/>
              <a:t>Considered potential impacts for organisations using external, public channels.</a:t>
            </a:r>
            <a:endParaRPr dirty="0"/>
          </a:p>
          <a:p>
            <a:pPr marL="215900" lvl="1" indent="-88900" algn="l" rtl="0">
              <a:lnSpc>
                <a:spcPct val="120000"/>
              </a:lnSpc>
              <a:spcBef>
                <a:spcPts val="1000"/>
              </a:spcBef>
              <a:spcAft>
                <a:spcPts val="0"/>
              </a:spcAft>
              <a:buSzPts val="2000"/>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9"/>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165352" y="624441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Google Shape;41;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(1)</a:t>
            </a:r>
            <a:endParaRPr dirty="0"/>
          </a:p>
        </p:txBody>
      </p:sp>
      <p:sp>
        <p:nvSpPr>
          <p:cNvPr id="42" name="Google Shape;42;p3"/>
          <p:cNvSpPr txBox="1">
            <a:spLocks noGrp="1"/>
          </p:cNvSpPr>
          <p:nvPr>
            <p:ph type="body" idx="1"/>
          </p:nvPr>
        </p:nvSpPr>
        <p:spPr>
          <a:xfrm>
            <a:off x="457200" y="1458734"/>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1000"/>
              </a:spcBef>
              <a:spcAft>
                <a:spcPts val="0"/>
              </a:spcAft>
              <a:buSzPts val="1800"/>
              <a:buNone/>
            </a:pPr>
            <a:r>
              <a:rPr lang="en-US" sz="1800" dirty="0"/>
              <a:t>Organisational communications are associated with the activities needed to carry out to achieve its objectives.</a:t>
            </a:r>
            <a:endParaRPr sz="1800" dirty="0"/>
          </a:p>
          <a:p>
            <a:pPr marL="0" lvl="3" indent="0" algn="l" rtl="0">
              <a:lnSpc>
                <a:spcPct val="111111"/>
              </a:lnSpc>
              <a:spcBef>
                <a:spcPts val="1000"/>
              </a:spcBef>
              <a:spcAft>
                <a:spcPts val="0"/>
              </a:spcAft>
              <a:buSzPts val="1800"/>
              <a:buNone/>
            </a:pPr>
            <a:r>
              <a:rPr lang="en-US" sz="1800" dirty="0"/>
              <a:t>Communications can be internal or external with very specific purposes:</a:t>
            </a:r>
            <a:endParaRPr sz="1800" dirty="0"/>
          </a:p>
          <a:p>
            <a:pPr marL="215900" lvl="3" indent="-215900" algn="l" rtl="0">
              <a:lnSpc>
                <a:spcPct val="111111"/>
              </a:lnSpc>
              <a:spcBef>
                <a:spcPts val="1000"/>
              </a:spcBef>
              <a:spcAft>
                <a:spcPts val="0"/>
              </a:spcAft>
              <a:buSzPts val="1800"/>
              <a:buChar char="•"/>
            </a:pPr>
            <a:r>
              <a:rPr lang="en-US" sz="1800" dirty="0"/>
              <a:t>inform.</a:t>
            </a:r>
          </a:p>
          <a:p>
            <a:pPr marL="215900" lvl="3" indent="-215900" algn="l" rtl="0">
              <a:lnSpc>
                <a:spcPct val="111111"/>
              </a:lnSpc>
              <a:spcBef>
                <a:spcPts val="1000"/>
              </a:spcBef>
              <a:spcAft>
                <a:spcPts val="0"/>
              </a:spcAft>
              <a:buSzPts val="1800"/>
              <a:buChar char="•"/>
            </a:pPr>
            <a:r>
              <a:rPr lang="en-US" sz="1800" dirty="0"/>
              <a:t>instruct.</a:t>
            </a:r>
          </a:p>
          <a:p>
            <a:pPr marL="215900" lvl="3" indent="-215900" algn="l" rtl="0">
              <a:lnSpc>
                <a:spcPct val="111111"/>
              </a:lnSpc>
              <a:spcBef>
                <a:spcPts val="1000"/>
              </a:spcBef>
              <a:spcAft>
                <a:spcPts val="0"/>
              </a:spcAft>
              <a:buSzPts val="1800"/>
              <a:buChar char="•"/>
            </a:pPr>
            <a:r>
              <a:rPr lang="en-US" sz="1800" dirty="0"/>
              <a:t>educate.</a:t>
            </a:r>
          </a:p>
          <a:p>
            <a:pPr marL="215900" lvl="3" indent="-215900" algn="l" rtl="0">
              <a:lnSpc>
                <a:spcPct val="111111"/>
              </a:lnSpc>
              <a:spcBef>
                <a:spcPts val="1000"/>
              </a:spcBef>
              <a:spcAft>
                <a:spcPts val="0"/>
              </a:spcAft>
              <a:buSzPts val="1800"/>
              <a:buChar char="•"/>
            </a:pPr>
            <a:r>
              <a:rPr lang="en-US" sz="1800" dirty="0"/>
              <a:t>entertain.</a:t>
            </a:r>
          </a:p>
          <a:p>
            <a:pPr marL="215900" lvl="3" indent="-215900" algn="l" rtl="0">
              <a:lnSpc>
                <a:spcPct val="111111"/>
              </a:lnSpc>
              <a:spcBef>
                <a:spcPts val="1000"/>
              </a:spcBef>
              <a:spcAft>
                <a:spcPts val="0"/>
              </a:spcAft>
              <a:buSzPts val="1800"/>
              <a:buChar char="•"/>
            </a:pPr>
            <a:r>
              <a:rPr lang="en-US" sz="1800" dirty="0"/>
              <a:t>invite action (meet, decide, buy, donate, etc).</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purpose of any communication will depend on the context it is being used for and who it is being shared with.</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215900" lvl="3" indent="-215900" algn="l" rtl="0">
              <a:lnSpc>
                <a:spcPct val="200000"/>
              </a:lnSpc>
              <a:spcBef>
                <a:spcPts val="1000"/>
              </a:spcBef>
              <a:spcAft>
                <a:spcPts val="0"/>
              </a:spcAft>
              <a:buSzPts val="1000"/>
              <a:buChar char="•"/>
            </a:pPr>
            <a:endParaRPr lang="en-US"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The purpose of communications in organisations (2)</a:t>
            </a:r>
            <a:endParaRPr lang="en-US" dirty="0"/>
          </a:p>
        </p:txBody>
      </p:sp>
      <p:sp>
        <p:nvSpPr>
          <p:cNvPr id="50" name="Google Shape;50;p4"/>
          <p:cNvSpPr txBox="1">
            <a:spLocks noGrp="1"/>
          </p:cNvSpPr>
          <p:nvPr>
            <p:ph type="body" idx="1"/>
          </p:nvPr>
        </p:nvSpPr>
        <p:spPr>
          <a:xfrm>
            <a:off x="457200" y="152087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Information purposes</a:t>
            </a:r>
            <a:endParaRPr sz="1800" dirty="0"/>
          </a:p>
          <a:p>
            <a:pPr marL="0" lvl="3" indent="0" algn="l" rtl="0">
              <a:lnSpc>
                <a:spcPct val="111111"/>
              </a:lnSpc>
              <a:spcBef>
                <a:spcPts val="1000"/>
              </a:spcBef>
              <a:spcAft>
                <a:spcPts val="0"/>
              </a:spcAft>
              <a:buSzPts val="1800"/>
              <a:buNone/>
            </a:pPr>
            <a:r>
              <a:rPr lang="en-US" sz="1800" dirty="0"/>
              <a:t>Information within an organisation is a continuous process.</a:t>
            </a:r>
            <a:endParaRPr sz="1800" dirty="0"/>
          </a:p>
          <a:p>
            <a:pPr marL="0" lvl="3" indent="0" algn="l" rtl="0">
              <a:lnSpc>
                <a:spcPct val="111111"/>
              </a:lnSpc>
              <a:spcBef>
                <a:spcPts val="1000"/>
              </a:spcBef>
              <a:spcAft>
                <a:spcPts val="0"/>
              </a:spcAft>
              <a:buSzPts val="1800"/>
              <a:buNone/>
            </a:pPr>
            <a:r>
              <a:rPr lang="en-US" sz="1800" b="1" dirty="0"/>
              <a:t>Information is constantly being:</a:t>
            </a:r>
            <a:endParaRPr sz="1800" dirty="0"/>
          </a:p>
          <a:p>
            <a:pPr marL="215900" lvl="3" indent="-215900" algn="l" rtl="0">
              <a:lnSpc>
                <a:spcPct val="111111"/>
              </a:lnSpc>
              <a:spcBef>
                <a:spcPts val="1000"/>
              </a:spcBef>
              <a:spcAft>
                <a:spcPts val="0"/>
              </a:spcAft>
              <a:buSzPts val="1800"/>
              <a:buChar char="•"/>
            </a:pPr>
            <a:r>
              <a:rPr lang="en-US" sz="1800" dirty="0"/>
              <a:t>generated internally and externally.</a:t>
            </a:r>
          </a:p>
          <a:p>
            <a:pPr marL="215900" lvl="3" indent="-215900" algn="l" rtl="0">
              <a:lnSpc>
                <a:spcPct val="111111"/>
              </a:lnSpc>
              <a:spcBef>
                <a:spcPts val="1000"/>
              </a:spcBef>
              <a:spcAft>
                <a:spcPts val="0"/>
              </a:spcAft>
              <a:buSzPts val="1800"/>
              <a:buChar char="•"/>
            </a:pPr>
            <a:r>
              <a:rPr lang="en-US" sz="1800" dirty="0"/>
              <a:t>transferred to users who need access.</a:t>
            </a:r>
          </a:p>
          <a:p>
            <a:pPr marL="215900" lvl="3" indent="-215900" algn="l" rtl="0">
              <a:lnSpc>
                <a:spcPct val="111111"/>
              </a:lnSpc>
              <a:spcBef>
                <a:spcPts val="1000"/>
              </a:spcBef>
              <a:spcAft>
                <a:spcPts val="0"/>
              </a:spcAft>
              <a:buSzPts val="1800"/>
              <a:buChar char="•"/>
            </a:pPr>
            <a:r>
              <a:rPr lang="en-US" sz="1800" dirty="0"/>
              <a:t>stored in databases until needed.</a:t>
            </a:r>
          </a:p>
          <a:p>
            <a:pPr marL="215900" lvl="3" indent="-215900" algn="l" rtl="0">
              <a:lnSpc>
                <a:spcPct val="111111"/>
              </a:lnSpc>
              <a:spcBef>
                <a:spcPts val="1000"/>
              </a:spcBef>
              <a:spcAft>
                <a:spcPts val="0"/>
              </a:spcAft>
              <a:buSzPts val="1800"/>
              <a:buChar char="•"/>
            </a:pPr>
            <a:r>
              <a:rPr lang="en-US" sz="1800" dirty="0"/>
              <a:t>retrieved when it is  required.</a:t>
            </a:r>
          </a:p>
          <a:p>
            <a:pPr marL="215900" lvl="3" indent="-215900" algn="l" rtl="0">
              <a:lnSpc>
                <a:spcPct val="111111"/>
              </a:lnSpc>
              <a:spcBef>
                <a:spcPts val="1000"/>
              </a:spcBef>
              <a:spcAft>
                <a:spcPts val="0"/>
              </a:spcAft>
              <a:buSzPts val="1800"/>
              <a:buChar char="•"/>
            </a:pPr>
            <a:r>
              <a:rPr lang="en-US" sz="1800" dirty="0"/>
              <a:t>used for different purposes.</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The communication processes within a general information system have very specific roles.</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(3)</a:t>
            </a:r>
            <a:endParaRPr dirty="0"/>
          </a:p>
        </p:txBody>
      </p:sp>
      <p:sp>
        <p:nvSpPr>
          <p:cNvPr id="58" name="Google Shape;58;p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Instructional purposes</a:t>
            </a:r>
            <a:endParaRPr sz="1800" dirty="0"/>
          </a:p>
          <a:p>
            <a:pPr marL="0" lvl="3" indent="0" algn="l" rtl="0">
              <a:lnSpc>
                <a:spcPct val="111111"/>
              </a:lnSpc>
              <a:spcBef>
                <a:spcPts val="1000"/>
              </a:spcBef>
              <a:spcAft>
                <a:spcPts val="0"/>
              </a:spcAft>
              <a:buSzPts val="1800"/>
              <a:buNone/>
            </a:pPr>
            <a:r>
              <a:rPr lang="en-US" sz="1800" dirty="0"/>
              <a:t>Instructional communications give step-by-step instructions explaining how to do something.</a:t>
            </a:r>
            <a:endParaRPr sz="1800" dirty="0"/>
          </a:p>
          <a:p>
            <a:pPr marL="0" lvl="3" indent="0" algn="l" rtl="0">
              <a:lnSpc>
                <a:spcPct val="111111"/>
              </a:lnSpc>
              <a:spcBef>
                <a:spcPts val="1000"/>
              </a:spcBef>
              <a:spcAft>
                <a:spcPts val="0"/>
              </a:spcAft>
              <a:buSzPts val="1800"/>
              <a:buNone/>
            </a:pPr>
            <a:r>
              <a:rPr lang="en-US" sz="1800" b="1" dirty="0"/>
              <a:t>Instructions explain how to:</a:t>
            </a:r>
            <a:endParaRPr sz="1800" dirty="0"/>
          </a:p>
          <a:p>
            <a:pPr marL="215900" lvl="3" indent="-215900" algn="l" rtl="0">
              <a:lnSpc>
                <a:spcPct val="111111"/>
              </a:lnSpc>
              <a:spcBef>
                <a:spcPts val="1000"/>
              </a:spcBef>
              <a:spcAft>
                <a:spcPts val="0"/>
              </a:spcAft>
              <a:buSzPts val="1800"/>
              <a:buChar char="•"/>
            </a:pPr>
            <a:r>
              <a:rPr lang="en-US" sz="1800" dirty="0"/>
              <a:t>change a procedure.</a:t>
            </a:r>
          </a:p>
          <a:p>
            <a:pPr marL="215900" lvl="3" indent="-215900" algn="l" rtl="0">
              <a:lnSpc>
                <a:spcPct val="111111"/>
              </a:lnSpc>
              <a:spcBef>
                <a:spcPts val="1000"/>
              </a:spcBef>
              <a:spcAft>
                <a:spcPts val="0"/>
              </a:spcAft>
              <a:buSzPts val="1800"/>
              <a:buChar char="•"/>
            </a:pPr>
            <a:r>
              <a:rPr lang="en-US" sz="1800" dirty="0"/>
              <a:t>build something.</a:t>
            </a:r>
          </a:p>
          <a:p>
            <a:pPr marL="215900" lvl="3" indent="-215900" algn="l" rtl="0">
              <a:lnSpc>
                <a:spcPct val="111111"/>
              </a:lnSpc>
              <a:spcBef>
                <a:spcPts val="1000"/>
              </a:spcBef>
              <a:spcAft>
                <a:spcPts val="0"/>
              </a:spcAft>
              <a:buSzPts val="1800"/>
              <a:buChar char="•"/>
            </a:pPr>
            <a:r>
              <a:rPr lang="en-US" sz="1800" dirty="0"/>
              <a:t>repair something.</a:t>
            </a:r>
          </a:p>
          <a:p>
            <a:pPr marL="215900" lvl="3" indent="-215900" algn="l" rtl="0">
              <a:lnSpc>
                <a:spcPct val="111111"/>
              </a:lnSpc>
              <a:spcBef>
                <a:spcPts val="1000"/>
              </a:spcBef>
              <a:spcAft>
                <a:spcPts val="0"/>
              </a:spcAft>
              <a:buSzPts val="1800"/>
              <a:buChar char="•"/>
            </a:pPr>
            <a:r>
              <a:rPr lang="en-US" sz="1800" dirty="0"/>
              <a:t>maintain something. </a:t>
            </a:r>
          </a:p>
          <a:p>
            <a:pPr marL="215900" lvl="3" indent="-215900" algn="l" rtl="0">
              <a:lnSpc>
                <a:spcPct val="111111"/>
              </a:lnSpc>
              <a:spcBef>
                <a:spcPts val="1000"/>
              </a:spcBef>
              <a:spcAft>
                <a:spcPts val="0"/>
              </a:spcAft>
              <a:buSzPts val="1800"/>
              <a:buChar char="•"/>
            </a:pPr>
            <a:r>
              <a:rPr lang="en-US" sz="1800" dirty="0"/>
              <a:t>what to do next.</a:t>
            </a:r>
          </a:p>
          <a:p>
            <a:pPr marL="0" lvl="3" indent="0" algn="l" rtl="0">
              <a:lnSpc>
                <a:spcPct val="111111"/>
              </a:lnSpc>
              <a:spcBef>
                <a:spcPts val="1000"/>
              </a:spcBef>
              <a:spcAft>
                <a:spcPts val="0"/>
              </a:spcAft>
              <a:buSzPts val="1800"/>
              <a:buNone/>
            </a:pPr>
            <a:r>
              <a:rPr lang="en-US" sz="1800" dirty="0"/>
              <a:t>Instructional communications are more common in role culture organisations with set processes and procedures.</a:t>
            </a:r>
            <a:endParaRPr sz="1800" dirty="0"/>
          </a:p>
          <a:p>
            <a:pPr marL="0" lvl="3" indent="0" algn="l" rtl="0">
              <a:lnSpc>
                <a:spcPct val="200000"/>
              </a:lnSpc>
              <a:spcBef>
                <a:spcPts val="1000"/>
              </a:spcBef>
              <a:spcAft>
                <a:spcPts val="0"/>
              </a:spcAft>
              <a:buSzPts val="1000"/>
              <a:buNone/>
            </a:pPr>
            <a:endParaRPr lang="en-US" sz="1000" dirty="0"/>
          </a:p>
        </p:txBody>
      </p:sp>
      <p:pic>
        <p:nvPicPr>
          <p:cNvPr id="1026" name="Picture 2">
            <a:extLst>
              <a:ext uri="{FF2B5EF4-FFF2-40B4-BE49-F238E27FC236}">
                <a16:creationId xmlns:a16="http://schemas.microsoft.com/office/drawing/2014/main" id="{2A7047D7-9DC9-42C4-9EB2-386873491026}"/>
              </a:ext>
            </a:extLst>
          </p:cNvPr>
          <p:cNvPicPr>
            <a:picLocks noChangeAspect="1" noChangeArrowheads="1"/>
          </p:cNvPicPr>
          <p:nvPr/>
        </p:nvPicPr>
        <p:blipFill>
          <a:blip r:embed="rId3"/>
          <a:srcRect/>
          <a:stretch/>
        </p:blipFill>
        <p:spPr bwMode="auto">
          <a:xfrm>
            <a:off x="4696288" y="2582815"/>
            <a:ext cx="3825166" cy="2516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928019"/>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(4)</a:t>
            </a:r>
            <a:endParaRPr dirty="0"/>
          </a:p>
        </p:txBody>
      </p:sp>
      <p:sp>
        <p:nvSpPr>
          <p:cNvPr id="66" name="Google Shape;66;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Educational purposes</a:t>
            </a:r>
            <a:endParaRPr sz="1800" dirty="0"/>
          </a:p>
          <a:p>
            <a:pPr marL="0" lvl="3" indent="0" algn="l" rtl="0">
              <a:lnSpc>
                <a:spcPct val="111111"/>
              </a:lnSpc>
              <a:spcBef>
                <a:spcPts val="1000"/>
              </a:spcBef>
              <a:spcAft>
                <a:spcPts val="0"/>
              </a:spcAft>
              <a:buSzPts val="1800"/>
              <a:buNone/>
            </a:pPr>
            <a:r>
              <a:rPr lang="en-US" sz="1800" dirty="0"/>
              <a:t>Educational communications relates to all the speaking, listening, written methods supporting the learning of chains of reasoning and understanding concepts.</a:t>
            </a:r>
            <a:endParaRPr sz="1800" dirty="0"/>
          </a:p>
          <a:p>
            <a:pPr marL="0" lvl="3" indent="0" algn="l" rtl="0">
              <a:lnSpc>
                <a:spcPct val="111111"/>
              </a:lnSpc>
              <a:spcBef>
                <a:spcPts val="1000"/>
              </a:spcBef>
              <a:spcAft>
                <a:spcPts val="0"/>
              </a:spcAft>
              <a:buSzPts val="1800"/>
              <a:buNone/>
            </a:pPr>
            <a:r>
              <a:rPr lang="en-US" sz="1800" b="1" dirty="0"/>
              <a:t>Education helps to:</a:t>
            </a:r>
            <a:endParaRPr sz="1800" dirty="0"/>
          </a:p>
          <a:p>
            <a:pPr marL="215900" lvl="3" indent="-215900" algn="l" rtl="0">
              <a:lnSpc>
                <a:spcPct val="111111"/>
              </a:lnSpc>
              <a:spcBef>
                <a:spcPts val="1000"/>
              </a:spcBef>
              <a:spcAft>
                <a:spcPts val="0"/>
              </a:spcAft>
              <a:buSzPts val="1800"/>
              <a:buChar char="•"/>
            </a:pPr>
            <a:r>
              <a:rPr lang="en-US" sz="1800" dirty="0"/>
              <a:t>encourage efforts.</a:t>
            </a:r>
          </a:p>
          <a:p>
            <a:pPr marL="215900" lvl="3" indent="-215900" algn="l" rtl="0">
              <a:lnSpc>
                <a:spcPct val="111111"/>
              </a:lnSpc>
              <a:spcBef>
                <a:spcPts val="1000"/>
              </a:spcBef>
              <a:spcAft>
                <a:spcPts val="0"/>
              </a:spcAft>
              <a:buSzPts val="1800"/>
              <a:buChar char="•"/>
            </a:pPr>
            <a:r>
              <a:rPr lang="en-US" sz="1800" dirty="0"/>
              <a:t>modify attitudes.</a:t>
            </a:r>
          </a:p>
          <a:p>
            <a:pPr marL="215900" lvl="3" indent="-215900" algn="l" rtl="0">
              <a:lnSpc>
                <a:spcPct val="111111"/>
              </a:lnSpc>
              <a:spcBef>
                <a:spcPts val="1000"/>
              </a:spcBef>
              <a:spcAft>
                <a:spcPts val="0"/>
              </a:spcAft>
              <a:buSzPts val="1800"/>
              <a:buChar char="•"/>
            </a:pPr>
            <a:r>
              <a:rPr lang="en-US" sz="1800" dirty="0"/>
              <a:t>stimulate thinking.</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Educational communications are important in supporting organisations to embed or change their culture and values. </a:t>
            </a:r>
            <a:endParaRPr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(5)</a:t>
            </a:r>
            <a:endParaRPr dirty="0"/>
          </a:p>
        </p:txBody>
      </p:sp>
      <p:sp>
        <p:nvSpPr>
          <p:cNvPr id="74" name="Google Shape;74;p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Entertainment purposes</a:t>
            </a:r>
            <a:endParaRPr sz="1800" dirty="0"/>
          </a:p>
          <a:p>
            <a:pPr marL="0" lvl="3" indent="0" algn="l" rtl="0">
              <a:lnSpc>
                <a:spcPct val="111111"/>
              </a:lnSpc>
              <a:spcBef>
                <a:spcPts val="1000"/>
              </a:spcBef>
              <a:spcAft>
                <a:spcPts val="0"/>
              </a:spcAft>
              <a:buSzPts val="1800"/>
              <a:buNone/>
            </a:pPr>
            <a:r>
              <a:rPr lang="en-US" sz="1800" dirty="0"/>
              <a:t>Entertain is from the Latin </a:t>
            </a:r>
            <a:r>
              <a:rPr lang="en-US" sz="1800" i="1" dirty="0"/>
              <a:t>inter</a:t>
            </a:r>
            <a:r>
              <a:rPr lang="en-US" sz="1800" dirty="0"/>
              <a:t>+</a:t>
            </a:r>
            <a:r>
              <a:rPr lang="en-US" sz="1800" i="1" dirty="0"/>
              <a:t>tenere</a:t>
            </a:r>
            <a:r>
              <a:rPr lang="en-US" sz="1800" dirty="0"/>
              <a:t> meaning to see and share what we have in common as a group.</a:t>
            </a:r>
            <a:endParaRPr sz="1800" dirty="0"/>
          </a:p>
          <a:p>
            <a:pPr marL="0" lvl="3" indent="0" algn="l" rtl="0">
              <a:lnSpc>
                <a:spcPct val="111111"/>
              </a:lnSpc>
              <a:spcBef>
                <a:spcPts val="1000"/>
              </a:spcBef>
              <a:spcAft>
                <a:spcPts val="0"/>
              </a:spcAft>
              <a:buSzPts val="1800"/>
              <a:buNone/>
            </a:pPr>
            <a:r>
              <a:rPr lang="en-US" sz="1800" b="1" dirty="0"/>
              <a:t>Entertainment tries to:</a:t>
            </a:r>
            <a:endParaRPr sz="1800" dirty="0"/>
          </a:p>
          <a:p>
            <a:pPr marL="215900" lvl="3" indent="-215900" algn="l" rtl="0">
              <a:lnSpc>
                <a:spcPct val="111111"/>
              </a:lnSpc>
              <a:spcBef>
                <a:spcPts val="1000"/>
              </a:spcBef>
              <a:spcAft>
                <a:spcPts val="0"/>
              </a:spcAft>
              <a:buSzPts val="1800"/>
              <a:buChar char="•"/>
            </a:pPr>
            <a:r>
              <a:rPr lang="en-US" sz="1800" dirty="0"/>
              <a:t>catch audiences’ attention. </a:t>
            </a:r>
          </a:p>
          <a:p>
            <a:pPr marL="215900" lvl="3" indent="-215900" algn="l" rtl="0">
              <a:lnSpc>
                <a:spcPct val="111111"/>
              </a:lnSpc>
              <a:spcBef>
                <a:spcPts val="1000"/>
              </a:spcBef>
              <a:spcAft>
                <a:spcPts val="0"/>
              </a:spcAft>
              <a:buSzPts val="1800"/>
              <a:buChar char="•"/>
            </a:pPr>
            <a:r>
              <a:rPr lang="en-US" sz="1800" dirty="0"/>
              <a:t>amuse them and deliver a message.</a:t>
            </a:r>
          </a:p>
          <a:p>
            <a:pPr marL="215900" lvl="3" indent="-215900" algn="l" rtl="0">
              <a:lnSpc>
                <a:spcPct val="111111"/>
              </a:lnSpc>
              <a:spcBef>
                <a:spcPts val="1000"/>
              </a:spcBef>
              <a:spcAft>
                <a:spcPts val="0"/>
              </a:spcAft>
              <a:buSzPts val="1800"/>
              <a:buChar char="•"/>
            </a:pPr>
            <a:r>
              <a:rPr lang="en-US" sz="1800" dirty="0"/>
              <a:t>associate the brand with pleasure.</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Entertaining communications come through the telling of stories, engaging the emotions by sharing experiences and core values.</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(6)</a:t>
            </a:r>
            <a:endParaRPr dirty="0"/>
          </a:p>
        </p:txBody>
      </p:sp>
      <p:sp>
        <p:nvSpPr>
          <p:cNvPr id="82" name="Google Shape;82;p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Purpose – inviting actions </a:t>
            </a:r>
            <a:endParaRPr sz="1800" dirty="0"/>
          </a:p>
          <a:p>
            <a:pPr marL="0" lvl="3" indent="0" algn="l" rtl="0">
              <a:lnSpc>
                <a:spcPct val="111111"/>
              </a:lnSpc>
              <a:spcBef>
                <a:spcPts val="1000"/>
              </a:spcBef>
              <a:spcAft>
                <a:spcPts val="0"/>
              </a:spcAft>
              <a:buSzPts val="1800"/>
              <a:buNone/>
            </a:pPr>
            <a:r>
              <a:rPr lang="en-US" sz="1800" dirty="0"/>
              <a:t>Actions are taken to achieve direct and indirect goals. Inviting actions in business communications is  designed to inspire people to do something.</a:t>
            </a:r>
            <a:endParaRPr sz="1800" dirty="0"/>
          </a:p>
          <a:p>
            <a:pPr marL="0" lvl="3" indent="0" algn="l" rtl="0">
              <a:lnSpc>
                <a:spcPct val="111111"/>
              </a:lnSpc>
              <a:spcBef>
                <a:spcPts val="1000"/>
              </a:spcBef>
              <a:spcAft>
                <a:spcPts val="0"/>
              </a:spcAft>
              <a:buSzPts val="1800"/>
              <a:buNone/>
            </a:pPr>
            <a:r>
              <a:rPr lang="en-US" sz="1800" dirty="0"/>
              <a:t> </a:t>
            </a:r>
            <a:r>
              <a:rPr lang="en-US" sz="1800" b="1" dirty="0"/>
              <a:t>Inviting actions helps to:</a:t>
            </a:r>
            <a:endParaRPr sz="1800" dirty="0"/>
          </a:p>
          <a:p>
            <a:pPr marL="215900" lvl="3" indent="-215900" algn="l" rtl="0">
              <a:lnSpc>
                <a:spcPct val="111111"/>
              </a:lnSpc>
              <a:spcBef>
                <a:spcPts val="1000"/>
              </a:spcBef>
              <a:spcAft>
                <a:spcPts val="0"/>
              </a:spcAft>
              <a:buSzPts val="1800"/>
              <a:buChar char="•"/>
            </a:pPr>
            <a:r>
              <a:rPr lang="en-US" sz="1800" dirty="0"/>
              <a:t>mobilise people to action.</a:t>
            </a:r>
          </a:p>
          <a:p>
            <a:pPr marL="215900" lvl="3" indent="-215900" algn="l" rtl="0">
              <a:lnSpc>
                <a:spcPct val="111111"/>
              </a:lnSpc>
              <a:spcBef>
                <a:spcPts val="1000"/>
              </a:spcBef>
              <a:spcAft>
                <a:spcPts val="0"/>
              </a:spcAft>
              <a:buSzPts val="1800"/>
              <a:buChar char="•"/>
            </a:pPr>
            <a:r>
              <a:rPr lang="en-US" sz="1800" dirty="0"/>
              <a:t>provide cues to follow for action.</a:t>
            </a:r>
          </a:p>
          <a:p>
            <a:pPr marL="215900" lvl="3" indent="-215900" algn="l" rtl="0">
              <a:lnSpc>
                <a:spcPct val="111111"/>
              </a:lnSpc>
              <a:spcBef>
                <a:spcPts val="1000"/>
              </a:spcBef>
              <a:spcAft>
                <a:spcPts val="0"/>
              </a:spcAft>
              <a:buSzPts val="1800"/>
              <a:buChar char="•"/>
            </a:pPr>
            <a:r>
              <a:rPr lang="en-US" sz="1800" dirty="0"/>
              <a:t>question the status quo.</a:t>
            </a:r>
          </a:p>
          <a:p>
            <a:pPr marL="215900" lvl="3" indent="-215900" algn="l" rtl="0">
              <a:lnSpc>
                <a:spcPct val="111111"/>
              </a:lnSpc>
              <a:spcBef>
                <a:spcPts val="1000"/>
              </a:spcBef>
              <a:spcAft>
                <a:spcPts val="0"/>
              </a:spcAft>
              <a:buSzPts val="1800"/>
              <a:buChar char="•"/>
            </a:pPr>
            <a:r>
              <a:rPr lang="en-US" sz="1800" dirty="0"/>
              <a:t>inspire change.</a:t>
            </a:r>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Calls to actions (CTA) are used in marketing  communications to make it easy for customers to know what to do next, increasing sales or engagement with social media.</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and external communications</a:t>
            </a:r>
            <a:endParaRPr dirty="0"/>
          </a:p>
        </p:txBody>
      </p:sp>
      <p:sp>
        <p:nvSpPr>
          <p:cNvPr id="90" name="Google Shape;90;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Internal and external communications are interlinked but require different strategies because they have different:</a:t>
            </a:r>
            <a:endParaRPr sz="1800" dirty="0"/>
          </a:p>
          <a:p>
            <a:pPr marL="501650" lvl="1" indent="-285750" algn="l" rtl="0">
              <a:lnSpc>
                <a:spcPct val="150000"/>
              </a:lnSpc>
              <a:spcBef>
                <a:spcPts val="600"/>
              </a:spcBef>
              <a:spcAft>
                <a:spcPts val="0"/>
              </a:spcAft>
              <a:buSzPts val="1600"/>
              <a:buFont typeface="Arial"/>
              <a:buChar char="•"/>
            </a:pPr>
            <a:r>
              <a:rPr lang="en-US" sz="1800" dirty="0"/>
              <a:t>messages.</a:t>
            </a:r>
          </a:p>
          <a:p>
            <a:pPr marL="501650" lvl="1" indent="-285750" algn="l" rtl="0">
              <a:lnSpc>
                <a:spcPct val="150000"/>
              </a:lnSpc>
              <a:spcBef>
                <a:spcPts val="600"/>
              </a:spcBef>
              <a:spcAft>
                <a:spcPts val="0"/>
              </a:spcAft>
              <a:buSzPts val="1600"/>
              <a:buFont typeface="Arial"/>
              <a:buChar char="•"/>
            </a:pPr>
            <a:r>
              <a:rPr lang="en-US" sz="1800" dirty="0"/>
              <a:t>audiences.</a:t>
            </a:r>
          </a:p>
          <a:p>
            <a:pPr marL="501650" lvl="1" indent="-285750" algn="l" rtl="0">
              <a:lnSpc>
                <a:spcPct val="150000"/>
              </a:lnSpc>
              <a:spcBef>
                <a:spcPts val="600"/>
              </a:spcBef>
              <a:spcAft>
                <a:spcPts val="0"/>
              </a:spcAft>
              <a:buSzPts val="1600"/>
              <a:buFont typeface="Arial"/>
              <a:buChar char="•"/>
            </a:pPr>
            <a:r>
              <a:rPr lang="en-US" sz="1800" dirty="0"/>
              <a:t>channels.</a:t>
            </a:r>
          </a:p>
          <a:p>
            <a:pPr marL="501650" lvl="1" indent="-285750" algn="l" rtl="0">
              <a:lnSpc>
                <a:spcPct val="150000"/>
              </a:lnSpc>
              <a:spcBef>
                <a:spcPts val="600"/>
              </a:spcBef>
              <a:spcAft>
                <a:spcPts val="0"/>
              </a:spcAft>
              <a:buSzPts val="1600"/>
              <a:buFont typeface="Arial"/>
              <a:buChar char="•"/>
            </a:pPr>
            <a:r>
              <a:rPr lang="en-US" sz="1800" dirty="0"/>
              <a:t>focus and aims.</a:t>
            </a:r>
          </a:p>
          <a:p>
            <a:pPr marL="501650" lvl="1" indent="-171450" algn="l" rtl="0">
              <a:lnSpc>
                <a:spcPct val="133333"/>
              </a:lnSpc>
              <a:spcBef>
                <a:spcPts val="600"/>
              </a:spcBef>
              <a:spcAft>
                <a:spcPts val="0"/>
              </a:spcAft>
              <a:buSzPts val="1800"/>
              <a:buFont typeface="Arial"/>
              <a:buNone/>
            </a:pPr>
            <a:endParaRPr sz="1800" dirty="0"/>
          </a:p>
          <a:p>
            <a:pPr marL="0" lvl="3" indent="0" algn="l" rtl="0">
              <a:lnSpc>
                <a:spcPct val="111111"/>
              </a:lnSpc>
              <a:spcBef>
                <a:spcPts val="500"/>
              </a:spcBef>
              <a:spcAft>
                <a:spcPts val="0"/>
              </a:spcAft>
              <a:buSzPts val="1800"/>
              <a:buNone/>
            </a:pPr>
            <a:r>
              <a:rPr lang="en-US" sz="1800" dirty="0"/>
              <a:t>Despite the differences between internal and external communications they do need to work together to send and receive the same core messages about the organisation and its brand.</a:t>
            </a:r>
            <a:endParaRPr sz="1800" dirty="0"/>
          </a:p>
        </p:txBody>
      </p:sp>
      <p:pic>
        <p:nvPicPr>
          <p:cNvPr id="2050" name="Picture 2">
            <a:extLst>
              <a:ext uri="{FF2B5EF4-FFF2-40B4-BE49-F238E27FC236}">
                <a16:creationId xmlns:a16="http://schemas.microsoft.com/office/drawing/2014/main" id="{883EC924-C7A5-44F0-B242-CD69BE7D7A31}"/>
              </a:ext>
            </a:extLst>
          </p:cNvPr>
          <p:cNvPicPr>
            <a:picLocks noChangeAspect="1" noChangeArrowheads="1"/>
          </p:cNvPicPr>
          <p:nvPr/>
        </p:nvPicPr>
        <p:blipFill>
          <a:blip r:embed="rId3"/>
          <a:srcRect/>
          <a:stretch/>
        </p:blipFill>
        <p:spPr bwMode="auto">
          <a:xfrm>
            <a:off x="4864963" y="2318204"/>
            <a:ext cx="3345772" cy="22215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TotalTime>
  <Words>2474</Words>
  <Application>Microsoft Office PowerPoint</Application>
  <PresentationFormat>On-screen Show (4:3)</PresentationFormat>
  <Paragraphs>332</Paragraphs>
  <Slides>29</Slides>
  <Notes>29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29</vt:i4>
      </vt:variant>
    </vt:vector>
  </HeadingPairs>
  <TitlesOfParts>
    <vt:vector size="32" baseType="lpstr">
      <vt:lpstr>Arial</vt:lpstr>
      <vt:lpstr>Times New Roman</vt:lpstr>
      <vt:lpstr>Default Design</vt:lpstr>
      <vt:lpstr>PowerPoint 19: Methods and channels of communication </vt:lpstr>
      <vt:lpstr>Learning objectives</vt:lpstr>
      <vt:lpstr>The purpose of communications in organisations (1)</vt:lpstr>
      <vt:lpstr>The purpose of communications in organisations (2)</vt:lpstr>
      <vt:lpstr>The purpose of communications in organisations (3)</vt:lpstr>
      <vt:lpstr>The purpose of communications in organisations (4)</vt:lpstr>
      <vt:lpstr>The purpose of communications in organisations (5)</vt:lpstr>
      <vt:lpstr>The purpose of communications in organisations (6)</vt:lpstr>
      <vt:lpstr>Internal and external communications</vt:lpstr>
      <vt:lpstr>Internal and external communications – methods</vt:lpstr>
      <vt:lpstr>Internal communications strategies – focus and aims</vt:lpstr>
      <vt:lpstr>Internal communications strategies – audiences</vt:lpstr>
      <vt:lpstr>Internal communications strategies – channels (1)</vt:lpstr>
      <vt:lpstr>Internal communications strategies – channels (2)</vt:lpstr>
      <vt:lpstr>Internal communications strategies – tone</vt:lpstr>
      <vt:lpstr>Internal communications strategies – types of content</vt:lpstr>
      <vt:lpstr>External communication strategies – focus and aims</vt:lpstr>
      <vt:lpstr>External communication strategies – audiences</vt:lpstr>
      <vt:lpstr>External communication strategies – channels (1)</vt:lpstr>
      <vt:lpstr>External communication strategies – channels (2)</vt:lpstr>
      <vt:lpstr>External communication strategies – tone</vt:lpstr>
      <vt:lpstr>External communication strategies – types of content (1)</vt:lpstr>
      <vt:lpstr>External communication strategies – types of content (2)</vt:lpstr>
      <vt:lpstr>Communication – business etiquette</vt:lpstr>
      <vt:lpstr>Communications – types of business etiquette (1)</vt:lpstr>
      <vt:lpstr>Communications – types of business etiquette (2)</vt:lpstr>
      <vt:lpstr>Communications – business etiquette</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19: Methods and channels of communication </dc:title>
  <dc:creator>janicec</dc:creator>
  <cp:lastModifiedBy>Fiona Freel</cp:lastModifiedBy>
  <cp:revision>9</cp:revision>
  <dcterms:created xsi:type="dcterms:W3CDTF">2013-05-28T00:38:54Z</dcterms:created>
  <dcterms:modified xsi:type="dcterms:W3CDTF">2022-08-22T11:35:09Z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