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6" roundtripDataSignature="AMtx7mgChZmRhi2DRunBfoewZJB5ZqBWS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95DFFB-FDD2-4532-BB76-183A753DE609}" v="34" dt="2022-08-18T09:04:56.759"/>
  </p1510:revLst>
</p1510:revInfo>
</file>

<file path=ppt/tableStyles.xml><?xml version="1.0" encoding="utf-8"?>
<a:tblStyleLst xmlns:a="http://schemas.openxmlformats.org/drawingml/2006/main" def="{BAFE05A2-5A85-4074-968E-3E03AA591C01}">
  <a:tblStyle styleId="{BAFE05A2-5A85-4074-968E-3E03AA591C01}"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3F9FA"/>
          </a:solidFill>
        </a:fill>
      </a:tcStyle>
    </a:wholeTbl>
    <a:band1H>
      <a:tcTxStyle/>
      <a:tcStyle>
        <a:tcBdr/>
        <a:fill>
          <a:solidFill>
            <a:srgbClr val="E7F3F4"/>
          </a:solidFill>
        </a:fill>
      </a:tcStyle>
    </a:band1H>
    <a:band2H>
      <a:tcTxStyle/>
      <a:tcStyle>
        <a:tcBdr/>
      </a:tcStyle>
    </a:band2H>
    <a:band1V>
      <a:tcTxStyle/>
      <a:tcStyle>
        <a:tcBdr/>
        <a:fill>
          <a:solidFill>
            <a:srgbClr val="E7F3F4"/>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8" d="100"/>
          <a:sy n="58" d="100"/>
        </p:scale>
        <p:origin x="1520" y="56"/>
      </p:cViewPr>
      <p:guideLst>
        <p:guide orient="horz" pos="2160"/>
        <p:guide pos="288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42"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customschemas.google.com/relationships/presentationmetadata" Target="meta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8B95DFFB-FDD2-4532-BB76-183A753DE609}"/>
    <pc:docChg chg="undo custSel modSld">
      <pc:chgData name="Eve Thould" userId="38451c84653f422f" providerId="LiveId" clId="{8B95DFFB-FDD2-4532-BB76-183A753DE609}" dt="2022-08-18T13:54:28.754" v="278" actId="20577"/>
      <pc:docMkLst>
        <pc:docMk/>
      </pc:docMkLst>
      <pc:sldChg chg="modSp mod">
        <pc:chgData name="Eve Thould" userId="38451c84653f422f" providerId="LiveId" clId="{8B95DFFB-FDD2-4532-BB76-183A753DE609}" dt="2022-08-18T13:54:28.754" v="278" actId="20577"/>
        <pc:sldMkLst>
          <pc:docMk/>
          <pc:sldMk cId="0" sldId="256"/>
        </pc:sldMkLst>
        <pc:spChg chg="mod">
          <ac:chgData name="Eve Thould" userId="38451c84653f422f" providerId="LiveId" clId="{8B95DFFB-FDD2-4532-BB76-183A753DE609}" dt="2022-08-18T13:54:28.754" v="278" actId="20577"/>
          <ac:spMkLst>
            <pc:docMk/>
            <pc:sldMk cId="0" sldId="256"/>
            <ac:spMk id="28" creationId="{00000000-0000-0000-0000-000000000000}"/>
          </ac:spMkLst>
        </pc:spChg>
      </pc:sldChg>
      <pc:sldChg chg="modSp mod">
        <pc:chgData name="Eve Thould" userId="38451c84653f422f" providerId="LiveId" clId="{8B95DFFB-FDD2-4532-BB76-183A753DE609}" dt="2022-08-18T08:46:54.838" v="2" actId="1076"/>
        <pc:sldMkLst>
          <pc:docMk/>
          <pc:sldMk cId="0" sldId="257"/>
        </pc:sldMkLst>
        <pc:spChg chg="mod">
          <ac:chgData name="Eve Thould" userId="38451c84653f422f" providerId="LiveId" clId="{8B95DFFB-FDD2-4532-BB76-183A753DE609}" dt="2022-08-18T08:46:54.838" v="2" actId="1076"/>
          <ac:spMkLst>
            <pc:docMk/>
            <pc:sldMk cId="0" sldId="257"/>
            <ac:spMk id="34" creationId="{00000000-0000-0000-0000-000000000000}"/>
          </ac:spMkLst>
        </pc:spChg>
      </pc:sldChg>
      <pc:sldChg chg="modSp mod">
        <pc:chgData name="Eve Thould" userId="38451c84653f422f" providerId="LiveId" clId="{8B95DFFB-FDD2-4532-BB76-183A753DE609}" dt="2022-08-18T08:47:01.139" v="3" actId="255"/>
        <pc:sldMkLst>
          <pc:docMk/>
          <pc:sldMk cId="0" sldId="258"/>
        </pc:sldMkLst>
        <pc:spChg chg="mod">
          <ac:chgData name="Eve Thould" userId="38451c84653f422f" providerId="LiveId" clId="{8B95DFFB-FDD2-4532-BB76-183A753DE609}" dt="2022-08-18T08:47:01.139" v="3" actId="255"/>
          <ac:spMkLst>
            <pc:docMk/>
            <pc:sldMk cId="0" sldId="258"/>
            <ac:spMk id="41" creationId="{00000000-0000-0000-0000-000000000000}"/>
          </ac:spMkLst>
        </pc:spChg>
      </pc:sldChg>
      <pc:sldChg chg="modSp mod">
        <pc:chgData name="Eve Thould" userId="38451c84653f422f" providerId="LiveId" clId="{8B95DFFB-FDD2-4532-BB76-183A753DE609}" dt="2022-08-18T09:05:50.182" v="268" actId="20577"/>
        <pc:sldMkLst>
          <pc:docMk/>
          <pc:sldMk cId="0" sldId="259"/>
        </pc:sldMkLst>
        <pc:spChg chg="mod">
          <ac:chgData name="Eve Thould" userId="38451c84653f422f" providerId="LiveId" clId="{8B95DFFB-FDD2-4532-BB76-183A753DE609}" dt="2022-08-18T08:47:15.118" v="4" actId="1076"/>
          <ac:spMkLst>
            <pc:docMk/>
            <pc:sldMk cId="0" sldId="259"/>
            <ac:spMk id="49" creationId="{00000000-0000-0000-0000-000000000000}"/>
          </ac:spMkLst>
        </pc:spChg>
        <pc:graphicFrameChg chg="mod modGraphic">
          <ac:chgData name="Eve Thould" userId="38451c84653f422f" providerId="LiveId" clId="{8B95DFFB-FDD2-4532-BB76-183A753DE609}" dt="2022-08-18T09:05:50.182" v="268" actId="20577"/>
          <ac:graphicFrameMkLst>
            <pc:docMk/>
            <pc:sldMk cId="0" sldId="259"/>
            <ac:graphicFrameMk id="48" creationId="{00000000-0000-0000-0000-000000000000}"/>
          </ac:graphicFrameMkLst>
        </pc:graphicFrameChg>
      </pc:sldChg>
      <pc:sldChg chg="modSp mod">
        <pc:chgData name="Eve Thould" userId="38451c84653f422f" providerId="LiveId" clId="{8B95DFFB-FDD2-4532-BB76-183A753DE609}" dt="2022-08-18T13:52:56.023" v="277" actId="20577"/>
        <pc:sldMkLst>
          <pc:docMk/>
          <pc:sldMk cId="0" sldId="260"/>
        </pc:sldMkLst>
        <pc:spChg chg="mod">
          <ac:chgData name="Eve Thould" userId="38451c84653f422f" providerId="LiveId" clId="{8B95DFFB-FDD2-4532-BB76-183A753DE609}" dt="2022-08-18T13:52:56.023" v="277" actId="20577"/>
          <ac:spMkLst>
            <pc:docMk/>
            <pc:sldMk cId="0" sldId="260"/>
            <ac:spMk id="56" creationId="{00000000-0000-0000-0000-000000000000}"/>
          </ac:spMkLst>
        </pc:spChg>
        <pc:picChg chg="mod">
          <ac:chgData name="Eve Thould" userId="38451c84653f422f" providerId="LiveId" clId="{8B95DFFB-FDD2-4532-BB76-183A753DE609}" dt="2022-08-18T08:49:23.037" v="12" actId="1076"/>
          <ac:picMkLst>
            <pc:docMk/>
            <pc:sldMk cId="0" sldId="260"/>
            <ac:picMk id="1026" creationId="{F49F61E9-DAF3-849D-2600-BB70E45DE7BA}"/>
          </ac:picMkLst>
        </pc:picChg>
      </pc:sldChg>
      <pc:sldChg chg="addSp modSp mod">
        <pc:chgData name="Eve Thould" userId="38451c84653f422f" providerId="LiveId" clId="{8B95DFFB-FDD2-4532-BB76-183A753DE609}" dt="2022-08-18T08:51:30.337" v="34" actId="14826"/>
        <pc:sldMkLst>
          <pc:docMk/>
          <pc:sldMk cId="0" sldId="261"/>
        </pc:sldMkLst>
        <pc:spChg chg="mod">
          <ac:chgData name="Eve Thould" userId="38451c84653f422f" providerId="LiveId" clId="{8B95DFFB-FDD2-4532-BB76-183A753DE609}" dt="2022-08-18T08:49:48.693" v="27" actId="255"/>
          <ac:spMkLst>
            <pc:docMk/>
            <pc:sldMk cId="0" sldId="261"/>
            <ac:spMk id="64" creationId="{00000000-0000-0000-0000-000000000000}"/>
          </ac:spMkLst>
        </pc:spChg>
        <pc:picChg chg="add mod">
          <ac:chgData name="Eve Thould" userId="38451c84653f422f" providerId="LiveId" clId="{8B95DFFB-FDD2-4532-BB76-183A753DE609}" dt="2022-08-18T08:51:30.337" v="34" actId="14826"/>
          <ac:picMkLst>
            <pc:docMk/>
            <pc:sldMk cId="0" sldId="261"/>
            <ac:picMk id="1026" creationId="{EC376334-7B15-4580-B003-01B7DC795E7E}"/>
          </ac:picMkLst>
        </pc:picChg>
      </pc:sldChg>
      <pc:sldChg chg="modSp mod">
        <pc:chgData name="Eve Thould" userId="38451c84653f422f" providerId="LiveId" clId="{8B95DFFB-FDD2-4532-BB76-183A753DE609}" dt="2022-08-18T08:52:20.680" v="57" actId="1036"/>
        <pc:sldMkLst>
          <pc:docMk/>
          <pc:sldMk cId="0" sldId="262"/>
        </pc:sldMkLst>
        <pc:spChg chg="mod">
          <ac:chgData name="Eve Thould" userId="38451c84653f422f" providerId="LiveId" clId="{8B95DFFB-FDD2-4532-BB76-183A753DE609}" dt="2022-08-18T08:52:13.429" v="49" actId="20577"/>
          <ac:spMkLst>
            <pc:docMk/>
            <pc:sldMk cId="0" sldId="262"/>
            <ac:spMk id="73" creationId="{00000000-0000-0000-0000-000000000000}"/>
          </ac:spMkLst>
        </pc:spChg>
        <pc:graphicFrameChg chg="mod modGraphic">
          <ac:chgData name="Eve Thould" userId="38451c84653f422f" providerId="LiveId" clId="{8B95DFFB-FDD2-4532-BB76-183A753DE609}" dt="2022-08-18T08:52:20.680" v="57" actId="1036"/>
          <ac:graphicFrameMkLst>
            <pc:docMk/>
            <pc:sldMk cId="0" sldId="262"/>
            <ac:graphicFrameMk id="72" creationId="{00000000-0000-0000-0000-000000000000}"/>
          </ac:graphicFrameMkLst>
        </pc:graphicFrameChg>
      </pc:sldChg>
      <pc:sldChg chg="modSp mod">
        <pc:chgData name="Eve Thould" userId="38451c84653f422f" providerId="LiveId" clId="{8B95DFFB-FDD2-4532-BB76-183A753DE609}" dt="2022-08-18T08:52:38.207" v="67" actId="255"/>
        <pc:sldMkLst>
          <pc:docMk/>
          <pc:sldMk cId="0" sldId="263"/>
        </pc:sldMkLst>
        <pc:spChg chg="mod">
          <ac:chgData name="Eve Thould" userId="38451c84653f422f" providerId="LiveId" clId="{8B95DFFB-FDD2-4532-BB76-183A753DE609}" dt="2022-08-18T08:52:38.207" v="67" actId="255"/>
          <ac:spMkLst>
            <pc:docMk/>
            <pc:sldMk cId="0" sldId="263"/>
            <ac:spMk id="80" creationId="{00000000-0000-0000-0000-000000000000}"/>
          </ac:spMkLst>
        </pc:spChg>
      </pc:sldChg>
      <pc:sldChg chg="modSp mod">
        <pc:chgData name="Eve Thould" userId="38451c84653f422f" providerId="LiveId" clId="{8B95DFFB-FDD2-4532-BB76-183A753DE609}" dt="2022-08-18T08:52:57.772" v="74" actId="20577"/>
        <pc:sldMkLst>
          <pc:docMk/>
          <pc:sldMk cId="0" sldId="264"/>
        </pc:sldMkLst>
        <pc:spChg chg="mod">
          <ac:chgData name="Eve Thould" userId="38451c84653f422f" providerId="LiveId" clId="{8B95DFFB-FDD2-4532-BB76-183A753DE609}" dt="2022-08-18T08:52:57.772" v="74" actId="20577"/>
          <ac:spMkLst>
            <pc:docMk/>
            <pc:sldMk cId="0" sldId="264"/>
            <ac:spMk id="88" creationId="{00000000-0000-0000-0000-000000000000}"/>
          </ac:spMkLst>
        </pc:spChg>
      </pc:sldChg>
      <pc:sldChg chg="modSp mod">
        <pc:chgData name="Eve Thould" userId="38451c84653f422f" providerId="LiveId" clId="{8B95DFFB-FDD2-4532-BB76-183A753DE609}" dt="2022-08-18T08:53:56.157" v="77" actId="1076"/>
        <pc:sldMkLst>
          <pc:docMk/>
          <pc:sldMk cId="0" sldId="265"/>
        </pc:sldMkLst>
        <pc:spChg chg="mod">
          <ac:chgData name="Eve Thould" userId="38451c84653f422f" providerId="LiveId" clId="{8B95DFFB-FDD2-4532-BB76-183A753DE609}" dt="2022-08-18T08:53:08.465" v="75" actId="255"/>
          <ac:spMkLst>
            <pc:docMk/>
            <pc:sldMk cId="0" sldId="265"/>
            <ac:spMk id="96" creationId="{00000000-0000-0000-0000-000000000000}"/>
          </ac:spMkLst>
        </pc:spChg>
        <pc:picChg chg="mod">
          <ac:chgData name="Eve Thould" userId="38451c84653f422f" providerId="LiveId" clId="{8B95DFFB-FDD2-4532-BB76-183A753DE609}" dt="2022-08-18T08:53:56.157" v="77" actId="1076"/>
          <ac:picMkLst>
            <pc:docMk/>
            <pc:sldMk cId="0" sldId="265"/>
            <ac:picMk id="2050" creationId="{721B21D1-503E-34C2-2484-5EDDABBAE191}"/>
          </ac:picMkLst>
        </pc:picChg>
      </pc:sldChg>
      <pc:sldChg chg="modSp mod">
        <pc:chgData name="Eve Thould" userId="38451c84653f422f" providerId="LiveId" clId="{8B95DFFB-FDD2-4532-BB76-183A753DE609}" dt="2022-08-18T08:54:13.280" v="86" actId="20577"/>
        <pc:sldMkLst>
          <pc:docMk/>
          <pc:sldMk cId="0" sldId="266"/>
        </pc:sldMkLst>
        <pc:spChg chg="mod">
          <ac:chgData name="Eve Thould" userId="38451c84653f422f" providerId="LiveId" clId="{8B95DFFB-FDD2-4532-BB76-183A753DE609}" dt="2022-08-18T08:54:13.280" v="86" actId="20577"/>
          <ac:spMkLst>
            <pc:docMk/>
            <pc:sldMk cId="0" sldId="266"/>
            <ac:spMk id="104" creationId="{00000000-0000-0000-0000-000000000000}"/>
          </ac:spMkLst>
        </pc:spChg>
      </pc:sldChg>
      <pc:sldChg chg="modSp mod">
        <pc:chgData name="Eve Thould" userId="38451c84653f422f" providerId="LiveId" clId="{8B95DFFB-FDD2-4532-BB76-183A753DE609}" dt="2022-08-18T08:54:44.814" v="92" actId="20577"/>
        <pc:sldMkLst>
          <pc:docMk/>
          <pc:sldMk cId="0" sldId="267"/>
        </pc:sldMkLst>
        <pc:spChg chg="mod">
          <ac:chgData name="Eve Thould" userId="38451c84653f422f" providerId="LiveId" clId="{8B95DFFB-FDD2-4532-BB76-183A753DE609}" dt="2022-08-18T08:54:44.814" v="92" actId="20577"/>
          <ac:spMkLst>
            <pc:docMk/>
            <pc:sldMk cId="0" sldId="267"/>
            <ac:spMk id="112" creationId="{00000000-0000-0000-0000-000000000000}"/>
          </ac:spMkLst>
        </pc:spChg>
      </pc:sldChg>
      <pc:sldChg chg="modSp mod">
        <pc:chgData name="Eve Thould" userId="38451c84653f422f" providerId="LiveId" clId="{8B95DFFB-FDD2-4532-BB76-183A753DE609}" dt="2022-08-18T09:06:33.096" v="271" actId="948"/>
        <pc:sldMkLst>
          <pc:docMk/>
          <pc:sldMk cId="0" sldId="268"/>
        </pc:sldMkLst>
        <pc:spChg chg="mod">
          <ac:chgData name="Eve Thould" userId="38451c84653f422f" providerId="LiveId" clId="{8B95DFFB-FDD2-4532-BB76-183A753DE609}" dt="2022-08-18T09:06:33.096" v="271" actId="948"/>
          <ac:spMkLst>
            <pc:docMk/>
            <pc:sldMk cId="0" sldId="268"/>
            <ac:spMk id="120" creationId="{00000000-0000-0000-0000-000000000000}"/>
          </ac:spMkLst>
        </pc:spChg>
      </pc:sldChg>
      <pc:sldChg chg="modSp mod">
        <pc:chgData name="Eve Thould" userId="38451c84653f422f" providerId="LiveId" clId="{8B95DFFB-FDD2-4532-BB76-183A753DE609}" dt="2022-08-18T08:55:30.174" v="118" actId="20577"/>
        <pc:sldMkLst>
          <pc:docMk/>
          <pc:sldMk cId="0" sldId="269"/>
        </pc:sldMkLst>
        <pc:spChg chg="mod">
          <ac:chgData name="Eve Thould" userId="38451c84653f422f" providerId="LiveId" clId="{8B95DFFB-FDD2-4532-BB76-183A753DE609}" dt="2022-08-18T08:55:30.174" v="118" actId="20577"/>
          <ac:spMkLst>
            <pc:docMk/>
            <pc:sldMk cId="0" sldId="269"/>
            <ac:spMk id="128" creationId="{00000000-0000-0000-0000-000000000000}"/>
          </ac:spMkLst>
        </pc:spChg>
      </pc:sldChg>
      <pc:sldChg chg="modSp mod">
        <pc:chgData name="Eve Thould" userId="38451c84653f422f" providerId="LiveId" clId="{8B95DFFB-FDD2-4532-BB76-183A753DE609}" dt="2022-08-18T08:56:00.861" v="132" actId="20577"/>
        <pc:sldMkLst>
          <pc:docMk/>
          <pc:sldMk cId="0" sldId="270"/>
        </pc:sldMkLst>
        <pc:spChg chg="mod">
          <ac:chgData name="Eve Thould" userId="38451c84653f422f" providerId="LiveId" clId="{8B95DFFB-FDD2-4532-BB76-183A753DE609}" dt="2022-08-18T08:56:00.861" v="132" actId="20577"/>
          <ac:spMkLst>
            <pc:docMk/>
            <pc:sldMk cId="0" sldId="270"/>
            <ac:spMk id="136" creationId="{00000000-0000-0000-0000-000000000000}"/>
          </ac:spMkLst>
        </pc:spChg>
      </pc:sldChg>
      <pc:sldChg chg="modSp mod">
        <pc:chgData name="Eve Thould" userId="38451c84653f422f" providerId="LiveId" clId="{8B95DFFB-FDD2-4532-BB76-183A753DE609}" dt="2022-08-18T08:56:50.453" v="151" actId="948"/>
        <pc:sldMkLst>
          <pc:docMk/>
          <pc:sldMk cId="0" sldId="271"/>
        </pc:sldMkLst>
        <pc:spChg chg="mod">
          <ac:chgData name="Eve Thould" userId="38451c84653f422f" providerId="LiveId" clId="{8B95DFFB-FDD2-4532-BB76-183A753DE609}" dt="2022-08-18T08:56:50.453" v="151" actId="948"/>
          <ac:spMkLst>
            <pc:docMk/>
            <pc:sldMk cId="0" sldId="271"/>
            <ac:spMk id="144" creationId="{00000000-0000-0000-0000-000000000000}"/>
          </ac:spMkLst>
        </pc:spChg>
      </pc:sldChg>
      <pc:sldChg chg="modSp mod">
        <pc:chgData name="Eve Thould" userId="38451c84653f422f" providerId="LiveId" clId="{8B95DFFB-FDD2-4532-BB76-183A753DE609}" dt="2022-08-18T08:58:04.671" v="168" actId="20577"/>
        <pc:sldMkLst>
          <pc:docMk/>
          <pc:sldMk cId="0" sldId="272"/>
        </pc:sldMkLst>
        <pc:spChg chg="mod">
          <ac:chgData name="Eve Thould" userId="38451c84653f422f" providerId="LiveId" clId="{8B95DFFB-FDD2-4532-BB76-183A753DE609}" dt="2022-08-18T08:58:04.671" v="168" actId="20577"/>
          <ac:spMkLst>
            <pc:docMk/>
            <pc:sldMk cId="0" sldId="272"/>
            <ac:spMk id="152" creationId="{00000000-0000-0000-0000-000000000000}"/>
          </ac:spMkLst>
        </pc:spChg>
        <pc:picChg chg="mod">
          <ac:chgData name="Eve Thould" userId="38451c84653f422f" providerId="LiveId" clId="{8B95DFFB-FDD2-4532-BB76-183A753DE609}" dt="2022-08-18T08:57:55.318" v="163" actId="1038"/>
          <ac:picMkLst>
            <pc:docMk/>
            <pc:sldMk cId="0" sldId="272"/>
            <ac:picMk id="3074" creationId="{8AA6950B-BC82-E4FA-CEE1-1477DB6EB187}"/>
          </ac:picMkLst>
        </pc:picChg>
      </pc:sldChg>
      <pc:sldChg chg="modSp mod">
        <pc:chgData name="Eve Thould" userId="38451c84653f422f" providerId="LiveId" clId="{8B95DFFB-FDD2-4532-BB76-183A753DE609}" dt="2022-08-18T08:58:14.601" v="173" actId="20577"/>
        <pc:sldMkLst>
          <pc:docMk/>
          <pc:sldMk cId="0" sldId="273"/>
        </pc:sldMkLst>
        <pc:spChg chg="mod">
          <ac:chgData name="Eve Thould" userId="38451c84653f422f" providerId="LiveId" clId="{8B95DFFB-FDD2-4532-BB76-183A753DE609}" dt="2022-08-18T08:58:14.601" v="173" actId="20577"/>
          <ac:spMkLst>
            <pc:docMk/>
            <pc:sldMk cId="0" sldId="273"/>
            <ac:spMk id="160" creationId="{00000000-0000-0000-0000-000000000000}"/>
          </ac:spMkLst>
        </pc:spChg>
      </pc:sldChg>
      <pc:sldChg chg="modSp mod">
        <pc:chgData name="Eve Thould" userId="38451c84653f422f" providerId="LiveId" clId="{8B95DFFB-FDD2-4532-BB76-183A753DE609}" dt="2022-08-18T09:06:54.227" v="274" actId="20577"/>
        <pc:sldMkLst>
          <pc:docMk/>
          <pc:sldMk cId="0" sldId="274"/>
        </pc:sldMkLst>
        <pc:spChg chg="mod">
          <ac:chgData name="Eve Thould" userId="38451c84653f422f" providerId="LiveId" clId="{8B95DFFB-FDD2-4532-BB76-183A753DE609}" dt="2022-08-18T08:58:33.494" v="177" actId="20577"/>
          <ac:spMkLst>
            <pc:docMk/>
            <pc:sldMk cId="0" sldId="274"/>
            <ac:spMk id="169" creationId="{00000000-0000-0000-0000-000000000000}"/>
          </ac:spMkLst>
        </pc:spChg>
        <pc:graphicFrameChg chg="mod modGraphic">
          <ac:chgData name="Eve Thould" userId="38451c84653f422f" providerId="LiveId" clId="{8B95DFFB-FDD2-4532-BB76-183A753DE609}" dt="2022-08-18T09:06:54.227" v="274" actId="20577"/>
          <ac:graphicFrameMkLst>
            <pc:docMk/>
            <pc:sldMk cId="0" sldId="274"/>
            <ac:graphicFrameMk id="168" creationId="{00000000-0000-0000-0000-000000000000}"/>
          </ac:graphicFrameMkLst>
        </pc:graphicFrameChg>
      </pc:sldChg>
      <pc:sldChg chg="modSp mod">
        <pc:chgData name="Eve Thould" userId="38451c84653f422f" providerId="LiveId" clId="{8B95DFFB-FDD2-4532-BB76-183A753DE609}" dt="2022-08-18T08:59:08.408" v="193" actId="20577"/>
        <pc:sldMkLst>
          <pc:docMk/>
          <pc:sldMk cId="0" sldId="275"/>
        </pc:sldMkLst>
        <pc:spChg chg="mod">
          <ac:chgData name="Eve Thould" userId="38451c84653f422f" providerId="LiveId" clId="{8B95DFFB-FDD2-4532-BB76-183A753DE609}" dt="2022-08-18T08:59:08.408" v="193" actId="20577"/>
          <ac:spMkLst>
            <pc:docMk/>
            <pc:sldMk cId="0" sldId="275"/>
            <ac:spMk id="176" creationId="{00000000-0000-0000-0000-000000000000}"/>
          </ac:spMkLst>
        </pc:spChg>
        <pc:picChg chg="mod">
          <ac:chgData name="Eve Thould" userId="38451c84653f422f" providerId="LiveId" clId="{8B95DFFB-FDD2-4532-BB76-183A753DE609}" dt="2022-08-18T08:59:06.917" v="192" actId="1076"/>
          <ac:picMkLst>
            <pc:docMk/>
            <pc:sldMk cId="0" sldId="275"/>
            <ac:picMk id="177" creationId="{00000000-0000-0000-0000-000000000000}"/>
          </ac:picMkLst>
        </pc:picChg>
      </pc:sldChg>
      <pc:sldChg chg="modSp mod">
        <pc:chgData name="Eve Thould" userId="38451c84653f422f" providerId="LiveId" clId="{8B95DFFB-FDD2-4532-BB76-183A753DE609}" dt="2022-08-18T09:07:07.999" v="275" actId="113"/>
        <pc:sldMkLst>
          <pc:docMk/>
          <pc:sldMk cId="0" sldId="276"/>
        </pc:sldMkLst>
        <pc:spChg chg="mod">
          <ac:chgData name="Eve Thould" userId="38451c84653f422f" providerId="LiveId" clId="{8B95DFFB-FDD2-4532-BB76-183A753DE609}" dt="2022-08-18T09:07:07.999" v="275" actId="113"/>
          <ac:spMkLst>
            <pc:docMk/>
            <pc:sldMk cId="0" sldId="276"/>
            <ac:spMk id="183" creationId="{00000000-0000-0000-0000-000000000000}"/>
          </ac:spMkLst>
        </pc:spChg>
        <pc:spChg chg="mod">
          <ac:chgData name="Eve Thould" userId="38451c84653f422f" providerId="LiveId" clId="{8B95DFFB-FDD2-4532-BB76-183A753DE609}" dt="2022-08-18T08:59:32.642" v="195" actId="114"/>
          <ac:spMkLst>
            <pc:docMk/>
            <pc:sldMk cId="0" sldId="276"/>
            <ac:spMk id="184" creationId="{00000000-0000-0000-0000-000000000000}"/>
          </ac:spMkLst>
        </pc:spChg>
        <pc:spChg chg="mod">
          <ac:chgData name="Eve Thould" userId="38451c84653f422f" providerId="LiveId" clId="{8B95DFFB-FDD2-4532-BB76-183A753DE609}" dt="2022-08-18T08:59:38.491" v="196" actId="255"/>
          <ac:spMkLst>
            <pc:docMk/>
            <pc:sldMk cId="0" sldId="276"/>
            <ac:spMk id="186" creationId="{00000000-0000-0000-0000-000000000000}"/>
          </ac:spMkLst>
        </pc:spChg>
        <pc:picChg chg="mod">
          <ac:chgData name="Eve Thould" userId="38451c84653f422f" providerId="LiveId" clId="{8B95DFFB-FDD2-4532-BB76-183A753DE609}" dt="2022-08-18T09:00:22.060" v="198" actId="1076"/>
          <ac:picMkLst>
            <pc:docMk/>
            <pc:sldMk cId="0" sldId="276"/>
            <ac:picMk id="4098" creationId="{2CEF62AC-6BC8-BBAC-CAE6-954A2DE06136}"/>
          </ac:picMkLst>
        </pc:picChg>
      </pc:sldChg>
      <pc:sldChg chg="modSp mod">
        <pc:chgData name="Eve Thould" userId="38451c84653f422f" providerId="LiveId" clId="{8B95DFFB-FDD2-4532-BB76-183A753DE609}" dt="2022-08-18T09:00:35.044" v="202" actId="20577"/>
        <pc:sldMkLst>
          <pc:docMk/>
          <pc:sldMk cId="0" sldId="277"/>
        </pc:sldMkLst>
        <pc:spChg chg="mod">
          <ac:chgData name="Eve Thould" userId="38451c84653f422f" providerId="LiveId" clId="{8B95DFFB-FDD2-4532-BB76-183A753DE609}" dt="2022-08-18T09:00:35.044" v="202" actId="20577"/>
          <ac:spMkLst>
            <pc:docMk/>
            <pc:sldMk cId="0" sldId="277"/>
            <ac:spMk id="193" creationId="{00000000-0000-0000-0000-000000000000}"/>
          </ac:spMkLst>
        </pc:spChg>
      </pc:sldChg>
      <pc:sldChg chg="modSp mod">
        <pc:chgData name="Eve Thould" userId="38451c84653f422f" providerId="LiveId" clId="{8B95DFFB-FDD2-4532-BB76-183A753DE609}" dt="2022-08-18T09:00:52.215" v="210" actId="20577"/>
        <pc:sldMkLst>
          <pc:docMk/>
          <pc:sldMk cId="0" sldId="278"/>
        </pc:sldMkLst>
        <pc:spChg chg="mod">
          <ac:chgData name="Eve Thould" userId="38451c84653f422f" providerId="LiveId" clId="{8B95DFFB-FDD2-4532-BB76-183A753DE609}" dt="2022-08-18T09:00:52.215" v="210" actId="20577"/>
          <ac:spMkLst>
            <pc:docMk/>
            <pc:sldMk cId="0" sldId="278"/>
            <ac:spMk id="203" creationId="{00000000-0000-0000-0000-000000000000}"/>
          </ac:spMkLst>
        </pc:spChg>
      </pc:sldChg>
      <pc:sldChg chg="addSp delSp modSp mod">
        <pc:chgData name="Eve Thould" userId="38451c84653f422f" providerId="LiveId" clId="{8B95DFFB-FDD2-4532-BB76-183A753DE609}" dt="2022-08-18T09:03:00.720" v="230" actId="14100"/>
        <pc:sldMkLst>
          <pc:docMk/>
          <pc:sldMk cId="0" sldId="279"/>
        </pc:sldMkLst>
        <pc:spChg chg="mod">
          <ac:chgData name="Eve Thould" userId="38451c84653f422f" providerId="LiveId" clId="{8B95DFFB-FDD2-4532-BB76-183A753DE609}" dt="2022-08-18T09:02:01.177" v="224" actId="20577"/>
          <ac:spMkLst>
            <pc:docMk/>
            <pc:sldMk cId="0" sldId="279"/>
            <ac:spMk id="211" creationId="{00000000-0000-0000-0000-000000000000}"/>
          </ac:spMkLst>
        </pc:spChg>
        <pc:picChg chg="add mod">
          <ac:chgData name="Eve Thould" userId="38451c84653f422f" providerId="LiveId" clId="{8B95DFFB-FDD2-4532-BB76-183A753DE609}" dt="2022-08-18T09:03:00.720" v="230" actId="14100"/>
          <ac:picMkLst>
            <pc:docMk/>
            <pc:sldMk cId="0" sldId="279"/>
            <ac:picMk id="2050" creationId="{1667D797-DABE-410B-8E54-0ACF9DB5732E}"/>
          </ac:picMkLst>
        </pc:picChg>
        <pc:picChg chg="del mod">
          <ac:chgData name="Eve Thould" userId="38451c84653f422f" providerId="LiveId" clId="{8B95DFFB-FDD2-4532-BB76-183A753DE609}" dt="2022-08-18T09:02:13.861" v="225" actId="21"/>
          <ac:picMkLst>
            <pc:docMk/>
            <pc:sldMk cId="0" sldId="279"/>
            <ac:picMk id="5122" creationId="{3F529129-1FD4-D254-0772-AAF90FAC556D}"/>
          </ac:picMkLst>
        </pc:picChg>
      </pc:sldChg>
      <pc:sldChg chg="modSp mod">
        <pc:chgData name="Eve Thould" userId="38451c84653f422f" providerId="LiveId" clId="{8B95DFFB-FDD2-4532-BB76-183A753DE609}" dt="2022-08-18T09:07:20.080" v="276" actId="1076"/>
        <pc:sldMkLst>
          <pc:docMk/>
          <pc:sldMk cId="0" sldId="280"/>
        </pc:sldMkLst>
        <pc:spChg chg="mod">
          <ac:chgData name="Eve Thould" userId="38451c84653f422f" providerId="LiveId" clId="{8B95DFFB-FDD2-4532-BB76-183A753DE609}" dt="2022-08-18T09:03:18.671" v="233" actId="20577"/>
          <ac:spMkLst>
            <pc:docMk/>
            <pc:sldMk cId="0" sldId="280"/>
            <ac:spMk id="220" creationId="{00000000-0000-0000-0000-000000000000}"/>
          </ac:spMkLst>
        </pc:spChg>
        <pc:graphicFrameChg chg="mod modGraphic">
          <ac:chgData name="Eve Thould" userId="38451c84653f422f" providerId="LiveId" clId="{8B95DFFB-FDD2-4532-BB76-183A753DE609}" dt="2022-08-18T09:07:20.080" v="276" actId="1076"/>
          <ac:graphicFrameMkLst>
            <pc:docMk/>
            <pc:sldMk cId="0" sldId="280"/>
            <ac:graphicFrameMk id="219" creationId="{00000000-0000-0000-0000-000000000000}"/>
          </ac:graphicFrameMkLst>
        </pc:graphicFrameChg>
      </pc:sldChg>
      <pc:sldChg chg="modSp mod">
        <pc:chgData name="Eve Thould" userId="38451c84653f422f" providerId="LiveId" clId="{8B95DFFB-FDD2-4532-BB76-183A753DE609}" dt="2022-08-18T09:03:55.421" v="253" actId="20577"/>
        <pc:sldMkLst>
          <pc:docMk/>
          <pc:sldMk cId="0" sldId="281"/>
        </pc:sldMkLst>
        <pc:spChg chg="mod">
          <ac:chgData name="Eve Thould" userId="38451c84653f422f" providerId="LiveId" clId="{8B95DFFB-FDD2-4532-BB76-183A753DE609}" dt="2022-08-18T09:03:55.421" v="253" actId="20577"/>
          <ac:spMkLst>
            <pc:docMk/>
            <pc:sldMk cId="0" sldId="281"/>
            <ac:spMk id="227" creationId="{00000000-0000-0000-0000-000000000000}"/>
          </ac:spMkLst>
        </pc:spChg>
      </pc:sldChg>
      <pc:sldChg chg="modSp mod">
        <pc:chgData name="Eve Thould" userId="38451c84653f422f" providerId="LiveId" clId="{8B95DFFB-FDD2-4532-BB76-183A753DE609}" dt="2022-08-18T09:05:10.048" v="264" actId="20577"/>
        <pc:sldMkLst>
          <pc:docMk/>
          <pc:sldMk cId="0" sldId="282"/>
        </pc:sldMkLst>
        <pc:spChg chg="mod">
          <ac:chgData name="Eve Thould" userId="38451c84653f422f" providerId="LiveId" clId="{8B95DFFB-FDD2-4532-BB76-183A753DE609}" dt="2022-08-18T09:05:10.048" v="264" actId="20577"/>
          <ac:spMkLst>
            <pc:docMk/>
            <pc:sldMk cId="0" sldId="282"/>
            <ac:spMk id="235" creationId="{00000000-0000-0000-0000-000000000000}"/>
          </ac:spMkLst>
        </pc:spChg>
        <pc:picChg chg="mod">
          <ac:chgData name="Eve Thould" userId="38451c84653f422f" providerId="LiveId" clId="{8B95DFFB-FDD2-4532-BB76-183A753DE609}" dt="2022-08-18T09:04:56.759" v="256" actId="14826"/>
          <ac:picMkLst>
            <pc:docMk/>
            <pc:sldMk cId="0" sldId="282"/>
            <ac:picMk id="6146" creationId="{4621AD0B-7494-47B5-062A-5C5A1A8C6CB4}"/>
          </ac:picMkLst>
        </pc:picChg>
      </pc:sldChg>
      <pc:sldChg chg="modSp mod">
        <pc:chgData name="Eve Thould" userId="38451c84653f422f" providerId="LiveId" clId="{8B95DFFB-FDD2-4532-BB76-183A753DE609}" dt="2022-08-18T09:05:18.673" v="265" actId="1076"/>
        <pc:sldMkLst>
          <pc:docMk/>
          <pc:sldMk cId="0" sldId="283"/>
        </pc:sldMkLst>
        <pc:spChg chg="mod">
          <ac:chgData name="Eve Thould" userId="38451c84653f422f" providerId="LiveId" clId="{8B95DFFB-FDD2-4532-BB76-183A753DE609}" dt="2022-08-18T09:05:18.673" v="265" actId="1076"/>
          <ac:spMkLst>
            <pc:docMk/>
            <pc:sldMk cId="0" sldId="283"/>
            <ac:spMk id="242"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dirty="0">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
        <p:cNvGrpSpPr/>
        <p:nvPr/>
      </p:nvGrpSpPr>
      <p:grpSpPr>
        <a:xfrm>
          <a:off x="0" y="0"/>
          <a:ext cx="0" cy="0"/>
          <a:chOff x="0" y="0"/>
          <a:chExt cx="0" cy="0"/>
        </a:xfrm>
      </p:grpSpPr>
      <p:sp>
        <p:nvSpPr>
          <p:cNvPr id="23" name="Google Shape;23;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4" name="Google Shape;24;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2" name="Google Shape;92;p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3" name="Google Shape;93;p1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0" name="Google Shape;100;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01" name="Google Shape;101;p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8" name="Google Shape;108;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09" name="Google Shape;109;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6" name="Google Shape;116;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Class discussion expanding on these points: Employees’ family security, mortgage payments, lifestyle.</a:t>
            </a:r>
            <a:endParaRPr dirty="0"/>
          </a:p>
          <a:p>
            <a:pPr marL="0" lvl="0" indent="0" algn="l" rtl="0">
              <a:spcBef>
                <a:spcPts val="360"/>
              </a:spcBef>
              <a:spcAft>
                <a:spcPts val="0"/>
              </a:spcAft>
              <a:buNone/>
            </a:pPr>
            <a:r>
              <a:rPr lang="en-US" dirty="0"/>
              <a:t>Shareholders could lose all their money if the business fails:  </a:t>
            </a:r>
            <a:r>
              <a:rPr lang="en-US" sz="1200" dirty="0">
                <a:latin typeface="Arial"/>
                <a:ea typeface="Arial"/>
                <a:cs typeface="Arial"/>
                <a:sym typeface="Arial"/>
              </a:rPr>
              <a:t>suppliers, goods, services – could be bankrupted by another business failing. Directors – search for employment, relocation, reputation.</a:t>
            </a:r>
            <a:endParaRPr dirty="0">
              <a:latin typeface="Calibri"/>
              <a:ea typeface="Calibri"/>
              <a:cs typeface="Calibri"/>
              <a:sym typeface="Calibri"/>
            </a:endParaRPr>
          </a:p>
        </p:txBody>
      </p:sp>
      <p:sp>
        <p:nvSpPr>
          <p:cNvPr id="117" name="Google Shape;117;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4" name="Google Shape;124;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25" name="Google Shape;125;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2" name="Google Shape;132;p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33" name="Google Shape;133;p1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0" name="Google Shape;140;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41" name="Google Shape;141;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8" name="Google Shape;148;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49" name="Google Shape;149;p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6" name="Google Shape;156;p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57" name="Google Shape;157;p1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4" name="Google Shape;164;p1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65" name="Google Shape;165;p1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19</a:t>
            </a:fld>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
        <p:cNvGrpSpPr/>
        <p:nvPr/>
      </p:nvGrpSpPr>
      <p:grpSpPr>
        <a:xfrm>
          <a:off x="0" y="0"/>
          <a:ext cx="0" cy="0"/>
          <a:chOff x="0" y="0"/>
          <a:chExt cx="0" cy="0"/>
        </a:xfrm>
      </p:grpSpPr>
      <p:sp>
        <p:nvSpPr>
          <p:cNvPr id="30" name="Google Shape;30;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31" name="Google Shape;31;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2" name="Google Shape;172;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73" name="Google Shape;173;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0" name="Google Shape;180;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81" name="Google Shape;181;p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9" name="Google Shape;189;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90" name="Google Shape;190;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9" name="Google Shape;199;p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00" name="Google Shape;200;p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7" name="Google Shape;207;p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08" name="Google Shape;208;p2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24</a:t>
            </a:fld>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15" name="Google Shape;215;p2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16" name="Google Shape;216;p2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25</a:t>
            </a:fld>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23" name="Google Shape;223;p2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24" name="Google Shape;224;p2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26</a:t>
            </a:fld>
            <a:endParaRP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2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31" name="Google Shape;231;p2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32" name="Google Shape;232;p2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27</a:t>
            </a:fld>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28: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39" name="Google Shape;239;p2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29: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45" name="Google Shape;245;p2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7" name="Google Shape;37;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8" name="Google Shape;38;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
        <p:cNvGrpSpPr/>
        <p:nvPr/>
      </p:nvGrpSpPr>
      <p:grpSpPr>
        <a:xfrm>
          <a:off x="0" y="0"/>
          <a:ext cx="0" cy="0"/>
          <a:chOff x="0" y="0"/>
          <a:chExt cx="0" cy="0"/>
        </a:xfrm>
      </p:grpSpPr>
      <p:sp>
        <p:nvSpPr>
          <p:cNvPr id="43" name="Google Shape;43;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4" name="Google Shape;44;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5" name="Google Shape;45;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2" name="Google Shape;52;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Shareholders can also be internal or external depending on the type of business it is and how it is financed. </a:t>
            </a:r>
            <a:endParaRPr dirty="0"/>
          </a:p>
          <a:p>
            <a:pPr marL="0" lvl="0" indent="0" algn="l" rtl="0">
              <a:spcBef>
                <a:spcPts val="360"/>
              </a:spcBef>
              <a:spcAft>
                <a:spcPts val="0"/>
              </a:spcAft>
              <a:buNone/>
            </a:pPr>
            <a:r>
              <a:rPr lang="en-US" dirty="0"/>
              <a:t>A private limited company’s investors/shareholders are likely to also be the owners (internal) and their family/friends (external). </a:t>
            </a:r>
            <a:endParaRPr dirty="0"/>
          </a:p>
        </p:txBody>
      </p:sp>
      <p:sp>
        <p:nvSpPr>
          <p:cNvPr id="53" name="Google Shape;53;p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0" name="Google Shape;60;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External shareholders may be family and friends of a private limited company owner or may have bought shares in a PLC on the stock market. </a:t>
            </a:r>
            <a:endParaRPr dirty="0"/>
          </a:p>
        </p:txBody>
      </p:sp>
      <p:sp>
        <p:nvSpPr>
          <p:cNvPr id="61" name="Google Shape;61;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8" name="Google Shape;68;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9" name="Google Shape;69;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6" name="Google Shape;76;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7" name="Google Shape;77;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4" name="Google Shape;84;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5" name="Google Shape;85;p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9"/>
        <p:cNvGrpSpPr/>
        <p:nvPr/>
      </p:nvGrpSpPr>
      <p:grpSpPr>
        <a:xfrm>
          <a:off x="0" y="0"/>
          <a:ext cx="0" cy="0"/>
          <a:chOff x="0" y="0"/>
          <a:chExt cx="0" cy="0"/>
        </a:xfrm>
      </p:grpSpPr>
      <p:sp>
        <p:nvSpPr>
          <p:cNvPr id="20" name="Google Shape;20;p3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1" name="Google Shape;21;p31"/>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lvl="0" indent="-228600" algn="l">
              <a:lnSpc>
                <a:spcPct val="133333"/>
              </a:lnSpc>
              <a:spcBef>
                <a:spcPts val="1000"/>
              </a:spcBef>
              <a:spcAft>
                <a:spcPts val="0"/>
              </a:spcAft>
              <a:buSzPts val="1400"/>
              <a:buNone/>
              <a:defRPr/>
            </a:lvl1pPr>
            <a:lvl2pPr marL="914400" lvl="1" indent="-342900" algn="l">
              <a:lnSpc>
                <a:spcPct val="133333"/>
              </a:lnSpc>
              <a:spcBef>
                <a:spcPts val="1000"/>
              </a:spcBef>
              <a:spcAft>
                <a:spcPts val="0"/>
              </a:spcAft>
              <a:buSzPts val="1800"/>
              <a:buChar char="•"/>
              <a:defRPr/>
            </a:lvl2pPr>
            <a:lvl3pPr marL="1371600" lvl="2" indent="-228600" algn="l">
              <a:lnSpc>
                <a:spcPct val="111111"/>
              </a:lnSpc>
              <a:spcBef>
                <a:spcPts val="500"/>
              </a:spcBef>
              <a:spcAft>
                <a:spcPts val="0"/>
              </a:spcAft>
              <a:buSzPts val="1400"/>
              <a:buNone/>
              <a:defRPr/>
            </a:lvl3pPr>
            <a:lvl4pPr marL="1828800" lvl="3" indent="-342900" algn="l">
              <a:lnSpc>
                <a:spcPct val="111111"/>
              </a:lnSpc>
              <a:spcBef>
                <a:spcPts val="500"/>
              </a:spcBef>
              <a:spcAft>
                <a:spcPts val="0"/>
              </a:spcAft>
              <a:buSzPts val="1800"/>
              <a:buChar char="•"/>
              <a:defRPr/>
            </a:lvl4pPr>
            <a:lvl5pPr marL="2286000" lvl="4" indent="-342900" algn="l">
              <a:lnSpc>
                <a:spcPct val="111111"/>
              </a:lnSpc>
              <a:spcBef>
                <a:spcPts val="500"/>
              </a:spcBef>
              <a:spcAft>
                <a:spcPts val="0"/>
              </a:spcAft>
              <a:buClr>
                <a:schemeClr val="dk1"/>
              </a:buClr>
              <a:buSzPts val="1800"/>
              <a:buChar char="–"/>
              <a:defRPr/>
            </a:lvl5pPr>
            <a:lvl6pPr marL="2743200" lvl="5" indent="-342900" algn="l">
              <a:spcBef>
                <a:spcPts val="500"/>
              </a:spcBef>
              <a:spcAft>
                <a:spcPts val="0"/>
              </a:spcAft>
              <a:buClr>
                <a:schemeClr val="dk1"/>
              </a:buClr>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0"/>
          <p:cNvSpPr txBox="1"/>
          <p:nvPr/>
        </p:nvSpPr>
        <p:spPr>
          <a:xfrm>
            <a:off x="0" y="457200"/>
            <a:ext cx="9144000" cy="152400"/>
          </a:xfrm>
          <a:prstGeom prst="rect">
            <a:avLst/>
          </a:prstGeom>
          <a:solidFill>
            <a:srgbClr val="D9D9D9">
              <a:alpha val="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none" strike="noStrike" cap="none" dirty="0">
                <a:solidFill>
                  <a:srgbClr val="D9D9D9"/>
                </a:solidFill>
                <a:latin typeface="Arial"/>
                <a:ea typeface="Arial"/>
                <a:cs typeface="Arial"/>
                <a:sym typeface="Arial"/>
              </a:rPr>
              <a:t> </a:t>
            </a:r>
            <a:endParaRPr dirty="0"/>
          </a:p>
        </p:txBody>
      </p:sp>
      <p:sp>
        <p:nvSpPr>
          <p:cNvPr id="11" name="Google Shape;11;p30"/>
          <p:cNvSpPr txBox="1"/>
          <p:nvPr/>
        </p:nvSpPr>
        <p:spPr>
          <a:xfrm>
            <a:off x="7239000" y="6480000"/>
            <a:ext cx="1447800" cy="228600"/>
          </a:xfrm>
          <a:prstGeom prst="rect">
            <a:avLst/>
          </a:prstGeom>
          <a:noFill/>
          <a:ln>
            <a:noFill/>
          </a:ln>
        </p:spPr>
        <p:txBody>
          <a:bodyPr spcFirstLastPara="1" wrap="square" lIns="0" tIns="0" rIns="0" bIns="0" anchor="t" anchorCtr="0">
            <a:noAutofit/>
          </a:bodyPr>
          <a:lstStyle/>
          <a:p>
            <a:pPr marL="0" marR="0" lvl="0" indent="0" algn="r" rtl="0">
              <a:spcBef>
                <a:spcPts val="0"/>
              </a:spcBef>
              <a:spcAft>
                <a:spcPts val="0"/>
              </a:spcAft>
              <a:buNone/>
            </a:pPr>
            <a:fld id="{00000000-1234-1234-1234-123412341234}" type="slidenum">
              <a:rPr lang="en-US" sz="900" b="0" i="0" u="none" strike="noStrike" cap="none">
                <a:solidFill>
                  <a:schemeClr val="dk1"/>
                </a:solidFill>
                <a:latin typeface="Arial"/>
                <a:ea typeface="Arial"/>
                <a:cs typeface="Arial"/>
                <a:sym typeface="Arial"/>
              </a:rPr>
              <a:t>‹#›</a:t>
            </a:fld>
            <a:r>
              <a:rPr lang="en-US" sz="900" b="0" i="0" u="none" strike="noStrike" cap="none" dirty="0">
                <a:solidFill>
                  <a:schemeClr val="dk1"/>
                </a:solidFill>
                <a:latin typeface="Arial"/>
                <a:ea typeface="Arial"/>
                <a:cs typeface="Arial"/>
                <a:sym typeface="Arial"/>
              </a:rPr>
              <a:t> of 29</a:t>
            </a:r>
            <a:endParaRPr dirty="0"/>
          </a:p>
          <a:p>
            <a:pPr marL="0" marR="0" lvl="0" indent="0" algn="l" rtl="0">
              <a:spcBef>
                <a:spcPts val="0"/>
              </a:spcBef>
              <a:spcAft>
                <a:spcPts val="0"/>
              </a:spcAft>
              <a:buNone/>
            </a:pPr>
            <a:br>
              <a:rPr lang="en-US" sz="1100" b="0" i="0" u="none" strike="noStrike" cap="none"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br>
              <a:rPr lang="en-US" sz="1100"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p:txBody>
      </p:sp>
      <p:sp>
        <p:nvSpPr>
          <p:cNvPr id="12" name="Google Shape;12;p30"/>
          <p:cNvSpPr txBox="1">
            <a:spLocks noGrp="1"/>
          </p:cNvSpPr>
          <p:nvPr>
            <p:ph type="title"/>
          </p:nvPr>
        </p:nvSpPr>
        <p:spPr>
          <a:xfrm>
            <a:off x="457200" y="1008000"/>
            <a:ext cx="8218488" cy="382588"/>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2400" b="1" i="0" u="none" strike="noStrike" cap="none">
                <a:solidFill>
                  <a:srgbClr val="0077E3"/>
                </a:solidFill>
                <a:latin typeface="Arial"/>
                <a:ea typeface="Arial"/>
                <a:cs typeface="Arial"/>
                <a:sym typeface="Arial"/>
              </a:defRPr>
            </a:lvl1pPr>
            <a:lvl2pPr marR="0" lvl="1" algn="l" rtl="0">
              <a:spcBef>
                <a:spcPts val="0"/>
              </a:spcBef>
              <a:spcAft>
                <a:spcPts val="0"/>
              </a:spcAft>
              <a:buSzPts val="1400"/>
              <a:buNone/>
              <a:defRPr sz="2400" b="1" i="0" u="none" strike="noStrike" cap="none">
                <a:solidFill>
                  <a:srgbClr val="E30613"/>
                </a:solidFill>
                <a:latin typeface="Arial"/>
                <a:ea typeface="Arial"/>
                <a:cs typeface="Arial"/>
                <a:sym typeface="Arial"/>
              </a:defRPr>
            </a:lvl2pPr>
            <a:lvl3pPr marR="0" lvl="2" algn="l" rtl="0">
              <a:spcBef>
                <a:spcPts val="0"/>
              </a:spcBef>
              <a:spcAft>
                <a:spcPts val="0"/>
              </a:spcAft>
              <a:buSzPts val="1400"/>
              <a:buNone/>
              <a:defRPr sz="2400" b="1" i="0" u="none" strike="noStrike" cap="none">
                <a:solidFill>
                  <a:srgbClr val="E30613"/>
                </a:solidFill>
                <a:latin typeface="Arial"/>
                <a:ea typeface="Arial"/>
                <a:cs typeface="Arial"/>
                <a:sym typeface="Arial"/>
              </a:defRPr>
            </a:lvl3pPr>
            <a:lvl4pPr marR="0" lvl="3" algn="l" rtl="0">
              <a:spcBef>
                <a:spcPts val="0"/>
              </a:spcBef>
              <a:spcAft>
                <a:spcPts val="0"/>
              </a:spcAft>
              <a:buSzPts val="1400"/>
              <a:buNone/>
              <a:defRPr sz="2400" b="1" i="0" u="none" strike="noStrike" cap="none">
                <a:solidFill>
                  <a:srgbClr val="E30613"/>
                </a:solidFill>
                <a:latin typeface="Arial"/>
                <a:ea typeface="Arial"/>
                <a:cs typeface="Arial"/>
                <a:sym typeface="Arial"/>
              </a:defRPr>
            </a:lvl4pPr>
            <a:lvl5pPr marR="0" lvl="4" algn="l" rtl="0">
              <a:spcBef>
                <a:spcPts val="0"/>
              </a:spcBef>
              <a:spcAft>
                <a:spcPts val="0"/>
              </a:spcAft>
              <a:buSzPts val="1400"/>
              <a:buNone/>
              <a:defRPr sz="2400" b="1" i="0" u="none" strike="noStrike" cap="none">
                <a:solidFill>
                  <a:srgbClr val="E30613"/>
                </a:solidFill>
                <a:latin typeface="Arial"/>
                <a:ea typeface="Arial"/>
                <a:cs typeface="Arial"/>
                <a:sym typeface="Arial"/>
              </a:defRPr>
            </a:lvl5pPr>
            <a:lvl6pPr marR="0" lvl="5" algn="ctr" rtl="0">
              <a:spcBef>
                <a:spcPts val="0"/>
              </a:spcBef>
              <a:spcAft>
                <a:spcPts val="0"/>
              </a:spcAft>
              <a:buSzPts val="1400"/>
              <a:buNone/>
              <a:defRPr sz="4400" b="0" i="0" u="none" strike="noStrike" cap="none">
                <a:solidFill>
                  <a:srgbClr val="CC0000"/>
                </a:solidFill>
                <a:latin typeface="Arial"/>
                <a:ea typeface="Arial"/>
                <a:cs typeface="Arial"/>
                <a:sym typeface="Arial"/>
              </a:defRPr>
            </a:lvl6pPr>
            <a:lvl7pPr marR="0" lvl="6" algn="ctr" rtl="0">
              <a:spcBef>
                <a:spcPts val="0"/>
              </a:spcBef>
              <a:spcAft>
                <a:spcPts val="0"/>
              </a:spcAft>
              <a:buSzPts val="1400"/>
              <a:buNone/>
              <a:defRPr sz="4400" b="0" i="0" u="none" strike="noStrike" cap="none">
                <a:solidFill>
                  <a:srgbClr val="CC0000"/>
                </a:solidFill>
                <a:latin typeface="Arial"/>
                <a:ea typeface="Arial"/>
                <a:cs typeface="Arial"/>
                <a:sym typeface="Arial"/>
              </a:defRPr>
            </a:lvl7pPr>
            <a:lvl8pPr marR="0" lvl="7" algn="ctr" rtl="0">
              <a:spcBef>
                <a:spcPts val="0"/>
              </a:spcBef>
              <a:spcAft>
                <a:spcPts val="0"/>
              </a:spcAft>
              <a:buSzPts val="1400"/>
              <a:buNone/>
              <a:defRPr sz="4400" b="0" i="0" u="none" strike="noStrike" cap="none">
                <a:solidFill>
                  <a:srgbClr val="CC0000"/>
                </a:solidFill>
                <a:latin typeface="Arial"/>
                <a:ea typeface="Arial"/>
                <a:cs typeface="Arial"/>
                <a:sym typeface="Arial"/>
              </a:defRPr>
            </a:lvl8pPr>
            <a:lvl9pPr marR="0" lvl="8" algn="ctr" rtl="0">
              <a:spcBef>
                <a:spcPts val="0"/>
              </a:spcBef>
              <a:spcAft>
                <a:spcPts val="0"/>
              </a:spcAft>
              <a:buSzPts val="1400"/>
              <a:buNone/>
              <a:defRPr sz="4400" b="0" i="0" u="none" strike="noStrike" cap="none">
                <a:solidFill>
                  <a:srgbClr val="CC0000"/>
                </a:solidFill>
                <a:latin typeface="Arial"/>
                <a:ea typeface="Arial"/>
                <a:cs typeface="Arial"/>
                <a:sym typeface="Arial"/>
              </a:defRPr>
            </a:lvl9pPr>
          </a:lstStyle>
          <a:p>
            <a:endParaRPr/>
          </a:p>
        </p:txBody>
      </p:sp>
      <p:sp>
        <p:nvSpPr>
          <p:cNvPr id="13" name="Google Shape;13;p30"/>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marR="0" lvl="0" indent="-228600" algn="l" rtl="0">
              <a:lnSpc>
                <a:spcPct val="120000"/>
              </a:lnSpc>
              <a:spcBef>
                <a:spcPts val="1000"/>
              </a:spcBef>
              <a:spcAft>
                <a:spcPts val="0"/>
              </a:spcAft>
              <a:buSzPts val="1400"/>
              <a:buNone/>
              <a:defRPr sz="2000" b="0" i="0" u="none" strike="noStrike" cap="none">
                <a:solidFill>
                  <a:schemeClr val="dk1"/>
                </a:solidFill>
                <a:latin typeface="Arial"/>
                <a:ea typeface="Arial"/>
                <a:cs typeface="Arial"/>
                <a:sym typeface="Arial"/>
              </a:defRPr>
            </a:lvl1pPr>
            <a:lvl2pPr marL="914400" marR="0" lvl="1" indent="-355600" algn="l" rtl="0">
              <a:lnSpc>
                <a:spcPct val="120000"/>
              </a:lnSpc>
              <a:spcBef>
                <a:spcPts val="1000"/>
              </a:spcBef>
              <a:spcAft>
                <a:spcPts val="0"/>
              </a:spcAft>
              <a:buClr>
                <a:srgbClr val="0077E3"/>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228600" algn="l" rtl="0">
              <a:lnSpc>
                <a:spcPct val="125000"/>
              </a:lnSpc>
              <a:spcBef>
                <a:spcPts val="500"/>
              </a:spcBef>
              <a:spcAft>
                <a:spcPts val="0"/>
              </a:spcAft>
              <a:buSzPts val="1400"/>
              <a:buNone/>
              <a:defRPr sz="1600" b="0" i="0" u="none" strike="noStrike" cap="none">
                <a:solidFill>
                  <a:schemeClr val="dk1"/>
                </a:solidFill>
                <a:latin typeface="Arial"/>
                <a:ea typeface="Arial"/>
                <a:cs typeface="Arial"/>
                <a:sym typeface="Arial"/>
              </a:defRPr>
            </a:lvl3pPr>
            <a:lvl4pPr marL="1828800" marR="0" lvl="3" indent="-330200" algn="l" rtl="0">
              <a:lnSpc>
                <a:spcPct val="125000"/>
              </a:lnSpc>
              <a:spcBef>
                <a:spcPts val="500"/>
              </a:spcBef>
              <a:spcAft>
                <a:spcPts val="0"/>
              </a:spcAft>
              <a:buClr>
                <a:srgbClr val="0077E3"/>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25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rgbClr val="E30613"/>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292100" algn="l" rtl="0">
              <a:spcBef>
                <a:spcPts val="200"/>
              </a:spcBef>
              <a:spcAft>
                <a:spcPts val="0"/>
              </a:spcAft>
              <a:buClr>
                <a:schemeClr val="dk1"/>
              </a:buClr>
              <a:buSzPts val="1000"/>
              <a:buFont typeface="Arial"/>
              <a:buChar char="»"/>
              <a:defRPr sz="1000" b="0" i="0" u="none" strike="noStrike" cap="none">
                <a:solidFill>
                  <a:schemeClr val="dk1"/>
                </a:solidFill>
                <a:latin typeface="Arial"/>
                <a:ea typeface="Arial"/>
                <a:cs typeface="Arial"/>
                <a:sym typeface="Arial"/>
              </a:defRPr>
            </a:lvl9pPr>
          </a:lstStyle>
          <a:p>
            <a:endParaRPr dirty="0"/>
          </a:p>
        </p:txBody>
      </p:sp>
      <p:sp>
        <p:nvSpPr>
          <p:cNvPr id="14" name="Google Shape;14;p30"/>
          <p:cNvSpPr/>
          <p:nvPr/>
        </p:nvSpPr>
        <p:spPr>
          <a:xfrm>
            <a:off x="468312" y="145670"/>
            <a:ext cx="6091200" cy="646331"/>
          </a:xfrm>
          <a:prstGeom prst="rect">
            <a:avLst/>
          </a:prstGeom>
          <a:noFill/>
          <a:ln>
            <a:noFill/>
          </a:ln>
        </p:spPr>
        <p:txBody>
          <a:bodyPr spcFirstLastPara="1" wrap="square" lIns="0" tIns="0" rIns="0" bIns="0" anchor="b" anchorCtr="0">
            <a:spAutoFit/>
          </a:bodyPr>
          <a:lstStyle/>
          <a:p>
            <a:pPr marL="0" marR="0" lvl="0" indent="0" algn="l" rtl="0">
              <a:lnSpc>
                <a:spcPct val="100000"/>
              </a:lnSpc>
              <a:spcBef>
                <a:spcPts val="0"/>
              </a:spcBef>
              <a:spcAft>
                <a:spcPts val="0"/>
              </a:spcAft>
              <a:buClr>
                <a:schemeClr val="dk1"/>
              </a:buClr>
              <a:buSzPts val="1400"/>
              <a:buFont typeface="Arial"/>
              <a:buNone/>
            </a:pPr>
            <a:r>
              <a:rPr lang="en-US" sz="1400" dirty="0">
                <a:solidFill>
                  <a:schemeClr val="dk1"/>
                </a:solidFill>
                <a:latin typeface="Arial"/>
                <a:ea typeface="Arial"/>
                <a:cs typeface="Arial"/>
                <a:sym typeface="Arial"/>
              </a:rPr>
              <a:t>T-Level Technical Qualification in</a:t>
            </a:r>
            <a:br>
              <a:rPr lang="en-US" sz="1400" dirty="0">
                <a:solidFill>
                  <a:schemeClr val="dk1"/>
                </a:solidFill>
                <a:latin typeface="Arial"/>
                <a:ea typeface="Arial"/>
                <a:cs typeface="Arial"/>
                <a:sym typeface="Arial"/>
              </a:rPr>
            </a:br>
            <a:r>
              <a:rPr lang="en-US" sz="1400" b="1" dirty="0">
                <a:solidFill>
                  <a:schemeClr val="dk1"/>
                </a:solidFill>
                <a:latin typeface="Arial"/>
                <a:ea typeface="Arial"/>
                <a:cs typeface="Arial"/>
                <a:sym typeface="Arial"/>
              </a:rPr>
              <a:t>Management and Administration (Level 3)</a:t>
            </a:r>
            <a:endParaRPr dirty="0"/>
          </a:p>
          <a:p>
            <a:pPr marL="0" marR="0" lvl="0" indent="0" algn="l" rtl="0">
              <a:lnSpc>
                <a:spcPct val="100000"/>
              </a:lnSpc>
              <a:spcBef>
                <a:spcPts val="0"/>
              </a:spcBef>
              <a:spcAft>
                <a:spcPts val="0"/>
              </a:spcAft>
              <a:buClr>
                <a:srgbClr val="0077E3"/>
              </a:buClr>
              <a:buSzPts val="1400"/>
              <a:buFont typeface="Arial"/>
              <a:buNone/>
            </a:pPr>
            <a:r>
              <a:rPr lang="en-US" sz="1400" b="0" dirty="0">
                <a:solidFill>
                  <a:srgbClr val="0077E3"/>
                </a:solidFill>
                <a:latin typeface="Arial"/>
                <a:ea typeface="Arial"/>
                <a:cs typeface="Arial"/>
                <a:sym typeface="Arial"/>
              </a:rPr>
              <a:t>300 Management and Administration Core</a:t>
            </a:r>
            <a:endParaRPr sz="1400" b="0" dirty="0">
              <a:solidFill>
                <a:srgbClr val="0077E3"/>
              </a:solidFill>
              <a:latin typeface="Arial"/>
              <a:ea typeface="Arial"/>
              <a:cs typeface="Arial"/>
              <a:sym typeface="Arial"/>
            </a:endParaRPr>
          </a:p>
        </p:txBody>
      </p:sp>
      <p:cxnSp>
        <p:nvCxnSpPr>
          <p:cNvPr id="15" name="Google Shape;15;p30"/>
          <p:cNvCxnSpPr/>
          <p:nvPr/>
        </p:nvCxnSpPr>
        <p:spPr>
          <a:xfrm>
            <a:off x="457200" y="900000"/>
            <a:ext cx="8229600" cy="0"/>
          </a:xfrm>
          <a:prstGeom prst="straightConnector1">
            <a:avLst/>
          </a:prstGeom>
          <a:noFill/>
          <a:ln w="9525" cap="flat" cmpd="sng">
            <a:solidFill>
              <a:srgbClr val="0077E3"/>
            </a:solidFill>
            <a:prstDash val="solid"/>
            <a:round/>
            <a:headEnd type="none" w="sm" len="sm"/>
            <a:tailEnd type="none" w="sm" len="sm"/>
          </a:ln>
        </p:spPr>
      </p:cxnSp>
      <p:pic>
        <p:nvPicPr>
          <p:cNvPr id="16" name="Google Shape;16;p30"/>
          <p:cNvPicPr preferRelativeResize="0"/>
          <p:nvPr/>
        </p:nvPicPr>
        <p:blipFill rotWithShape="1">
          <a:blip r:embed="rId3">
            <a:alphaModFix/>
          </a:blip>
          <a:srcRect/>
          <a:stretch/>
        </p:blipFill>
        <p:spPr>
          <a:xfrm>
            <a:off x="6724650" y="184425"/>
            <a:ext cx="1962150" cy="409575"/>
          </a:xfrm>
          <a:prstGeom prst="rect">
            <a:avLst/>
          </a:prstGeom>
          <a:noFill/>
          <a:ln>
            <a:noFill/>
          </a:ln>
        </p:spPr>
      </p:pic>
      <p:sp>
        <p:nvSpPr>
          <p:cNvPr id="17" name="Google Shape;17;p30"/>
          <p:cNvSpPr txBox="1"/>
          <p:nvPr/>
        </p:nvSpPr>
        <p:spPr>
          <a:xfrm>
            <a:off x="2037616" y="6091936"/>
            <a:ext cx="4572000" cy="269585"/>
          </a:xfrm>
          <a:prstGeom prst="rect">
            <a:avLst/>
          </a:prstGeom>
          <a:noFill/>
          <a:ln>
            <a:noFill/>
          </a:ln>
        </p:spPr>
        <p:txBody>
          <a:bodyPr spcFirstLastPara="1" wrap="square" lIns="91425" tIns="45700" rIns="91425" bIns="45700" anchor="t" anchorCtr="0">
            <a:spAutoFit/>
          </a:bodyPr>
          <a:lstStyle/>
          <a:p>
            <a:pPr marL="0" marR="0" lvl="0" indent="0" algn="ctr" rtl="0">
              <a:lnSpc>
                <a:spcPct val="144444"/>
              </a:lnSpc>
              <a:spcBef>
                <a:spcPts val="0"/>
              </a:spcBef>
              <a:spcAft>
                <a:spcPts val="0"/>
              </a:spcAft>
              <a:buNone/>
            </a:pPr>
            <a:r>
              <a:rPr lang="en-US" sz="800" dirty="0">
                <a:solidFill>
                  <a:schemeClr val="dk1"/>
                </a:solidFill>
                <a:latin typeface="Arial"/>
                <a:ea typeface="Arial"/>
                <a:cs typeface="Arial"/>
                <a:sym typeface="Arial"/>
              </a:rPr>
              <a:t>© 2022 City and Guilds of London Institute. All rights reserved.</a:t>
            </a:r>
            <a:endParaRPr sz="800" dirty="0"/>
          </a:p>
        </p:txBody>
      </p:sp>
      <p:pic>
        <p:nvPicPr>
          <p:cNvPr id="3" name="Picture 2" descr="A picture containing text, clipart&#10;&#10;Description automatically generated">
            <a:extLst>
              <a:ext uri="{FF2B5EF4-FFF2-40B4-BE49-F238E27FC236}">
                <a16:creationId xmlns:a16="http://schemas.microsoft.com/office/drawing/2014/main" id="{B39F1C2A-AD2F-607C-5B80-5875504A0B2B}"/>
              </a:ext>
            </a:extLst>
          </p:cNvPr>
          <p:cNvPicPr>
            <a:picLocks noChangeAspect="1"/>
          </p:cNvPicPr>
          <p:nvPr userDrawn="1"/>
        </p:nvPicPr>
        <p:blipFill>
          <a:blip r:embed="rId4"/>
          <a:stretch>
            <a:fillRect/>
          </a:stretch>
        </p:blipFill>
        <p:spPr>
          <a:xfrm>
            <a:off x="8157464" y="6091936"/>
            <a:ext cx="530352" cy="323088"/>
          </a:xfrm>
          <a:prstGeom prst="rect">
            <a:avLst/>
          </a:prstGeom>
        </p:spPr>
      </p:pic>
    </p:spTree>
  </p:cSld>
  <p:clrMap bg1="lt1" tx1="dk1" bg2="dk2" tx2="lt2" accent1="accent1" accent2="accent2" accent3="accent3" accent4="accent4" accent5="accent5" accent6="accent6" hlink="hlink" folHlink="folHlink"/>
  <p:sldLayoutIdLst>
    <p:sldLayoutId id="214748364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
        <p:cNvGrpSpPr/>
        <p:nvPr/>
      </p:nvGrpSpPr>
      <p:grpSpPr>
        <a:xfrm>
          <a:off x="0" y="0"/>
          <a:ext cx="0" cy="0"/>
          <a:chOff x="0" y="0"/>
          <a:chExt cx="0" cy="0"/>
        </a:xfrm>
      </p:grpSpPr>
      <p:sp>
        <p:nvSpPr>
          <p:cNvPr id="26" name="Google Shape;26;p1"/>
          <p:cNvSpPr txBox="1">
            <a:spLocks noGrp="1"/>
          </p:cNvSpPr>
          <p:nvPr>
            <p:ph type="body" idx="4294967295"/>
          </p:nvPr>
        </p:nvSpPr>
        <p:spPr>
          <a:xfrm>
            <a:off x="457200" y="1371600"/>
            <a:ext cx="8229600" cy="4754563"/>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endParaRPr b="1" dirty="0"/>
          </a:p>
          <a:p>
            <a:pPr marL="0" lvl="0" indent="0" algn="l" rtl="0">
              <a:lnSpc>
                <a:spcPct val="120000"/>
              </a:lnSpc>
              <a:spcBef>
                <a:spcPts val="2000"/>
              </a:spcBef>
              <a:spcAft>
                <a:spcPts val="0"/>
              </a:spcAft>
              <a:buNone/>
            </a:pPr>
            <a:endParaRPr b="1" dirty="0"/>
          </a:p>
          <a:p>
            <a:pPr marL="0" lvl="0" indent="0" algn="ctr" rtl="0">
              <a:lnSpc>
                <a:spcPct val="36363"/>
              </a:lnSpc>
              <a:spcBef>
                <a:spcPts val="2000"/>
              </a:spcBef>
              <a:spcAft>
                <a:spcPts val="0"/>
              </a:spcAft>
              <a:buNone/>
            </a:pPr>
            <a:r>
              <a:rPr lang="en-US" sz="6600" dirty="0">
                <a:solidFill>
                  <a:schemeClr val="lt1"/>
                </a:solidFill>
              </a:rPr>
              <a:t>PowerPoint presentation</a:t>
            </a:r>
            <a:endParaRPr dirty="0"/>
          </a:p>
        </p:txBody>
      </p:sp>
      <p:sp>
        <p:nvSpPr>
          <p:cNvPr id="27" name="Google Shape;27;p1"/>
          <p:cNvSpPr txBox="1"/>
          <p:nvPr/>
        </p:nvSpPr>
        <p:spPr>
          <a:xfrm>
            <a:off x="457200" y="2209800"/>
            <a:ext cx="8001000" cy="738664"/>
          </a:xfrm>
          <a:prstGeom prst="rect">
            <a:avLst/>
          </a:prstGeom>
          <a:solidFill>
            <a:schemeClr val="lt1"/>
          </a:solidFill>
          <a:ln>
            <a:noFill/>
          </a:ln>
        </p:spPr>
        <p:txBody>
          <a:bodyPr spcFirstLastPara="1" wrap="square" lIns="0" tIns="0" rIns="0" bIns="0" anchor="t" anchorCtr="0">
            <a:noAutofit/>
          </a:bodyPr>
          <a:lstStyle/>
          <a:p>
            <a:pPr marL="457200" marR="0" lvl="0" indent="-457200" algn="l" rtl="0">
              <a:spcBef>
                <a:spcPts val="0"/>
              </a:spcBef>
              <a:spcAft>
                <a:spcPts val="0"/>
              </a:spcAft>
              <a:buClr>
                <a:schemeClr val="dk1"/>
              </a:buClr>
              <a:buSzPts val="2400"/>
              <a:buFont typeface="Arial"/>
              <a:buAutoNum type="arabicPeriod"/>
            </a:pPr>
            <a:r>
              <a:rPr lang="en-US" sz="2400" b="1" dirty="0">
                <a:solidFill>
                  <a:schemeClr val="dk1"/>
                </a:solidFill>
                <a:latin typeface="Arial"/>
                <a:ea typeface="Arial"/>
                <a:cs typeface="Arial"/>
                <a:sym typeface="Arial"/>
              </a:rPr>
              <a:t>Business context</a:t>
            </a:r>
            <a:endParaRPr sz="2400" b="1" dirty="0">
              <a:solidFill>
                <a:schemeClr val="dk1"/>
              </a:solidFill>
              <a:latin typeface="Arial"/>
              <a:ea typeface="Arial"/>
              <a:cs typeface="Arial"/>
              <a:sym typeface="Arial"/>
            </a:endParaRPr>
          </a:p>
        </p:txBody>
      </p:sp>
      <p:sp>
        <p:nvSpPr>
          <p:cNvPr id="28" name="Google Shape;28;p1"/>
          <p:cNvSpPr txBox="1">
            <a:spLocks noGrp="1"/>
          </p:cNvSpPr>
          <p:nvPr>
            <p:ph type="title"/>
          </p:nvPr>
        </p:nvSpPr>
        <p:spPr>
          <a:xfrm>
            <a:off x="457200" y="3280013"/>
            <a:ext cx="8153400" cy="2514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PowerPoint 16: How stakeholders and their expectations are managed </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Stakeholders – managing priorities (1)</a:t>
            </a:r>
            <a:endParaRPr dirty="0"/>
          </a:p>
        </p:txBody>
      </p:sp>
      <p:sp>
        <p:nvSpPr>
          <p:cNvPr id="96" name="Google Shape;96;p10"/>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b="1" dirty="0"/>
              <a:t>Shareholder win v Stakeholders lose</a:t>
            </a:r>
            <a:endParaRPr sz="1800" dirty="0"/>
          </a:p>
          <a:p>
            <a:pPr marL="0" lvl="3" indent="0" algn="l" rtl="0">
              <a:lnSpc>
                <a:spcPct val="111111"/>
              </a:lnSpc>
              <a:spcBef>
                <a:spcPts val="1000"/>
              </a:spcBef>
              <a:spcAft>
                <a:spcPts val="0"/>
              </a:spcAft>
              <a:buSzPts val="1800"/>
              <a:buNone/>
            </a:pPr>
            <a:r>
              <a:rPr lang="en-US" sz="1800" dirty="0"/>
              <a:t>No matter how hard it tries, a business will never be able to meet the conflicting needs of all stakeholders. It needs to set priorities:</a:t>
            </a:r>
            <a:endParaRPr sz="1800" dirty="0"/>
          </a:p>
          <a:p>
            <a:pPr marL="0" lvl="3" indent="0" algn="l" rtl="0">
              <a:lnSpc>
                <a:spcPct val="111111"/>
              </a:lnSpc>
              <a:spcBef>
                <a:spcPts val="1000"/>
              </a:spcBef>
              <a:spcAft>
                <a:spcPts val="0"/>
              </a:spcAft>
              <a:buSzPts val="1800"/>
              <a:buNone/>
            </a:pPr>
            <a:endParaRPr sz="800" dirty="0"/>
          </a:p>
          <a:p>
            <a:pPr marL="215900" lvl="3" indent="-215900" algn="l" rtl="0">
              <a:lnSpc>
                <a:spcPct val="111111"/>
              </a:lnSpc>
              <a:spcBef>
                <a:spcPts val="1000"/>
              </a:spcBef>
              <a:spcAft>
                <a:spcPts val="0"/>
              </a:spcAft>
              <a:buSzPts val="1800"/>
              <a:buChar char="•"/>
            </a:pPr>
            <a:r>
              <a:rPr lang="en-US" sz="1800" dirty="0"/>
              <a:t>Shareholder dividends OR employees’ pay rise?</a:t>
            </a:r>
            <a:endParaRPr sz="1800" dirty="0"/>
          </a:p>
          <a:p>
            <a:pPr marL="215900" lvl="3" indent="-215900" algn="l" rtl="0">
              <a:lnSpc>
                <a:spcPct val="111111"/>
              </a:lnSpc>
              <a:spcBef>
                <a:spcPts val="1000"/>
              </a:spcBef>
              <a:spcAft>
                <a:spcPts val="0"/>
              </a:spcAft>
              <a:buSzPts val="1800"/>
              <a:buChar char="•"/>
            </a:pPr>
            <a:r>
              <a:rPr lang="en-US" sz="1800" dirty="0"/>
              <a:t>Reduced cost of goods sold OR supplier survival?</a:t>
            </a:r>
            <a:endParaRPr sz="1800" dirty="0"/>
          </a:p>
          <a:p>
            <a:pPr marL="215900" lvl="3" indent="-215900" algn="l" rtl="0">
              <a:lnSpc>
                <a:spcPct val="111111"/>
              </a:lnSpc>
              <a:spcBef>
                <a:spcPts val="1000"/>
              </a:spcBef>
              <a:spcAft>
                <a:spcPts val="0"/>
              </a:spcAft>
              <a:buSzPts val="1800"/>
              <a:buChar char="•"/>
            </a:pPr>
            <a:r>
              <a:rPr lang="en-US" sz="1800" dirty="0"/>
              <a:t>Cheaper fuel supplies OR increase pollution levels?</a:t>
            </a:r>
            <a:endParaRPr sz="1800" dirty="0"/>
          </a:p>
          <a:p>
            <a:pPr marL="215900" lvl="3" indent="-215900" algn="l" rtl="0">
              <a:lnSpc>
                <a:spcPct val="111111"/>
              </a:lnSpc>
              <a:spcBef>
                <a:spcPts val="1000"/>
              </a:spcBef>
              <a:spcAft>
                <a:spcPts val="0"/>
              </a:spcAft>
              <a:buSzPts val="1800"/>
              <a:buChar char="•"/>
            </a:pPr>
            <a:r>
              <a:rPr lang="en-US" sz="1800" dirty="0"/>
              <a:t>Affordable prices for customers OR profit maximisation?</a:t>
            </a:r>
            <a:endParaRPr sz="1800" dirty="0"/>
          </a:p>
          <a:p>
            <a:pPr marL="0" lvl="3" indent="0" algn="l" rtl="0">
              <a:lnSpc>
                <a:spcPct val="111111"/>
              </a:lnSpc>
              <a:spcBef>
                <a:spcPts val="1000"/>
              </a:spcBef>
              <a:spcAft>
                <a:spcPts val="0"/>
              </a:spcAft>
              <a:buSzPts val="1800"/>
              <a:buNone/>
            </a:pPr>
            <a:endParaRPr sz="800" dirty="0"/>
          </a:p>
          <a:p>
            <a:pPr marL="0" lvl="3" indent="0" algn="l" rtl="0">
              <a:lnSpc>
                <a:spcPct val="111111"/>
              </a:lnSpc>
              <a:spcBef>
                <a:spcPts val="1000"/>
              </a:spcBef>
              <a:spcAft>
                <a:spcPts val="0"/>
              </a:spcAft>
              <a:buSzPts val="1800"/>
              <a:buNone/>
            </a:pPr>
            <a:r>
              <a:rPr lang="en-US" sz="1800" dirty="0"/>
              <a:t>If shareholders’ needs remain the priority at every level, they win and other stakeholders lose out. This is a potential scenario for a business with shareholders as its only priority. It is not illegal or wrong. It just is.</a:t>
            </a:r>
            <a:endParaRPr sz="1800" dirty="0"/>
          </a:p>
        </p:txBody>
      </p:sp>
      <p:pic>
        <p:nvPicPr>
          <p:cNvPr id="2050" name="Picture 2">
            <a:extLst>
              <a:ext uri="{FF2B5EF4-FFF2-40B4-BE49-F238E27FC236}">
                <a16:creationId xmlns:a16="http://schemas.microsoft.com/office/drawing/2014/main" id="{721B21D1-503E-34C2-2484-5EDDABBAE191}"/>
              </a:ext>
            </a:extLst>
          </p:cNvPr>
          <p:cNvPicPr>
            <a:picLocks noChangeAspect="1" noChangeArrowheads="1"/>
          </p:cNvPicPr>
          <p:nvPr/>
        </p:nvPicPr>
        <p:blipFill>
          <a:blip r:embed="rId3"/>
          <a:srcRect/>
          <a:stretch/>
        </p:blipFill>
        <p:spPr bwMode="auto">
          <a:xfrm>
            <a:off x="6427304" y="2885608"/>
            <a:ext cx="2716696" cy="181475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1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Stakeholders – managing priorities (2)</a:t>
            </a:r>
            <a:endParaRPr dirty="0"/>
          </a:p>
        </p:txBody>
      </p:sp>
      <p:sp>
        <p:nvSpPr>
          <p:cNvPr id="104" name="Google Shape;104;p11"/>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b="1" dirty="0"/>
              <a:t>Shareholders win + Stakeholders win</a:t>
            </a:r>
            <a:endParaRPr sz="1800" dirty="0"/>
          </a:p>
          <a:p>
            <a:pPr marL="0" lvl="3" indent="0" algn="l" rtl="0">
              <a:lnSpc>
                <a:spcPct val="111111"/>
              </a:lnSpc>
              <a:spcBef>
                <a:spcPts val="1000"/>
              </a:spcBef>
              <a:spcAft>
                <a:spcPts val="0"/>
              </a:spcAft>
              <a:buSzPts val="1800"/>
              <a:buNone/>
            </a:pPr>
            <a:r>
              <a:rPr lang="en-US" sz="1800" dirty="0"/>
              <a:t>There is a school of thought offering the view that, if everyone benefits, the whole pot grows, no one loses out, but everyone gains or profits.</a:t>
            </a:r>
            <a:endParaRPr sz="1800" dirty="0"/>
          </a:p>
          <a:p>
            <a:pPr marL="0" lvl="3" indent="0" algn="l" rtl="0">
              <a:lnSpc>
                <a:spcPct val="111111"/>
              </a:lnSpc>
              <a:spcBef>
                <a:spcPts val="1000"/>
              </a:spcBef>
              <a:spcAft>
                <a:spcPts val="0"/>
              </a:spcAft>
              <a:buSzPts val="1800"/>
              <a:buNone/>
            </a:pPr>
            <a:endParaRPr sz="800" dirty="0"/>
          </a:p>
          <a:p>
            <a:pPr marL="215900" lvl="3" indent="-215900" algn="l" rtl="0">
              <a:lnSpc>
                <a:spcPct val="111111"/>
              </a:lnSpc>
              <a:spcBef>
                <a:spcPts val="1000"/>
              </a:spcBef>
              <a:spcAft>
                <a:spcPts val="0"/>
              </a:spcAft>
              <a:buSzPts val="1800"/>
              <a:buChar char="•"/>
            </a:pPr>
            <a:r>
              <a:rPr lang="en-US" sz="1800" dirty="0"/>
              <a:t>Employees’ rewards/conditions – increased staff loyalty.</a:t>
            </a:r>
            <a:endParaRPr sz="1800" dirty="0"/>
          </a:p>
          <a:p>
            <a:pPr marL="215900" lvl="3" indent="-215900" algn="l" rtl="0">
              <a:lnSpc>
                <a:spcPct val="111111"/>
              </a:lnSpc>
              <a:spcBef>
                <a:spcPts val="1000"/>
              </a:spcBef>
              <a:spcAft>
                <a:spcPts val="0"/>
              </a:spcAft>
              <a:buSzPts val="1800"/>
              <a:buChar char="•"/>
            </a:pPr>
            <a:r>
              <a:rPr lang="en-US" sz="1800" dirty="0"/>
              <a:t>Fair prices for goods sold – suppliers grow and thrive.</a:t>
            </a:r>
            <a:endParaRPr sz="1800" dirty="0"/>
          </a:p>
          <a:p>
            <a:pPr marL="215900" lvl="3" indent="-215900" algn="l" rtl="0">
              <a:lnSpc>
                <a:spcPct val="111111"/>
              </a:lnSpc>
              <a:spcBef>
                <a:spcPts val="1000"/>
              </a:spcBef>
              <a:spcAft>
                <a:spcPts val="0"/>
              </a:spcAft>
              <a:buSzPts val="1800"/>
              <a:buChar char="•"/>
            </a:pPr>
            <a:r>
              <a:rPr lang="en-US" sz="1800" dirty="0"/>
              <a:t>Cleaner fuel supplies – fewer fines, more goodwill.</a:t>
            </a:r>
            <a:endParaRPr sz="1800" dirty="0"/>
          </a:p>
          <a:p>
            <a:pPr marL="215900" lvl="3" indent="-215900" algn="l" rtl="0">
              <a:lnSpc>
                <a:spcPct val="111111"/>
              </a:lnSpc>
              <a:spcBef>
                <a:spcPts val="1000"/>
              </a:spcBef>
              <a:spcAft>
                <a:spcPts val="0"/>
              </a:spcAft>
              <a:buSzPts val="1800"/>
              <a:buChar char="•"/>
            </a:pPr>
            <a:r>
              <a:rPr lang="en-US" sz="1800" dirty="0"/>
              <a:t>More profit in selling more goods at lower price. </a:t>
            </a:r>
            <a:endParaRPr sz="1800" dirty="0"/>
          </a:p>
          <a:p>
            <a:pPr marL="0" lvl="3" indent="0" algn="l" rtl="0">
              <a:lnSpc>
                <a:spcPct val="111111"/>
              </a:lnSpc>
              <a:spcBef>
                <a:spcPts val="1000"/>
              </a:spcBef>
              <a:spcAft>
                <a:spcPts val="0"/>
              </a:spcAft>
              <a:buSzPts val="1800"/>
              <a:buNone/>
            </a:pPr>
            <a:endParaRPr sz="800" dirty="0"/>
          </a:p>
          <a:p>
            <a:pPr marL="0" lvl="3" indent="0" algn="l" rtl="0">
              <a:lnSpc>
                <a:spcPct val="111111"/>
              </a:lnSpc>
              <a:spcBef>
                <a:spcPts val="1000"/>
              </a:spcBef>
              <a:spcAft>
                <a:spcPts val="0"/>
              </a:spcAft>
              <a:buSzPts val="1800"/>
              <a:buNone/>
            </a:pPr>
            <a:r>
              <a:rPr lang="en-US" sz="1800" dirty="0"/>
              <a:t>Shareholders may suffer short term reductions but, in the long term, customers and staff loyalty increase, sales increase, enhancing the business’s reputation and helping it to grow exponentially.</a:t>
            </a:r>
            <a:endParaRPr sz="1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1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 expectations</a:t>
            </a:r>
            <a:endParaRPr dirty="0"/>
          </a:p>
        </p:txBody>
      </p:sp>
      <p:sp>
        <p:nvSpPr>
          <p:cNvPr id="112" name="Google Shape;112;p12"/>
          <p:cNvSpPr txBox="1">
            <a:spLocks noGrp="1"/>
          </p:cNvSpPr>
          <p:nvPr>
            <p:ph type="body" idx="1"/>
          </p:nvPr>
        </p:nvSpPr>
        <p:spPr>
          <a:xfrm>
            <a:off x="457200" y="1390588"/>
            <a:ext cx="843528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Regardless of the priorities an organisation focuses on, it will set a level of stakeholder expectations – the things stakeholder will look for from the business.</a:t>
            </a:r>
            <a:endParaRPr dirty="0"/>
          </a:p>
          <a:p>
            <a:pPr marL="0" lvl="2" indent="0" algn="l" rtl="0">
              <a:lnSpc>
                <a:spcPct val="111111"/>
              </a:lnSpc>
              <a:spcBef>
                <a:spcPts val="500"/>
              </a:spcBef>
              <a:spcAft>
                <a:spcPts val="0"/>
              </a:spcAft>
              <a:buNone/>
            </a:pPr>
            <a:endParaRPr sz="1800" dirty="0"/>
          </a:p>
          <a:p>
            <a:pPr marL="0" lvl="2" indent="0" algn="l" rtl="0">
              <a:lnSpc>
                <a:spcPct val="111111"/>
              </a:lnSpc>
              <a:spcBef>
                <a:spcPts val="0"/>
              </a:spcBef>
              <a:spcAft>
                <a:spcPts val="0"/>
              </a:spcAft>
              <a:buNone/>
            </a:pPr>
            <a:r>
              <a:rPr lang="en-US" sz="1800" b="1" dirty="0"/>
              <a:t>Stakeholder expectations</a:t>
            </a:r>
            <a:r>
              <a:rPr lang="en-US" sz="1800" dirty="0"/>
              <a:t>:</a:t>
            </a:r>
            <a:endParaRPr dirty="0"/>
          </a:p>
          <a:p>
            <a:pPr marL="0" lvl="2" indent="0" algn="l" rtl="0">
              <a:lnSpc>
                <a:spcPct val="111111"/>
              </a:lnSpc>
              <a:spcBef>
                <a:spcPts val="0"/>
              </a:spcBef>
              <a:spcAft>
                <a:spcPts val="0"/>
              </a:spcAft>
              <a:buNone/>
            </a:pPr>
            <a:r>
              <a:rPr lang="en-US" sz="1800" dirty="0"/>
              <a:t>Remember the Stanford Research Institute’s definition of a stakeholder?</a:t>
            </a:r>
            <a:endParaRPr dirty="0"/>
          </a:p>
          <a:p>
            <a:pPr marL="0" lvl="2" indent="0" algn="l" rtl="0">
              <a:lnSpc>
                <a:spcPct val="111111"/>
              </a:lnSpc>
              <a:spcBef>
                <a:spcPts val="0"/>
              </a:spcBef>
              <a:spcAft>
                <a:spcPts val="0"/>
              </a:spcAft>
              <a:buNone/>
            </a:pPr>
            <a:r>
              <a:rPr lang="en-US" sz="1800" dirty="0"/>
              <a:t>'A member of groups without whose support the organisation would cease to exist.’ </a:t>
            </a:r>
            <a:endParaRPr dirty="0"/>
          </a:p>
          <a:p>
            <a:pPr marL="285750" lvl="2" indent="-285750" algn="l" rtl="0">
              <a:lnSpc>
                <a:spcPct val="100000"/>
              </a:lnSpc>
              <a:spcBef>
                <a:spcPts val="600"/>
              </a:spcBef>
              <a:spcAft>
                <a:spcPts val="0"/>
              </a:spcAft>
              <a:buClr>
                <a:srgbClr val="0066FF"/>
              </a:buClr>
              <a:buFont typeface="Arial" panose="020B0604020202020204" pitchFamily="34" charset="0"/>
              <a:buChar char="•"/>
            </a:pPr>
            <a:endParaRPr sz="800" dirty="0"/>
          </a:p>
          <a:p>
            <a:pPr marL="285750" lvl="2" indent="-285750" algn="l" rtl="0">
              <a:lnSpc>
                <a:spcPct val="100000"/>
              </a:lnSpc>
              <a:spcBef>
                <a:spcPts val="600"/>
              </a:spcBef>
              <a:spcAft>
                <a:spcPts val="0"/>
              </a:spcAft>
              <a:buClr>
                <a:srgbClr val="0066FF"/>
              </a:buClr>
              <a:buSzPts val="1600"/>
              <a:buFont typeface="Arial" panose="020B0604020202020204" pitchFamily="34" charset="0"/>
              <a:buChar char="•"/>
            </a:pPr>
            <a:r>
              <a:rPr lang="en-US" sz="1800" dirty="0"/>
              <a:t>The organisation’s survival depends on stakeholder support. </a:t>
            </a:r>
            <a:endParaRPr sz="1800" dirty="0"/>
          </a:p>
          <a:p>
            <a:pPr marL="285750" lvl="2" indent="-285750" algn="l" rtl="0">
              <a:lnSpc>
                <a:spcPct val="100000"/>
              </a:lnSpc>
              <a:spcBef>
                <a:spcPts val="600"/>
              </a:spcBef>
              <a:spcAft>
                <a:spcPts val="0"/>
              </a:spcAft>
              <a:buClr>
                <a:srgbClr val="0066FF"/>
              </a:buClr>
              <a:buSzPts val="1600"/>
              <a:buFont typeface="Arial" panose="020B0604020202020204" pitchFamily="34" charset="0"/>
              <a:buChar char="•"/>
            </a:pPr>
            <a:r>
              <a:rPr lang="en-US" sz="1800" dirty="0"/>
              <a:t>If/how it satisfies stakeholder needs is vital to its success.</a:t>
            </a:r>
            <a:endParaRPr sz="1800" dirty="0"/>
          </a:p>
          <a:p>
            <a:pPr marL="285750" lvl="2" indent="-285750" algn="l" rtl="0">
              <a:lnSpc>
                <a:spcPct val="100000"/>
              </a:lnSpc>
              <a:spcBef>
                <a:spcPts val="600"/>
              </a:spcBef>
              <a:spcAft>
                <a:spcPts val="0"/>
              </a:spcAft>
              <a:buClr>
                <a:srgbClr val="0066FF"/>
              </a:buClr>
              <a:buSzPts val="1600"/>
              <a:buFont typeface="Arial" panose="020B0604020202020204" pitchFamily="34" charset="0"/>
              <a:buChar char="•"/>
            </a:pPr>
            <a:r>
              <a:rPr lang="en-US" sz="1800" dirty="0"/>
              <a:t>Stakeholders will have some interests in common.</a:t>
            </a:r>
            <a:endParaRPr sz="1800" dirty="0"/>
          </a:p>
          <a:p>
            <a:pPr marL="285750" lvl="2" indent="-285750" algn="l" rtl="0">
              <a:lnSpc>
                <a:spcPct val="100000"/>
              </a:lnSpc>
              <a:spcBef>
                <a:spcPts val="600"/>
              </a:spcBef>
              <a:spcAft>
                <a:spcPts val="0"/>
              </a:spcAft>
              <a:buClr>
                <a:srgbClr val="0066FF"/>
              </a:buClr>
              <a:buSzPts val="1600"/>
              <a:buFont typeface="Arial" panose="020B0604020202020204" pitchFamily="34" charset="0"/>
              <a:buChar char="•"/>
            </a:pPr>
            <a:r>
              <a:rPr lang="en-US" sz="1800" dirty="0"/>
              <a:t>Some stakeholders will have conflicting interests.</a:t>
            </a:r>
            <a:endParaRPr sz="1800" dirty="0"/>
          </a:p>
          <a:p>
            <a:pPr marL="0" lvl="2" indent="0" algn="l" rtl="0">
              <a:lnSpc>
                <a:spcPct val="111111"/>
              </a:lnSpc>
              <a:spcBef>
                <a:spcPts val="1000"/>
              </a:spcBef>
              <a:spcAft>
                <a:spcPts val="0"/>
              </a:spcAft>
              <a:buNone/>
            </a:pPr>
            <a:endParaRPr sz="800" dirty="0"/>
          </a:p>
          <a:p>
            <a:pPr marL="0" lvl="2" indent="0" algn="l" rtl="0">
              <a:lnSpc>
                <a:spcPct val="111111"/>
              </a:lnSpc>
              <a:spcBef>
                <a:spcPts val="500"/>
              </a:spcBef>
              <a:spcAft>
                <a:spcPts val="0"/>
              </a:spcAft>
              <a:buNone/>
            </a:pPr>
            <a:r>
              <a:rPr lang="en-US" sz="1800" dirty="0"/>
              <a:t>This is the reality all organisations have to deal with. Directors/owners </a:t>
            </a:r>
          </a:p>
          <a:p>
            <a:pPr marL="0" lvl="2" indent="0" algn="l" rtl="0">
              <a:lnSpc>
                <a:spcPct val="111111"/>
              </a:lnSpc>
              <a:spcBef>
                <a:spcPts val="500"/>
              </a:spcBef>
              <a:spcAft>
                <a:spcPts val="0"/>
              </a:spcAft>
              <a:buNone/>
            </a:pPr>
            <a:r>
              <a:rPr lang="en-US" sz="1800" dirty="0"/>
              <a:t>need to balance and manage stakeholder expectations.</a:t>
            </a:r>
            <a:endParaRPr dirty="0"/>
          </a:p>
          <a:p>
            <a:pPr marL="0" lvl="8" indent="0" algn="l" rtl="0">
              <a:lnSpc>
                <a:spcPct val="120000"/>
              </a:lnSpc>
              <a:spcBef>
                <a:spcPts val="0"/>
              </a:spcBef>
              <a:spcAft>
                <a:spcPts val="0"/>
              </a:spcAft>
              <a:buClr>
                <a:schemeClr val="dk1"/>
              </a:buClr>
              <a:buSzPts val="1000"/>
              <a:buFont typeface="Arial"/>
              <a:buNone/>
            </a:pP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1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 expectations – common interests (1)</a:t>
            </a:r>
            <a:endParaRPr dirty="0"/>
          </a:p>
        </p:txBody>
      </p:sp>
      <p:sp>
        <p:nvSpPr>
          <p:cNvPr id="120" name="Google Shape;120;p13"/>
          <p:cNvSpPr txBox="1">
            <a:spLocks noGrp="1"/>
          </p:cNvSpPr>
          <p:nvPr>
            <p:ph type="body" idx="1"/>
          </p:nvPr>
        </p:nvSpPr>
        <p:spPr>
          <a:xfrm>
            <a:off x="457200" y="1628800"/>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All stakeholders  of any organisation have a common interest in seeing the business success (with the exception of competitors).</a:t>
            </a:r>
            <a:endParaRPr sz="1800" dirty="0"/>
          </a:p>
          <a:p>
            <a:pPr marL="0" lvl="2" indent="0" algn="l" rtl="0">
              <a:lnSpc>
                <a:spcPct val="111111"/>
              </a:lnSpc>
              <a:spcBef>
                <a:spcPts val="0"/>
              </a:spcBef>
              <a:spcAft>
                <a:spcPts val="0"/>
              </a:spcAft>
              <a:buNone/>
            </a:pPr>
            <a:endParaRPr sz="1800" dirty="0"/>
          </a:p>
          <a:p>
            <a:pPr marL="0" lvl="2" indent="0" algn="l" rtl="0">
              <a:lnSpc>
                <a:spcPct val="111111"/>
              </a:lnSpc>
              <a:spcBef>
                <a:spcPts val="0"/>
              </a:spcBef>
              <a:spcAft>
                <a:spcPts val="0"/>
              </a:spcAft>
              <a:buNone/>
            </a:pPr>
            <a:r>
              <a:rPr lang="en-US" sz="1800" b="1" dirty="0"/>
              <a:t>Common interests</a:t>
            </a:r>
            <a:endParaRPr sz="1800" b="1" dirty="0"/>
          </a:p>
          <a:p>
            <a:pPr marL="215900" lvl="3" indent="-215900" algn="l" rtl="0">
              <a:lnSpc>
                <a:spcPct val="150000"/>
              </a:lnSpc>
              <a:spcBef>
                <a:spcPts val="0"/>
              </a:spcBef>
              <a:spcAft>
                <a:spcPts val="0"/>
              </a:spcAft>
              <a:buSzPts val="1800"/>
              <a:buChar char="•"/>
            </a:pPr>
            <a:r>
              <a:rPr lang="en-US" sz="1800" dirty="0"/>
              <a:t>Employees – job security and lifestyle.</a:t>
            </a:r>
            <a:endParaRPr sz="1800" dirty="0"/>
          </a:p>
          <a:p>
            <a:pPr marL="215900" lvl="3" indent="-215900" algn="l" rtl="0">
              <a:lnSpc>
                <a:spcPct val="150000"/>
              </a:lnSpc>
              <a:spcBef>
                <a:spcPts val="0"/>
              </a:spcBef>
              <a:spcAft>
                <a:spcPts val="0"/>
              </a:spcAft>
              <a:buSzPts val="1800"/>
              <a:buChar char="•"/>
            </a:pPr>
            <a:r>
              <a:rPr lang="en-US" sz="1800" dirty="0"/>
              <a:t>Shareholders – returns on investment.</a:t>
            </a:r>
            <a:endParaRPr sz="1800" dirty="0"/>
          </a:p>
          <a:p>
            <a:pPr marL="215900" lvl="3" indent="-215900" algn="l" rtl="0">
              <a:lnSpc>
                <a:spcPct val="150000"/>
              </a:lnSpc>
              <a:spcBef>
                <a:spcPts val="0"/>
              </a:spcBef>
              <a:spcAft>
                <a:spcPts val="0"/>
              </a:spcAft>
              <a:buSzPts val="1800"/>
              <a:buChar char="•"/>
            </a:pPr>
            <a:r>
              <a:rPr lang="en-US" sz="1800" dirty="0">
                <a:latin typeface="Arial"/>
                <a:ea typeface="Arial"/>
                <a:cs typeface="Arial"/>
                <a:sym typeface="Arial"/>
              </a:rPr>
              <a:t>Suppliers – financial interests and survival.</a:t>
            </a:r>
            <a:endParaRPr sz="1800" dirty="0"/>
          </a:p>
          <a:p>
            <a:pPr marL="215900" lvl="3" indent="-215900" algn="l" rtl="0">
              <a:lnSpc>
                <a:spcPct val="150000"/>
              </a:lnSpc>
              <a:spcBef>
                <a:spcPts val="0"/>
              </a:spcBef>
              <a:spcAft>
                <a:spcPts val="0"/>
              </a:spcAft>
              <a:buSzPts val="1800"/>
              <a:buChar char="•"/>
            </a:pPr>
            <a:r>
              <a:rPr lang="en-US" sz="1800" dirty="0">
                <a:latin typeface="Arial"/>
                <a:ea typeface="Arial"/>
                <a:cs typeface="Arial"/>
                <a:sym typeface="Arial"/>
              </a:rPr>
              <a:t>Directors – salaries, privileges, credibility.</a:t>
            </a:r>
            <a:endParaRPr sz="1800" dirty="0"/>
          </a:p>
          <a:p>
            <a:pPr marL="215900" lvl="3" indent="-215900" algn="l" rtl="0">
              <a:lnSpc>
                <a:spcPct val="150000"/>
              </a:lnSpc>
              <a:spcBef>
                <a:spcPts val="0"/>
              </a:spcBef>
              <a:spcAft>
                <a:spcPts val="0"/>
              </a:spcAft>
              <a:buSzPts val="1800"/>
              <a:buChar char="•"/>
            </a:pPr>
            <a:r>
              <a:rPr lang="en-US" sz="1800" dirty="0">
                <a:latin typeface="Arial"/>
                <a:ea typeface="Arial"/>
                <a:cs typeface="Arial"/>
                <a:sym typeface="Arial"/>
              </a:rPr>
              <a:t>Customers – to enjoy the goods and services.</a:t>
            </a:r>
            <a:endParaRPr sz="1800" dirty="0">
              <a:latin typeface="Calibri"/>
              <a:ea typeface="Calibri"/>
              <a:cs typeface="Calibri"/>
              <a:sym typeface="Calibri"/>
            </a:endParaRPr>
          </a:p>
          <a:p>
            <a:pPr marL="0" lvl="3" indent="0" algn="l" rtl="0">
              <a:lnSpc>
                <a:spcPct val="100000"/>
              </a:lnSpc>
              <a:spcBef>
                <a:spcPts val="0"/>
              </a:spcBef>
              <a:spcAft>
                <a:spcPts val="0"/>
              </a:spcAft>
              <a:buSzPts val="1800"/>
              <a:buNone/>
            </a:pPr>
            <a:endParaRPr sz="1800" dirty="0"/>
          </a:p>
          <a:p>
            <a:pPr marL="0" lvl="3" indent="0" algn="l" rtl="0">
              <a:lnSpc>
                <a:spcPct val="100000"/>
              </a:lnSpc>
              <a:spcBef>
                <a:spcPts val="0"/>
              </a:spcBef>
              <a:spcAft>
                <a:spcPts val="0"/>
              </a:spcAft>
              <a:buSzPts val="1800"/>
              <a:buNone/>
            </a:pPr>
            <a:endParaRPr sz="1800" dirty="0"/>
          </a:p>
          <a:p>
            <a:pPr marL="0" lvl="2" indent="0" algn="l" rtl="0">
              <a:lnSpc>
                <a:spcPct val="111111"/>
              </a:lnSpc>
              <a:spcBef>
                <a:spcPts val="0"/>
              </a:spcBef>
              <a:spcAft>
                <a:spcPts val="0"/>
              </a:spcAft>
              <a:buNone/>
            </a:pPr>
            <a:r>
              <a:rPr lang="en-US" sz="1800" dirty="0"/>
              <a:t>Stakeholders have a common interest – a strong desire – to ensure the business succeeds. They have a lot to lose personally and financially if it doesn’t.</a:t>
            </a:r>
            <a:endParaRPr sz="1800" dirty="0"/>
          </a:p>
          <a:p>
            <a:pPr marL="0" lvl="3" indent="0" algn="l" rtl="0">
              <a:lnSpc>
                <a:spcPct val="100000"/>
              </a:lnSpc>
              <a:spcBef>
                <a:spcPts val="0"/>
              </a:spcBef>
              <a:spcAft>
                <a:spcPts val="0"/>
              </a:spcAft>
              <a:buSzPts val="1800"/>
              <a:buNone/>
            </a:pPr>
            <a:endParaRPr sz="1800" dirty="0"/>
          </a:p>
          <a:p>
            <a:pPr marL="0" lvl="8" indent="0" algn="l" rtl="0">
              <a:spcBef>
                <a:spcPts val="0"/>
              </a:spcBef>
              <a:spcAft>
                <a:spcPts val="0"/>
              </a:spcAft>
              <a:buClr>
                <a:schemeClr val="dk1"/>
              </a:buClr>
              <a:buSzPts val="1000"/>
              <a:buFont typeface="Arial"/>
              <a:buNone/>
            </a:pPr>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14"/>
          <p:cNvSpPr txBox="1">
            <a:spLocks noGrp="1"/>
          </p:cNvSpPr>
          <p:nvPr>
            <p:ph type="title"/>
          </p:nvPr>
        </p:nvSpPr>
        <p:spPr>
          <a:xfrm>
            <a:off x="457200" y="1008000"/>
            <a:ext cx="8507288"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 expectations – conflicting interests (2)</a:t>
            </a:r>
            <a:endParaRPr dirty="0"/>
          </a:p>
        </p:txBody>
      </p:sp>
      <p:sp>
        <p:nvSpPr>
          <p:cNvPr id="128" name="Google Shape;128;p14"/>
          <p:cNvSpPr txBox="1">
            <a:spLocks noGrp="1"/>
          </p:cNvSpPr>
          <p:nvPr>
            <p:ph type="body" idx="1"/>
          </p:nvPr>
        </p:nvSpPr>
        <p:spPr>
          <a:xfrm>
            <a:off x="457200" y="1390588"/>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b="1" dirty="0"/>
              <a:t>What about when stakeholder interests come into conflict?</a:t>
            </a:r>
            <a:endParaRPr sz="1800" b="1" dirty="0"/>
          </a:p>
          <a:p>
            <a:pPr marL="0" lvl="2" indent="0" algn="l" rtl="0">
              <a:lnSpc>
                <a:spcPct val="111111"/>
              </a:lnSpc>
              <a:spcBef>
                <a:spcPts val="0"/>
              </a:spcBef>
              <a:spcAft>
                <a:spcPts val="0"/>
              </a:spcAft>
              <a:buNone/>
            </a:pPr>
            <a:endParaRPr sz="1800" dirty="0"/>
          </a:p>
          <a:p>
            <a:pPr marL="0" lvl="2" indent="0" algn="l" rtl="0">
              <a:lnSpc>
                <a:spcPct val="111111"/>
              </a:lnSpc>
              <a:spcBef>
                <a:spcPts val="0"/>
              </a:spcBef>
              <a:spcAft>
                <a:spcPts val="0"/>
              </a:spcAft>
              <a:buNone/>
            </a:pPr>
            <a:r>
              <a:rPr lang="en-US" sz="1800" b="1" dirty="0"/>
              <a:t>Conflicting interests </a:t>
            </a:r>
            <a:r>
              <a:rPr kumimoji="0" lang="en-US" sz="1800" b="1" i="0" u="none" strike="noStrike" kern="0" cap="none" spc="0" normalizeH="0" baseline="0" noProof="0" dirty="0">
                <a:ln>
                  <a:noFill/>
                </a:ln>
                <a:solidFill>
                  <a:srgbClr val="000000"/>
                </a:solidFill>
                <a:effectLst/>
                <a:uLnTx/>
                <a:uFillTx/>
                <a:latin typeface="Arial"/>
                <a:cs typeface="Arial"/>
                <a:sym typeface="Arial"/>
              </a:rPr>
              <a:t>–</a:t>
            </a:r>
            <a:r>
              <a:rPr lang="en-US" sz="1800" b="1" dirty="0"/>
              <a:t> board of directors</a:t>
            </a:r>
            <a:endParaRPr sz="1800" b="1" dirty="0"/>
          </a:p>
          <a:p>
            <a:pPr marL="215900" lvl="3" indent="-215900" algn="l" rtl="0">
              <a:lnSpc>
                <a:spcPct val="100000"/>
              </a:lnSpc>
              <a:spcBef>
                <a:spcPts val="0"/>
              </a:spcBef>
              <a:spcAft>
                <a:spcPts val="0"/>
              </a:spcAft>
              <a:buSzPts val="1600"/>
              <a:buChar char="•"/>
            </a:pPr>
            <a:r>
              <a:rPr lang="en-US" sz="1800" dirty="0"/>
              <a:t>Appointed to plan and run a company.</a:t>
            </a:r>
            <a:endParaRPr sz="1800" dirty="0"/>
          </a:p>
          <a:p>
            <a:pPr marL="215900" lvl="3" indent="-215900" algn="l" rtl="0">
              <a:lnSpc>
                <a:spcPct val="100000"/>
              </a:lnSpc>
              <a:spcBef>
                <a:spcPts val="0"/>
              </a:spcBef>
              <a:spcAft>
                <a:spcPts val="0"/>
              </a:spcAft>
              <a:buSzPts val="1600"/>
              <a:buChar char="•"/>
            </a:pPr>
            <a:r>
              <a:rPr lang="en-US" sz="1800" dirty="0"/>
              <a:t>Ensure the company makes profits.</a:t>
            </a:r>
            <a:endParaRPr sz="1800" dirty="0"/>
          </a:p>
          <a:p>
            <a:pPr marL="215900" lvl="3" indent="-215900" algn="l" rtl="0">
              <a:lnSpc>
                <a:spcPct val="100000"/>
              </a:lnSpc>
              <a:spcBef>
                <a:spcPts val="0"/>
              </a:spcBef>
              <a:spcAft>
                <a:spcPts val="0"/>
              </a:spcAft>
              <a:buSzPts val="1600"/>
              <a:buChar char="•"/>
            </a:pPr>
            <a:r>
              <a:rPr lang="en-US" sz="1800" dirty="0"/>
              <a:t>Answerable to the shareholders. </a:t>
            </a:r>
            <a:endParaRPr sz="1800" dirty="0"/>
          </a:p>
          <a:p>
            <a:pPr marL="215900" lvl="3" indent="-215900" algn="l" rtl="0">
              <a:lnSpc>
                <a:spcPct val="100000"/>
              </a:lnSpc>
              <a:spcBef>
                <a:spcPts val="0"/>
              </a:spcBef>
              <a:spcAft>
                <a:spcPts val="0"/>
              </a:spcAft>
              <a:buSzPts val="1600"/>
              <a:buChar char="•"/>
            </a:pPr>
            <a:r>
              <a:rPr lang="en-US" sz="1800" dirty="0"/>
              <a:t>Demand dividends from profits.</a:t>
            </a:r>
            <a:endParaRPr sz="1800" dirty="0"/>
          </a:p>
          <a:p>
            <a:pPr marL="215900" lvl="3" indent="-215900" algn="l" rtl="0">
              <a:lnSpc>
                <a:spcPct val="100000"/>
              </a:lnSpc>
              <a:spcBef>
                <a:spcPts val="0"/>
              </a:spcBef>
              <a:spcAft>
                <a:spcPts val="0"/>
              </a:spcAft>
              <a:buSzPts val="1600"/>
              <a:buChar char="•"/>
            </a:pPr>
            <a:r>
              <a:rPr lang="en-US" sz="1800" dirty="0">
                <a:latin typeface="Arial"/>
                <a:ea typeface="Arial"/>
                <a:cs typeface="Arial"/>
                <a:sym typeface="Arial"/>
              </a:rPr>
              <a:t>Voted out by shareholders.</a:t>
            </a:r>
            <a:endParaRPr sz="1800" dirty="0"/>
          </a:p>
          <a:p>
            <a:pPr marL="215900" lvl="3" indent="-215900" algn="l" rtl="0">
              <a:lnSpc>
                <a:spcPct val="100000"/>
              </a:lnSpc>
              <a:spcBef>
                <a:spcPts val="0"/>
              </a:spcBef>
              <a:spcAft>
                <a:spcPts val="0"/>
              </a:spcAft>
              <a:buSzPts val="1600"/>
              <a:buChar char="•"/>
            </a:pPr>
            <a:r>
              <a:rPr lang="en-US" sz="1800" dirty="0">
                <a:latin typeface="Arial"/>
                <a:ea typeface="Arial"/>
                <a:cs typeface="Arial"/>
                <a:sym typeface="Arial"/>
              </a:rPr>
              <a:t>Duty of care to employees.</a:t>
            </a:r>
            <a:endParaRPr sz="1800" dirty="0">
              <a:latin typeface="Arial"/>
              <a:ea typeface="Arial"/>
              <a:cs typeface="Arial"/>
              <a:sym typeface="Arial"/>
            </a:endParaRPr>
          </a:p>
          <a:p>
            <a:pPr marL="215900" lvl="3" indent="-215900" algn="l" rtl="0">
              <a:lnSpc>
                <a:spcPct val="100000"/>
              </a:lnSpc>
              <a:spcBef>
                <a:spcPts val="0"/>
              </a:spcBef>
              <a:spcAft>
                <a:spcPts val="0"/>
              </a:spcAft>
              <a:buSzPts val="1600"/>
              <a:buChar char="•"/>
            </a:pPr>
            <a:r>
              <a:rPr lang="en-US" sz="1800" dirty="0">
                <a:latin typeface="Arial"/>
                <a:ea typeface="Arial"/>
                <a:cs typeface="Arial"/>
                <a:sym typeface="Arial"/>
              </a:rPr>
              <a:t>Contractual obligations to suppliers.</a:t>
            </a:r>
            <a:endParaRPr sz="1800" dirty="0">
              <a:latin typeface="Calibri"/>
              <a:ea typeface="Calibri"/>
              <a:cs typeface="Calibri"/>
              <a:sym typeface="Calibri"/>
            </a:endParaRPr>
          </a:p>
          <a:p>
            <a:pPr marL="215900" lvl="3" indent="-215900" algn="l" rtl="0">
              <a:lnSpc>
                <a:spcPct val="100000"/>
              </a:lnSpc>
              <a:spcBef>
                <a:spcPts val="0"/>
              </a:spcBef>
              <a:spcAft>
                <a:spcPts val="0"/>
              </a:spcAft>
              <a:buSzPts val="1600"/>
              <a:buChar char="•"/>
            </a:pPr>
            <a:r>
              <a:rPr lang="en-US" sz="1800" dirty="0">
                <a:latin typeface="Arial"/>
                <a:ea typeface="Arial"/>
                <a:cs typeface="Arial"/>
                <a:sym typeface="Arial"/>
              </a:rPr>
              <a:t>Required to follow laws and regulations that could incur costs.</a:t>
            </a:r>
            <a:endParaRPr sz="1800" dirty="0"/>
          </a:p>
          <a:p>
            <a:pPr marL="215900" lvl="3" indent="-215900" algn="l" rtl="0">
              <a:lnSpc>
                <a:spcPct val="100000"/>
              </a:lnSpc>
              <a:spcBef>
                <a:spcPts val="0"/>
              </a:spcBef>
              <a:spcAft>
                <a:spcPts val="0"/>
              </a:spcAft>
              <a:buSzPts val="1600"/>
              <a:buChar char="•"/>
            </a:pPr>
            <a:r>
              <a:rPr lang="en-US" sz="1800" dirty="0">
                <a:latin typeface="Arial"/>
                <a:ea typeface="Arial"/>
                <a:cs typeface="Arial"/>
                <a:sym typeface="Arial"/>
              </a:rPr>
              <a:t>Need to keep customers happy to ensure it does the business that makes the profits.</a:t>
            </a:r>
            <a:endParaRPr sz="1800" dirty="0"/>
          </a:p>
          <a:p>
            <a:pPr marL="0" lvl="3" indent="0" algn="l" rtl="0">
              <a:lnSpc>
                <a:spcPct val="100000"/>
              </a:lnSpc>
              <a:spcBef>
                <a:spcPts val="0"/>
              </a:spcBef>
              <a:spcAft>
                <a:spcPts val="0"/>
              </a:spcAft>
              <a:buSzPts val="1800"/>
              <a:buNone/>
            </a:pPr>
            <a:endParaRPr sz="1800" dirty="0"/>
          </a:p>
          <a:p>
            <a:pPr marL="0" lvl="2" indent="0" algn="l" rtl="0">
              <a:lnSpc>
                <a:spcPct val="111111"/>
              </a:lnSpc>
              <a:spcBef>
                <a:spcPts val="0"/>
              </a:spcBef>
              <a:spcAft>
                <a:spcPts val="0"/>
              </a:spcAft>
              <a:buNone/>
            </a:pPr>
            <a:r>
              <a:rPr lang="en-US" sz="1800" dirty="0"/>
              <a:t>BoD have to aim to maximise profits for shareholders, while ensuring all other business requirements are fulfilled to ensure it is compliant.</a:t>
            </a:r>
            <a:endParaRPr sz="1800" dirty="0"/>
          </a:p>
          <a:p>
            <a:pPr marL="0" lvl="3" indent="0" algn="l" rtl="0">
              <a:lnSpc>
                <a:spcPct val="100000"/>
              </a:lnSpc>
              <a:spcBef>
                <a:spcPts val="0"/>
              </a:spcBef>
              <a:spcAft>
                <a:spcPts val="0"/>
              </a:spcAft>
              <a:buSzPts val="1800"/>
              <a:buNone/>
            </a:pPr>
            <a:endParaRPr sz="1800" dirty="0"/>
          </a:p>
          <a:p>
            <a:pPr marL="0" lvl="8" indent="0" algn="l" rtl="0">
              <a:spcBef>
                <a:spcPts val="0"/>
              </a:spcBef>
              <a:spcAft>
                <a:spcPts val="0"/>
              </a:spcAft>
              <a:buClr>
                <a:schemeClr val="dk1"/>
              </a:buClr>
              <a:buSzPts val="1000"/>
              <a:buFont typeface="Arial"/>
              <a:buNone/>
            </a:pP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15"/>
          <p:cNvSpPr txBox="1">
            <a:spLocks noGrp="1"/>
          </p:cNvSpPr>
          <p:nvPr>
            <p:ph type="title"/>
          </p:nvPr>
        </p:nvSpPr>
        <p:spPr>
          <a:xfrm>
            <a:off x="457200" y="1008000"/>
            <a:ext cx="8507288"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 expectations – conflicting interests (3</a:t>
            </a:r>
            <a:r>
              <a:rPr lang="en-US" b="0" dirty="0"/>
              <a:t>)</a:t>
            </a:r>
            <a:endParaRPr dirty="0"/>
          </a:p>
        </p:txBody>
      </p:sp>
      <p:sp>
        <p:nvSpPr>
          <p:cNvPr id="136" name="Google Shape;136;p15"/>
          <p:cNvSpPr txBox="1">
            <a:spLocks noGrp="1"/>
          </p:cNvSpPr>
          <p:nvPr>
            <p:ph type="body" idx="1"/>
          </p:nvPr>
        </p:nvSpPr>
        <p:spPr>
          <a:xfrm>
            <a:off x="457200" y="1390588"/>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Employees working at operational level may not understand the conflicts the BoD need to manage. </a:t>
            </a:r>
            <a:endParaRPr sz="1800" dirty="0"/>
          </a:p>
          <a:p>
            <a:pPr marL="0" lvl="2" indent="0" algn="l" rtl="0">
              <a:lnSpc>
                <a:spcPct val="111111"/>
              </a:lnSpc>
              <a:spcBef>
                <a:spcPts val="0"/>
              </a:spcBef>
              <a:spcAft>
                <a:spcPts val="0"/>
              </a:spcAft>
              <a:buNone/>
            </a:pPr>
            <a:endParaRPr sz="1800" dirty="0"/>
          </a:p>
          <a:p>
            <a:pPr marL="0" lvl="2" indent="0" algn="l" rtl="0">
              <a:lnSpc>
                <a:spcPct val="111111"/>
              </a:lnSpc>
              <a:spcBef>
                <a:spcPts val="0"/>
              </a:spcBef>
              <a:spcAft>
                <a:spcPts val="0"/>
              </a:spcAft>
              <a:buNone/>
            </a:pPr>
            <a:r>
              <a:rPr lang="en-US" sz="1800" b="1" dirty="0"/>
              <a:t>Conflicting interests – employees</a:t>
            </a:r>
            <a:endParaRPr sz="1800" b="1" dirty="0"/>
          </a:p>
          <a:p>
            <a:pPr marL="215900" lvl="3" indent="-215900" algn="l" rtl="0">
              <a:lnSpc>
                <a:spcPct val="100000"/>
              </a:lnSpc>
              <a:spcBef>
                <a:spcPts val="0"/>
              </a:spcBef>
              <a:spcAft>
                <a:spcPts val="0"/>
              </a:spcAft>
              <a:buSzPts val="1600"/>
              <a:buChar char="•"/>
            </a:pPr>
            <a:r>
              <a:rPr lang="en-US" sz="1800" dirty="0"/>
              <a:t>See the company announce record profits.</a:t>
            </a:r>
            <a:endParaRPr sz="1800" dirty="0"/>
          </a:p>
          <a:p>
            <a:pPr marL="215900" lvl="3" indent="-215900" algn="l" rtl="0">
              <a:lnSpc>
                <a:spcPct val="100000"/>
              </a:lnSpc>
              <a:spcBef>
                <a:spcPts val="0"/>
              </a:spcBef>
              <a:spcAft>
                <a:spcPts val="0"/>
              </a:spcAft>
              <a:buSzPts val="1600"/>
              <a:buChar char="•"/>
            </a:pPr>
            <a:r>
              <a:rPr lang="en-US" sz="1800" dirty="0">
                <a:latin typeface="Arial"/>
                <a:ea typeface="Arial"/>
                <a:cs typeface="Arial"/>
                <a:sym typeface="Arial"/>
              </a:rPr>
              <a:t>Expectations of a healthy pay increase.</a:t>
            </a:r>
            <a:endParaRPr sz="1800" dirty="0"/>
          </a:p>
          <a:p>
            <a:pPr marL="215900" lvl="3" indent="-215900" algn="l" rtl="0">
              <a:lnSpc>
                <a:spcPct val="100000"/>
              </a:lnSpc>
              <a:spcBef>
                <a:spcPts val="0"/>
              </a:spcBef>
              <a:spcAft>
                <a:spcPts val="0"/>
              </a:spcAft>
              <a:buSzPts val="1600"/>
              <a:buChar char="•"/>
            </a:pPr>
            <a:r>
              <a:rPr lang="en-US" sz="1800" dirty="0">
                <a:latin typeface="Arial"/>
                <a:ea typeface="Arial"/>
                <a:cs typeface="Arial"/>
                <a:sym typeface="Arial"/>
              </a:rPr>
              <a:t>50</a:t>
            </a:r>
            <a:r>
              <a:rPr lang="en-US" sz="1800" dirty="0"/>
              <a:t>–</a:t>
            </a:r>
            <a:r>
              <a:rPr lang="en-US" sz="1800" dirty="0">
                <a:latin typeface="Arial"/>
                <a:ea typeface="Arial"/>
                <a:cs typeface="Arial"/>
                <a:sym typeface="Arial"/>
              </a:rPr>
              <a:t>60% of profit paid to shareholders.</a:t>
            </a:r>
            <a:endParaRPr sz="1800" dirty="0"/>
          </a:p>
          <a:p>
            <a:pPr marL="215900" lvl="3" indent="-215900" algn="l" rtl="0">
              <a:lnSpc>
                <a:spcPct val="100000"/>
              </a:lnSpc>
              <a:spcBef>
                <a:spcPts val="0"/>
              </a:spcBef>
              <a:spcAft>
                <a:spcPts val="0"/>
              </a:spcAft>
              <a:buSzPts val="1600"/>
              <a:buChar char="•"/>
            </a:pPr>
            <a:r>
              <a:rPr lang="en-US" sz="1800" dirty="0"/>
              <a:t>30–40% retained for future growth plans.</a:t>
            </a:r>
            <a:endParaRPr sz="1800" dirty="0"/>
          </a:p>
          <a:p>
            <a:pPr marL="215900" lvl="3" indent="-215900" algn="l" rtl="0">
              <a:lnSpc>
                <a:spcPct val="100000"/>
              </a:lnSpc>
              <a:spcBef>
                <a:spcPts val="0"/>
              </a:spcBef>
              <a:spcAft>
                <a:spcPts val="0"/>
              </a:spcAft>
              <a:buSzPts val="1600"/>
              <a:buChar char="•"/>
            </a:pPr>
            <a:r>
              <a:rPr lang="en-US" sz="1800" dirty="0">
                <a:latin typeface="Arial"/>
                <a:ea typeface="Arial"/>
                <a:cs typeface="Arial"/>
                <a:sym typeface="Arial"/>
              </a:rPr>
              <a:t>10% to be divided among all employees.</a:t>
            </a:r>
            <a:endParaRPr sz="1800" dirty="0"/>
          </a:p>
          <a:p>
            <a:pPr marL="215900" lvl="3" indent="-215900" algn="l" rtl="0">
              <a:lnSpc>
                <a:spcPct val="100000"/>
              </a:lnSpc>
              <a:spcBef>
                <a:spcPts val="0"/>
              </a:spcBef>
              <a:spcAft>
                <a:spcPts val="0"/>
              </a:spcAft>
              <a:buSzPts val="1600"/>
              <a:buChar char="•"/>
            </a:pPr>
            <a:r>
              <a:rPr lang="en-US" sz="1800" dirty="0">
                <a:latin typeface="Arial"/>
                <a:ea typeface="Arial"/>
                <a:cs typeface="Arial"/>
                <a:sym typeface="Arial"/>
              </a:rPr>
              <a:t>Pay rise levels at 1% of current salary.</a:t>
            </a:r>
            <a:endParaRPr sz="1800" dirty="0"/>
          </a:p>
          <a:p>
            <a:pPr marL="215900" lvl="3" indent="-215900" algn="l" rtl="0">
              <a:lnSpc>
                <a:spcPct val="100000"/>
              </a:lnSpc>
              <a:spcBef>
                <a:spcPts val="0"/>
              </a:spcBef>
              <a:spcAft>
                <a:spcPts val="0"/>
              </a:spcAft>
              <a:buSzPts val="1600"/>
              <a:buChar char="•"/>
            </a:pPr>
            <a:r>
              <a:rPr lang="en-US" sz="1800" dirty="0">
                <a:latin typeface="Arial"/>
                <a:ea typeface="Arial"/>
                <a:cs typeface="Arial"/>
                <a:sym typeface="Arial"/>
              </a:rPr>
              <a:t>Disgruntled skilled employees may leave.</a:t>
            </a:r>
            <a:endParaRPr sz="1800" dirty="0"/>
          </a:p>
          <a:p>
            <a:pPr marL="215900" lvl="3" indent="-215900" algn="l" rtl="0">
              <a:lnSpc>
                <a:spcPct val="100000"/>
              </a:lnSpc>
              <a:spcBef>
                <a:spcPts val="0"/>
              </a:spcBef>
              <a:spcAft>
                <a:spcPts val="0"/>
              </a:spcAft>
              <a:buSzPts val="1600"/>
              <a:buChar char="•"/>
            </a:pPr>
            <a:r>
              <a:rPr lang="en-US" sz="1800" dirty="0">
                <a:latin typeface="Arial"/>
                <a:ea typeface="Arial"/>
                <a:cs typeface="Arial"/>
                <a:sym typeface="Arial"/>
              </a:rPr>
              <a:t>Take industrial action (strike, work to rule, etc). </a:t>
            </a:r>
            <a:endParaRPr sz="1800" dirty="0"/>
          </a:p>
          <a:p>
            <a:pPr marL="215900" lvl="3" indent="-215900" algn="l" rtl="0">
              <a:lnSpc>
                <a:spcPct val="100000"/>
              </a:lnSpc>
              <a:spcBef>
                <a:spcPts val="0"/>
              </a:spcBef>
              <a:spcAft>
                <a:spcPts val="0"/>
              </a:spcAft>
              <a:buSzPts val="1600"/>
              <a:buChar char="•"/>
            </a:pPr>
            <a:r>
              <a:rPr lang="en-US" sz="1800" dirty="0">
                <a:latin typeface="Arial"/>
                <a:ea typeface="Arial"/>
                <a:cs typeface="Arial"/>
                <a:sym typeface="Arial"/>
              </a:rPr>
              <a:t>Involvement of trade unions if enough cause.</a:t>
            </a:r>
            <a:endParaRPr sz="1800" dirty="0"/>
          </a:p>
          <a:p>
            <a:pPr marL="0" lvl="2" indent="0" algn="l" rtl="0">
              <a:lnSpc>
                <a:spcPct val="111111"/>
              </a:lnSpc>
              <a:spcBef>
                <a:spcPts val="0"/>
              </a:spcBef>
              <a:spcAft>
                <a:spcPts val="0"/>
              </a:spcAft>
              <a:buNone/>
            </a:pPr>
            <a:endParaRPr sz="1800" dirty="0"/>
          </a:p>
          <a:p>
            <a:pPr marL="0" lvl="2" indent="0" algn="l" rtl="0">
              <a:lnSpc>
                <a:spcPct val="111111"/>
              </a:lnSpc>
              <a:spcBef>
                <a:spcPts val="0"/>
              </a:spcBef>
              <a:spcAft>
                <a:spcPts val="0"/>
              </a:spcAft>
              <a:buNone/>
            </a:pPr>
            <a:r>
              <a:rPr lang="en-US" sz="1800" dirty="0"/>
              <a:t>The BoD need to balance the expectations of employees, against those of the shareholders and the needs of the business – it can’t operate without </a:t>
            </a:r>
          </a:p>
          <a:p>
            <a:pPr marL="0" lvl="2" indent="0" algn="l" rtl="0">
              <a:lnSpc>
                <a:spcPct val="111111"/>
              </a:lnSpc>
              <a:spcBef>
                <a:spcPts val="0"/>
              </a:spcBef>
              <a:spcAft>
                <a:spcPts val="0"/>
              </a:spcAft>
              <a:buNone/>
            </a:pPr>
            <a:r>
              <a:rPr lang="en-US" sz="1800" dirty="0"/>
              <a:t>employees.</a:t>
            </a:r>
            <a:endParaRPr sz="1800" dirty="0"/>
          </a:p>
          <a:p>
            <a:pPr marL="0" lvl="3" indent="0" algn="l" rtl="0">
              <a:lnSpc>
                <a:spcPct val="100000"/>
              </a:lnSpc>
              <a:spcBef>
                <a:spcPts val="0"/>
              </a:spcBef>
              <a:spcAft>
                <a:spcPts val="0"/>
              </a:spcAft>
              <a:buSzPts val="1800"/>
              <a:buNone/>
            </a:pPr>
            <a:endParaRPr sz="1800" dirty="0"/>
          </a:p>
          <a:p>
            <a:pPr marL="0" lvl="8" indent="0" algn="l" rtl="0">
              <a:spcBef>
                <a:spcPts val="0"/>
              </a:spcBef>
              <a:spcAft>
                <a:spcPts val="0"/>
              </a:spcAft>
              <a:buClr>
                <a:schemeClr val="dk1"/>
              </a:buClr>
              <a:buSzPts val="1000"/>
              <a:buFont typeface="Arial"/>
              <a:buNone/>
            </a:pP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1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 expectations – conflicting interests (4)</a:t>
            </a:r>
            <a:endParaRPr dirty="0"/>
          </a:p>
        </p:txBody>
      </p:sp>
      <p:sp>
        <p:nvSpPr>
          <p:cNvPr id="144" name="Google Shape;144;p16"/>
          <p:cNvSpPr txBox="1">
            <a:spLocks noGrp="1"/>
          </p:cNvSpPr>
          <p:nvPr>
            <p:ph type="body" idx="1"/>
          </p:nvPr>
        </p:nvSpPr>
        <p:spPr>
          <a:xfrm>
            <a:off x="457200" y="1355076"/>
            <a:ext cx="8229600" cy="4248000"/>
          </a:xfrm>
          <a:prstGeom prst="rect">
            <a:avLst/>
          </a:prstGeom>
          <a:noFill/>
          <a:ln>
            <a:noFill/>
          </a:ln>
        </p:spPr>
        <p:txBody>
          <a:bodyPr spcFirstLastPara="1" wrap="square" lIns="0" tIns="0" rIns="0" bIns="0" anchor="t" anchorCtr="0">
            <a:noAutofit/>
          </a:bodyPr>
          <a:lstStyle/>
          <a:p>
            <a:pPr marL="0" lvl="2" indent="0" algn="l" rtl="0">
              <a:lnSpc>
                <a:spcPct val="100000"/>
              </a:lnSpc>
              <a:spcBef>
                <a:spcPts val="0"/>
              </a:spcBef>
              <a:spcAft>
                <a:spcPts val="0"/>
              </a:spcAft>
              <a:buNone/>
            </a:pPr>
            <a:r>
              <a:rPr lang="en-US" sz="1800" dirty="0"/>
              <a:t>Suppliers have very specific conflicting interests in terms of sales, profit and survival.</a:t>
            </a:r>
            <a:endParaRPr sz="1800" dirty="0"/>
          </a:p>
          <a:p>
            <a:pPr marL="0" lvl="2" indent="0" algn="l" rtl="0">
              <a:lnSpc>
                <a:spcPct val="111111"/>
              </a:lnSpc>
              <a:spcBef>
                <a:spcPts val="0"/>
              </a:spcBef>
              <a:spcAft>
                <a:spcPts val="0"/>
              </a:spcAft>
              <a:buNone/>
            </a:pPr>
            <a:endParaRPr sz="1800" b="1" dirty="0"/>
          </a:p>
          <a:p>
            <a:pPr marL="0" lvl="2" indent="0" algn="l" rtl="0">
              <a:lnSpc>
                <a:spcPct val="111111"/>
              </a:lnSpc>
              <a:spcBef>
                <a:spcPts val="0"/>
              </a:spcBef>
              <a:spcAft>
                <a:spcPts val="0"/>
              </a:spcAft>
              <a:buNone/>
            </a:pPr>
            <a:r>
              <a:rPr lang="en-US" sz="1800" b="1" dirty="0"/>
              <a:t>Conflicting interests – suppliers</a:t>
            </a:r>
            <a:endParaRPr sz="1800" dirty="0"/>
          </a:p>
          <a:p>
            <a:pPr marL="215900" lvl="3" indent="-215900" algn="l" rtl="0">
              <a:lnSpc>
                <a:spcPct val="100000"/>
              </a:lnSpc>
              <a:spcBef>
                <a:spcPts val="0"/>
              </a:spcBef>
              <a:spcAft>
                <a:spcPts val="0"/>
              </a:spcAft>
              <a:buSzPts val="1600"/>
              <a:buChar char="•"/>
            </a:pPr>
            <a:r>
              <a:rPr lang="en-US" sz="1800" dirty="0"/>
              <a:t>Supply its goods/service to the business.</a:t>
            </a:r>
            <a:endParaRPr sz="1800" dirty="0"/>
          </a:p>
          <a:p>
            <a:pPr marL="215900" lvl="3" indent="-215900" algn="l" rtl="0">
              <a:lnSpc>
                <a:spcPct val="100000"/>
              </a:lnSpc>
              <a:spcBef>
                <a:spcPts val="0"/>
              </a:spcBef>
              <a:spcAft>
                <a:spcPts val="0"/>
              </a:spcAft>
              <a:buSzPts val="1600"/>
              <a:buChar char="•"/>
            </a:pPr>
            <a:r>
              <a:rPr lang="en-US" sz="1800" dirty="0"/>
              <a:t>Incur financial costs in supplying goods/services.</a:t>
            </a:r>
            <a:endParaRPr sz="1800" dirty="0"/>
          </a:p>
          <a:p>
            <a:pPr marL="215900" lvl="3" indent="-215900" algn="l" rtl="0">
              <a:lnSpc>
                <a:spcPct val="100000"/>
              </a:lnSpc>
              <a:spcBef>
                <a:spcPts val="0"/>
              </a:spcBef>
              <a:spcAft>
                <a:spcPts val="0"/>
              </a:spcAft>
              <a:buSzPts val="1600"/>
              <a:buChar char="•"/>
            </a:pPr>
            <a:r>
              <a:rPr lang="en-US" sz="1800" dirty="0"/>
              <a:t>They owe money to their suppliers too.</a:t>
            </a:r>
            <a:endParaRPr sz="1800" dirty="0"/>
          </a:p>
          <a:p>
            <a:pPr marL="215900" lvl="3" indent="-215900" algn="l" rtl="0">
              <a:lnSpc>
                <a:spcPct val="100000"/>
              </a:lnSpc>
              <a:spcBef>
                <a:spcPts val="0"/>
              </a:spcBef>
              <a:spcAft>
                <a:spcPts val="0"/>
              </a:spcAft>
              <a:buSzPts val="1600"/>
              <a:buChar char="•"/>
            </a:pPr>
            <a:r>
              <a:rPr lang="en-US" sz="1800" dirty="0"/>
              <a:t>They have staff to pay too.</a:t>
            </a:r>
            <a:endParaRPr sz="1800" dirty="0"/>
          </a:p>
          <a:p>
            <a:pPr marL="215900" lvl="3" indent="-215900" algn="l" rtl="0">
              <a:lnSpc>
                <a:spcPct val="100000"/>
              </a:lnSpc>
              <a:spcBef>
                <a:spcPts val="0"/>
              </a:spcBef>
              <a:spcAft>
                <a:spcPts val="0"/>
              </a:spcAft>
              <a:buSzPts val="1600"/>
              <a:buChar char="•"/>
            </a:pPr>
            <a:r>
              <a:rPr lang="en-US" sz="1800" dirty="0"/>
              <a:t>Need to sell goods/services to make profits too.</a:t>
            </a:r>
            <a:endParaRPr sz="1800" dirty="0"/>
          </a:p>
          <a:p>
            <a:pPr marL="215900" lvl="3" indent="-215900" algn="l" rtl="0">
              <a:lnSpc>
                <a:spcPct val="100000"/>
              </a:lnSpc>
              <a:spcBef>
                <a:spcPts val="0"/>
              </a:spcBef>
              <a:spcAft>
                <a:spcPts val="0"/>
              </a:spcAft>
              <a:buSzPts val="1600"/>
              <a:buChar char="•"/>
            </a:pPr>
            <a:r>
              <a:rPr lang="en-US" sz="1800" dirty="0"/>
              <a:t>Constant cost reductions could bankrupt suppliers.</a:t>
            </a:r>
            <a:endParaRPr sz="1800" dirty="0"/>
          </a:p>
          <a:p>
            <a:pPr marL="215900" lvl="3" indent="-215900" algn="l" rtl="0">
              <a:lnSpc>
                <a:spcPct val="100000"/>
              </a:lnSpc>
              <a:spcBef>
                <a:spcPts val="0"/>
              </a:spcBef>
              <a:spcAft>
                <a:spcPts val="0"/>
              </a:spcAft>
              <a:buSzPts val="1600"/>
              <a:buChar char="•"/>
            </a:pPr>
            <a:r>
              <a:rPr lang="en-US" sz="1800" dirty="0"/>
              <a:t>Taking too long to pay bills causes financial issues.</a:t>
            </a:r>
            <a:endParaRPr sz="1800" dirty="0"/>
          </a:p>
          <a:p>
            <a:pPr marL="0" lvl="3" indent="0" algn="l" rtl="0">
              <a:lnSpc>
                <a:spcPct val="125000"/>
              </a:lnSpc>
              <a:spcBef>
                <a:spcPts val="0"/>
              </a:spcBef>
              <a:spcAft>
                <a:spcPts val="0"/>
              </a:spcAft>
              <a:buSzPts val="1600"/>
              <a:buNone/>
            </a:pPr>
            <a:endParaRPr sz="1800" dirty="0"/>
          </a:p>
          <a:p>
            <a:pPr marL="0" lvl="3" indent="0" algn="l" rtl="0">
              <a:lnSpc>
                <a:spcPct val="111111"/>
              </a:lnSpc>
              <a:spcBef>
                <a:spcPts val="0"/>
              </a:spcBef>
              <a:spcAft>
                <a:spcPts val="0"/>
              </a:spcAft>
              <a:buSzPts val="1800"/>
              <a:buNone/>
            </a:pPr>
            <a:r>
              <a:rPr lang="en-US" sz="1800" dirty="0"/>
              <a:t>If the BoD don’t manage the company well it could go out of business, bringing other suppliers in the network down with it. </a:t>
            </a:r>
            <a:endParaRPr sz="1800" dirty="0"/>
          </a:p>
          <a:p>
            <a:pPr marL="0" lvl="3" indent="0" algn="l" rtl="0">
              <a:lnSpc>
                <a:spcPct val="111111"/>
              </a:lnSpc>
              <a:spcBef>
                <a:spcPts val="0"/>
              </a:spcBef>
              <a:spcAft>
                <a:spcPts val="0"/>
              </a:spcAft>
              <a:buSzPts val="1800"/>
              <a:buNone/>
            </a:pPr>
            <a:r>
              <a:rPr lang="en-US" sz="1800" dirty="0"/>
              <a:t>If it is a large organisation, it could have a major detrimental impact on the       local economy with a chain reaction of other businesses being affected.</a:t>
            </a:r>
            <a:endParaRPr sz="1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1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 expectations – conflicting interests (5)</a:t>
            </a:r>
            <a:endParaRPr dirty="0"/>
          </a:p>
        </p:txBody>
      </p:sp>
      <p:sp>
        <p:nvSpPr>
          <p:cNvPr id="152" name="Google Shape;152;p17"/>
          <p:cNvSpPr txBox="1">
            <a:spLocks noGrp="1"/>
          </p:cNvSpPr>
          <p:nvPr>
            <p:ph type="body" idx="1"/>
          </p:nvPr>
        </p:nvSpPr>
        <p:spPr>
          <a:xfrm>
            <a:off x="457200" y="1390588"/>
            <a:ext cx="843528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 needs of customers should be at the heart of any business. Understanding and catering to their needs is key to a profitable business.</a:t>
            </a:r>
            <a:endParaRPr sz="1800" dirty="0"/>
          </a:p>
          <a:p>
            <a:pPr marL="0" lvl="2" indent="0" algn="l" rtl="0">
              <a:lnSpc>
                <a:spcPct val="100000"/>
              </a:lnSpc>
              <a:spcBef>
                <a:spcPts val="0"/>
              </a:spcBef>
              <a:spcAft>
                <a:spcPts val="0"/>
              </a:spcAft>
              <a:buNone/>
            </a:pPr>
            <a:endParaRPr sz="1800" dirty="0"/>
          </a:p>
          <a:p>
            <a:pPr marL="0" lvl="2" indent="0" algn="l" rtl="0">
              <a:lnSpc>
                <a:spcPct val="111111"/>
              </a:lnSpc>
              <a:spcBef>
                <a:spcPts val="0"/>
              </a:spcBef>
              <a:spcAft>
                <a:spcPts val="0"/>
              </a:spcAft>
              <a:buNone/>
            </a:pPr>
            <a:r>
              <a:rPr lang="en-US" sz="1800" b="1" dirty="0"/>
              <a:t>Conflicting interests – customers</a:t>
            </a:r>
            <a:endParaRPr sz="1800" dirty="0"/>
          </a:p>
          <a:p>
            <a:pPr marL="0" lvl="2" indent="0" algn="l" rtl="0">
              <a:lnSpc>
                <a:spcPct val="111111"/>
              </a:lnSpc>
              <a:spcBef>
                <a:spcPts val="0"/>
              </a:spcBef>
              <a:spcAft>
                <a:spcPts val="0"/>
              </a:spcAft>
              <a:buNone/>
            </a:pPr>
            <a:endParaRPr sz="1800" b="1" dirty="0"/>
          </a:p>
          <a:p>
            <a:pPr marL="215900" lvl="3" indent="-215900" algn="l" rtl="0">
              <a:lnSpc>
                <a:spcPct val="100000"/>
              </a:lnSpc>
              <a:spcBef>
                <a:spcPts val="0"/>
              </a:spcBef>
              <a:spcAft>
                <a:spcPts val="0"/>
              </a:spcAft>
              <a:buSzPts val="1600"/>
              <a:buChar char="•"/>
            </a:pPr>
            <a:r>
              <a:rPr lang="en-US" sz="1800" dirty="0"/>
              <a:t>High quality v low prices of product/services.</a:t>
            </a:r>
            <a:endParaRPr sz="1800" dirty="0"/>
          </a:p>
          <a:p>
            <a:pPr marL="215900" lvl="3" indent="-215900" algn="l" rtl="0">
              <a:lnSpc>
                <a:spcPct val="100000"/>
              </a:lnSpc>
              <a:spcBef>
                <a:spcPts val="0"/>
              </a:spcBef>
              <a:spcAft>
                <a:spcPts val="0"/>
              </a:spcAft>
              <a:buSzPts val="1600"/>
              <a:buChar char="•"/>
            </a:pPr>
            <a:r>
              <a:rPr lang="en-US" sz="1800" dirty="0"/>
              <a:t>Psychological price points – won’t pay more.</a:t>
            </a:r>
            <a:endParaRPr sz="1800" dirty="0"/>
          </a:p>
          <a:p>
            <a:pPr marL="215900" lvl="3" indent="-215900" algn="l" rtl="0">
              <a:lnSpc>
                <a:spcPct val="100000"/>
              </a:lnSpc>
              <a:spcBef>
                <a:spcPts val="0"/>
              </a:spcBef>
              <a:spcAft>
                <a:spcPts val="0"/>
              </a:spcAft>
              <a:buSzPts val="1600"/>
              <a:buChar char="•"/>
            </a:pPr>
            <a:r>
              <a:rPr lang="en-US" sz="1800" dirty="0"/>
              <a:t>Interest in reputation, ethics, behaviours.</a:t>
            </a:r>
            <a:endParaRPr sz="1800" dirty="0"/>
          </a:p>
          <a:p>
            <a:pPr marL="215900" lvl="3" indent="-215900" algn="l" rtl="0">
              <a:lnSpc>
                <a:spcPct val="100000"/>
              </a:lnSpc>
              <a:spcBef>
                <a:spcPts val="0"/>
              </a:spcBef>
              <a:spcAft>
                <a:spcPts val="0"/>
              </a:spcAft>
              <a:buSzPts val="1600"/>
              <a:buChar char="•"/>
            </a:pPr>
            <a:r>
              <a:rPr lang="en-US" sz="1800" dirty="0"/>
              <a:t>Brand loyalty v high cost of advertising.</a:t>
            </a:r>
            <a:endParaRPr sz="1800" dirty="0"/>
          </a:p>
          <a:p>
            <a:pPr marL="215900" lvl="3" indent="-215900" algn="l" rtl="0">
              <a:lnSpc>
                <a:spcPct val="100000"/>
              </a:lnSpc>
              <a:spcBef>
                <a:spcPts val="0"/>
              </a:spcBef>
              <a:spcAft>
                <a:spcPts val="0"/>
              </a:spcAft>
              <a:buSzPts val="1600"/>
              <a:buChar char="•"/>
            </a:pPr>
            <a:r>
              <a:rPr lang="en-US" sz="1800" dirty="0"/>
              <a:t>Does it solve problem/achieve dreams?</a:t>
            </a:r>
            <a:endParaRPr sz="1800" dirty="0"/>
          </a:p>
          <a:p>
            <a:pPr marL="215900" lvl="3" indent="-215900" algn="l" rtl="0">
              <a:lnSpc>
                <a:spcPct val="100000"/>
              </a:lnSpc>
              <a:spcBef>
                <a:spcPts val="0"/>
              </a:spcBef>
              <a:spcAft>
                <a:spcPts val="0"/>
              </a:spcAft>
              <a:buSzPts val="1600"/>
              <a:buChar char="•"/>
            </a:pPr>
            <a:r>
              <a:rPr lang="en-US" sz="1800" dirty="0"/>
              <a:t>Impact on profitability.</a:t>
            </a:r>
            <a:endParaRPr sz="1800" dirty="0"/>
          </a:p>
          <a:p>
            <a:pPr marL="0" lvl="3" indent="0" algn="l" rtl="0">
              <a:lnSpc>
                <a:spcPct val="111111"/>
              </a:lnSpc>
              <a:spcBef>
                <a:spcPts val="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The expectations of customers can impact on costs occurred by the business. Brand loyalty will test their resilience if there are any negative reports in the press or on social media. Without customers – there is no need for the business to exist.</a:t>
            </a:r>
            <a:endParaRPr sz="1800" dirty="0"/>
          </a:p>
          <a:p>
            <a:pPr marL="0" lvl="3" indent="0" algn="l" rtl="0">
              <a:lnSpc>
                <a:spcPct val="111111"/>
              </a:lnSpc>
              <a:spcBef>
                <a:spcPts val="0"/>
              </a:spcBef>
              <a:spcAft>
                <a:spcPts val="0"/>
              </a:spcAft>
              <a:buSzPts val="1800"/>
              <a:buNone/>
            </a:pPr>
            <a:endParaRPr sz="1800" dirty="0"/>
          </a:p>
        </p:txBody>
      </p:sp>
      <p:pic>
        <p:nvPicPr>
          <p:cNvPr id="3074" name="Picture 2">
            <a:extLst>
              <a:ext uri="{FF2B5EF4-FFF2-40B4-BE49-F238E27FC236}">
                <a16:creationId xmlns:a16="http://schemas.microsoft.com/office/drawing/2014/main" id="{8AA6950B-BC82-E4FA-CEE1-1477DB6EB187}"/>
              </a:ext>
            </a:extLst>
          </p:cNvPr>
          <p:cNvPicPr>
            <a:picLocks noChangeAspect="1" noChangeArrowheads="1"/>
          </p:cNvPicPr>
          <p:nvPr/>
        </p:nvPicPr>
        <p:blipFill>
          <a:blip r:embed="rId3"/>
          <a:srcRect/>
          <a:stretch/>
        </p:blipFill>
        <p:spPr bwMode="auto">
          <a:xfrm>
            <a:off x="5279273" y="2324502"/>
            <a:ext cx="3851412" cy="23801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1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 powers (1)</a:t>
            </a:r>
            <a:endParaRPr dirty="0"/>
          </a:p>
        </p:txBody>
      </p:sp>
      <p:sp>
        <p:nvSpPr>
          <p:cNvPr id="160" name="Google Shape;160;p18"/>
          <p:cNvSpPr txBox="1">
            <a:spLocks noGrp="1"/>
          </p:cNvSpPr>
          <p:nvPr>
            <p:ph type="body" idx="1"/>
          </p:nvPr>
        </p:nvSpPr>
        <p:spPr>
          <a:xfrm>
            <a:off x="457200" y="1628800"/>
            <a:ext cx="843528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It appears that stakeholders wield a great deal of power – but how powerful are they really?</a:t>
            </a:r>
            <a:endParaRPr sz="1800" dirty="0"/>
          </a:p>
          <a:p>
            <a:pPr marL="0" lvl="2" indent="0" algn="l" rtl="0">
              <a:lnSpc>
                <a:spcPct val="111111"/>
              </a:lnSpc>
              <a:spcBef>
                <a:spcPts val="1000"/>
              </a:spcBef>
              <a:spcAft>
                <a:spcPts val="0"/>
              </a:spcAft>
              <a:buNone/>
            </a:pPr>
            <a:r>
              <a:rPr lang="en-US" sz="1800" dirty="0"/>
              <a:t>The power of stakeholders is relative to their sphere on influence on the decision makers.</a:t>
            </a:r>
            <a:endParaRPr sz="1800" dirty="0"/>
          </a:p>
          <a:p>
            <a:pPr marL="0" lvl="2" indent="0" algn="l" rtl="0">
              <a:lnSpc>
                <a:spcPct val="111111"/>
              </a:lnSpc>
              <a:spcBef>
                <a:spcPts val="1000"/>
              </a:spcBef>
              <a:spcAft>
                <a:spcPts val="0"/>
              </a:spcAft>
              <a:buNone/>
            </a:pPr>
            <a:r>
              <a:rPr lang="en-US" sz="1800" b="1" dirty="0"/>
              <a:t>Employee powers</a:t>
            </a:r>
            <a:endParaRPr sz="1800" dirty="0"/>
          </a:p>
          <a:p>
            <a:pPr marL="215900" lvl="3" indent="-215900" algn="l" rtl="0">
              <a:lnSpc>
                <a:spcPct val="125000"/>
              </a:lnSpc>
              <a:spcBef>
                <a:spcPts val="1000"/>
              </a:spcBef>
              <a:spcAft>
                <a:spcPts val="0"/>
              </a:spcAft>
              <a:buSzPts val="1600"/>
              <a:buChar char="•"/>
            </a:pPr>
            <a:r>
              <a:rPr lang="en-US" sz="1800" dirty="0"/>
              <a:t>Business in specialist field of expertise.</a:t>
            </a:r>
            <a:endParaRPr sz="1800" dirty="0"/>
          </a:p>
          <a:p>
            <a:pPr marL="215900" lvl="3" indent="-215900" algn="l" rtl="0">
              <a:lnSpc>
                <a:spcPct val="125000"/>
              </a:lnSpc>
              <a:spcBef>
                <a:spcPts val="1000"/>
              </a:spcBef>
              <a:spcAft>
                <a:spcPts val="0"/>
              </a:spcAft>
              <a:buSzPts val="1600"/>
              <a:buChar char="•"/>
            </a:pPr>
            <a:r>
              <a:rPr lang="en-US" sz="1800" dirty="0"/>
              <a:t>Dependent on highly skilled workforce.</a:t>
            </a:r>
            <a:endParaRPr sz="1800" dirty="0"/>
          </a:p>
          <a:p>
            <a:pPr marL="215900" lvl="3" indent="-215900" algn="l" rtl="0">
              <a:lnSpc>
                <a:spcPct val="125000"/>
              </a:lnSpc>
              <a:spcBef>
                <a:spcPts val="1000"/>
              </a:spcBef>
              <a:spcAft>
                <a:spcPts val="0"/>
              </a:spcAft>
              <a:buSzPts val="1600"/>
              <a:buChar char="•"/>
            </a:pPr>
            <a:r>
              <a:rPr lang="en-US" sz="1800" dirty="0"/>
              <a:t>Scarcity of people with right skill levels.</a:t>
            </a:r>
            <a:endParaRPr sz="1800" dirty="0"/>
          </a:p>
          <a:p>
            <a:pPr marL="215900" lvl="3" indent="-215900" algn="l" rtl="0">
              <a:lnSpc>
                <a:spcPct val="125000"/>
              </a:lnSpc>
              <a:spcBef>
                <a:spcPts val="1000"/>
              </a:spcBef>
              <a:spcAft>
                <a:spcPts val="0"/>
              </a:spcAft>
              <a:buSzPts val="1600"/>
              <a:buChar char="•"/>
            </a:pPr>
            <a:r>
              <a:rPr lang="en-US" sz="1800" dirty="0"/>
              <a:t>Significant power to influence decisions (compared to a business that uses low skilled operatives who are easily trained and replaced).</a:t>
            </a:r>
            <a:endParaRPr sz="1800" dirty="0"/>
          </a:p>
          <a:p>
            <a:pPr marL="0" lvl="3" indent="0" algn="l" rtl="0">
              <a:lnSpc>
                <a:spcPct val="111111"/>
              </a:lnSpc>
              <a:spcBef>
                <a:spcPts val="1000"/>
              </a:spcBef>
              <a:spcAft>
                <a:spcPts val="0"/>
              </a:spcAft>
              <a:buSzPts val="1800"/>
              <a:buNone/>
            </a:pPr>
            <a:endParaRPr sz="18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1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 powers (2)</a:t>
            </a:r>
            <a:endParaRPr dirty="0"/>
          </a:p>
        </p:txBody>
      </p:sp>
      <p:graphicFrame>
        <p:nvGraphicFramePr>
          <p:cNvPr id="168" name="Google Shape;168;p19"/>
          <p:cNvGraphicFramePr/>
          <p:nvPr>
            <p:extLst>
              <p:ext uri="{D42A27DB-BD31-4B8C-83A1-F6EECF244321}">
                <p14:modId xmlns:p14="http://schemas.microsoft.com/office/powerpoint/2010/main" val="523973644"/>
              </p:ext>
            </p:extLst>
          </p:nvPr>
        </p:nvGraphicFramePr>
        <p:xfrm>
          <a:off x="380766" y="2313877"/>
          <a:ext cx="8446900" cy="3567060"/>
        </p:xfrm>
        <a:graphic>
          <a:graphicData uri="http://schemas.openxmlformats.org/drawingml/2006/table">
            <a:tbl>
              <a:tblPr firstRow="1" bandRow="1">
                <a:noFill/>
                <a:tableStyleId>{BAFE05A2-5A85-4074-968E-3E03AA591C01}</a:tableStyleId>
              </a:tblPr>
              <a:tblGrid>
                <a:gridCol w="4255675">
                  <a:extLst>
                    <a:ext uri="{9D8B030D-6E8A-4147-A177-3AD203B41FA5}">
                      <a16:colId xmlns:a16="http://schemas.microsoft.com/office/drawing/2014/main" val="20000"/>
                    </a:ext>
                  </a:extLst>
                </a:gridCol>
                <a:gridCol w="4191225">
                  <a:extLst>
                    <a:ext uri="{9D8B030D-6E8A-4147-A177-3AD203B41FA5}">
                      <a16:colId xmlns:a16="http://schemas.microsoft.com/office/drawing/2014/main" val="20001"/>
                    </a:ext>
                  </a:extLst>
                </a:gridCol>
              </a:tblGrid>
              <a:tr h="562500">
                <a:tc>
                  <a:txBody>
                    <a:bodyPr/>
                    <a:lstStyle/>
                    <a:p>
                      <a:pPr marL="0" marR="0" lvl="0" indent="0" algn="ctr" rtl="0">
                        <a:spcBef>
                          <a:spcPts val="0"/>
                        </a:spcBef>
                        <a:spcAft>
                          <a:spcPts val="0"/>
                        </a:spcAft>
                        <a:buNone/>
                      </a:pPr>
                      <a:r>
                        <a:rPr lang="en-US" sz="1800" u="none" strike="noStrike" cap="none" dirty="0">
                          <a:solidFill>
                            <a:schemeClr val="dk1"/>
                          </a:solidFill>
                        </a:rPr>
                        <a:t>Small private limited company</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u="none" strike="noStrike" cap="none" dirty="0">
                          <a:solidFill>
                            <a:schemeClr val="dk1"/>
                          </a:solidFill>
                        </a:rPr>
                        <a:t>Large public limited company</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278450">
                <a:tc>
                  <a:txBody>
                    <a:bodyPr/>
                    <a:lstStyle/>
                    <a:p>
                      <a:pPr marL="0" marR="0" lvl="0" indent="0" algn="l" rtl="0">
                        <a:spcBef>
                          <a:spcPts val="0"/>
                        </a:spcBef>
                        <a:spcAft>
                          <a:spcPts val="0"/>
                        </a:spcAft>
                        <a:buNone/>
                      </a:pPr>
                      <a:r>
                        <a:rPr lang="en-US" sz="1800" u="none" strike="noStrike" cap="none" dirty="0">
                          <a:solidFill>
                            <a:schemeClr val="dk1"/>
                          </a:solidFill>
                        </a:rPr>
                        <a:t>Family-owned Ltd company – two owners/directors.</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PLC owned by thousands of shareholders globally.</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78450">
                <a:tc>
                  <a:txBody>
                    <a:bodyPr/>
                    <a:lstStyle/>
                    <a:p>
                      <a:pPr marL="0" marR="0" lvl="0" indent="0" algn="l" rtl="0">
                        <a:spcBef>
                          <a:spcPts val="0"/>
                        </a:spcBef>
                        <a:spcAft>
                          <a:spcPts val="0"/>
                        </a:spcAft>
                        <a:buNone/>
                      </a:pPr>
                      <a:r>
                        <a:rPr lang="en-US" sz="1800" u="none" strike="noStrike" cap="none" dirty="0">
                          <a:solidFill>
                            <a:schemeClr val="dk1"/>
                          </a:solidFill>
                        </a:rPr>
                        <a:t>Shares owned by directors 50/50.</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Shareholders have one vote per share.</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78450">
                <a:tc>
                  <a:txBody>
                    <a:bodyPr/>
                    <a:lstStyle/>
                    <a:p>
                      <a:pPr marL="0" marR="0" lvl="0" indent="0" algn="l" rtl="0">
                        <a:spcBef>
                          <a:spcPts val="0"/>
                        </a:spcBef>
                        <a:spcAft>
                          <a:spcPts val="0"/>
                        </a:spcAft>
                        <a:buNone/>
                      </a:pPr>
                      <a:r>
                        <a:rPr lang="en-US" sz="1800" u="none" strike="noStrike" cap="none" dirty="0">
                          <a:solidFill>
                            <a:schemeClr val="dk1"/>
                          </a:solidFill>
                        </a:rPr>
                        <a:t>Take decisions on how the business is run.</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800" u="none" strike="noStrike" cap="none" dirty="0">
                          <a:solidFill>
                            <a:schemeClr val="dk1"/>
                          </a:solidFill>
                        </a:rPr>
                        <a:t>Need 51% of share ownership to vote off BoD.</a:t>
                      </a:r>
                      <a:endParaRPr sz="1800" u="none" strike="noStrike" cap="none" dirty="0">
                        <a:solidFill>
                          <a:schemeClr val="dk1"/>
                        </a:solidFill>
                      </a:endParaRPr>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78450">
                <a:tc>
                  <a:txBody>
                    <a:bodyPr/>
                    <a:lstStyle/>
                    <a:p>
                      <a:pPr marL="0" marR="0" lvl="0" indent="0" algn="l" rtl="0">
                        <a:spcBef>
                          <a:spcPts val="0"/>
                        </a:spcBef>
                        <a:spcAft>
                          <a:spcPts val="0"/>
                        </a:spcAft>
                        <a:buNone/>
                      </a:pPr>
                      <a:r>
                        <a:rPr lang="en-US" sz="1800" u="none" strike="noStrike" cap="none" dirty="0">
                          <a:solidFill>
                            <a:schemeClr val="dk1"/>
                          </a:solidFill>
                        </a:rPr>
                        <a:t>Take decisions on how profits are used.</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How easy to get 51% of share ownership to vote?</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278450">
                <a:tc>
                  <a:txBody>
                    <a:bodyPr/>
                    <a:lstStyle/>
                    <a:p>
                      <a:pPr marL="0" marR="0" lvl="0" indent="0" algn="l" rtl="0">
                        <a:spcBef>
                          <a:spcPts val="0"/>
                        </a:spcBef>
                        <a:spcAft>
                          <a:spcPts val="0"/>
                        </a:spcAft>
                        <a:buNone/>
                      </a:pPr>
                      <a:r>
                        <a:rPr lang="en-US" sz="1800" b="1" u="none" strike="noStrike" cap="none" dirty="0">
                          <a:solidFill>
                            <a:schemeClr val="dk1"/>
                          </a:solidFill>
                        </a:rPr>
                        <a:t>Power of these shareholders? 100%</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b="1" u="none" strike="noStrike" cap="none" dirty="0">
                          <a:solidFill>
                            <a:schemeClr val="dk1"/>
                          </a:solidFill>
                        </a:rPr>
                        <a:t>  Power of these shareholders? 30%</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169" name="Google Shape;169;p19"/>
          <p:cNvSpPr txBox="1"/>
          <p:nvPr/>
        </p:nvSpPr>
        <p:spPr>
          <a:xfrm>
            <a:off x="316334" y="1390588"/>
            <a:ext cx="8229600" cy="92328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chemeClr val="dk1"/>
                </a:solidFill>
                <a:latin typeface="Arial"/>
                <a:ea typeface="Arial"/>
                <a:cs typeface="Arial"/>
                <a:sym typeface="Arial"/>
              </a:rPr>
              <a:t>The power of stakeholders also depends on the size and nature of the business.</a:t>
            </a:r>
            <a:endParaRPr dirty="0"/>
          </a:p>
          <a:p>
            <a:pPr marL="0" marR="0" lvl="0" indent="0" algn="l" rtl="0">
              <a:spcBef>
                <a:spcPts val="0"/>
              </a:spcBef>
              <a:spcAft>
                <a:spcPts val="0"/>
              </a:spcAft>
              <a:buNone/>
            </a:pPr>
            <a:r>
              <a:rPr lang="en-US" sz="1800" b="1" dirty="0">
                <a:solidFill>
                  <a:schemeClr val="dk1"/>
                </a:solidFill>
                <a:latin typeface="Arial"/>
                <a:ea typeface="Arial"/>
                <a:cs typeface="Arial"/>
                <a:sym typeface="Arial"/>
              </a:rPr>
              <a:t>Shareholder powers:</a:t>
            </a:r>
            <a:endParaRPr sz="2000" b="1" dirty="0">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sp>
        <p:nvSpPr>
          <p:cNvPr id="33" name="Google Shape;33;p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Learning outcomes</a:t>
            </a:r>
            <a:endParaRPr dirty="0"/>
          </a:p>
        </p:txBody>
      </p:sp>
      <p:sp>
        <p:nvSpPr>
          <p:cNvPr id="34" name="Google Shape;34;p2"/>
          <p:cNvSpPr txBox="1">
            <a:spLocks noGrp="1"/>
          </p:cNvSpPr>
          <p:nvPr>
            <p:ph type="body" idx="1"/>
          </p:nvPr>
        </p:nvSpPr>
        <p:spPr>
          <a:xfrm>
            <a:off x="457200" y="1199294"/>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2000"/>
              </a:spcBef>
              <a:spcAft>
                <a:spcPts val="0"/>
              </a:spcAft>
              <a:buNone/>
            </a:pPr>
            <a:r>
              <a:rPr lang="en-US" dirty="0"/>
              <a:t>By the end of this session, learners should be able to:</a:t>
            </a:r>
            <a:endParaRPr dirty="0"/>
          </a:p>
          <a:p>
            <a:pPr marL="215900" lvl="1" indent="-215900" algn="l" rtl="0">
              <a:lnSpc>
                <a:spcPct val="133333"/>
              </a:lnSpc>
              <a:spcBef>
                <a:spcPts val="1500"/>
              </a:spcBef>
              <a:spcAft>
                <a:spcPts val="0"/>
              </a:spcAft>
              <a:buSzPts val="1800"/>
              <a:buChar char="•"/>
            </a:pPr>
            <a:r>
              <a:rPr lang="en-US" dirty="0"/>
              <a:t>Explain how internal and external stakeholders are managed and the importance of clear communications.</a:t>
            </a:r>
            <a:endParaRPr dirty="0"/>
          </a:p>
          <a:p>
            <a:pPr marL="215900" lvl="1" indent="-215900" algn="l" rtl="0">
              <a:lnSpc>
                <a:spcPct val="133333"/>
              </a:lnSpc>
              <a:spcBef>
                <a:spcPts val="1000"/>
              </a:spcBef>
              <a:spcAft>
                <a:spcPts val="0"/>
              </a:spcAft>
              <a:buSzPts val="1800"/>
              <a:buChar char="•"/>
            </a:pPr>
            <a:r>
              <a:rPr lang="en-US" dirty="0"/>
              <a:t>Discuss stakeholder expectations, their role in decision making and how these are monitored.</a:t>
            </a:r>
            <a:endParaRPr dirty="0"/>
          </a:p>
          <a:p>
            <a:pPr marL="215900" lvl="1" indent="-215900" algn="l" rtl="0">
              <a:lnSpc>
                <a:spcPct val="133333"/>
              </a:lnSpc>
              <a:spcBef>
                <a:spcPts val="1000"/>
              </a:spcBef>
              <a:spcAft>
                <a:spcPts val="0"/>
              </a:spcAft>
              <a:buSzPts val="1800"/>
              <a:buChar char="•"/>
            </a:pPr>
            <a:r>
              <a:rPr lang="en-US" dirty="0"/>
              <a:t>Discuss the powers stakeholders may have and their influences on the way organisations operate.</a:t>
            </a:r>
            <a:endParaRPr dirty="0"/>
          </a:p>
          <a:p>
            <a:pPr marL="215900" lvl="1" indent="-215900" algn="l" rtl="0">
              <a:lnSpc>
                <a:spcPct val="133333"/>
              </a:lnSpc>
              <a:spcBef>
                <a:spcPts val="1000"/>
              </a:spcBef>
              <a:spcAft>
                <a:spcPts val="0"/>
              </a:spcAft>
              <a:buSzPts val="1800"/>
              <a:buChar char="•"/>
            </a:pPr>
            <a:r>
              <a:rPr lang="en-US" dirty="0"/>
              <a:t>Consider stakeholder needs are transformed into defined requirements and specified in documentation.</a:t>
            </a:r>
            <a:endParaRPr dirty="0"/>
          </a:p>
          <a:p>
            <a:pPr marL="215900" lvl="1" indent="-101600" algn="l" rtl="0">
              <a:lnSpc>
                <a:spcPct val="133333"/>
              </a:lnSpc>
              <a:spcBef>
                <a:spcPts val="1000"/>
              </a:spcBef>
              <a:spcAft>
                <a:spcPts val="0"/>
              </a:spcAft>
              <a:buSzPts val="1800"/>
              <a:buNone/>
            </a:pPr>
            <a:endParaRPr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2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 powers (3)</a:t>
            </a:r>
            <a:endParaRPr dirty="0"/>
          </a:p>
        </p:txBody>
      </p:sp>
      <p:sp>
        <p:nvSpPr>
          <p:cNvPr id="176" name="Google Shape;176;p20"/>
          <p:cNvSpPr txBox="1">
            <a:spLocks noGrp="1"/>
          </p:cNvSpPr>
          <p:nvPr>
            <p:ph type="body" idx="1"/>
          </p:nvPr>
        </p:nvSpPr>
        <p:spPr>
          <a:xfrm>
            <a:off x="457200" y="16288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Businesses operating in highly competitive markets will have to fight to keep customers happy.</a:t>
            </a:r>
            <a:endParaRPr sz="1800" dirty="0"/>
          </a:p>
          <a:p>
            <a:pPr marL="0" lvl="3" indent="0" algn="l" rtl="0">
              <a:lnSpc>
                <a:spcPct val="125000"/>
              </a:lnSpc>
              <a:spcBef>
                <a:spcPts val="1000"/>
              </a:spcBef>
              <a:spcAft>
                <a:spcPts val="0"/>
              </a:spcAft>
              <a:buSzPts val="1600"/>
              <a:buNone/>
            </a:pPr>
            <a:r>
              <a:rPr lang="en-US" sz="1800" b="1" dirty="0"/>
              <a:t>Customer powers</a:t>
            </a:r>
            <a:endParaRPr sz="1800" dirty="0"/>
          </a:p>
          <a:p>
            <a:pPr marL="215900" lvl="3" indent="-215900" algn="l" rtl="0">
              <a:lnSpc>
                <a:spcPct val="125000"/>
              </a:lnSpc>
              <a:spcBef>
                <a:spcPts val="1000"/>
              </a:spcBef>
              <a:spcAft>
                <a:spcPts val="0"/>
              </a:spcAft>
              <a:buSzPts val="1600"/>
              <a:buChar char="•"/>
            </a:pPr>
            <a:r>
              <a:rPr lang="en-US" sz="1800" dirty="0"/>
              <a:t>Saturated market </a:t>
            </a:r>
            <a:r>
              <a:rPr lang="en-US" sz="1800" u="none" strike="noStrike" cap="none" dirty="0">
                <a:solidFill>
                  <a:schemeClr val="dk1"/>
                </a:solidFill>
              </a:rPr>
              <a:t>–</a:t>
            </a:r>
            <a:r>
              <a:rPr lang="en-US" sz="1800" dirty="0"/>
              <a:t> many competitors.</a:t>
            </a:r>
            <a:endParaRPr sz="1800" dirty="0"/>
          </a:p>
          <a:p>
            <a:pPr marL="215900" lvl="3" indent="-215900" algn="l" rtl="0">
              <a:lnSpc>
                <a:spcPct val="125000"/>
              </a:lnSpc>
              <a:spcBef>
                <a:spcPts val="1000"/>
              </a:spcBef>
              <a:spcAft>
                <a:spcPts val="0"/>
              </a:spcAft>
              <a:buSzPts val="1600"/>
              <a:buChar char="•"/>
            </a:pPr>
            <a:r>
              <a:rPr lang="en-US" sz="1800" dirty="0"/>
              <a:t>Choice of where to take their business.</a:t>
            </a:r>
            <a:endParaRPr sz="1800" dirty="0"/>
          </a:p>
          <a:p>
            <a:pPr marL="215900" lvl="3" indent="-215900" algn="l" rtl="0">
              <a:lnSpc>
                <a:spcPct val="125000"/>
              </a:lnSpc>
              <a:spcBef>
                <a:spcPts val="1000"/>
              </a:spcBef>
              <a:spcAft>
                <a:spcPts val="0"/>
              </a:spcAft>
              <a:buSzPts val="1600"/>
              <a:buChar char="•"/>
            </a:pPr>
            <a:r>
              <a:rPr lang="en-US" sz="1800" dirty="0"/>
              <a:t>Substitute products/services available. </a:t>
            </a:r>
            <a:endParaRPr sz="1800" dirty="0"/>
          </a:p>
          <a:p>
            <a:pPr marL="215900" lvl="3" indent="-215900" algn="l" rtl="0">
              <a:lnSpc>
                <a:spcPct val="125000"/>
              </a:lnSpc>
              <a:spcBef>
                <a:spcPts val="1000"/>
              </a:spcBef>
              <a:spcAft>
                <a:spcPts val="0"/>
              </a:spcAft>
              <a:buSzPts val="1600"/>
              <a:buChar char="•"/>
            </a:pPr>
            <a:r>
              <a:rPr lang="en-US" sz="1800" dirty="0"/>
              <a:t>Alternative brands available.</a:t>
            </a:r>
            <a:endParaRPr sz="1800" dirty="0"/>
          </a:p>
          <a:p>
            <a:pPr marL="0" lvl="3" indent="0" algn="l" rtl="0">
              <a:lnSpc>
                <a:spcPct val="125000"/>
              </a:lnSpc>
              <a:spcBef>
                <a:spcPts val="1000"/>
              </a:spcBef>
              <a:spcAft>
                <a:spcPts val="0"/>
              </a:spcAft>
              <a:buSzPts val="1600"/>
              <a:buNone/>
            </a:pPr>
            <a:r>
              <a:rPr lang="en-US" sz="1800" dirty="0"/>
              <a:t>There are very few reasons for customers to stay loyal in competitive markets.  For example,  supermarkets Lidl and Aldi have broken the monopoly of the big supermarkets that existed in the UK for decades. </a:t>
            </a:r>
            <a:endParaRPr sz="1800" dirty="0"/>
          </a:p>
          <a:p>
            <a:pPr marL="0" lvl="8" indent="0" algn="l" rtl="0">
              <a:lnSpc>
                <a:spcPct val="120000"/>
              </a:lnSpc>
              <a:spcBef>
                <a:spcPts val="500"/>
              </a:spcBef>
              <a:spcAft>
                <a:spcPts val="0"/>
              </a:spcAft>
              <a:buClr>
                <a:schemeClr val="dk1"/>
              </a:buClr>
              <a:buSzPts val="1000"/>
              <a:buFont typeface="Arial"/>
              <a:buNone/>
            </a:pPr>
            <a:endParaRPr sz="1050" dirty="0"/>
          </a:p>
          <a:p>
            <a:pPr marL="0" lvl="8" indent="0" algn="l" rtl="0">
              <a:lnSpc>
                <a:spcPct val="120000"/>
              </a:lnSpc>
              <a:spcBef>
                <a:spcPts val="0"/>
              </a:spcBef>
              <a:spcAft>
                <a:spcPts val="0"/>
              </a:spcAft>
              <a:buClr>
                <a:schemeClr val="dk1"/>
              </a:buClr>
              <a:buSzPts val="1000"/>
              <a:buFont typeface="Arial"/>
              <a:buNone/>
            </a:pPr>
            <a:endParaRPr dirty="0"/>
          </a:p>
        </p:txBody>
      </p:sp>
      <p:pic>
        <p:nvPicPr>
          <p:cNvPr id="177" name="Google Shape;177;p20" descr="Woman at supermarket"/>
          <p:cNvPicPr preferRelativeResize="0"/>
          <p:nvPr/>
        </p:nvPicPr>
        <p:blipFill rotWithShape="1">
          <a:blip r:embed="rId3">
            <a:alphaModFix/>
          </a:blip>
          <a:srcRect/>
          <a:stretch/>
        </p:blipFill>
        <p:spPr>
          <a:xfrm>
            <a:off x="5158408" y="2252869"/>
            <a:ext cx="3528392" cy="2352261"/>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2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 powers – pressure groups (1)</a:t>
            </a:r>
            <a:endParaRPr dirty="0"/>
          </a:p>
        </p:txBody>
      </p:sp>
      <p:sp>
        <p:nvSpPr>
          <p:cNvPr id="184" name="Google Shape;184;p21"/>
          <p:cNvSpPr txBox="1">
            <a:spLocks noGrp="1"/>
          </p:cNvSpPr>
          <p:nvPr>
            <p:ph type="body" idx="1"/>
          </p:nvPr>
        </p:nvSpPr>
        <p:spPr>
          <a:xfrm>
            <a:off x="457200" y="1485641"/>
            <a:ext cx="8363272"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Organisations that have a major impact on the environment or with specific ethical issues attract the attention of pressure groups.</a:t>
            </a:r>
            <a:endParaRPr sz="1800" dirty="0"/>
          </a:p>
          <a:p>
            <a:pPr marL="0" lvl="3" indent="0" algn="l" rtl="0">
              <a:lnSpc>
                <a:spcPct val="111111"/>
              </a:lnSpc>
              <a:spcBef>
                <a:spcPts val="1000"/>
              </a:spcBef>
              <a:spcAft>
                <a:spcPts val="0"/>
              </a:spcAft>
              <a:buSzPts val="1800"/>
              <a:buNone/>
            </a:pPr>
            <a:r>
              <a:rPr lang="en-US" sz="1800" dirty="0"/>
              <a:t>Definition:</a:t>
            </a:r>
            <a:endParaRPr sz="1800" dirty="0"/>
          </a:p>
          <a:p>
            <a:pPr marL="0" lvl="3" indent="0" algn="l" rtl="0">
              <a:lnSpc>
                <a:spcPct val="111111"/>
              </a:lnSpc>
              <a:spcBef>
                <a:spcPts val="1000"/>
              </a:spcBef>
              <a:spcAft>
                <a:spcPts val="0"/>
              </a:spcAft>
              <a:buSzPts val="1800"/>
              <a:buNone/>
            </a:pPr>
            <a:r>
              <a:rPr lang="en-US" sz="1800" dirty="0"/>
              <a:t>“A group that tries to influence public policy in the interests of a particular cause.”</a:t>
            </a:r>
            <a:endParaRPr sz="1800" dirty="0"/>
          </a:p>
          <a:p>
            <a:pPr marL="0" lvl="3" indent="0" algn="l" rtl="0">
              <a:lnSpc>
                <a:spcPct val="125000"/>
              </a:lnSpc>
              <a:spcBef>
                <a:spcPts val="1000"/>
              </a:spcBef>
              <a:spcAft>
                <a:spcPts val="0"/>
              </a:spcAft>
              <a:buSzPts val="1600"/>
              <a:buNone/>
            </a:pPr>
            <a:r>
              <a:rPr lang="en-US" sz="1800" dirty="0"/>
              <a:t>(</a:t>
            </a:r>
            <a:r>
              <a:rPr lang="en-US" sz="1800" i="1" dirty="0"/>
              <a:t>The Oxford Dictionary</a:t>
            </a:r>
            <a:r>
              <a:rPr lang="en-US" sz="1800" dirty="0"/>
              <a:t>)</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Operating locally, nationally and internationally, pressure groups can become very powerful stakeholders with major influence on how government and organisations operate.</a:t>
            </a:r>
            <a:endParaRPr sz="1800" dirty="0"/>
          </a:p>
        </p:txBody>
      </p:sp>
      <p:sp>
        <p:nvSpPr>
          <p:cNvPr id="186" name="Google Shape;186;p21"/>
          <p:cNvSpPr txBox="1"/>
          <p:nvPr/>
        </p:nvSpPr>
        <p:spPr>
          <a:xfrm>
            <a:off x="1043608" y="3725678"/>
            <a:ext cx="3096344" cy="92328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chemeClr val="dk1"/>
                </a:solidFill>
                <a:latin typeface="Arial"/>
                <a:ea typeface="Arial"/>
                <a:cs typeface="Arial"/>
                <a:sym typeface="Arial"/>
              </a:rPr>
              <a:t>The World Wildlife Fund (WWF) is an example of a pressure group.</a:t>
            </a:r>
            <a:endParaRPr sz="1800" dirty="0"/>
          </a:p>
        </p:txBody>
      </p:sp>
      <p:pic>
        <p:nvPicPr>
          <p:cNvPr id="4098" name="Picture 2">
            <a:extLst>
              <a:ext uri="{FF2B5EF4-FFF2-40B4-BE49-F238E27FC236}">
                <a16:creationId xmlns:a16="http://schemas.microsoft.com/office/drawing/2014/main" id="{2CEF62AC-6BC8-BBAC-CAE6-954A2DE06136}"/>
              </a:ext>
            </a:extLst>
          </p:cNvPr>
          <p:cNvPicPr>
            <a:picLocks noChangeAspect="1" noChangeArrowheads="1"/>
          </p:cNvPicPr>
          <p:nvPr/>
        </p:nvPicPr>
        <p:blipFill>
          <a:blip r:embed="rId3"/>
          <a:srcRect/>
          <a:stretch/>
        </p:blipFill>
        <p:spPr bwMode="auto">
          <a:xfrm>
            <a:off x="4347102" y="3171266"/>
            <a:ext cx="3042084" cy="20321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2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 powers – pressure groups (2)</a:t>
            </a:r>
            <a:endParaRPr dirty="0"/>
          </a:p>
        </p:txBody>
      </p:sp>
      <p:sp>
        <p:nvSpPr>
          <p:cNvPr id="193" name="Google Shape;193;p22"/>
          <p:cNvSpPr txBox="1">
            <a:spLocks noGrp="1"/>
          </p:cNvSpPr>
          <p:nvPr>
            <p:ph type="body" idx="1"/>
          </p:nvPr>
        </p:nvSpPr>
        <p:spPr>
          <a:xfrm>
            <a:off x="457200" y="16288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2000" b="1" dirty="0"/>
              <a:t>Purpose of pressure groups</a:t>
            </a:r>
            <a:endParaRPr sz="2000" dirty="0"/>
          </a:p>
          <a:p>
            <a:pPr marL="215900" lvl="3" indent="-215900" algn="l" rtl="0">
              <a:lnSpc>
                <a:spcPct val="125000"/>
              </a:lnSpc>
              <a:spcBef>
                <a:spcPts val="1000"/>
              </a:spcBef>
              <a:spcAft>
                <a:spcPts val="0"/>
              </a:spcAft>
              <a:buSzPts val="1600"/>
              <a:buChar char="•"/>
            </a:pPr>
            <a:r>
              <a:rPr lang="en-US" sz="2000" dirty="0"/>
              <a:t>To provide a responsible platform for criticism of government and businesses.</a:t>
            </a:r>
            <a:endParaRPr sz="2000" dirty="0"/>
          </a:p>
          <a:p>
            <a:pPr marL="215900" lvl="3" indent="-215900" algn="l" rtl="0">
              <a:lnSpc>
                <a:spcPct val="125000"/>
              </a:lnSpc>
              <a:spcBef>
                <a:spcPts val="1000"/>
              </a:spcBef>
              <a:spcAft>
                <a:spcPts val="0"/>
              </a:spcAft>
              <a:buSzPts val="1600"/>
              <a:buChar char="•"/>
            </a:pPr>
            <a:r>
              <a:rPr lang="en-US" sz="2000" dirty="0"/>
              <a:t>To allow public participation in causes and issues that concern them.</a:t>
            </a:r>
            <a:endParaRPr sz="2000" dirty="0"/>
          </a:p>
          <a:p>
            <a:pPr marL="215900" lvl="3" indent="-215900" algn="l" rtl="0">
              <a:lnSpc>
                <a:spcPct val="125000"/>
              </a:lnSpc>
              <a:spcBef>
                <a:spcPts val="1000"/>
              </a:spcBef>
              <a:spcAft>
                <a:spcPts val="0"/>
              </a:spcAft>
              <a:buSzPts val="1600"/>
              <a:buChar char="•"/>
            </a:pPr>
            <a:r>
              <a:rPr lang="en-US" sz="2000" dirty="0"/>
              <a:t>To allow interest and minority groups to have their say. </a:t>
            </a:r>
            <a:endParaRPr sz="2000" dirty="0"/>
          </a:p>
          <a:p>
            <a:pPr marL="215900" lvl="3" indent="-215900" algn="l" rtl="0">
              <a:lnSpc>
                <a:spcPct val="125000"/>
              </a:lnSpc>
              <a:spcBef>
                <a:spcPts val="1000"/>
              </a:spcBef>
              <a:spcAft>
                <a:spcPts val="0"/>
              </a:spcAft>
              <a:buSzPts val="1600"/>
              <a:buChar char="•"/>
            </a:pPr>
            <a:r>
              <a:rPr lang="en-US" sz="2000" dirty="0"/>
              <a:t>To pressurise governments and organisations to be more ethical and environmentally friendly.</a:t>
            </a:r>
            <a:endParaRPr sz="2000" dirty="0"/>
          </a:p>
          <a:p>
            <a:pPr marL="0" lvl="3" indent="0" algn="l" rtl="0">
              <a:lnSpc>
                <a:spcPct val="125000"/>
              </a:lnSpc>
              <a:spcBef>
                <a:spcPts val="1000"/>
              </a:spcBef>
              <a:spcAft>
                <a:spcPts val="0"/>
              </a:spcAft>
              <a:buSzPts val="1600"/>
              <a:buNone/>
            </a:pPr>
            <a:endParaRPr dirty="0"/>
          </a:p>
          <a:p>
            <a:pPr marL="0" lvl="8" indent="0" algn="l" rtl="0">
              <a:lnSpc>
                <a:spcPct val="120000"/>
              </a:lnSpc>
              <a:spcBef>
                <a:spcPts val="50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2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b="0" dirty="0"/>
              <a:t>Stakeholder powers – pressure groups (3)</a:t>
            </a:r>
            <a:endParaRPr dirty="0"/>
          </a:p>
        </p:txBody>
      </p:sp>
      <p:sp>
        <p:nvSpPr>
          <p:cNvPr id="203" name="Google Shape;203;p23"/>
          <p:cNvSpPr txBox="1">
            <a:spLocks noGrp="1"/>
          </p:cNvSpPr>
          <p:nvPr>
            <p:ph type="body" idx="1"/>
          </p:nvPr>
        </p:nvSpPr>
        <p:spPr>
          <a:xfrm>
            <a:off x="457200" y="1625648"/>
            <a:ext cx="8363272" cy="4251152"/>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There are two main types of pressure groups:</a:t>
            </a:r>
            <a:endParaRPr sz="1800" dirty="0"/>
          </a:p>
          <a:p>
            <a:pPr marL="0" lvl="2" indent="0" algn="l" rtl="0">
              <a:lnSpc>
                <a:spcPct val="111111"/>
              </a:lnSpc>
              <a:spcBef>
                <a:spcPts val="1000"/>
              </a:spcBef>
              <a:spcAft>
                <a:spcPts val="0"/>
              </a:spcAft>
              <a:buNone/>
            </a:pPr>
            <a:r>
              <a:rPr lang="en-US" sz="1800" b="1" dirty="0"/>
              <a:t>Insider groups</a:t>
            </a:r>
            <a:endParaRPr sz="1800" b="1" dirty="0"/>
          </a:p>
          <a:p>
            <a:pPr marL="215900" lvl="3" indent="-215900" algn="l" rtl="0">
              <a:lnSpc>
                <a:spcPct val="125000"/>
              </a:lnSpc>
              <a:spcAft>
                <a:spcPts val="0"/>
              </a:spcAft>
              <a:buSzPts val="1600"/>
              <a:buChar char="•"/>
            </a:pPr>
            <a:r>
              <a:rPr lang="en-US" sz="1800" dirty="0"/>
              <a:t>Have the support and attention of government.</a:t>
            </a:r>
            <a:endParaRPr sz="1800" dirty="0"/>
          </a:p>
          <a:p>
            <a:pPr marL="215900" lvl="3" indent="-215900" algn="l" rtl="0">
              <a:lnSpc>
                <a:spcPct val="125000"/>
              </a:lnSpc>
              <a:spcBef>
                <a:spcPts val="1000"/>
              </a:spcBef>
              <a:spcAft>
                <a:spcPts val="0"/>
              </a:spcAft>
              <a:buSzPts val="1600"/>
              <a:buChar char="•"/>
            </a:pPr>
            <a:r>
              <a:rPr lang="en-US" sz="1800" dirty="0"/>
              <a:t>Can also be professional associations, eg</a:t>
            </a:r>
            <a:endParaRPr sz="1800" dirty="0"/>
          </a:p>
          <a:p>
            <a:pPr marL="431800" lvl="4" indent="-215900" algn="l" rtl="0">
              <a:lnSpc>
                <a:spcPct val="125000"/>
              </a:lnSpc>
              <a:spcBef>
                <a:spcPts val="500"/>
              </a:spcBef>
              <a:spcAft>
                <a:spcPts val="0"/>
              </a:spcAft>
              <a:buClr>
                <a:srgbClr val="0070C0"/>
              </a:buClr>
              <a:buSzPts val="1600"/>
              <a:buChar char="–"/>
            </a:pPr>
            <a:r>
              <a:rPr lang="en-US" sz="1800" dirty="0"/>
              <a:t>British Medical Association (BMA).</a:t>
            </a:r>
            <a:endParaRPr sz="1800" dirty="0"/>
          </a:p>
          <a:p>
            <a:pPr marL="431800" lvl="4" indent="-215900" algn="l" rtl="0">
              <a:lnSpc>
                <a:spcPct val="125000"/>
              </a:lnSpc>
              <a:spcBef>
                <a:spcPts val="500"/>
              </a:spcBef>
              <a:spcAft>
                <a:spcPts val="0"/>
              </a:spcAft>
              <a:buClr>
                <a:srgbClr val="0070C0"/>
              </a:buClr>
              <a:buSzPts val="1600"/>
              <a:buChar char="–"/>
            </a:pPr>
            <a:r>
              <a:rPr lang="en-US" sz="1800" dirty="0"/>
              <a:t>Confederation of British Industry (CBI).</a:t>
            </a:r>
            <a:endParaRPr sz="1800" dirty="0"/>
          </a:p>
          <a:p>
            <a:pPr marL="431800" lvl="4" indent="-215900" algn="l" rtl="0">
              <a:lnSpc>
                <a:spcPct val="125000"/>
              </a:lnSpc>
              <a:spcBef>
                <a:spcPts val="500"/>
              </a:spcBef>
              <a:spcAft>
                <a:spcPts val="0"/>
              </a:spcAft>
              <a:buClr>
                <a:srgbClr val="0070C0"/>
              </a:buClr>
              <a:buSzPts val="1600"/>
              <a:buChar char="–"/>
            </a:pPr>
            <a:r>
              <a:rPr lang="en-US" sz="1800" dirty="0"/>
              <a:t>National Farmers Union (NFU).</a:t>
            </a:r>
            <a:endParaRPr sz="1800" dirty="0"/>
          </a:p>
          <a:p>
            <a:pPr marL="431800" lvl="4" indent="-215900" algn="l" rtl="0">
              <a:lnSpc>
                <a:spcPct val="125000"/>
              </a:lnSpc>
              <a:spcBef>
                <a:spcPts val="500"/>
              </a:spcBef>
              <a:spcAft>
                <a:spcPts val="0"/>
              </a:spcAft>
              <a:buClr>
                <a:srgbClr val="0070C0"/>
              </a:buClr>
              <a:buSzPts val="1600"/>
              <a:buChar char="–"/>
            </a:pPr>
            <a:r>
              <a:rPr lang="en-US" sz="1800" dirty="0"/>
              <a:t>Trade Union Congress (TUC).</a:t>
            </a:r>
            <a:endParaRPr sz="1800" dirty="0"/>
          </a:p>
          <a:p>
            <a:pPr marL="431800" lvl="4" indent="-215900" algn="l" rtl="0">
              <a:lnSpc>
                <a:spcPct val="125000"/>
              </a:lnSpc>
              <a:spcBef>
                <a:spcPts val="500"/>
              </a:spcBef>
              <a:spcAft>
                <a:spcPts val="0"/>
              </a:spcAft>
              <a:buClr>
                <a:srgbClr val="0070C0"/>
              </a:buClr>
              <a:buSzPts val="1600"/>
              <a:buChar char="–"/>
            </a:pPr>
            <a:r>
              <a:rPr lang="en-US" sz="1800" dirty="0"/>
              <a:t>MENCAP.</a:t>
            </a:r>
            <a:endParaRPr sz="1800" b="1" dirty="0"/>
          </a:p>
          <a:p>
            <a:pPr marL="0" lvl="2" indent="0" algn="l" rtl="0">
              <a:lnSpc>
                <a:spcPct val="111111"/>
              </a:lnSpc>
              <a:spcAft>
                <a:spcPts val="0"/>
              </a:spcAft>
              <a:buNone/>
            </a:pPr>
            <a:r>
              <a:rPr lang="en-US" sz="1800" b="1" dirty="0"/>
              <a:t>Outsider groups</a:t>
            </a:r>
            <a:endParaRPr sz="1800" dirty="0"/>
          </a:p>
          <a:p>
            <a:pPr marL="215900" lvl="3" indent="-215900" algn="l" rtl="0">
              <a:lnSpc>
                <a:spcPct val="125000"/>
              </a:lnSpc>
              <a:spcBef>
                <a:spcPts val="1000"/>
              </a:spcBef>
              <a:spcAft>
                <a:spcPts val="0"/>
              </a:spcAft>
              <a:buSzPts val="1600"/>
              <a:buChar char="•"/>
            </a:pPr>
            <a:r>
              <a:rPr lang="en-US" sz="1800" dirty="0"/>
              <a:t>Have no influence at all in government.</a:t>
            </a:r>
            <a:endParaRPr sz="18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2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 powers – pressure groups (4)</a:t>
            </a:r>
            <a:endParaRPr dirty="0"/>
          </a:p>
        </p:txBody>
      </p:sp>
      <p:sp>
        <p:nvSpPr>
          <p:cNvPr id="211" name="Google Shape;211;p24"/>
          <p:cNvSpPr txBox="1">
            <a:spLocks noGrp="1"/>
          </p:cNvSpPr>
          <p:nvPr>
            <p:ph type="body" idx="1"/>
          </p:nvPr>
        </p:nvSpPr>
        <p:spPr>
          <a:xfrm>
            <a:off x="457200" y="1631323"/>
            <a:ext cx="8363272" cy="4251152"/>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In addition to insider and outsider groups there are also interest groups and cause groups.</a:t>
            </a:r>
            <a:endParaRPr sz="1800" dirty="0"/>
          </a:p>
          <a:p>
            <a:pPr marL="0" lvl="2" indent="0" algn="l" rtl="0">
              <a:lnSpc>
                <a:spcPct val="111111"/>
              </a:lnSpc>
              <a:spcBef>
                <a:spcPts val="1000"/>
              </a:spcBef>
              <a:spcAft>
                <a:spcPts val="0"/>
              </a:spcAft>
              <a:buNone/>
            </a:pPr>
            <a:r>
              <a:rPr lang="en-US" sz="1800" b="1" dirty="0"/>
              <a:t>Interest groups</a:t>
            </a:r>
            <a:endParaRPr sz="1800" b="1" dirty="0"/>
          </a:p>
          <a:p>
            <a:pPr marL="215900" lvl="3" indent="-215900" algn="l" rtl="0">
              <a:lnSpc>
                <a:spcPct val="100000"/>
              </a:lnSpc>
              <a:spcBef>
                <a:spcPts val="600"/>
              </a:spcBef>
              <a:spcAft>
                <a:spcPts val="0"/>
              </a:spcAft>
              <a:buSzPts val="1600"/>
              <a:buChar char="•"/>
            </a:pPr>
            <a:r>
              <a:rPr lang="en-US" sz="1800" dirty="0"/>
              <a:t>Are often the same as the </a:t>
            </a:r>
            <a:r>
              <a:rPr lang="en-US" sz="1800" b="1" dirty="0"/>
              <a:t>insider groups.</a:t>
            </a:r>
            <a:endParaRPr sz="1800" dirty="0"/>
          </a:p>
          <a:p>
            <a:pPr marL="215900" lvl="3" indent="-215900" algn="l" rtl="0">
              <a:lnSpc>
                <a:spcPct val="100000"/>
              </a:lnSpc>
              <a:spcBef>
                <a:spcPts val="600"/>
              </a:spcBef>
              <a:spcAft>
                <a:spcPts val="0"/>
              </a:spcAft>
              <a:buSzPts val="1600"/>
              <a:buChar char="•"/>
            </a:pPr>
            <a:r>
              <a:rPr lang="en-US" sz="1800" dirty="0"/>
              <a:t>Can also be professional associations.</a:t>
            </a:r>
            <a:endParaRPr sz="1800" dirty="0"/>
          </a:p>
          <a:p>
            <a:pPr marL="0" lvl="2" indent="0" algn="l" rtl="0">
              <a:lnSpc>
                <a:spcPct val="111111"/>
              </a:lnSpc>
              <a:spcBef>
                <a:spcPts val="1000"/>
              </a:spcBef>
              <a:spcAft>
                <a:spcPts val="0"/>
              </a:spcAft>
              <a:buNone/>
            </a:pPr>
            <a:r>
              <a:rPr lang="en-US" sz="1800" b="1" dirty="0"/>
              <a:t>Cause groups</a:t>
            </a:r>
            <a:endParaRPr sz="1800" dirty="0"/>
          </a:p>
          <a:p>
            <a:pPr marL="215900" lvl="3" indent="-215900" algn="l" rtl="0">
              <a:lnSpc>
                <a:spcPct val="100000"/>
              </a:lnSpc>
              <a:spcBef>
                <a:spcPts val="600"/>
              </a:spcBef>
              <a:spcAft>
                <a:spcPts val="0"/>
              </a:spcAft>
              <a:buSzPts val="1600"/>
              <a:buChar char="•"/>
            </a:pPr>
            <a:r>
              <a:rPr lang="en-US" sz="1800" dirty="0"/>
              <a:t>Have specific principles.</a:t>
            </a:r>
            <a:endParaRPr sz="1800" dirty="0"/>
          </a:p>
          <a:p>
            <a:pPr marL="215900" lvl="3" indent="-215900" algn="l" rtl="0">
              <a:lnSpc>
                <a:spcPct val="100000"/>
              </a:lnSpc>
              <a:spcBef>
                <a:spcPts val="600"/>
              </a:spcBef>
              <a:spcAft>
                <a:spcPts val="0"/>
              </a:spcAft>
              <a:buSzPts val="1600"/>
              <a:buChar char="•"/>
            </a:pPr>
            <a:r>
              <a:rPr lang="en-US" sz="1800" dirty="0"/>
              <a:t>Open to all with altruistic motives.</a:t>
            </a:r>
            <a:endParaRPr sz="1800" dirty="0"/>
          </a:p>
          <a:p>
            <a:pPr marL="215900" lvl="3" indent="-215900" algn="l" rtl="0">
              <a:lnSpc>
                <a:spcPct val="100000"/>
              </a:lnSpc>
              <a:spcBef>
                <a:spcPts val="600"/>
              </a:spcBef>
              <a:spcAft>
                <a:spcPts val="0"/>
              </a:spcAft>
              <a:buSzPts val="1600"/>
              <a:buChar char="•"/>
            </a:pPr>
            <a:r>
              <a:rPr lang="en-US" sz="1800" dirty="0"/>
              <a:t>Aim to advance a particular issue of cause:</a:t>
            </a:r>
            <a:endParaRPr sz="1800" dirty="0"/>
          </a:p>
          <a:p>
            <a:pPr marL="431800" lvl="4" indent="-215900" algn="l" rtl="0">
              <a:lnSpc>
                <a:spcPct val="100000"/>
              </a:lnSpc>
              <a:spcBef>
                <a:spcPts val="600"/>
              </a:spcBef>
              <a:spcAft>
                <a:spcPts val="0"/>
              </a:spcAft>
              <a:buClr>
                <a:srgbClr val="0066FF"/>
              </a:buClr>
              <a:buSzPts val="1600"/>
              <a:buChar char="–"/>
            </a:pPr>
            <a:r>
              <a:rPr lang="en-US" sz="1800" dirty="0"/>
              <a:t>Amnesty International.</a:t>
            </a:r>
            <a:endParaRPr sz="1800" dirty="0"/>
          </a:p>
          <a:p>
            <a:pPr marL="431800" lvl="4" indent="-215900" algn="l" rtl="0">
              <a:lnSpc>
                <a:spcPct val="100000"/>
              </a:lnSpc>
              <a:spcBef>
                <a:spcPts val="600"/>
              </a:spcBef>
              <a:spcAft>
                <a:spcPts val="0"/>
              </a:spcAft>
              <a:buClr>
                <a:srgbClr val="0066FF"/>
              </a:buClr>
              <a:buSzPts val="1600"/>
              <a:buChar char="–"/>
            </a:pPr>
            <a:r>
              <a:rPr lang="en-US" sz="1800" dirty="0"/>
              <a:t>World Wildlife Fund.</a:t>
            </a:r>
            <a:endParaRPr sz="1800" dirty="0"/>
          </a:p>
          <a:p>
            <a:pPr marL="431800" lvl="4" indent="-215900" algn="l" rtl="0">
              <a:lnSpc>
                <a:spcPct val="100000"/>
              </a:lnSpc>
              <a:spcBef>
                <a:spcPts val="600"/>
              </a:spcBef>
              <a:spcAft>
                <a:spcPts val="0"/>
              </a:spcAft>
              <a:buClr>
                <a:srgbClr val="0066FF"/>
              </a:buClr>
              <a:buSzPts val="1600"/>
              <a:buChar char="–"/>
            </a:pPr>
            <a:r>
              <a:rPr lang="en-US" sz="1800" dirty="0"/>
              <a:t>Royal Society for the Protection of Birds (RSPB).</a:t>
            </a:r>
            <a:endParaRPr sz="1800" dirty="0"/>
          </a:p>
        </p:txBody>
      </p:sp>
      <p:pic>
        <p:nvPicPr>
          <p:cNvPr id="2050" name="Picture 2">
            <a:extLst>
              <a:ext uri="{FF2B5EF4-FFF2-40B4-BE49-F238E27FC236}">
                <a16:creationId xmlns:a16="http://schemas.microsoft.com/office/drawing/2014/main" id="{1667D797-DABE-410B-8E54-0ACF9DB5732E}"/>
              </a:ext>
            </a:extLst>
          </p:cNvPr>
          <p:cNvPicPr>
            <a:picLocks noChangeAspect="1" noChangeArrowheads="1"/>
          </p:cNvPicPr>
          <p:nvPr/>
        </p:nvPicPr>
        <p:blipFill>
          <a:blip r:embed="rId3"/>
          <a:srcRect/>
          <a:stretch/>
        </p:blipFill>
        <p:spPr bwMode="auto">
          <a:xfrm>
            <a:off x="6404105" y="2432792"/>
            <a:ext cx="2282695" cy="341720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2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 powers – pressure groups (5)</a:t>
            </a:r>
            <a:endParaRPr dirty="0"/>
          </a:p>
        </p:txBody>
      </p:sp>
      <p:graphicFrame>
        <p:nvGraphicFramePr>
          <p:cNvPr id="219" name="Google Shape;219;p25"/>
          <p:cNvGraphicFramePr/>
          <p:nvPr>
            <p:extLst>
              <p:ext uri="{D42A27DB-BD31-4B8C-83A1-F6EECF244321}">
                <p14:modId xmlns:p14="http://schemas.microsoft.com/office/powerpoint/2010/main" val="2175091270"/>
              </p:ext>
            </p:extLst>
          </p:nvPr>
        </p:nvGraphicFramePr>
        <p:xfrm>
          <a:off x="1046757" y="2199771"/>
          <a:ext cx="6768750" cy="3292740"/>
        </p:xfrm>
        <a:graphic>
          <a:graphicData uri="http://schemas.openxmlformats.org/drawingml/2006/table">
            <a:tbl>
              <a:tblPr firstRow="1" bandRow="1">
                <a:noFill/>
                <a:tableStyleId>{BAFE05A2-5A85-4074-968E-3E03AA591C01}</a:tableStyleId>
              </a:tblPr>
              <a:tblGrid>
                <a:gridCol w="3410200">
                  <a:extLst>
                    <a:ext uri="{9D8B030D-6E8A-4147-A177-3AD203B41FA5}">
                      <a16:colId xmlns:a16="http://schemas.microsoft.com/office/drawing/2014/main" val="20000"/>
                    </a:ext>
                  </a:extLst>
                </a:gridCol>
                <a:gridCol w="3358550">
                  <a:extLst>
                    <a:ext uri="{9D8B030D-6E8A-4147-A177-3AD203B41FA5}">
                      <a16:colId xmlns:a16="http://schemas.microsoft.com/office/drawing/2014/main" val="20001"/>
                    </a:ext>
                  </a:extLst>
                </a:gridCol>
              </a:tblGrid>
              <a:tr h="562500">
                <a:tc gridSpan="2">
                  <a:txBody>
                    <a:bodyPr/>
                    <a:lstStyle/>
                    <a:p>
                      <a:pPr marL="0" marR="0" lvl="0" indent="0" algn="ctr" rtl="0">
                        <a:spcBef>
                          <a:spcPts val="0"/>
                        </a:spcBef>
                        <a:spcAft>
                          <a:spcPts val="0"/>
                        </a:spcAft>
                        <a:buNone/>
                      </a:pPr>
                      <a:r>
                        <a:rPr lang="en-US" sz="1800" u="none" strike="noStrike" cap="none" dirty="0">
                          <a:solidFill>
                            <a:schemeClr val="dk1"/>
                          </a:solidFill>
                        </a:rPr>
                        <a:t>How pressure groups get noticed</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0"/>
                  </a:ext>
                </a:extLst>
              </a:tr>
              <a:tr h="278450">
                <a:tc>
                  <a:txBody>
                    <a:bodyPr/>
                    <a:lstStyle/>
                    <a:p>
                      <a:pPr marL="0" marR="0" lvl="0" indent="0" algn="l" rtl="0">
                        <a:spcBef>
                          <a:spcPts val="0"/>
                        </a:spcBef>
                        <a:spcAft>
                          <a:spcPts val="0"/>
                        </a:spcAft>
                        <a:buNone/>
                      </a:pPr>
                      <a:r>
                        <a:rPr lang="en-US" sz="1800" b="0" u="none" strike="noStrike" cap="none" dirty="0">
                          <a:solidFill>
                            <a:schemeClr val="dk1"/>
                          </a:solidFill>
                        </a:rPr>
                        <a:t>Lobbying government ministers.</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Arial"/>
                        <a:buNone/>
                      </a:pPr>
                      <a:r>
                        <a:rPr lang="en-US" sz="1800" b="0" u="none" strike="noStrike" cap="none" dirty="0">
                          <a:solidFill>
                            <a:schemeClr val="dk1"/>
                          </a:solidFill>
                        </a:rPr>
                        <a:t>Boycott businesses/products.</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78450">
                <a:tc>
                  <a:txBody>
                    <a:bodyPr/>
                    <a:lstStyle/>
                    <a:p>
                      <a:pPr marL="0" marR="0" lvl="0" indent="0" algn="l" rtl="0">
                        <a:spcBef>
                          <a:spcPts val="0"/>
                        </a:spcBef>
                        <a:spcAft>
                          <a:spcPts val="0"/>
                        </a:spcAft>
                        <a:buNone/>
                      </a:pPr>
                      <a:r>
                        <a:rPr lang="en-US" sz="1800" b="0" u="none" strike="noStrike" cap="none" dirty="0">
                          <a:solidFill>
                            <a:schemeClr val="dk1"/>
                          </a:solidFill>
                        </a:rPr>
                        <a:t>Writing to Peers in House of Lords.</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b="0" u="none" strike="noStrike" cap="none" dirty="0">
                          <a:solidFill>
                            <a:schemeClr val="dk1"/>
                          </a:solidFill>
                        </a:rPr>
                        <a:t>Contact with legislators.</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78450">
                <a:tc>
                  <a:txBody>
                    <a:bodyPr/>
                    <a:lstStyle/>
                    <a:p>
                      <a:pPr marL="0" marR="0" lvl="0" indent="0" algn="l" rtl="0">
                        <a:spcBef>
                          <a:spcPts val="0"/>
                        </a:spcBef>
                        <a:spcAft>
                          <a:spcPts val="0"/>
                        </a:spcAft>
                        <a:buNone/>
                      </a:pPr>
                      <a:r>
                        <a:rPr lang="en-US" sz="1800" b="0" u="none" strike="noStrike" cap="none" dirty="0">
                          <a:solidFill>
                            <a:schemeClr val="dk1"/>
                          </a:solidFill>
                        </a:rPr>
                        <a:t>Publicity stunts.</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Arial"/>
                        <a:buNone/>
                      </a:pPr>
                      <a:r>
                        <a:rPr lang="en-US" sz="1800" b="0" u="none" strike="noStrike" cap="none" dirty="0">
                          <a:solidFill>
                            <a:schemeClr val="dk1"/>
                          </a:solidFill>
                        </a:rPr>
                        <a:t>Create public debates.</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78450">
                <a:tc>
                  <a:txBody>
                    <a:bodyPr/>
                    <a:lstStyle/>
                    <a:p>
                      <a:pPr marL="0" marR="0" lvl="0" indent="0" algn="l" rtl="0">
                        <a:spcBef>
                          <a:spcPts val="0"/>
                        </a:spcBef>
                        <a:spcAft>
                          <a:spcPts val="0"/>
                        </a:spcAft>
                        <a:buNone/>
                      </a:pPr>
                      <a:r>
                        <a:rPr lang="en-US" sz="1800" b="0" u="none" strike="noStrike" cap="none" dirty="0">
                          <a:solidFill>
                            <a:schemeClr val="dk1"/>
                          </a:solidFill>
                        </a:rPr>
                        <a:t>Propaganda.</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b="0" u="none" strike="noStrike" cap="none" dirty="0">
                          <a:solidFill>
                            <a:schemeClr val="dk1"/>
                          </a:solidFill>
                        </a:rPr>
                        <a:t>Take court action.</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278450">
                <a:tc>
                  <a:txBody>
                    <a:bodyPr/>
                    <a:lstStyle/>
                    <a:p>
                      <a:pPr marL="0" marR="0" lvl="0" indent="0" algn="l" rtl="0">
                        <a:spcBef>
                          <a:spcPts val="0"/>
                        </a:spcBef>
                        <a:spcAft>
                          <a:spcPts val="0"/>
                        </a:spcAft>
                        <a:buNone/>
                      </a:pPr>
                      <a:r>
                        <a:rPr lang="en-US" sz="1800" b="0" u="none" strike="noStrike" cap="none" dirty="0">
                          <a:solidFill>
                            <a:schemeClr val="dk1"/>
                          </a:solidFill>
                        </a:rPr>
                        <a:t>Petitions.</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b="0" u="none" strike="noStrike" cap="none" dirty="0">
                          <a:solidFill>
                            <a:schemeClr val="dk1"/>
                          </a:solidFill>
                        </a:rPr>
                        <a:t>Viral marketing. </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220" name="Google Shape;220;p25"/>
          <p:cNvSpPr txBox="1"/>
          <p:nvPr/>
        </p:nvSpPr>
        <p:spPr>
          <a:xfrm>
            <a:off x="316332" y="1532380"/>
            <a:ext cx="822960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chemeClr val="dk1"/>
                </a:solidFill>
                <a:latin typeface="Arial"/>
                <a:ea typeface="Arial"/>
                <a:cs typeface="Arial"/>
                <a:sym typeface="Arial"/>
              </a:rPr>
              <a:t> Pressure groups use a range of strategies to draw attention to their cause.</a:t>
            </a:r>
            <a:endParaRP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2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 management – documentation (1)</a:t>
            </a:r>
            <a:endParaRPr dirty="0"/>
          </a:p>
        </p:txBody>
      </p:sp>
      <p:sp>
        <p:nvSpPr>
          <p:cNvPr id="227" name="Google Shape;227;p26"/>
          <p:cNvSpPr txBox="1">
            <a:spLocks noGrp="1"/>
          </p:cNvSpPr>
          <p:nvPr>
            <p:ph type="body" idx="1"/>
          </p:nvPr>
        </p:nvSpPr>
        <p:spPr>
          <a:xfrm>
            <a:off x="457200" y="1628800"/>
            <a:ext cx="8363272" cy="4466233"/>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Stakeholder analysis will transform a random group of potential stakeholders into a documented stakeholder management plan. </a:t>
            </a:r>
            <a:endParaRPr sz="1800" dirty="0"/>
          </a:p>
          <a:p>
            <a:pPr marL="0" lvl="2" indent="0" algn="l" rtl="0">
              <a:lnSpc>
                <a:spcPct val="111111"/>
              </a:lnSpc>
              <a:spcBef>
                <a:spcPts val="1000"/>
              </a:spcBef>
              <a:spcAft>
                <a:spcPts val="0"/>
              </a:spcAft>
              <a:buNone/>
            </a:pPr>
            <a:r>
              <a:rPr lang="en-US" sz="1800" dirty="0"/>
              <a:t>A project management tool, usually in spreadsheet format, the plan will be in two main parts.</a:t>
            </a:r>
            <a:endParaRPr sz="1800" dirty="0"/>
          </a:p>
          <a:p>
            <a:pPr marL="0" lvl="2" indent="0" algn="l" rtl="0">
              <a:lnSpc>
                <a:spcPct val="111111"/>
              </a:lnSpc>
              <a:spcBef>
                <a:spcPts val="1000"/>
              </a:spcBef>
              <a:spcAft>
                <a:spcPts val="0"/>
              </a:spcAft>
              <a:buNone/>
            </a:pPr>
            <a:r>
              <a:rPr lang="en-US" sz="1800" b="1" dirty="0"/>
              <a:t>Part 1: Assessment information</a:t>
            </a:r>
            <a:endParaRPr sz="1800" b="1" dirty="0"/>
          </a:p>
          <a:p>
            <a:pPr marL="215900" lvl="3" indent="-215900" algn="l" rtl="0">
              <a:lnSpc>
                <a:spcPct val="100000"/>
              </a:lnSpc>
              <a:spcBef>
                <a:spcPts val="600"/>
              </a:spcBef>
              <a:spcAft>
                <a:spcPts val="0"/>
              </a:spcAft>
              <a:buSzPts val="1600"/>
              <a:buChar char="•"/>
            </a:pPr>
            <a:r>
              <a:rPr lang="en-US" sz="1800" dirty="0"/>
              <a:t>Identification – name/contact information.</a:t>
            </a:r>
            <a:endParaRPr sz="1800" b="1" dirty="0"/>
          </a:p>
          <a:p>
            <a:pPr marL="215900" lvl="3" indent="-215900" algn="l" rtl="0">
              <a:lnSpc>
                <a:spcPct val="100000"/>
              </a:lnSpc>
              <a:spcBef>
                <a:spcPts val="600"/>
              </a:spcBef>
              <a:spcAft>
                <a:spcPts val="0"/>
              </a:spcAft>
              <a:buSzPts val="1600"/>
              <a:buChar char="•"/>
            </a:pPr>
            <a:r>
              <a:rPr lang="en-US" sz="1800" dirty="0"/>
              <a:t>Needs/wants/issues/concerns.</a:t>
            </a:r>
            <a:endParaRPr sz="1800" dirty="0"/>
          </a:p>
          <a:p>
            <a:pPr marL="215900" lvl="3" indent="-215900" algn="l" rtl="0">
              <a:lnSpc>
                <a:spcPct val="100000"/>
              </a:lnSpc>
              <a:spcBef>
                <a:spcPts val="600"/>
              </a:spcBef>
              <a:spcAft>
                <a:spcPts val="0"/>
              </a:spcAft>
              <a:buSzPts val="1600"/>
              <a:buChar char="•"/>
            </a:pPr>
            <a:r>
              <a:rPr lang="en-US" sz="1800" dirty="0"/>
              <a:t>Expectations v requirements.</a:t>
            </a:r>
            <a:endParaRPr sz="1800" dirty="0"/>
          </a:p>
          <a:p>
            <a:pPr marL="215900" lvl="3" indent="-215900" algn="l" rtl="0">
              <a:lnSpc>
                <a:spcPct val="100000"/>
              </a:lnSpc>
              <a:spcBef>
                <a:spcPts val="600"/>
              </a:spcBef>
              <a:spcAft>
                <a:spcPts val="0"/>
              </a:spcAft>
              <a:buSzPts val="1600"/>
              <a:buChar char="•"/>
            </a:pPr>
            <a:r>
              <a:rPr lang="en-US" sz="1800" dirty="0"/>
              <a:t>Classification of power/interest.</a:t>
            </a:r>
            <a:endParaRPr sz="1800" dirty="0"/>
          </a:p>
          <a:p>
            <a:pPr marL="215900" lvl="3" indent="-215900" algn="l" rtl="0">
              <a:lnSpc>
                <a:spcPct val="100000"/>
              </a:lnSpc>
              <a:spcBef>
                <a:spcPts val="600"/>
              </a:spcBef>
              <a:spcAft>
                <a:spcPts val="0"/>
              </a:spcAft>
              <a:buSzPts val="1600"/>
              <a:buChar char="•"/>
            </a:pPr>
            <a:r>
              <a:rPr lang="en-US" sz="1800" dirty="0"/>
              <a:t>Priority to organisation (high/low).</a:t>
            </a:r>
            <a:endParaRPr sz="1800" dirty="0"/>
          </a:p>
          <a:p>
            <a:pPr marL="0" lvl="2" indent="0" algn="l" rtl="0">
              <a:lnSpc>
                <a:spcPct val="111111"/>
              </a:lnSpc>
              <a:spcBef>
                <a:spcPts val="1000"/>
              </a:spcBef>
              <a:spcAft>
                <a:spcPts val="0"/>
              </a:spcAft>
              <a:buNone/>
            </a:pPr>
            <a:r>
              <a:rPr lang="en-US" sz="1800" dirty="0"/>
              <a:t>Some of these will start of as assumptions and convert into intelligence as the stakeholder becomes more known to the organisation.</a:t>
            </a:r>
            <a:endParaRPr sz="18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2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 management – documentation (2)</a:t>
            </a:r>
            <a:endParaRPr dirty="0"/>
          </a:p>
        </p:txBody>
      </p:sp>
      <p:sp>
        <p:nvSpPr>
          <p:cNvPr id="235" name="Google Shape;235;p27"/>
          <p:cNvSpPr txBox="1">
            <a:spLocks noGrp="1"/>
          </p:cNvSpPr>
          <p:nvPr>
            <p:ph type="body" idx="1"/>
          </p:nvPr>
        </p:nvSpPr>
        <p:spPr>
          <a:xfrm>
            <a:off x="457200" y="1496278"/>
            <a:ext cx="8363272" cy="4466233"/>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 second part of the stakeholder management plan is how communications with stakeholders will be managed.</a:t>
            </a:r>
            <a:endParaRPr sz="1800" dirty="0"/>
          </a:p>
          <a:p>
            <a:pPr marL="0" lvl="2" indent="0" algn="l" rtl="0">
              <a:lnSpc>
                <a:spcPct val="111111"/>
              </a:lnSpc>
              <a:spcBef>
                <a:spcPts val="1000"/>
              </a:spcBef>
              <a:spcAft>
                <a:spcPts val="0"/>
              </a:spcAft>
              <a:buNone/>
            </a:pPr>
            <a:r>
              <a:rPr lang="en-US" sz="1800" b="1" dirty="0"/>
              <a:t>Part 2: Communications plan</a:t>
            </a:r>
            <a:endParaRPr sz="1800" b="1" dirty="0"/>
          </a:p>
          <a:p>
            <a:pPr marL="215900" lvl="3" indent="-215900" algn="l" rtl="0">
              <a:lnSpc>
                <a:spcPct val="100000"/>
              </a:lnSpc>
              <a:spcBef>
                <a:spcPts val="600"/>
              </a:spcBef>
              <a:spcAft>
                <a:spcPts val="0"/>
              </a:spcAft>
              <a:buSzPts val="1600"/>
              <a:buChar char="•"/>
            </a:pPr>
            <a:r>
              <a:rPr lang="en-US" sz="1800" dirty="0"/>
              <a:t>Formats for communications:</a:t>
            </a:r>
            <a:endParaRPr sz="1800" dirty="0"/>
          </a:p>
          <a:p>
            <a:pPr marL="431800" lvl="4" indent="-215900" algn="l" rtl="0">
              <a:lnSpc>
                <a:spcPct val="100000"/>
              </a:lnSpc>
              <a:spcBef>
                <a:spcPts val="600"/>
              </a:spcBef>
              <a:spcAft>
                <a:spcPts val="0"/>
              </a:spcAft>
              <a:buClr>
                <a:srgbClr val="0070C0"/>
              </a:buClr>
              <a:buSzPts val="1600"/>
              <a:buChar char="–"/>
            </a:pPr>
            <a:r>
              <a:rPr lang="en-US" sz="1800" dirty="0"/>
              <a:t>Formal reports.</a:t>
            </a:r>
            <a:endParaRPr sz="1800" dirty="0"/>
          </a:p>
          <a:p>
            <a:pPr marL="431800" lvl="4" indent="-215900" algn="l" rtl="0">
              <a:lnSpc>
                <a:spcPct val="100000"/>
              </a:lnSpc>
              <a:spcBef>
                <a:spcPts val="600"/>
              </a:spcBef>
              <a:spcAft>
                <a:spcPts val="0"/>
              </a:spcAft>
              <a:buClr>
                <a:srgbClr val="0070C0"/>
              </a:buClr>
              <a:buSzPts val="1600"/>
              <a:buChar char="–"/>
            </a:pPr>
            <a:r>
              <a:rPr lang="en-US" sz="1800" dirty="0"/>
              <a:t>Informal phone calls.</a:t>
            </a:r>
            <a:endParaRPr sz="1800" dirty="0"/>
          </a:p>
          <a:p>
            <a:pPr marL="431800" lvl="4" indent="-215900" algn="l" rtl="0">
              <a:lnSpc>
                <a:spcPct val="100000"/>
              </a:lnSpc>
              <a:spcBef>
                <a:spcPts val="600"/>
              </a:spcBef>
              <a:spcAft>
                <a:spcPts val="0"/>
              </a:spcAft>
              <a:buClr>
                <a:srgbClr val="0070C0"/>
              </a:buClr>
              <a:buSzPts val="1600"/>
              <a:buChar char="–"/>
            </a:pPr>
            <a:r>
              <a:rPr lang="en-US" sz="1800" dirty="0"/>
              <a:t>Gather own information. </a:t>
            </a:r>
            <a:endParaRPr sz="1800" dirty="0"/>
          </a:p>
          <a:p>
            <a:pPr marL="215900" lvl="3" indent="-215900" algn="l" rtl="0">
              <a:lnSpc>
                <a:spcPct val="100000"/>
              </a:lnSpc>
              <a:spcBef>
                <a:spcPts val="600"/>
              </a:spcBef>
              <a:spcAft>
                <a:spcPts val="0"/>
              </a:spcAft>
              <a:buSzPts val="1600"/>
              <a:buChar char="•"/>
            </a:pPr>
            <a:r>
              <a:rPr lang="en-US" sz="1800" dirty="0"/>
              <a:t>Invitations to meetings:</a:t>
            </a:r>
            <a:endParaRPr sz="1800" dirty="0"/>
          </a:p>
          <a:p>
            <a:pPr marL="431800" lvl="4" indent="-215900" algn="l" rtl="0">
              <a:lnSpc>
                <a:spcPct val="100000"/>
              </a:lnSpc>
              <a:spcBef>
                <a:spcPts val="600"/>
              </a:spcBef>
              <a:spcAft>
                <a:spcPts val="0"/>
              </a:spcAft>
              <a:buClr>
                <a:srgbClr val="0070C0"/>
              </a:buClr>
              <a:buSzPts val="1600"/>
              <a:buChar char="–"/>
            </a:pPr>
            <a:r>
              <a:rPr lang="en-US" sz="1800" dirty="0"/>
              <a:t>Internal with teams.</a:t>
            </a:r>
            <a:endParaRPr sz="1800" dirty="0"/>
          </a:p>
          <a:p>
            <a:pPr marL="431800" lvl="4" indent="-215900" algn="l" rtl="0">
              <a:lnSpc>
                <a:spcPct val="100000"/>
              </a:lnSpc>
              <a:spcBef>
                <a:spcPts val="600"/>
              </a:spcBef>
              <a:spcAft>
                <a:spcPts val="0"/>
              </a:spcAft>
              <a:buClr>
                <a:srgbClr val="0070C0"/>
              </a:buClr>
              <a:buSzPts val="1600"/>
              <a:buChar char="–"/>
            </a:pPr>
            <a:r>
              <a:rPr lang="en-US" sz="1800" dirty="0"/>
              <a:t>Open as member of public.</a:t>
            </a:r>
            <a:endParaRPr sz="1800" dirty="0"/>
          </a:p>
          <a:p>
            <a:pPr marL="215900" lvl="3" indent="-215900" algn="l" rtl="0">
              <a:lnSpc>
                <a:spcPct val="100000"/>
              </a:lnSpc>
              <a:spcBef>
                <a:spcPts val="600"/>
              </a:spcBef>
              <a:spcAft>
                <a:spcPts val="0"/>
              </a:spcAft>
              <a:buSzPts val="1600"/>
              <a:buChar char="•"/>
            </a:pPr>
            <a:r>
              <a:rPr lang="en-US" sz="1800" dirty="0"/>
              <a:t>Frequency of communications.</a:t>
            </a:r>
            <a:endParaRPr sz="1800" dirty="0"/>
          </a:p>
          <a:p>
            <a:pPr marL="0" lvl="3" indent="0" algn="l" rtl="0">
              <a:lnSpc>
                <a:spcPct val="111111"/>
              </a:lnSpc>
              <a:spcBef>
                <a:spcPts val="1000"/>
              </a:spcBef>
              <a:spcAft>
                <a:spcPts val="0"/>
              </a:spcAft>
              <a:buSzPts val="1800"/>
              <a:buNone/>
            </a:pPr>
            <a:r>
              <a:rPr lang="en-US" sz="1800" dirty="0"/>
              <a:t>Communication requirements will link directly to the individual’s priority to the organisation or project.</a:t>
            </a:r>
            <a:endParaRPr sz="1800" dirty="0"/>
          </a:p>
        </p:txBody>
      </p:sp>
      <p:pic>
        <p:nvPicPr>
          <p:cNvPr id="6146" name="Picture 2">
            <a:extLst>
              <a:ext uri="{FF2B5EF4-FFF2-40B4-BE49-F238E27FC236}">
                <a16:creationId xmlns:a16="http://schemas.microsoft.com/office/drawing/2014/main" id="{4621AD0B-7494-47B5-062A-5C5A1A8C6CB4}"/>
              </a:ext>
            </a:extLst>
          </p:cNvPr>
          <p:cNvPicPr>
            <a:picLocks noChangeAspect="1" noChangeArrowheads="1"/>
          </p:cNvPicPr>
          <p:nvPr/>
        </p:nvPicPr>
        <p:blipFill>
          <a:blip r:embed="rId3"/>
          <a:srcRect/>
          <a:stretch/>
        </p:blipFill>
        <p:spPr bwMode="auto">
          <a:xfrm>
            <a:off x="4139647" y="2504131"/>
            <a:ext cx="4315240" cy="288258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2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Summary – what we did</a:t>
            </a:r>
            <a:endParaRPr dirty="0"/>
          </a:p>
        </p:txBody>
      </p:sp>
      <p:sp>
        <p:nvSpPr>
          <p:cNvPr id="242" name="Google Shape;242;p28"/>
          <p:cNvSpPr txBox="1">
            <a:spLocks noGrp="1"/>
          </p:cNvSpPr>
          <p:nvPr>
            <p:ph type="body" idx="1"/>
          </p:nvPr>
        </p:nvSpPr>
        <p:spPr>
          <a:xfrm>
            <a:off x="457200" y="943829"/>
            <a:ext cx="8229600" cy="4248000"/>
          </a:xfrm>
          <a:prstGeom prst="rect">
            <a:avLst/>
          </a:prstGeom>
          <a:noFill/>
          <a:ln>
            <a:noFill/>
          </a:ln>
        </p:spPr>
        <p:txBody>
          <a:bodyPr spcFirstLastPara="1" wrap="square" lIns="0" tIns="0" rIns="0" bIns="0" anchor="t" anchorCtr="0">
            <a:noAutofit/>
          </a:bodyPr>
          <a:lstStyle/>
          <a:p>
            <a:pPr marL="215900" lvl="1" indent="-88900" algn="l" rtl="0">
              <a:lnSpc>
                <a:spcPct val="120000"/>
              </a:lnSpc>
              <a:spcBef>
                <a:spcPts val="0"/>
              </a:spcBef>
              <a:spcAft>
                <a:spcPts val="0"/>
              </a:spcAft>
              <a:buSzPts val="2000"/>
              <a:buNone/>
            </a:pPr>
            <a:endParaRPr sz="2000" dirty="0"/>
          </a:p>
          <a:p>
            <a:pPr marL="215900" lvl="1" indent="-215900" algn="l" rtl="0">
              <a:lnSpc>
                <a:spcPct val="120000"/>
              </a:lnSpc>
              <a:spcBef>
                <a:spcPts val="1000"/>
              </a:spcBef>
              <a:spcAft>
                <a:spcPts val="0"/>
              </a:spcAft>
              <a:buSzPts val="2000"/>
              <a:buChar char="•"/>
            </a:pPr>
            <a:r>
              <a:rPr lang="en-US" sz="2000" dirty="0"/>
              <a:t>Defined what is meant by stakeholders.</a:t>
            </a:r>
            <a:endParaRPr dirty="0"/>
          </a:p>
          <a:p>
            <a:pPr marL="215900" lvl="1" indent="-215900" algn="l" rtl="0">
              <a:lnSpc>
                <a:spcPct val="120000"/>
              </a:lnSpc>
              <a:spcBef>
                <a:spcPts val="1000"/>
              </a:spcBef>
              <a:spcAft>
                <a:spcPts val="0"/>
              </a:spcAft>
              <a:buSzPts val="2000"/>
              <a:buChar char="•"/>
            </a:pPr>
            <a:r>
              <a:rPr lang="en-US" dirty="0"/>
              <a:t>Compared the perspectives of different stakeholders.</a:t>
            </a:r>
            <a:endParaRPr dirty="0"/>
          </a:p>
          <a:p>
            <a:pPr marL="215900" lvl="1" indent="-215900" algn="l" rtl="0">
              <a:lnSpc>
                <a:spcPct val="120000"/>
              </a:lnSpc>
              <a:spcBef>
                <a:spcPts val="1000"/>
              </a:spcBef>
              <a:spcAft>
                <a:spcPts val="0"/>
              </a:spcAft>
              <a:buSzPts val="2000"/>
              <a:buChar char="•"/>
            </a:pPr>
            <a:r>
              <a:rPr lang="en-US" sz="2000" dirty="0"/>
              <a:t>Considered the differences between internal and external </a:t>
            </a:r>
            <a:r>
              <a:rPr lang="en-US" dirty="0"/>
              <a:t>stakeholders.</a:t>
            </a:r>
            <a:endParaRPr sz="2000" dirty="0"/>
          </a:p>
          <a:p>
            <a:pPr marL="215900" lvl="1" indent="-215900" algn="l" rtl="0">
              <a:lnSpc>
                <a:spcPct val="120000"/>
              </a:lnSpc>
              <a:spcBef>
                <a:spcPts val="1000"/>
              </a:spcBef>
              <a:spcAft>
                <a:spcPts val="0"/>
              </a:spcAft>
              <a:buSzPts val="2000"/>
              <a:buChar char="•"/>
            </a:pPr>
            <a:r>
              <a:rPr lang="en-US" sz="2000" dirty="0"/>
              <a:t>Discussed how </a:t>
            </a:r>
            <a:r>
              <a:rPr lang="en-US" dirty="0"/>
              <a:t>stakeholders’ priorities are managed</a:t>
            </a:r>
            <a:r>
              <a:rPr lang="en-US" sz="2000" dirty="0"/>
              <a:t>.</a:t>
            </a:r>
            <a:endParaRPr dirty="0"/>
          </a:p>
          <a:p>
            <a:pPr marL="215900" lvl="1" indent="-215900" algn="l" rtl="0">
              <a:lnSpc>
                <a:spcPct val="120000"/>
              </a:lnSpc>
              <a:spcBef>
                <a:spcPts val="1000"/>
              </a:spcBef>
              <a:spcAft>
                <a:spcPts val="0"/>
              </a:spcAft>
              <a:buSzPts val="2000"/>
              <a:buChar char="•"/>
            </a:pPr>
            <a:r>
              <a:rPr lang="en-US" sz="2000" dirty="0"/>
              <a:t>Discussed </a:t>
            </a:r>
            <a:r>
              <a:rPr lang="en-US" dirty="0"/>
              <a:t>the potential common and conflicting expectations of stakeholders.</a:t>
            </a:r>
            <a:endParaRPr sz="2000" dirty="0"/>
          </a:p>
          <a:p>
            <a:pPr marL="215900" lvl="1" indent="-215900" algn="l" rtl="0">
              <a:lnSpc>
                <a:spcPct val="120000"/>
              </a:lnSpc>
              <a:spcBef>
                <a:spcPts val="1000"/>
              </a:spcBef>
              <a:spcAft>
                <a:spcPts val="0"/>
              </a:spcAft>
              <a:buSzPts val="2000"/>
              <a:buChar char="•"/>
            </a:pPr>
            <a:r>
              <a:rPr lang="en-US" sz="2000" dirty="0"/>
              <a:t>Considered the powers of </a:t>
            </a:r>
            <a:r>
              <a:rPr lang="en-US" dirty="0"/>
              <a:t>stakeholders and pressure groups</a:t>
            </a:r>
            <a:r>
              <a:rPr lang="en-US" sz="2000" dirty="0"/>
              <a:t>.</a:t>
            </a:r>
            <a:endParaRPr dirty="0"/>
          </a:p>
          <a:p>
            <a:pPr marL="215900" lvl="1" indent="-215900" algn="l" rtl="0">
              <a:lnSpc>
                <a:spcPct val="120000"/>
              </a:lnSpc>
              <a:spcBef>
                <a:spcPts val="1000"/>
              </a:spcBef>
              <a:spcAft>
                <a:spcPts val="0"/>
              </a:spcAft>
              <a:buSzPts val="2000"/>
              <a:buChar char="•"/>
            </a:pPr>
            <a:r>
              <a:rPr lang="en-US" dirty="0"/>
              <a:t>Reviewed how stakeholders can be documented and communicated with.</a:t>
            </a:r>
            <a:endParaRPr sz="2000" dirty="0"/>
          </a:p>
          <a:p>
            <a:pPr marL="0" lvl="0" indent="0" algn="l" rtl="0">
              <a:lnSpc>
                <a:spcPct val="120000"/>
              </a:lnSpc>
              <a:spcBef>
                <a:spcPts val="1500"/>
              </a:spcBef>
              <a:spcAft>
                <a:spcPts val="0"/>
              </a:spcAft>
              <a:buNone/>
            </a:pPr>
            <a:endParaRPr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29"/>
          <p:cNvSpPr txBox="1">
            <a:spLocks noGrp="1"/>
          </p:cNvSpPr>
          <p:nvPr>
            <p:ph type="body" idx="4294967295"/>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ctr" rtl="0">
              <a:lnSpc>
                <a:spcPct val="100000"/>
              </a:lnSpc>
              <a:spcBef>
                <a:spcPts val="0"/>
              </a:spcBef>
              <a:spcAft>
                <a:spcPts val="0"/>
              </a:spcAft>
              <a:buNone/>
            </a:pPr>
            <a:endParaRPr sz="6000" dirty="0">
              <a:solidFill>
                <a:srgbClr val="E30613"/>
              </a:solidFill>
            </a:endParaRPr>
          </a:p>
          <a:p>
            <a:pPr marL="0" lvl="0" indent="0" algn="ctr" rtl="0">
              <a:lnSpc>
                <a:spcPct val="100000"/>
              </a:lnSpc>
              <a:spcBef>
                <a:spcPts val="2000"/>
              </a:spcBef>
              <a:spcAft>
                <a:spcPts val="0"/>
              </a:spcAft>
              <a:buNone/>
            </a:pPr>
            <a:r>
              <a:rPr lang="en-US" sz="6000" dirty="0">
                <a:solidFill>
                  <a:srgbClr val="0077E3"/>
                </a:solidFill>
              </a:rPr>
              <a:t>Any questions?</a:t>
            </a:r>
            <a:endParaRPr dirty="0"/>
          </a:p>
        </p:txBody>
      </p:sp>
      <p:sp>
        <p:nvSpPr>
          <p:cNvPr id="3" name="TextBox 1">
            <a:extLst>
              <a:ext uri="{FF2B5EF4-FFF2-40B4-BE49-F238E27FC236}">
                <a16:creationId xmlns:a16="http://schemas.microsoft.com/office/drawing/2014/main" id="{ED34E6A4-A44D-1E78-A01F-C0DBF0D56BBA}"/>
              </a:ext>
            </a:extLst>
          </p:cNvPr>
          <p:cNvSpPr txBox="1"/>
          <p:nvPr/>
        </p:nvSpPr>
        <p:spPr>
          <a:xfrm>
            <a:off x="1625523" y="6222382"/>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Stakeholders – defined</a:t>
            </a:r>
            <a:endParaRPr dirty="0"/>
          </a:p>
        </p:txBody>
      </p:sp>
      <p:sp>
        <p:nvSpPr>
          <p:cNvPr id="41" name="Google Shape;41;p3"/>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dirty="0"/>
              <a:t>What do we mean by the term ‘stakeholder’?</a:t>
            </a:r>
            <a:endParaRPr dirty="0"/>
          </a:p>
          <a:p>
            <a:pPr marL="0" lvl="0" indent="0" algn="l" rtl="0">
              <a:lnSpc>
                <a:spcPct val="133333"/>
              </a:lnSpc>
              <a:spcBef>
                <a:spcPts val="600"/>
              </a:spcBef>
              <a:spcAft>
                <a:spcPts val="0"/>
              </a:spcAft>
              <a:buNone/>
            </a:pPr>
            <a:endParaRPr dirty="0"/>
          </a:p>
          <a:p>
            <a:pPr marL="0" lvl="3" indent="0" algn="l" rtl="0">
              <a:lnSpc>
                <a:spcPct val="111111"/>
              </a:lnSpc>
              <a:spcBef>
                <a:spcPts val="500"/>
              </a:spcBef>
              <a:spcAft>
                <a:spcPts val="0"/>
              </a:spcAft>
              <a:buSzPts val="1800"/>
              <a:buNone/>
            </a:pPr>
            <a:r>
              <a:rPr lang="en-US" sz="2000" b="1" dirty="0"/>
              <a:t>Definitions:</a:t>
            </a:r>
            <a:endParaRPr sz="2000" dirty="0"/>
          </a:p>
          <a:p>
            <a:pPr marL="0" lvl="3" indent="0" algn="l" rtl="0">
              <a:lnSpc>
                <a:spcPct val="111111"/>
              </a:lnSpc>
              <a:spcBef>
                <a:spcPts val="1000"/>
              </a:spcBef>
              <a:spcAft>
                <a:spcPts val="0"/>
              </a:spcAft>
              <a:buSzPts val="1800"/>
              <a:buNone/>
            </a:pPr>
            <a:r>
              <a:rPr lang="en-US" sz="2000" dirty="0"/>
              <a:t> ‘… a person with an interest or concern in something, especially a business.’ </a:t>
            </a:r>
            <a:endParaRPr sz="2000" dirty="0"/>
          </a:p>
          <a:p>
            <a:pPr marL="0" lvl="3" indent="0" algn="l" rtl="0">
              <a:lnSpc>
                <a:spcPct val="111111"/>
              </a:lnSpc>
              <a:spcBef>
                <a:spcPts val="1000"/>
              </a:spcBef>
              <a:spcAft>
                <a:spcPts val="0"/>
              </a:spcAft>
              <a:buSzPts val="1800"/>
              <a:buNone/>
            </a:pPr>
            <a:r>
              <a:rPr lang="en-US" sz="2000" dirty="0"/>
              <a:t>(</a:t>
            </a:r>
            <a:r>
              <a:rPr lang="en-US" sz="2000" i="1" dirty="0"/>
              <a:t>The Oxford Dictionary</a:t>
            </a:r>
            <a:r>
              <a:rPr lang="en-US" sz="2000" dirty="0"/>
              <a:t>)</a:t>
            </a:r>
            <a:endParaRPr sz="2000" dirty="0"/>
          </a:p>
          <a:p>
            <a:pPr marL="0" lvl="3" indent="0" algn="l" rtl="0">
              <a:lnSpc>
                <a:spcPct val="111111"/>
              </a:lnSpc>
              <a:spcBef>
                <a:spcPts val="1000"/>
              </a:spcBef>
              <a:spcAft>
                <a:spcPts val="0"/>
              </a:spcAft>
              <a:buSzPts val="1800"/>
              <a:buNone/>
            </a:pPr>
            <a:endParaRPr sz="2000" dirty="0"/>
          </a:p>
          <a:p>
            <a:pPr marL="0" lvl="3" indent="0" algn="l" rtl="0">
              <a:lnSpc>
                <a:spcPct val="111111"/>
              </a:lnSpc>
              <a:spcBef>
                <a:spcPts val="1000"/>
              </a:spcBef>
              <a:spcAft>
                <a:spcPts val="0"/>
              </a:spcAft>
              <a:buSzPts val="1800"/>
              <a:buNone/>
            </a:pPr>
            <a:r>
              <a:rPr lang="en-US" sz="2000" dirty="0"/>
              <a:t>'… a member of groups without whose support the organisation would cease to exist.’ </a:t>
            </a:r>
            <a:endParaRPr sz="2000" dirty="0"/>
          </a:p>
          <a:p>
            <a:pPr marL="0" lvl="3" indent="0" algn="l" rtl="0">
              <a:lnSpc>
                <a:spcPct val="111111"/>
              </a:lnSpc>
              <a:spcBef>
                <a:spcPts val="1000"/>
              </a:spcBef>
              <a:spcAft>
                <a:spcPts val="0"/>
              </a:spcAft>
              <a:buSzPts val="1800"/>
              <a:buNone/>
            </a:pPr>
            <a:r>
              <a:rPr lang="en-US" sz="2000" dirty="0"/>
              <a:t>(Stanford Research Institute 1963)</a:t>
            </a:r>
            <a:endParaRPr sz="2000" dirty="0"/>
          </a:p>
          <a:p>
            <a:pPr marL="0" lvl="3" indent="0" algn="l" rtl="0">
              <a:lnSpc>
                <a:spcPct val="111111"/>
              </a:lnSpc>
              <a:spcBef>
                <a:spcPts val="1000"/>
              </a:spcBef>
              <a:spcAft>
                <a:spcPts val="0"/>
              </a:spcAft>
              <a:buSzPts val="1800"/>
              <a:buNone/>
            </a:pPr>
            <a:endParaRPr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6"/>
        <p:cNvGrpSpPr/>
        <p:nvPr/>
      </p:nvGrpSpPr>
      <p:grpSpPr>
        <a:xfrm>
          <a:off x="0" y="0"/>
          <a:ext cx="0" cy="0"/>
          <a:chOff x="0" y="0"/>
          <a:chExt cx="0" cy="0"/>
        </a:xfrm>
      </p:grpSpPr>
      <p:sp>
        <p:nvSpPr>
          <p:cNvPr id="47" name="Google Shape;47;p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Difference between a shareholder and stakeholder</a:t>
            </a:r>
            <a:endParaRPr dirty="0"/>
          </a:p>
        </p:txBody>
      </p:sp>
      <p:graphicFrame>
        <p:nvGraphicFramePr>
          <p:cNvPr id="48" name="Google Shape;48;p4"/>
          <p:cNvGraphicFramePr/>
          <p:nvPr>
            <p:extLst>
              <p:ext uri="{D42A27DB-BD31-4B8C-83A1-F6EECF244321}">
                <p14:modId xmlns:p14="http://schemas.microsoft.com/office/powerpoint/2010/main" val="622105921"/>
              </p:ext>
            </p:extLst>
          </p:nvPr>
        </p:nvGraphicFramePr>
        <p:xfrm>
          <a:off x="463855" y="2520298"/>
          <a:ext cx="8003225" cy="2644740"/>
        </p:xfrm>
        <a:graphic>
          <a:graphicData uri="http://schemas.openxmlformats.org/drawingml/2006/table">
            <a:tbl>
              <a:tblPr firstRow="1" bandRow="1">
                <a:noFill/>
                <a:tableStyleId>{BAFE05A2-5A85-4074-968E-3E03AA591C01}</a:tableStyleId>
              </a:tblPr>
              <a:tblGrid>
                <a:gridCol w="4061675">
                  <a:extLst>
                    <a:ext uri="{9D8B030D-6E8A-4147-A177-3AD203B41FA5}">
                      <a16:colId xmlns:a16="http://schemas.microsoft.com/office/drawing/2014/main" val="20000"/>
                    </a:ext>
                  </a:extLst>
                </a:gridCol>
                <a:gridCol w="3941550">
                  <a:extLst>
                    <a:ext uri="{9D8B030D-6E8A-4147-A177-3AD203B41FA5}">
                      <a16:colId xmlns:a16="http://schemas.microsoft.com/office/drawing/2014/main" val="20001"/>
                    </a:ext>
                  </a:extLst>
                </a:gridCol>
              </a:tblGrid>
              <a:tr h="562500">
                <a:tc>
                  <a:txBody>
                    <a:bodyPr/>
                    <a:lstStyle/>
                    <a:p>
                      <a:pPr marL="0" marR="0" lvl="0" indent="0" algn="ctr" rtl="0">
                        <a:spcBef>
                          <a:spcPts val="0"/>
                        </a:spcBef>
                        <a:spcAft>
                          <a:spcPts val="0"/>
                        </a:spcAft>
                        <a:buNone/>
                      </a:pPr>
                      <a:r>
                        <a:rPr lang="en-US" sz="1800" u="none" strike="noStrike" cap="none" dirty="0">
                          <a:solidFill>
                            <a:schemeClr val="dk1"/>
                          </a:solidFill>
                        </a:rPr>
                        <a:t>Shareholders</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u="none" strike="noStrike" cap="none" dirty="0">
                          <a:solidFill>
                            <a:schemeClr val="dk1"/>
                          </a:solidFill>
                        </a:rPr>
                        <a:t>Stakeholders</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1125000">
                <a:tc>
                  <a:txBody>
                    <a:bodyPr/>
                    <a:lstStyle/>
                    <a:p>
                      <a:pPr marL="0" marR="0" lvl="0" indent="0" algn="l" rtl="0">
                        <a:spcBef>
                          <a:spcPts val="0"/>
                        </a:spcBef>
                        <a:spcAft>
                          <a:spcPts val="0"/>
                        </a:spcAft>
                        <a:buNone/>
                      </a:pPr>
                      <a:r>
                        <a:rPr lang="en-US" sz="1800" u="none" strike="noStrike" cap="none" dirty="0">
                          <a:solidFill>
                            <a:schemeClr val="dk1"/>
                          </a:solidFill>
                        </a:rPr>
                        <a:t>Shareholders are people who invest money in the business in return for shares/   ownership and dividends from future profits.</a:t>
                      </a:r>
                      <a:endParaRPr sz="1800" dirty="0"/>
                    </a:p>
                    <a:p>
                      <a:pPr marL="0" marR="0" lvl="0" indent="0" algn="l" rtl="0">
                        <a:spcBef>
                          <a:spcPts val="0"/>
                        </a:spcBef>
                        <a:spcAft>
                          <a:spcPts val="0"/>
                        </a:spcAft>
                        <a:buNone/>
                      </a:pPr>
                      <a:endParaRPr lang="en-US" sz="1800" u="none" strike="noStrike" cap="none" dirty="0">
                        <a:solidFill>
                          <a:schemeClr val="dk1"/>
                        </a:solidFill>
                      </a:endParaRPr>
                    </a:p>
                    <a:p>
                      <a:pPr marL="0" marR="0" lvl="0" indent="0" algn="l" rtl="0">
                        <a:spcBef>
                          <a:spcPts val="0"/>
                        </a:spcBef>
                        <a:spcAft>
                          <a:spcPts val="0"/>
                        </a:spcAft>
                        <a:buNone/>
                      </a:pPr>
                      <a:r>
                        <a:rPr lang="en-US" sz="1800" u="none" strike="noStrike" cap="none" dirty="0">
                          <a:solidFill>
                            <a:schemeClr val="dk1"/>
                          </a:solidFill>
                        </a:rPr>
                        <a:t>Which means they are also stakeholders in the business. </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800" u="none" strike="noStrike" cap="none" dirty="0">
                          <a:solidFill>
                            <a:schemeClr val="dk1"/>
                          </a:solidFill>
                        </a:rPr>
                        <a:t>Stakeholders are people with an interest in the business and its activities but may not have  invested any money in it.</a:t>
                      </a:r>
                      <a:endParaRPr sz="1800" dirty="0"/>
                    </a:p>
                    <a:p>
                      <a:pPr marL="0" marR="0" lvl="0" indent="0" algn="l" rtl="0">
                        <a:spcBef>
                          <a:spcPts val="0"/>
                        </a:spcBef>
                        <a:spcAft>
                          <a:spcPts val="0"/>
                        </a:spcAft>
                        <a:buNone/>
                      </a:pPr>
                      <a:endParaRPr lang="en-US" sz="1800" u="none" strike="noStrike" cap="none" dirty="0">
                        <a:solidFill>
                          <a:schemeClr val="dk1"/>
                        </a:solidFill>
                      </a:endParaRPr>
                    </a:p>
                    <a:p>
                      <a:pPr marL="0" marR="0" lvl="0" indent="0" algn="l" rtl="0">
                        <a:spcBef>
                          <a:spcPts val="0"/>
                        </a:spcBef>
                        <a:spcAft>
                          <a:spcPts val="0"/>
                        </a:spcAft>
                        <a:buNone/>
                      </a:pPr>
                      <a:r>
                        <a:rPr lang="en-US" sz="1800" u="none" strike="noStrike" cap="none" dirty="0">
                          <a:solidFill>
                            <a:schemeClr val="dk1"/>
                          </a:solidFill>
                        </a:rPr>
                        <a:t>There are lots of other stakeholder groups with interests in the business.</a:t>
                      </a:r>
                      <a:endParaRPr sz="18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49" name="Google Shape;49;p4"/>
          <p:cNvSpPr txBox="1"/>
          <p:nvPr/>
        </p:nvSpPr>
        <p:spPr>
          <a:xfrm>
            <a:off x="350668" y="1601500"/>
            <a:ext cx="8229600"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dirty="0">
                <a:solidFill>
                  <a:schemeClr val="dk1"/>
                </a:solidFill>
                <a:latin typeface="Arial"/>
                <a:ea typeface="Arial"/>
                <a:cs typeface="Arial"/>
                <a:sym typeface="Arial"/>
              </a:rPr>
              <a:t>It’s important to understand the difference between shareholders and stakeholders.</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4"/>
        <p:cNvGrpSpPr/>
        <p:nvPr/>
      </p:nvGrpSpPr>
      <p:grpSpPr>
        <a:xfrm>
          <a:off x="0" y="0"/>
          <a:ext cx="0" cy="0"/>
          <a:chOff x="0" y="0"/>
          <a:chExt cx="0" cy="0"/>
        </a:xfrm>
      </p:grpSpPr>
      <p:sp>
        <p:nvSpPr>
          <p:cNvPr id="55" name="Google Shape;55;p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Stakeholders – internal and external</a:t>
            </a:r>
            <a:endParaRPr dirty="0"/>
          </a:p>
        </p:txBody>
      </p:sp>
      <p:sp>
        <p:nvSpPr>
          <p:cNvPr id="56" name="Google Shape;56;p5"/>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Organisations have both internal and external stakeholders. The category they fall into depends on their relationship with the organisation.</a:t>
            </a:r>
            <a:endParaRPr sz="1800" b="1" dirty="0"/>
          </a:p>
          <a:p>
            <a:pPr marL="0" lvl="3" indent="0" algn="l" rtl="0">
              <a:lnSpc>
                <a:spcPct val="111111"/>
              </a:lnSpc>
              <a:spcBef>
                <a:spcPts val="1000"/>
              </a:spcBef>
              <a:spcAft>
                <a:spcPts val="0"/>
              </a:spcAft>
              <a:buSzPts val="1800"/>
              <a:buNone/>
            </a:pPr>
            <a:r>
              <a:rPr lang="en-US" sz="1800" b="1" dirty="0"/>
              <a:t>Internal stakeholders</a:t>
            </a:r>
            <a:endParaRPr sz="1800" dirty="0"/>
          </a:p>
          <a:p>
            <a:pPr marL="215900" lvl="3" indent="-215900" algn="l" rtl="0">
              <a:lnSpc>
                <a:spcPct val="111111"/>
              </a:lnSpc>
              <a:spcBef>
                <a:spcPts val="1000"/>
              </a:spcBef>
              <a:spcAft>
                <a:spcPts val="0"/>
              </a:spcAft>
              <a:buSzPts val="1800"/>
              <a:buChar char="•"/>
            </a:pPr>
            <a:r>
              <a:rPr lang="en-US" sz="1800" dirty="0"/>
              <a:t>Owners.</a:t>
            </a:r>
            <a:endParaRPr sz="1800" dirty="0"/>
          </a:p>
          <a:p>
            <a:pPr marL="215900" lvl="3" indent="-215900" algn="l" rtl="0">
              <a:lnSpc>
                <a:spcPct val="111111"/>
              </a:lnSpc>
              <a:spcBef>
                <a:spcPts val="1000"/>
              </a:spcBef>
              <a:spcAft>
                <a:spcPts val="0"/>
              </a:spcAft>
              <a:buSzPts val="1800"/>
              <a:buChar char="•"/>
            </a:pPr>
            <a:r>
              <a:rPr lang="en-US" sz="1800" dirty="0"/>
              <a:t>Investors/shareholders.</a:t>
            </a:r>
            <a:endParaRPr sz="1800" dirty="0"/>
          </a:p>
          <a:p>
            <a:pPr marL="215900" lvl="3" indent="-215900" algn="l" rtl="0">
              <a:lnSpc>
                <a:spcPct val="111111"/>
              </a:lnSpc>
              <a:spcBef>
                <a:spcPts val="1000"/>
              </a:spcBef>
              <a:spcAft>
                <a:spcPts val="0"/>
              </a:spcAft>
              <a:buSzPts val="1800"/>
              <a:buChar char="•"/>
            </a:pPr>
            <a:r>
              <a:rPr lang="en-US" sz="1800" dirty="0"/>
              <a:t>Managers.</a:t>
            </a:r>
            <a:endParaRPr sz="1800" dirty="0"/>
          </a:p>
          <a:p>
            <a:pPr marL="215900" lvl="3" indent="-215900" algn="l" rtl="0">
              <a:lnSpc>
                <a:spcPct val="111111"/>
              </a:lnSpc>
              <a:spcBef>
                <a:spcPts val="1000"/>
              </a:spcBef>
              <a:spcAft>
                <a:spcPts val="0"/>
              </a:spcAft>
              <a:buSzPts val="1800"/>
              <a:buChar char="•"/>
            </a:pPr>
            <a:r>
              <a:rPr lang="en-US" sz="1800" dirty="0"/>
              <a:t>Employees.</a:t>
            </a:r>
            <a:endParaRPr sz="1800" dirty="0"/>
          </a:p>
          <a:p>
            <a:pPr marL="215900" lvl="3" indent="-215900" algn="l" rtl="0">
              <a:lnSpc>
                <a:spcPct val="111111"/>
              </a:lnSpc>
              <a:spcBef>
                <a:spcPts val="1000"/>
              </a:spcBef>
              <a:spcAft>
                <a:spcPts val="0"/>
              </a:spcAft>
              <a:buSzPts val="1800"/>
              <a:buChar char="•"/>
            </a:pPr>
            <a:r>
              <a:rPr lang="en-US" sz="1800" dirty="0"/>
              <a:t>Board members</a:t>
            </a:r>
            <a:endParaRPr sz="1800" dirty="0"/>
          </a:p>
          <a:p>
            <a:pPr marL="0" lvl="3" indent="0" algn="l" rtl="0">
              <a:lnSpc>
                <a:spcPct val="111111"/>
              </a:lnSpc>
              <a:spcBef>
                <a:spcPts val="1000"/>
              </a:spcBef>
              <a:spcAft>
                <a:spcPts val="0"/>
              </a:spcAft>
              <a:buSzPts val="1800"/>
              <a:buNone/>
            </a:pPr>
            <a:endParaRPr sz="1800" dirty="0"/>
          </a:p>
          <a:p>
            <a:pPr marL="0" lvl="3" indent="0" algn="l" rtl="0">
              <a:lnSpc>
                <a:spcPct val="111111"/>
              </a:lnSpc>
              <a:spcBef>
                <a:spcPts val="1000"/>
              </a:spcBef>
              <a:spcAft>
                <a:spcPts val="0"/>
              </a:spcAft>
              <a:buSzPts val="1800"/>
              <a:buNone/>
            </a:pPr>
            <a:r>
              <a:rPr lang="en-US" sz="1800" dirty="0"/>
              <a:t>Stakeholders may have common expectations that influence the organisation’s activities.</a:t>
            </a:r>
            <a:endParaRPr sz="1800" dirty="0"/>
          </a:p>
        </p:txBody>
      </p:sp>
      <p:pic>
        <p:nvPicPr>
          <p:cNvPr id="1026" name="Picture 2">
            <a:extLst>
              <a:ext uri="{FF2B5EF4-FFF2-40B4-BE49-F238E27FC236}">
                <a16:creationId xmlns:a16="http://schemas.microsoft.com/office/drawing/2014/main" id="{F49F61E9-DAF3-849D-2600-BB70E45DE7BA}"/>
              </a:ext>
            </a:extLst>
          </p:cNvPr>
          <p:cNvPicPr>
            <a:picLocks noChangeAspect="1" noChangeArrowheads="1"/>
          </p:cNvPicPr>
          <p:nvPr/>
        </p:nvPicPr>
        <p:blipFill>
          <a:blip r:embed="rId3"/>
          <a:srcRect/>
          <a:stretch/>
        </p:blipFill>
        <p:spPr bwMode="auto">
          <a:xfrm>
            <a:off x="4416402" y="2361767"/>
            <a:ext cx="4064394" cy="27150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Stakeholders – internal and external</a:t>
            </a:r>
            <a:endParaRPr dirty="0"/>
          </a:p>
        </p:txBody>
      </p:sp>
      <p:sp>
        <p:nvSpPr>
          <p:cNvPr id="64" name="Google Shape;64;p6"/>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External stakeholders operate outside the organisation but may be involved contractually, or with a watching interest.</a:t>
            </a:r>
            <a:endParaRPr sz="1800" dirty="0"/>
          </a:p>
          <a:p>
            <a:pPr marL="0" lvl="3" indent="0" algn="l" rtl="0">
              <a:lnSpc>
                <a:spcPct val="111111"/>
              </a:lnSpc>
              <a:spcBef>
                <a:spcPts val="1000"/>
              </a:spcBef>
              <a:spcAft>
                <a:spcPts val="0"/>
              </a:spcAft>
              <a:buSzPts val="1800"/>
              <a:buNone/>
            </a:pPr>
            <a:r>
              <a:rPr lang="en-US" sz="1800" b="1" dirty="0"/>
              <a:t>External stakeholders</a:t>
            </a:r>
            <a:endParaRPr sz="1800" dirty="0"/>
          </a:p>
          <a:p>
            <a:pPr marL="215900" lvl="3" indent="-215900" algn="l" rtl="0">
              <a:lnSpc>
                <a:spcPct val="111111"/>
              </a:lnSpc>
              <a:spcAft>
                <a:spcPts val="0"/>
              </a:spcAft>
              <a:buSzPts val="1800"/>
              <a:buChar char="•"/>
            </a:pPr>
            <a:r>
              <a:rPr lang="en-US" sz="1800" dirty="0"/>
              <a:t>Customers.</a:t>
            </a:r>
            <a:endParaRPr sz="1800" dirty="0"/>
          </a:p>
          <a:p>
            <a:pPr marL="215900" lvl="3" indent="-215900" algn="l" rtl="0">
              <a:lnSpc>
                <a:spcPct val="111111"/>
              </a:lnSpc>
              <a:spcAft>
                <a:spcPts val="0"/>
              </a:spcAft>
              <a:buSzPts val="1800"/>
              <a:buChar char="•"/>
            </a:pPr>
            <a:r>
              <a:rPr lang="en-US" sz="1800" dirty="0"/>
              <a:t>Suppliers.</a:t>
            </a:r>
            <a:endParaRPr sz="1800" dirty="0"/>
          </a:p>
          <a:p>
            <a:pPr marL="215900" lvl="3" indent="-215900" algn="l" rtl="0">
              <a:lnSpc>
                <a:spcPct val="111111"/>
              </a:lnSpc>
              <a:spcAft>
                <a:spcPts val="0"/>
              </a:spcAft>
              <a:buSzPts val="1800"/>
              <a:buChar char="•"/>
            </a:pPr>
            <a:r>
              <a:rPr lang="en-US" sz="1800" dirty="0"/>
              <a:t>Creditors.</a:t>
            </a:r>
            <a:endParaRPr sz="1800" dirty="0"/>
          </a:p>
          <a:p>
            <a:pPr marL="215900" lvl="3" indent="-215900" algn="l" rtl="0">
              <a:lnSpc>
                <a:spcPct val="111111"/>
              </a:lnSpc>
              <a:spcAft>
                <a:spcPts val="0"/>
              </a:spcAft>
              <a:buSzPts val="1800"/>
              <a:buChar char="•"/>
            </a:pPr>
            <a:r>
              <a:rPr lang="en-US" sz="1800" dirty="0"/>
              <a:t>Government.</a:t>
            </a:r>
            <a:endParaRPr sz="1800" dirty="0"/>
          </a:p>
          <a:p>
            <a:pPr marL="215900" lvl="3" indent="-215900" algn="l" rtl="0">
              <a:lnSpc>
                <a:spcPct val="111111"/>
              </a:lnSpc>
              <a:spcAft>
                <a:spcPts val="0"/>
              </a:spcAft>
              <a:buSzPts val="1800"/>
              <a:buChar char="•"/>
            </a:pPr>
            <a:r>
              <a:rPr lang="en-US" sz="1800" dirty="0"/>
              <a:t>Shareholders.</a:t>
            </a:r>
            <a:endParaRPr sz="1800" dirty="0"/>
          </a:p>
          <a:p>
            <a:pPr marL="215900" lvl="3" indent="-215900" algn="l" rtl="0">
              <a:lnSpc>
                <a:spcPct val="111111"/>
              </a:lnSpc>
              <a:spcAft>
                <a:spcPts val="0"/>
              </a:spcAft>
              <a:buSzPts val="1800"/>
              <a:buChar char="•"/>
            </a:pPr>
            <a:r>
              <a:rPr lang="en-US" sz="1800" dirty="0"/>
              <a:t>Local communities.</a:t>
            </a:r>
            <a:endParaRPr sz="1800" dirty="0"/>
          </a:p>
          <a:p>
            <a:pPr marL="215900" lvl="3" indent="-215900" algn="l" rtl="0">
              <a:lnSpc>
                <a:spcPct val="111111"/>
              </a:lnSpc>
              <a:spcAft>
                <a:spcPts val="0"/>
              </a:spcAft>
              <a:buSzPts val="1800"/>
              <a:buChar char="•"/>
            </a:pPr>
            <a:r>
              <a:rPr lang="en-US" sz="1800" dirty="0"/>
              <a:t>Society as a whole.</a:t>
            </a:r>
            <a:endParaRPr sz="1800" dirty="0"/>
          </a:p>
          <a:p>
            <a:pPr marL="0" lvl="3" indent="0" algn="l" rtl="0">
              <a:lnSpc>
                <a:spcPct val="111111"/>
              </a:lnSpc>
              <a:spcBef>
                <a:spcPts val="1000"/>
              </a:spcBef>
              <a:spcAft>
                <a:spcPts val="0"/>
              </a:spcAft>
              <a:buSzPts val="1800"/>
              <a:buNone/>
            </a:pPr>
            <a:r>
              <a:rPr lang="en-US" sz="1800" dirty="0"/>
              <a:t>External stakeholders may have a vested interest in the success of the business such as suppliers. Others may have concerns about its impact on society.</a:t>
            </a:r>
            <a:endParaRPr sz="1800" dirty="0"/>
          </a:p>
        </p:txBody>
      </p:sp>
      <p:pic>
        <p:nvPicPr>
          <p:cNvPr id="1026" name="Picture 2">
            <a:extLst>
              <a:ext uri="{FF2B5EF4-FFF2-40B4-BE49-F238E27FC236}">
                <a16:creationId xmlns:a16="http://schemas.microsoft.com/office/drawing/2014/main" id="{EC376334-7B15-4580-B003-01B7DC795E7E}"/>
              </a:ext>
            </a:extLst>
          </p:cNvPr>
          <p:cNvPicPr>
            <a:picLocks noChangeAspect="1" noChangeArrowheads="1"/>
          </p:cNvPicPr>
          <p:nvPr/>
        </p:nvPicPr>
        <p:blipFill>
          <a:blip r:embed="rId3"/>
          <a:srcRect/>
          <a:stretch/>
        </p:blipFill>
        <p:spPr bwMode="auto">
          <a:xfrm>
            <a:off x="4509856" y="2489474"/>
            <a:ext cx="4074849" cy="272199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0"/>
        <p:cNvGrpSpPr/>
        <p:nvPr/>
      </p:nvGrpSpPr>
      <p:grpSpPr>
        <a:xfrm>
          <a:off x="0" y="0"/>
          <a:ext cx="0" cy="0"/>
          <a:chOff x="0" y="0"/>
          <a:chExt cx="0" cy="0"/>
        </a:xfrm>
      </p:grpSpPr>
      <p:sp>
        <p:nvSpPr>
          <p:cNvPr id="71" name="Google Shape;71;p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 perspectives</a:t>
            </a:r>
            <a:endParaRPr dirty="0"/>
          </a:p>
        </p:txBody>
      </p:sp>
      <p:graphicFrame>
        <p:nvGraphicFramePr>
          <p:cNvPr id="72" name="Google Shape;72;p7"/>
          <p:cNvGraphicFramePr/>
          <p:nvPr>
            <p:extLst>
              <p:ext uri="{D42A27DB-BD31-4B8C-83A1-F6EECF244321}">
                <p14:modId xmlns:p14="http://schemas.microsoft.com/office/powerpoint/2010/main" val="1789750331"/>
              </p:ext>
            </p:extLst>
          </p:nvPr>
        </p:nvGraphicFramePr>
        <p:xfrm>
          <a:off x="457200" y="2279594"/>
          <a:ext cx="8210017" cy="2997540"/>
        </p:xfrm>
        <a:graphic>
          <a:graphicData uri="http://schemas.openxmlformats.org/drawingml/2006/table">
            <a:tbl>
              <a:tblPr firstRow="1" bandRow="1">
                <a:noFill/>
                <a:tableStyleId>{BAFE05A2-5A85-4074-968E-3E03AA591C01}</a:tableStyleId>
              </a:tblPr>
              <a:tblGrid>
                <a:gridCol w="1833239">
                  <a:extLst>
                    <a:ext uri="{9D8B030D-6E8A-4147-A177-3AD203B41FA5}">
                      <a16:colId xmlns:a16="http://schemas.microsoft.com/office/drawing/2014/main" val="20000"/>
                    </a:ext>
                  </a:extLst>
                </a:gridCol>
                <a:gridCol w="6376778">
                  <a:extLst>
                    <a:ext uri="{9D8B030D-6E8A-4147-A177-3AD203B41FA5}">
                      <a16:colId xmlns:a16="http://schemas.microsoft.com/office/drawing/2014/main" val="20001"/>
                    </a:ext>
                  </a:extLst>
                </a:gridCol>
              </a:tblGrid>
              <a:tr h="562500">
                <a:tc>
                  <a:txBody>
                    <a:bodyPr/>
                    <a:lstStyle/>
                    <a:p>
                      <a:pPr marL="0" marR="0" lvl="0" indent="0" algn="ctr" rtl="0">
                        <a:spcBef>
                          <a:spcPts val="0"/>
                        </a:spcBef>
                        <a:spcAft>
                          <a:spcPts val="0"/>
                        </a:spcAft>
                        <a:buNone/>
                      </a:pPr>
                      <a:r>
                        <a:rPr lang="en-US" sz="1600" u="none" strike="noStrike" cap="none" dirty="0">
                          <a:solidFill>
                            <a:schemeClr val="dk1"/>
                          </a:solidFill>
                        </a:rPr>
                        <a:t>Stakeholders</a:t>
                      </a:r>
                      <a:endParaRPr sz="16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dirty="0">
                          <a:solidFill>
                            <a:schemeClr val="dk1"/>
                          </a:solidFill>
                        </a:rPr>
                        <a:t>Perspectives</a:t>
                      </a:r>
                      <a:endParaRPr sz="16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278450">
                <a:tc>
                  <a:txBody>
                    <a:bodyPr/>
                    <a:lstStyle/>
                    <a:p>
                      <a:pPr marL="0" marR="0" lvl="0" indent="0" algn="l" rtl="0">
                        <a:spcBef>
                          <a:spcPts val="0"/>
                        </a:spcBef>
                        <a:spcAft>
                          <a:spcPts val="0"/>
                        </a:spcAft>
                        <a:buNone/>
                      </a:pPr>
                      <a:r>
                        <a:rPr lang="en-US" sz="1600" u="none" strike="noStrike" cap="none" dirty="0">
                          <a:solidFill>
                            <a:schemeClr val="dk1"/>
                          </a:solidFill>
                        </a:rPr>
                        <a:t>Customers</a:t>
                      </a:r>
                      <a:endParaRPr sz="16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600" u="none" strike="noStrike" cap="none" dirty="0">
                          <a:solidFill>
                            <a:schemeClr val="dk1"/>
                          </a:solidFill>
                        </a:rPr>
                        <a:t>Quality products/services; value for money; good customer service.</a:t>
                      </a:r>
                      <a:endParaRPr sz="16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78450">
                <a:tc>
                  <a:txBody>
                    <a:bodyPr/>
                    <a:lstStyle/>
                    <a:p>
                      <a:pPr marL="0" marR="0" lvl="0" indent="0" algn="l" rtl="0">
                        <a:spcBef>
                          <a:spcPts val="0"/>
                        </a:spcBef>
                        <a:spcAft>
                          <a:spcPts val="0"/>
                        </a:spcAft>
                        <a:buNone/>
                      </a:pPr>
                      <a:r>
                        <a:rPr lang="en-US" sz="1600" u="none" strike="noStrike" cap="none" dirty="0">
                          <a:solidFill>
                            <a:schemeClr val="dk1"/>
                          </a:solidFill>
                        </a:rPr>
                        <a:t>Suppliers</a:t>
                      </a:r>
                      <a:endParaRPr sz="16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600" u="none" strike="noStrike" cap="none" dirty="0">
                          <a:solidFill>
                            <a:schemeClr val="dk1"/>
                          </a:solidFill>
                        </a:rPr>
                        <a:t>Regular orders; prompt payments; growth; increased orders.</a:t>
                      </a:r>
                      <a:endParaRPr sz="16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78450">
                <a:tc>
                  <a:txBody>
                    <a:bodyPr/>
                    <a:lstStyle/>
                    <a:p>
                      <a:pPr marL="0" marR="0" lvl="0" indent="0" algn="l" rtl="0">
                        <a:spcBef>
                          <a:spcPts val="0"/>
                        </a:spcBef>
                        <a:spcAft>
                          <a:spcPts val="0"/>
                        </a:spcAft>
                        <a:buNone/>
                      </a:pPr>
                      <a:r>
                        <a:rPr lang="en-US" sz="1600" u="none" strike="noStrike" cap="none" dirty="0">
                          <a:solidFill>
                            <a:schemeClr val="dk1"/>
                          </a:solidFill>
                        </a:rPr>
                        <a:t>Employees</a:t>
                      </a:r>
                      <a:endParaRPr sz="16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600" u="none" strike="noStrike" cap="none" dirty="0">
                          <a:solidFill>
                            <a:schemeClr val="dk1"/>
                          </a:solidFill>
                        </a:rPr>
                        <a:t>Job security/satisfaction, good salary; working conditions, promotion.</a:t>
                      </a:r>
                      <a:endParaRPr sz="16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78450">
                <a:tc>
                  <a:txBody>
                    <a:bodyPr/>
                    <a:lstStyle/>
                    <a:p>
                      <a:pPr marL="0" marR="0" lvl="0" indent="0" algn="l" rtl="0">
                        <a:spcBef>
                          <a:spcPts val="0"/>
                        </a:spcBef>
                        <a:spcAft>
                          <a:spcPts val="0"/>
                        </a:spcAft>
                        <a:buNone/>
                      </a:pPr>
                      <a:r>
                        <a:rPr lang="en-US" sz="1600" u="none" strike="noStrike" cap="none" dirty="0">
                          <a:solidFill>
                            <a:schemeClr val="dk1"/>
                          </a:solidFill>
                        </a:rPr>
                        <a:t>Shareholders</a:t>
                      </a:r>
                      <a:endParaRPr sz="16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600" u="none" strike="noStrike" cap="none" dirty="0">
                          <a:solidFill>
                            <a:schemeClr val="dk1"/>
                          </a:solidFill>
                        </a:rPr>
                        <a:t>High profits; regular dividends; longevity; rising share values.</a:t>
                      </a:r>
                      <a:endParaRPr sz="16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278450">
                <a:tc>
                  <a:txBody>
                    <a:bodyPr/>
                    <a:lstStyle/>
                    <a:p>
                      <a:pPr marL="0" marR="0" lvl="0" indent="0" algn="l" rtl="0">
                        <a:spcBef>
                          <a:spcPts val="0"/>
                        </a:spcBef>
                        <a:spcAft>
                          <a:spcPts val="0"/>
                        </a:spcAft>
                        <a:buNone/>
                      </a:pPr>
                      <a:r>
                        <a:rPr lang="en-US" sz="1600" u="none" strike="noStrike" cap="none" dirty="0">
                          <a:solidFill>
                            <a:schemeClr val="dk1"/>
                          </a:solidFill>
                        </a:rPr>
                        <a:t>Government</a:t>
                      </a:r>
                      <a:endParaRPr sz="16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600" u="none" strike="noStrike" cap="none" dirty="0">
                          <a:solidFill>
                            <a:schemeClr val="dk1"/>
                          </a:solidFill>
                        </a:rPr>
                        <a:t>Provide employment; training; pay taxes; contribute to society.</a:t>
                      </a:r>
                      <a:endParaRPr sz="16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78450">
                <a:tc>
                  <a:txBody>
                    <a:bodyPr/>
                    <a:lstStyle/>
                    <a:p>
                      <a:pPr marL="0" marR="0" lvl="0" indent="0" algn="l" rtl="0">
                        <a:spcBef>
                          <a:spcPts val="0"/>
                        </a:spcBef>
                        <a:spcAft>
                          <a:spcPts val="0"/>
                        </a:spcAft>
                        <a:buNone/>
                      </a:pPr>
                      <a:r>
                        <a:rPr lang="en-US" sz="1600" u="none" strike="noStrike" cap="none" dirty="0">
                          <a:solidFill>
                            <a:schemeClr val="dk1"/>
                          </a:solidFill>
                        </a:rPr>
                        <a:t>Local community</a:t>
                      </a:r>
                      <a:endParaRPr sz="16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600" u="none" strike="noStrike" cap="none" dirty="0">
                          <a:solidFill>
                            <a:schemeClr val="dk1"/>
                          </a:solidFill>
                        </a:rPr>
                        <a:t>Local employment; conserve the environment; support local causes.</a:t>
                      </a:r>
                      <a:endParaRPr sz="1600" dirty="0"/>
                    </a:p>
                  </a:txBody>
                  <a:tcPr marL="91450" marR="91450" marT="81000" marB="810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
        <p:nvSpPr>
          <p:cNvPr id="73" name="Google Shape;73;p7"/>
          <p:cNvSpPr txBox="1"/>
          <p:nvPr/>
        </p:nvSpPr>
        <p:spPr>
          <a:xfrm>
            <a:off x="376913" y="1517834"/>
            <a:ext cx="8229600" cy="95410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dirty="0">
                <a:solidFill>
                  <a:schemeClr val="dk1"/>
                </a:solidFill>
                <a:latin typeface="Arial"/>
                <a:ea typeface="Arial"/>
                <a:cs typeface="Arial"/>
                <a:sym typeface="Arial"/>
              </a:rPr>
              <a:t>Each stakeholder group has different views of what should be a priority, which could cause conflict for the organisation.</a:t>
            </a:r>
            <a:endParaRPr dirty="0"/>
          </a:p>
          <a:p>
            <a:pPr marL="0" marR="0" lvl="0" indent="0" algn="l" rtl="0">
              <a:spcBef>
                <a:spcPts val="0"/>
              </a:spcBef>
              <a:spcAft>
                <a:spcPts val="0"/>
              </a:spcAft>
              <a:buNone/>
            </a:pPr>
            <a:endParaRPr sz="2000" dirty="0">
              <a:solidFill>
                <a:schemeClr val="dk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Stakeholders – differing perspectives and conflicts (1)</a:t>
            </a:r>
            <a:endParaRPr dirty="0"/>
          </a:p>
        </p:txBody>
      </p:sp>
      <p:sp>
        <p:nvSpPr>
          <p:cNvPr id="80" name="Google Shape;80;p8"/>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b="1" dirty="0"/>
              <a:t>The shareholder view</a:t>
            </a:r>
            <a:endParaRPr sz="1800" dirty="0"/>
          </a:p>
          <a:p>
            <a:pPr marL="0" lvl="3" indent="0" algn="l" rtl="0">
              <a:lnSpc>
                <a:spcPct val="111111"/>
              </a:lnSpc>
              <a:spcBef>
                <a:spcPts val="1000"/>
              </a:spcBef>
              <a:spcAft>
                <a:spcPts val="0"/>
              </a:spcAft>
              <a:buSzPts val="1800"/>
              <a:buNone/>
            </a:pPr>
            <a:r>
              <a:rPr lang="en-US" sz="1800" dirty="0"/>
              <a:t>Businesses were traditionally set up for the benefit of the owners (who are also the shareholders). </a:t>
            </a:r>
            <a:endParaRPr sz="1800" dirty="0"/>
          </a:p>
          <a:p>
            <a:pPr marL="215900" lvl="3" indent="-215900" algn="l" rtl="0">
              <a:lnSpc>
                <a:spcPct val="111111"/>
              </a:lnSpc>
              <a:spcAft>
                <a:spcPts val="0"/>
              </a:spcAft>
              <a:buSzPts val="1800"/>
              <a:buChar char="•"/>
            </a:pPr>
            <a:r>
              <a:rPr lang="en-US" sz="1800" dirty="0"/>
              <a:t>Business is run for shareholders.</a:t>
            </a:r>
            <a:endParaRPr sz="1800" dirty="0"/>
          </a:p>
          <a:p>
            <a:pPr marL="215900" lvl="3" indent="-215900" algn="l" rtl="0">
              <a:lnSpc>
                <a:spcPct val="111111"/>
              </a:lnSpc>
              <a:spcAft>
                <a:spcPts val="0"/>
              </a:spcAft>
              <a:buSzPts val="1800"/>
              <a:buChar char="•"/>
            </a:pPr>
            <a:r>
              <a:rPr lang="en-US" sz="1800" dirty="0"/>
              <a:t>Objective is profit maximisation.</a:t>
            </a:r>
            <a:endParaRPr sz="1800" dirty="0"/>
          </a:p>
          <a:p>
            <a:pPr marL="215900" lvl="3" indent="-215900" algn="l" rtl="0">
              <a:lnSpc>
                <a:spcPct val="111111"/>
              </a:lnSpc>
              <a:spcAft>
                <a:spcPts val="0"/>
              </a:spcAft>
              <a:buSzPts val="1800"/>
              <a:buChar char="•"/>
            </a:pPr>
            <a:r>
              <a:rPr lang="en-US" sz="1800" dirty="0"/>
              <a:t>Operations to drive profitability.</a:t>
            </a:r>
            <a:endParaRPr sz="1800" dirty="0"/>
          </a:p>
          <a:p>
            <a:pPr marL="215900" lvl="3" indent="-215900" algn="l" rtl="0">
              <a:lnSpc>
                <a:spcPct val="111111"/>
              </a:lnSpc>
              <a:spcAft>
                <a:spcPts val="0"/>
              </a:spcAft>
              <a:buSzPts val="1800"/>
              <a:buChar char="•"/>
            </a:pPr>
            <a:r>
              <a:rPr lang="en-US" sz="1800" dirty="0"/>
              <a:t>Striving for short term rewards.</a:t>
            </a:r>
            <a:endParaRPr sz="1800" dirty="0"/>
          </a:p>
          <a:p>
            <a:pPr marL="215900" lvl="3" indent="-215900" algn="l" rtl="0">
              <a:lnSpc>
                <a:spcPct val="111111"/>
              </a:lnSpc>
              <a:spcAft>
                <a:spcPts val="0"/>
              </a:spcAft>
              <a:buSzPts val="1800"/>
              <a:buChar char="•"/>
            </a:pPr>
            <a:r>
              <a:rPr lang="en-US" sz="1800" dirty="0"/>
              <a:t>Highest prices/lowest costs.</a:t>
            </a:r>
            <a:endParaRPr sz="1800" dirty="0"/>
          </a:p>
          <a:p>
            <a:pPr marL="215900" lvl="3" indent="-215900" algn="l" rtl="0">
              <a:lnSpc>
                <a:spcPct val="111111"/>
              </a:lnSpc>
              <a:spcAft>
                <a:spcPts val="0"/>
              </a:spcAft>
              <a:buSzPts val="1800"/>
              <a:buChar char="•"/>
            </a:pPr>
            <a:r>
              <a:rPr lang="en-US" sz="1800" dirty="0"/>
              <a:t>Profit first priority of business.</a:t>
            </a:r>
            <a:endParaRPr sz="1800" dirty="0"/>
          </a:p>
          <a:p>
            <a:pPr marL="215900" lvl="3" indent="-215900" algn="l" rtl="0">
              <a:lnSpc>
                <a:spcPct val="111111"/>
              </a:lnSpc>
              <a:spcAft>
                <a:spcPts val="0"/>
              </a:spcAft>
              <a:buSzPts val="1800"/>
              <a:buChar char="•"/>
            </a:pPr>
            <a:r>
              <a:rPr lang="en-US" sz="1800" dirty="0"/>
              <a:t>Dividend payments paramount.</a:t>
            </a:r>
            <a:endParaRPr sz="1800" dirty="0"/>
          </a:p>
          <a:p>
            <a:pPr marL="0" lvl="3" indent="0" algn="l" rtl="0">
              <a:lnSpc>
                <a:spcPct val="111111"/>
              </a:lnSpc>
              <a:spcBef>
                <a:spcPts val="1000"/>
              </a:spcBef>
              <a:spcAft>
                <a:spcPts val="0"/>
              </a:spcAft>
              <a:buSzPts val="1800"/>
              <a:buNone/>
            </a:pPr>
            <a:r>
              <a:rPr lang="en-US" sz="1800" dirty="0"/>
              <a:t>The payment of dividends from profits is still the norm for shareholders but traditionally this is what happened with all businesses.</a:t>
            </a:r>
            <a:endParaRPr sz="1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7" name="Google Shape;87;p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Stakeholders – differing perspectives and conflicts (2)</a:t>
            </a:r>
            <a:endParaRPr dirty="0"/>
          </a:p>
        </p:txBody>
      </p:sp>
      <p:sp>
        <p:nvSpPr>
          <p:cNvPr id="88" name="Google Shape;88;p9"/>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b="1" dirty="0"/>
              <a:t>The stakeholder view</a:t>
            </a:r>
            <a:endParaRPr sz="1800" dirty="0"/>
          </a:p>
          <a:p>
            <a:pPr marL="0" lvl="3" indent="0" algn="l" rtl="0">
              <a:lnSpc>
                <a:spcPct val="111111"/>
              </a:lnSpc>
              <a:spcBef>
                <a:spcPts val="1000"/>
              </a:spcBef>
              <a:spcAft>
                <a:spcPts val="0"/>
              </a:spcAft>
              <a:buSzPts val="1800"/>
              <a:buNone/>
            </a:pPr>
            <a:r>
              <a:rPr lang="en-US" sz="1800" dirty="0"/>
              <a:t>As business evolved, more philanthropic business models emerged that focused on the needs of other stakeholders (eg cooperative societies). </a:t>
            </a:r>
            <a:endParaRPr sz="1800" dirty="0"/>
          </a:p>
          <a:p>
            <a:pPr marL="215900" lvl="3" indent="-215900" algn="l" rtl="0">
              <a:lnSpc>
                <a:spcPct val="111111"/>
              </a:lnSpc>
              <a:spcBef>
                <a:spcPts val="1000"/>
              </a:spcBef>
              <a:spcAft>
                <a:spcPts val="0"/>
              </a:spcAft>
              <a:buSzPts val="1800"/>
              <a:buChar char="•"/>
            </a:pPr>
            <a:r>
              <a:rPr lang="en-US" sz="1800" dirty="0"/>
              <a:t>Business is run for all stakeholders.</a:t>
            </a:r>
            <a:endParaRPr sz="1800" dirty="0"/>
          </a:p>
          <a:p>
            <a:pPr marL="215900" lvl="3" indent="-215900" algn="l" rtl="0">
              <a:lnSpc>
                <a:spcPct val="111111"/>
              </a:lnSpc>
              <a:spcBef>
                <a:spcPts val="1000"/>
              </a:spcBef>
              <a:spcAft>
                <a:spcPts val="0"/>
              </a:spcAft>
              <a:buSzPts val="1800"/>
              <a:buChar char="•"/>
            </a:pPr>
            <a:r>
              <a:rPr lang="en-US" sz="1800" dirty="0"/>
              <a:t>Aims to meet wider needs.</a:t>
            </a:r>
            <a:endParaRPr sz="1800" dirty="0"/>
          </a:p>
          <a:p>
            <a:pPr marL="215900" lvl="3" indent="-215900" algn="l" rtl="0">
              <a:lnSpc>
                <a:spcPct val="111111"/>
              </a:lnSpc>
              <a:spcBef>
                <a:spcPts val="1000"/>
              </a:spcBef>
              <a:spcAft>
                <a:spcPts val="0"/>
              </a:spcAft>
              <a:buSzPts val="1800"/>
              <a:buChar char="•"/>
            </a:pPr>
            <a:r>
              <a:rPr lang="en-US" sz="1800" dirty="0"/>
              <a:t>Emergence of pressure groups.</a:t>
            </a:r>
            <a:endParaRPr sz="1800" dirty="0"/>
          </a:p>
          <a:p>
            <a:pPr marL="215900" lvl="3" indent="-215900" algn="l" rtl="0">
              <a:lnSpc>
                <a:spcPct val="111111"/>
              </a:lnSpc>
              <a:spcBef>
                <a:spcPts val="1000"/>
              </a:spcBef>
              <a:spcAft>
                <a:spcPts val="0"/>
              </a:spcAft>
              <a:buSzPts val="1800"/>
              <a:buChar char="•"/>
            </a:pPr>
            <a:r>
              <a:rPr lang="en-US" sz="1800" dirty="0"/>
              <a:t>Accountability for external impacts.</a:t>
            </a:r>
            <a:endParaRPr sz="1800" dirty="0"/>
          </a:p>
          <a:p>
            <a:pPr marL="215900" lvl="3" indent="-215900" algn="l" rtl="0">
              <a:lnSpc>
                <a:spcPct val="111111"/>
              </a:lnSpc>
              <a:spcBef>
                <a:spcPts val="1000"/>
              </a:spcBef>
              <a:spcAft>
                <a:spcPts val="0"/>
              </a:spcAft>
              <a:buSzPts val="1800"/>
              <a:buChar char="•"/>
            </a:pPr>
            <a:r>
              <a:rPr lang="en-US" sz="1800" dirty="0"/>
              <a:t>Government support for societal needs.</a:t>
            </a:r>
            <a:endParaRPr sz="1800" dirty="0"/>
          </a:p>
          <a:p>
            <a:pPr marL="215900" lvl="3" indent="-215900" algn="l" rtl="0">
              <a:lnSpc>
                <a:spcPct val="111111"/>
              </a:lnSpc>
              <a:spcBef>
                <a:spcPts val="1000"/>
              </a:spcBef>
              <a:spcAft>
                <a:spcPts val="0"/>
              </a:spcAft>
              <a:buSzPts val="1800"/>
              <a:buChar char="•"/>
            </a:pPr>
            <a:r>
              <a:rPr lang="en-US" sz="1800" dirty="0"/>
              <a:t>Cooperation with stakeholders is paramount.</a:t>
            </a:r>
            <a:endParaRPr sz="1800" dirty="0"/>
          </a:p>
          <a:p>
            <a:pPr marL="0" lvl="3" indent="0" algn="l" rtl="0">
              <a:lnSpc>
                <a:spcPct val="111111"/>
              </a:lnSpc>
              <a:spcBef>
                <a:spcPts val="1000"/>
              </a:spcBef>
              <a:spcAft>
                <a:spcPts val="0"/>
              </a:spcAft>
              <a:buSzPts val="1800"/>
              <a:buNone/>
            </a:pPr>
            <a:r>
              <a:rPr lang="en-US" sz="1800" dirty="0"/>
              <a:t>This viewpoint considers how companies benefit from taking stakeholders needs into their decision-making process, avoiding conflict and increasing activities. </a:t>
            </a:r>
            <a:endParaRPr sz="1800" dirty="0"/>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135</TotalTime>
  <Words>2691</Words>
  <Application>Microsoft Office PowerPoint</Application>
  <PresentationFormat>On-screen Show (4:3)</PresentationFormat>
  <Paragraphs>352</Paragraphs>
  <Slides>29</Slides>
  <Notes>29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29</vt:i4>
      </vt:variant>
    </vt:vector>
  </HeadingPairs>
  <TitlesOfParts>
    <vt:vector size="33" baseType="lpstr">
      <vt:lpstr>Arial</vt:lpstr>
      <vt:lpstr>Calibri</vt:lpstr>
      <vt:lpstr>Times New Roman</vt:lpstr>
      <vt:lpstr>Default Design</vt:lpstr>
      <vt:lpstr>PowerPoint 16: How stakeholders and their expectations are managed </vt:lpstr>
      <vt:lpstr>Learning outcomes</vt:lpstr>
      <vt:lpstr>Stakeholders – defined</vt:lpstr>
      <vt:lpstr>Difference between a shareholder and stakeholder</vt:lpstr>
      <vt:lpstr>Stakeholders – internal and external</vt:lpstr>
      <vt:lpstr>Stakeholders – internal and external</vt:lpstr>
      <vt:lpstr>Stakeholder perspectives</vt:lpstr>
      <vt:lpstr>Stakeholders – differing perspectives and conflicts (1)</vt:lpstr>
      <vt:lpstr>Stakeholders – differing perspectives and conflicts (2)</vt:lpstr>
      <vt:lpstr>Stakeholders – managing priorities (1)</vt:lpstr>
      <vt:lpstr>Stakeholders – managing priorities (2)</vt:lpstr>
      <vt:lpstr>Stakeholder expectations</vt:lpstr>
      <vt:lpstr>Stakeholder expectations – common interests (1)</vt:lpstr>
      <vt:lpstr>Stakeholder expectations – conflicting interests (2)</vt:lpstr>
      <vt:lpstr>Stakeholder expectations – conflicting interests (3)</vt:lpstr>
      <vt:lpstr>Stakeholder expectations – conflicting interests (4)</vt:lpstr>
      <vt:lpstr>Stakeholder expectations – conflicting interests (5)</vt:lpstr>
      <vt:lpstr>Stakeholder powers (1)</vt:lpstr>
      <vt:lpstr>Stakeholder powers (2)</vt:lpstr>
      <vt:lpstr>Stakeholder powers (3)</vt:lpstr>
      <vt:lpstr>Stakeholder powers – pressure groups (1)</vt:lpstr>
      <vt:lpstr>Stakeholder powers – pressure groups (2)</vt:lpstr>
      <vt:lpstr>Stakeholder powers – pressure groups (3)</vt:lpstr>
      <vt:lpstr>Stakeholder powers – pressure groups (4)</vt:lpstr>
      <vt:lpstr>Stakeholder powers – pressure groups (5)</vt:lpstr>
      <vt:lpstr>Stakeholder management – documentation (1)</vt:lpstr>
      <vt:lpstr>Stakeholder management – documentation (2)</vt:lpstr>
      <vt:lpstr>Summary – what we did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16: How stakeholders &amp; their expectations are managed. </dc:title>
  <dc:creator>janicec</dc:creator>
  <cp:lastModifiedBy>Fiona Freel</cp:lastModifiedBy>
  <cp:revision>12</cp:revision>
  <dcterms:created xsi:type="dcterms:W3CDTF">2013-05-28T00:38:54Z</dcterms:created>
  <dcterms:modified xsi:type="dcterms:W3CDTF">2022-08-22T11:15:23Z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