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3" roundtripDataSignature="AMtx7mgaHKeJIJLijqrr1J8u0SNNy1j8k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EDE08DA-450A-4162-8980-E48A37E046FB}" v="21" dt="2022-08-18T14:05:33.005"/>
  </p1510:revLst>
</p1510:revInfo>
</file>

<file path=ppt/tableStyles.xml><?xml version="1.0" encoding="utf-8"?>
<a:tblStyleLst xmlns:a="http://schemas.openxmlformats.org/drawingml/2006/main" def="{BE2976B7-475C-48A4-BDB4-2E6B1BD28075}">
  <a:tblStyle styleId="{BE2976B7-475C-48A4-BDB4-2E6B1BD28075}"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3F9FA"/>
          </a:solidFill>
        </a:fill>
      </a:tcStyle>
    </a:wholeTbl>
    <a:band1H>
      <a:tcTxStyle/>
      <a:tcStyle>
        <a:tcBdr/>
        <a:fill>
          <a:solidFill>
            <a:srgbClr val="E7F3F4"/>
          </a:solidFill>
        </a:fill>
      </a:tcStyle>
    </a:band1H>
    <a:band2H>
      <a:tcTxStyle/>
      <a:tcStyle>
        <a:tcBdr/>
      </a:tcStyle>
    </a:band2H>
    <a:band1V>
      <a:tcTxStyle/>
      <a:tcStyle>
        <a:tcBdr/>
        <a:fill>
          <a:solidFill>
            <a:srgbClr val="E7F3F4"/>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447" autoAdjust="0"/>
  </p:normalViewPr>
  <p:slideViewPr>
    <p:cSldViewPr snapToGrid="0">
      <p:cViewPr varScale="1">
        <p:scale>
          <a:sx n="51" d="100"/>
          <a:sy n="51" d="100"/>
        </p:scale>
        <p:origin x="1720" y="40"/>
      </p:cViewPr>
      <p:guideLst>
        <p:guide orient="horz" pos="2160"/>
        <p:guide pos="288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customschemas.google.com/relationships/presentationmetadata" Target="metadata"/><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900F679E-3780-4487-9447-6CF92D0F344A}"/>
    <pc:docChg chg="modSld">
      <pc:chgData name="Eve Thould" userId="38451c84653f422f" providerId="LiveId" clId="{900F679E-3780-4487-9447-6CF92D0F344A}" dt="2022-08-18T15:26:14.318" v="18" actId="20577"/>
      <pc:docMkLst>
        <pc:docMk/>
      </pc:docMkLst>
      <pc:sldChg chg="modSp mod">
        <pc:chgData name="Eve Thould" userId="38451c84653f422f" providerId="LiveId" clId="{900F679E-3780-4487-9447-6CF92D0F344A}" dt="2022-08-18T15:26:14.318" v="18" actId="20577"/>
        <pc:sldMkLst>
          <pc:docMk/>
          <pc:sldMk cId="0" sldId="270"/>
        </pc:sldMkLst>
        <pc:graphicFrameChg chg="modGraphic">
          <ac:chgData name="Eve Thould" userId="38451c84653f422f" providerId="LiveId" clId="{900F679E-3780-4487-9447-6CF92D0F344A}" dt="2022-08-18T15:26:14.318" v="18" actId="20577"/>
          <ac:graphicFrameMkLst>
            <pc:docMk/>
            <pc:sldMk cId="0" sldId="270"/>
            <ac:graphicFrameMk id="138" creationId="{00000000-0000-0000-0000-000000000000}"/>
          </ac:graphicFrameMkLst>
        </pc:graphicFrameChg>
      </pc:sldChg>
    </pc:docChg>
  </pc:docChgLst>
  <pc:docChgLst>
    <pc:chgData name="Eve Thould" userId="38451c84653f422f" providerId="LiveId" clId="{EEDE08DA-450A-4162-8980-E48A37E046FB}"/>
    <pc:docChg chg="modSld">
      <pc:chgData name="Eve Thould" userId="38451c84653f422f" providerId="LiveId" clId="{EEDE08DA-450A-4162-8980-E48A37E046FB}" dt="2022-08-18T08:45:55.562" v="233" actId="20577"/>
      <pc:docMkLst>
        <pc:docMk/>
      </pc:docMkLst>
      <pc:sldChg chg="modSp mod">
        <pc:chgData name="Eve Thould" userId="38451c84653f422f" providerId="LiveId" clId="{EEDE08DA-450A-4162-8980-E48A37E046FB}" dt="2022-08-18T08:26:24.308" v="2" actId="1076"/>
        <pc:sldMkLst>
          <pc:docMk/>
          <pc:sldMk cId="0" sldId="257"/>
        </pc:sldMkLst>
        <pc:spChg chg="mod">
          <ac:chgData name="Eve Thould" userId="38451c84653f422f" providerId="LiveId" clId="{EEDE08DA-450A-4162-8980-E48A37E046FB}" dt="2022-08-18T08:26:24.308" v="2" actId="1076"/>
          <ac:spMkLst>
            <pc:docMk/>
            <pc:sldMk cId="0" sldId="257"/>
            <ac:spMk id="34" creationId="{00000000-0000-0000-0000-000000000000}"/>
          </ac:spMkLst>
        </pc:spChg>
      </pc:sldChg>
      <pc:sldChg chg="modSp">
        <pc:chgData name="Eve Thould" userId="38451c84653f422f" providerId="LiveId" clId="{EEDE08DA-450A-4162-8980-E48A37E046FB}" dt="2022-08-18T08:29:06.186" v="7" actId="14826"/>
        <pc:sldMkLst>
          <pc:docMk/>
          <pc:sldMk cId="0" sldId="258"/>
        </pc:sldMkLst>
        <pc:picChg chg="mod">
          <ac:chgData name="Eve Thould" userId="38451c84653f422f" providerId="LiveId" clId="{EEDE08DA-450A-4162-8980-E48A37E046FB}" dt="2022-08-18T08:27:48.148" v="5" actId="14826"/>
          <ac:picMkLst>
            <pc:docMk/>
            <pc:sldMk cId="0" sldId="258"/>
            <ac:picMk id="1026" creationId="{C79FEA5F-4B45-BCA5-D334-9CF643E789BD}"/>
          </ac:picMkLst>
        </pc:picChg>
        <pc:picChg chg="mod">
          <ac:chgData name="Eve Thould" userId="38451c84653f422f" providerId="LiveId" clId="{EEDE08DA-450A-4162-8980-E48A37E046FB}" dt="2022-08-18T08:29:00.918" v="6" actId="14826"/>
          <ac:picMkLst>
            <pc:docMk/>
            <pc:sldMk cId="0" sldId="258"/>
            <ac:picMk id="1028" creationId="{278A1F6F-CE7F-2F6F-034B-98B17DD295E7}"/>
          </ac:picMkLst>
        </pc:picChg>
        <pc:picChg chg="mod">
          <ac:chgData name="Eve Thould" userId="38451c84653f422f" providerId="LiveId" clId="{EEDE08DA-450A-4162-8980-E48A37E046FB}" dt="2022-08-18T08:29:06.186" v="7" actId="14826"/>
          <ac:picMkLst>
            <pc:docMk/>
            <pc:sldMk cId="0" sldId="258"/>
            <ac:picMk id="1030" creationId="{D63EA2AD-984F-6CD7-B6E6-121DF921483A}"/>
          </ac:picMkLst>
        </pc:picChg>
      </pc:sldChg>
      <pc:sldChg chg="modSp mod">
        <pc:chgData name="Eve Thould" userId="38451c84653f422f" providerId="LiveId" clId="{EEDE08DA-450A-4162-8980-E48A37E046FB}" dt="2022-08-18T08:29:53.756" v="12" actId="255"/>
        <pc:sldMkLst>
          <pc:docMk/>
          <pc:sldMk cId="0" sldId="259"/>
        </pc:sldMkLst>
        <pc:spChg chg="mod">
          <ac:chgData name="Eve Thould" userId="38451c84653f422f" providerId="LiveId" clId="{EEDE08DA-450A-4162-8980-E48A37E046FB}" dt="2022-08-18T08:29:53.756" v="12" actId="255"/>
          <ac:spMkLst>
            <pc:docMk/>
            <pc:sldMk cId="0" sldId="259"/>
            <ac:spMk id="51" creationId="{00000000-0000-0000-0000-000000000000}"/>
          </ac:spMkLst>
        </pc:spChg>
      </pc:sldChg>
      <pc:sldChg chg="modSp mod">
        <pc:chgData name="Eve Thould" userId="38451c84653f422f" providerId="LiveId" clId="{EEDE08DA-450A-4162-8980-E48A37E046FB}" dt="2022-08-18T08:44:32.277" v="218" actId="1076"/>
        <pc:sldMkLst>
          <pc:docMk/>
          <pc:sldMk cId="0" sldId="260"/>
        </pc:sldMkLst>
        <pc:spChg chg="mod">
          <ac:chgData name="Eve Thould" userId="38451c84653f422f" providerId="LiveId" clId="{EEDE08DA-450A-4162-8980-E48A37E046FB}" dt="2022-08-18T08:44:29.732" v="217" actId="20577"/>
          <ac:spMkLst>
            <pc:docMk/>
            <pc:sldMk cId="0" sldId="260"/>
            <ac:spMk id="58" creationId="{00000000-0000-0000-0000-000000000000}"/>
          </ac:spMkLst>
        </pc:spChg>
        <pc:picChg chg="mod">
          <ac:chgData name="Eve Thould" userId="38451c84653f422f" providerId="LiveId" clId="{EEDE08DA-450A-4162-8980-E48A37E046FB}" dt="2022-08-18T08:44:32.277" v="218" actId="1076"/>
          <ac:picMkLst>
            <pc:docMk/>
            <pc:sldMk cId="0" sldId="260"/>
            <ac:picMk id="2050" creationId="{AF857589-A395-8D7A-71F4-0A0F0C4B28A6}"/>
          </ac:picMkLst>
        </pc:picChg>
      </pc:sldChg>
      <pc:sldChg chg="modSp mod">
        <pc:chgData name="Eve Thould" userId="38451c84653f422f" providerId="LiveId" clId="{EEDE08DA-450A-4162-8980-E48A37E046FB}" dt="2022-08-18T08:31:38.108" v="30" actId="20577"/>
        <pc:sldMkLst>
          <pc:docMk/>
          <pc:sldMk cId="0" sldId="261"/>
        </pc:sldMkLst>
        <pc:spChg chg="mod">
          <ac:chgData name="Eve Thould" userId="38451c84653f422f" providerId="LiveId" clId="{EEDE08DA-450A-4162-8980-E48A37E046FB}" dt="2022-08-18T08:31:38.108" v="30" actId="20577"/>
          <ac:spMkLst>
            <pc:docMk/>
            <pc:sldMk cId="0" sldId="261"/>
            <ac:spMk id="66" creationId="{00000000-0000-0000-0000-000000000000}"/>
          </ac:spMkLst>
        </pc:spChg>
      </pc:sldChg>
      <pc:sldChg chg="modSp mod">
        <pc:chgData name="Eve Thould" userId="38451c84653f422f" providerId="LiveId" clId="{EEDE08DA-450A-4162-8980-E48A37E046FB}" dt="2022-08-18T08:32:06.290" v="40" actId="20577"/>
        <pc:sldMkLst>
          <pc:docMk/>
          <pc:sldMk cId="0" sldId="262"/>
        </pc:sldMkLst>
        <pc:spChg chg="mod">
          <ac:chgData name="Eve Thould" userId="38451c84653f422f" providerId="LiveId" clId="{EEDE08DA-450A-4162-8980-E48A37E046FB}" dt="2022-08-18T08:32:06.290" v="40" actId="20577"/>
          <ac:spMkLst>
            <pc:docMk/>
            <pc:sldMk cId="0" sldId="262"/>
            <ac:spMk id="74" creationId="{00000000-0000-0000-0000-000000000000}"/>
          </ac:spMkLst>
        </pc:spChg>
      </pc:sldChg>
      <pc:sldChg chg="modSp mod">
        <pc:chgData name="Eve Thould" userId="38451c84653f422f" providerId="LiveId" clId="{EEDE08DA-450A-4162-8980-E48A37E046FB}" dt="2022-08-18T08:32:31.712" v="46" actId="20577"/>
        <pc:sldMkLst>
          <pc:docMk/>
          <pc:sldMk cId="0" sldId="263"/>
        </pc:sldMkLst>
        <pc:spChg chg="mod">
          <ac:chgData name="Eve Thould" userId="38451c84653f422f" providerId="LiveId" clId="{EEDE08DA-450A-4162-8980-E48A37E046FB}" dt="2022-08-18T08:32:31.712" v="46" actId="20577"/>
          <ac:spMkLst>
            <pc:docMk/>
            <pc:sldMk cId="0" sldId="263"/>
            <ac:spMk id="82" creationId="{00000000-0000-0000-0000-000000000000}"/>
          </ac:spMkLst>
        </pc:spChg>
      </pc:sldChg>
      <pc:sldChg chg="modSp mod">
        <pc:chgData name="Eve Thould" userId="38451c84653f422f" providerId="LiveId" clId="{EEDE08DA-450A-4162-8980-E48A37E046FB}" dt="2022-08-18T08:33:42.084" v="58" actId="20577"/>
        <pc:sldMkLst>
          <pc:docMk/>
          <pc:sldMk cId="0" sldId="264"/>
        </pc:sldMkLst>
        <pc:spChg chg="mod">
          <ac:chgData name="Eve Thould" userId="38451c84653f422f" providerId="LiveId" clId="{EEDE08DA-450A-4162-8980-E48A37E046FB}" dt="2022-08-18T08:33:42.084" v="58" actId="20577"/>
          <ac:spMkLst>
            <pc:docMk/>
            <pc:sldMk cId="0" sldId="264"/>
            <ac:spMk id="89" creationId="{00000000-0000-0000-0000-000000000000}"/>
          </ac:spMkLst>
        </pc:spChg>
        <pc:picChg chg="mod">
          <ac:chgData name="Eve Thould" userId="38451c84653f422f" providerId="LiveId" clId="{EEDE08DA-450A-4162-8980-E48A37E046FB}" dt="2022-08-18T08:33:25.799" v="49" actId="14826"/>
          <ac:picMkLst>
            <pc:docMk/>
            <pc:sldMk cId="0" sldId="264"/>
            <ac:picMk id="3074" creationId="{2C0AF2C5-0FCB-9A4A-E7AD-914916B7C087}"/>
          </ac:picMkLst>
        </pc:picChg>
      </pc:sldChg>
      <pc:sldChg chg="modSp mod">
        <pc:chgData name="Eve Thould" userId="38451c84653f422f" providerId="LiveId" clId="{EEDE08DA-450A-4162-8980-E48A37E046FB}" dt="2022-08-18T08:33:58.946" v="68" actId="20577"/>
        <pc:sldMkLst>
          <pc:docMk/>
          <pc:sldMk cId="0" sldId="265"/>
        </pc:sldMkLst>
        <pc:spChg chg="mod">
          <ac:chgData name="Eve Thould" userId="38451c84653f422f" providerId="LiveId" clId="{EEDE08DA-450A-4162-8980-E48A37E046FB}" dt="2022-08-18T08:33:58.946" v="68" actId="20577"/>
          <ac:spMkLst>
            <pc:docMk/>
            <pc:sldMk cId="0" sldId="265"/>
            <ac:spMk id="97" creationId="{00000000-0000-0000-0000-000000000000}"/>
          </ac:spMkLst>
        </pc:spChg>
      </pc:sldChg>
      <pc:sldChg chg="modSp mod">
        <pc:chgData name="Eve Thould" userId="38451c84653f422f" providerId="LiveId" clId="{EEDE08DA-450A-4162-8980-E48A37E046FB}" dt="2022-08-18T08:34:49.286" v="75" actId="14826"/>
        <pc:sldMkLst>
          <pc:docMk/>
          <pc:sldMk cId="0" sldId="266"/>
        </pc:sldMkLst>
        <pc:spChg chg="mod">
          <ac:chgData name="Eve Thould" userId="38451c84653f422f" providerId="LiveId" clId="{EEDE08DA-450A-4162-8980-E48A37E046FB}" dt="2022-08-18T08:34:09.135" v="74" actId="20577"/>
          <ac:spMkLst>
            <pc:docMk/>
            <pc:sldMk cId="0" sldId="266"/>
            <ac:spMk id="105" creationId="{00000000-0000-0000-0000-000000000000}"/>
          </ac:spMkLst>
        </pc:spChg>
        <pc:picChg chg="mod">
          <ac:chgData name="Eve Thould" userId="38451c84653f422f" providerId="LiveId" clId="{EEDE08DA-450A-4162-8980-E48A37E046FB}" dt="2022-08-18T08:34:49.286" v="75" actId="14826"/>
          <ac:picMkLst>
            <pc:docMk/>
            <pc:sldMk cId="0" sldId="266"/>
            <ac:picMk id="4098" creationId="{444AB5D8-A388-F2DE-CFE6-C8A1F5417D11}"/>
          </ac:picMkLst>
        </pc:picChg>
      </pc:sldChg>
      <pc:sldChg chg="modSp mod">
        <pc:chgData name="Eve Thould" userId="38451c84653f422f" providerId="LiveId" clId="{EEDE08DA-450A-4162-8980-E48A37E046FB}" dt="2022-08-18T08:45:36.680" v="226" actId="20577"/>
        <pc:sldMkLst>
          <pc:docMk/>
          <pc:sldMk cId="0" sldId="267"/>
        </pc:sldMkLst>
        <pc:spChg chg="mod">
          <ac:chgData name="Eve Thould" userId="38451c84653f422f" providerId="LiveId" clId="{EEDE08DA-450A-4162-8980-E48A37E046FB}" dt="2022-08-18T08:45:36.680" v="226" actId="20577"/>
          <ac:spMkLst>
            <pc:docMk/>
            <pc:sldMk cId="0" sldId="267"/>
            <ac:spMk id="113" creationId="{00000000-0000-0000-0000-000000000000}"/>
          </ac:spMkLst>
        </pc:spChg>
        <pc:picChg chg="mod">
          <ac:chgData name="Eve Thould" userId="38451c84653f422f" providerId="LiveId" clId="{EEDE08DA-450A-4162-8980-E48A37E046FB}" dt="2022-08-18T08:45:18.150" v="223" actId="1076"/>
          <ac:picMkLst>
            <pc:docMk/>
            <pc:sldMk cId="0" sldId="267"/>
            <ac:picMk id="5122" creationId="{8618DE3A-E63E-89FD-7D7F-BF9505B386EA}"/>
          </ac:picMkLst>
        </pc:picChg>
      </pc:sldChg>
      <pc:sldChg chg="delSp modSp mod">
        <pc:chgData name="Eve Thould" userId="38451c84653f422f" providerId="LiveId" clId="{EEDE08DA-450A-4162-8980-E48A37E046FB}" dt="2022-08-18T08:36:45.679" v="101" actId="20577"/>
        <pc:sldMkLst>
          <pc:docMk/>
          <pc:sldMk cId="0" sldId="268"/>
        </pc:sldMkLst>
        <pc:spChg chg="mod">
          <ac:chgData name="Eve Thould" userId="38451c84653f422f" providerId="LiveId" clId="{EEDE08DA-450A-4162-8980-E48A37E046FB}" dt="2022-08-18T08:36:45.679" v="101" actId="20577"/>
          <ac:spMkLst>
            <pc:docMk/>
            <pc:sldMk cId="0" sldId="268"/>
            <ac:spMk id="121" creationId="{00000000-0000-0000-0000-000000000000}"/>
          </ac:spMkLst>
        </pc:spChg>
        <pc:picChg chg="del mod">
          <ac:chgData name="Eve Thould" userId="38451c84653f422f" providerId="LiveId" clId="{EEDE08DA-450A-4162-8980-E48A37E046FB}" dt="2022-08-18T08:36:40.279" v="96" actId="21"/>
          <ac:picMkLst>
            <pc:docMk/>
            <pc:sldMk cId="0" sldId="268"/>
            <ac:picMk id="6146" creationId="{0EF42626-F6F6-9FF8-2ABF-06FEE90C3F14}"/>
          </ac:picMkLst>
        </pc:picChg>
      </pc:sldChg>
      <pc:sldChg chg="modSp mod">
        <pc:chgData name="Eve Thould" userId="38451c84653f422f" providerId="LiveId" clId="{EEDE08DA-450A-4162-8980-E48A37E046FB}" dt="2022-08-18T08:45:55.562" v="233" actId="20577"/>
        <pc:sldMkLst>
          <pc:docMk/>
          <pc:sldMk cId="0" sldId="269"/>
        </pc:sldMkLst>
        <pc:spChg chg="mod">
          <ac:chgData name="Eve Thould" userId="38451c84653f422f" providerId="LiveId" clId="{EEDE08DA-450A-4162-8980-E48A37E046FB}" dt="2022-08-18T08:45:55.562" v="233" actId="20577"/>
          <ac:spMkLst>
            <pc:docMk/>
            <pc:sldMk cId="0" sldId="269"/>
            <ac:spMk id="129" creationId="{00000000-0000-0000-0000-000000000000}"/>
          </ac:spMkLst>
        </pc:spChg>
        <pc:picChg chg="mod">
          <ac:chgData name="Eve Thould" userId="38451c84653f422f" providerId="LiveId" clId="{EEDE08DA-450A-4162-8980-E48A37E046FB}" dt="2022-08-18T08:38:15.066" v="108" actId="1076"/>
          <ac:picMkLst>
            <pc:docMk/>
            <pc:sldMk cId="0" sldId="269"/>
            <ac:picMk id="7170" creationId="{1B712A5A-A13C-0ECF-BDD1-3CA4BAE14D80}"/>
          </ac:picMkLst>
        </pc:picChg>
      </pc:sldChg>
      <pc:sldChg chg="modSp mod">
        <pc:chgData name="Eve Thould" userId="38451c84653f422f" providerId="LiveId" clId="{EEDE08DA-450A-4162-8980-E48A37E046FB}" dt="2022-08-18T08:38:30.911" v="136" actId="113"/>
        <pc:sldMkLst>
          <pc:docMk/>
          <pc:sldMk cId="0" sldId="270"/>
        </pc:sldMkLst>
        <pc:spChg chg="mod">
          <ac:chgData name="Eve Thould" userId="38451c84653f422f" providerId="LiveId" clId="{EEDE08DA-450A-4162-8980-E48A37E046FB}" dt="2022-08-18T08:38:30.911" v="136" actId="113"/>
          <ac:spMkLst>
            <pc:docMk/>
            <pc:sldMk cId="0" sldId="270"/>
            <ac:spMk id="136" creationId="{00000000-0000-0000-0000-000000000000}"/>
          </ac:spMkLst>
        </pc:spChg>
        <pc:spChg chg="mod">
          <ac:chgData name="Eve Thould" userId="38451c84653f422f" providerId="LiveId" clId="{EEDE08DA-450A-4162-8980-E48A37E046FB}" dt="2022-08-18T08:38:26.078" v="135" actId="1035"/>
          <ac:spMkLst>
            <pc:docMk/>
            <pc:sldMk cId="0" sldId="270"/>
            <ac:spMk id="137" creationId="{00000000-0000-0000-0000-000000000000}"/>
          </ac:spMkLst>
        </pc:spChg>
        <pc:graphicFrameChg chg="mod">
          <ac:chgData name="Eve Thould" userId="38451c84653f422f" providerId="LiveId" clId="{EEDE08DA-450A-4162-8980-E48A37E046FB}" dt="2022-08-18T08:38:26.078" v="135" actId="1035"/>
          <ac:graphicFrameMkLst>
            <pc:docMk/>
            <pc:sldMk cId="0" sldId="270"/>
            <ac:graphicFrameMk id="138" creationId="{00000000-0000-0000-0000-000000000000}"/>
          </ac:graphicFrameMkLst>
        </pc:graphicFrameChg>
      </pc:sldChg>
      <pc:sldChg chg="modSp mod">
        <pc:chgData name="Eve Thould" userId="38451c84653f422f" providerId="LiveId" clId="{EEDE08DA-450A-4162-8980-E48A37E046FB}" dt="2022-08-18T08:38:58.438" v="144" actId="20577"/>
        <pc:sldMkLst>
          <pc:docMk/>
          <pc:sldMk cId="0" sldId="271"/>
        </pc:sldMkLst>
        <pc:spChg chg="mod">
          <ac:chgData name="Eve Thould" userId="38451c84653f422f" providerId="LiveId" clId="{EEDE08DA-450A-4162-8980-E48A37E046FB}" dt="2022-08-18T08:38:58.438" v="144" actId="20577"/>
          <ac:spMkLst>
            <pc:docMk/>
            <pc:sldMk cId="0" sldId="271"/>
            <ac:spMk id="145" creationId="{00000000-0000-0000-0000-000000000000}"/>
          </ac:spMkLst>
        </pc:spChg>
      </pc:sldChg>
      <pc:sldChg chg="modSp mod">
        <pc:chgData name="Eve Thould" userId="38451c84653f422f" providerId="LiveId" clId="{EEDE08DA-450A-4162-8980-E48A37E046FB}" dt="2022-08-18T08:39:13.743" v="153" actId="20577"/>
        <pc:sldMkLst>
          <pc:docMk/>
          <pc:sldMk cId="0" sldId="272"/>
        </pc:sldMkLst>
        <pc:spChg chg="mod">
          <ac:chgData name="Eve Thould" userId="38451c84653f422f" providerId="LiveId" clId="{EEDE08DA-450A-4162-8980-E48A37E046FB}" dt="2022-08-18T08:39:13.743" v="153" actId="20577"/>
          <ac:spMkLst>
            <pc:docMk/>
            <pc:sldMk cId="0" sldId="272"/>
            <ac:spMk id="153" creationId="{00000000-0000-0000-0000-000000000000}"/>
          </ac:spMkLst>
        </pc:spChg>
      </pc:sldChg>
      <pc:sldChg chg="modSp mod">
        <pc:chgData name="Eve Thould" userId="38451c84653f422f" providerId="LiveId" clId="{EEDE08DA-450A-4162-8980-E48A37E046FB}" dt="2022-08-18T08:39:31.971" v="161" actId="20577"/>
        <pc:sldMkLst>
          <pc:docMk/>
          <pc:sldMk cId="0" sldId="273"/>
        </pc:sldMkLst>
        <pc:spChg chg="mod">
          <ac:chgData name="Eve Thould" userId="38451c84653f422f" providerId="LiveId" clId="{EEDE08DA-450A-4162-8980-E48A37E046FB}" dt="2022-08-18T08:39:31.971" v="161" actId="20577"/>
          <ac:spMkLst>
            <pc:docMk/>
            <pc:sldMk cId="0" sldId="273"/>
            <ac:spMk id="161" creationId="{00000000-0000-0000-0000-000000000000}"/>
          </ac:spMkLst>
        </pc:spChg>
      </pc:sldChg>
      <pc:sldChg chg="modSp mod">
        <pc:chgData name="Eve Thould" userId="38451c84653f422f" providerId="LiveId" clId="{EEDE08DA-450A-4162-8980-E48A37E046FB}" dt="2022-08-18T08:42:27.859" v="174" actId="14826"/>
        <pc:sldMkLst>
          <pc:docMk/>
          <pc:sldMk cId="0" sldId="274"/>
        </pc:sldMkLst>
        <pc:spChg chg="mod">
          <ac:chgData name="Eve Thould" userId="38451c84653f422f" providerId="LiveId" clId="{EEDE08DA-450A-4162-8980-E48A37E046FB}" dt="2022-08-18T08:41:13.132" v="173" actId="20577"/>
          <ac:spMkLst>
            <pc:docMk/>
            <pc:sldMk cId="0" sldId="274"/>
            <ac:spMk id="169" creationId="{00000000-0000-0000-0000-000000000000}"/>
          </ac:spMkLst>
        </pc:spChg>
        <pc:picChg chg="mod">
          <ac:chgData name="Eve Thould" userId="38451c84653f422f" providerId="LiveId" clId="{EEDE08DA-450A-4162-8980-E48A37E046FB}" dt="2022-08-18T08:42:27.859" v="174" actId="14826"/>
          <ac:picMkLst>
            <pc:docMk/>
            <pc:sldMk cId="0" sldId="274"/>
            <ac:picMk id="2" creationId="{A6F3F882-BDBA-2563-43A9-B1F5F755C309}"/>
          </ac:picMkLst>
        </pc:picChg>
      </pc:sldChg>
      <pc:sldChg chg="modSp mod">
        <pc:chgData name="Eve Thould" userId="38451c84653f422f" providerId="LiveId" clId="{EEDE08DA-450A-4162-8980-E48A37E046FB}" dt="2022-08-18T08:42:44.898" v="181" actId="20577"/>
        <pc:sldMkLst>
          <pc:docMk/>
          <pc:sldMk cId="0" sldId="275"/>
        </pc:sldMkLst>
        <pc:spChg chg="mod">
          <ac:chgData name="Eve Thould" userId="38451c84653f422f" providerId="LiveId" clId="{EEDE08DA-450A-4162-8980-E48A37E046FB}" dt="2022-08-18T08:42:44.898" v="181" actId="20577"/>
          <ac:spMkLst>
            <pc:docMk/>
            <pc:sldMk cId="0" sldId="275"/>
            <ac:spMk id="177" creationId="{00000000-0000-0000-0000-000000000000}"/>
          </ac:spMkLst>
        </pc:spChg>
      </pc:sldChg>
      <pc:sldChg chg="modSp mod">
        <pc:chgData name="Eve Thould" userId="38451c84653f422f" providerId="LiveId" clId="{EEDE08DA-450A-4162-8980-E48A37E046FB}" dt="2022-08-18T08:43:03.709" v="191" actId="20577"/>
        <pc:sldMkLst>
          <pc:docMk/>
          <pc:sldMk cId="0" sldId="276"/>
        </pc:sldMkLst>
        <pc:spChg chg="mod">
          <ac:chgData name="Eve Thould" userId="38451c84653f422f" providerId="LiveId" clId="{EEDE08DA-450A-4162-8980-E48A37E046FB}" dt="2022-08-18T08:43:03.709" v="191" actId="20577"/>
          <ac:spMkLst>
            <pc:docMk/>
            <pc:sldMk cId="0" sldId="276"/>
            <ac:spMk id="185" creationId="{00000000-0000-0000-0000-000000000000}"/>
          </ac:spMkLst>
        </pc:spChg>
      </pc:sldChg>
      <pc:sldChg chg="modSp mod">
        <pc:chgData name="Eve Thould" userId="38451c84653f422f" providerId="LiveId" clId="{EEDE08DA-450A-4162-8980-E48A37E046FB}" dt="2022-08-18T08:43:23.937" v="200" actId="20577"/>
        <pc:sldMkLst>
          <pc:docMk/>
          <pc:sldMk cId="0" sldId="277"/>
        </pc:sldMkLst>
        <pc:spChg chg="mod">
          <ac:chgData name="Eve Thould" userId="38451c84653f422f" providerId="LiveId" clId="{EEDE08DA-450A-4162-8980-E48A37E046FB}" dt="2022-08-18T08:43:23.937" v="200" actId="20577"/>
          <ac:spMkLst>
            <pc:docMk/>
            <pc:sldMk cId="0" sldId="277"/>
            <ac:spMk id="193" creationId="{00000000-0000-0000-0000-000000000000}"/>
          </ac:spMkLst>
        </pc:spChg>
      </pc:sldChg>
      <pc:sldChg chg="modSp mod">
        <pc:chgData name="Eve Thould" userId="38451c84653f422f" providerId="LiveId" clId="{EEDE08DA-450A-4162-8980-E48A37E046FB}" dt="2022-08-18T08:43:40.337" v="206" actId="20577"/>
        <pc:sldMkLst>
          <pc:docMk/>
          <pc:sldMk cId="0" sldId="278"/>
        </pc:sldMkLst>
        <pc:spChg chg="mod">
          <ac:chgData name="Eve Thould" userId="38451c84653f422f" providerId="LiveId" clId="{EEDE08DA-450A-4162-8980-E48A37E046FB}" dt="2022-08-18T08:43:40.337" v="206" actId="20577"/>
          <ac:spMkLst>
            <pc:docMk/>
            <pc:sldMk cId="0" sldId="278"/>
            <ac:spMk id="201" creationId="{00000000-0000-0000-0000-000000000000}"/>
          </ac:spMkLst>
        </pc:spChg>
      </pc:sldChg>
      <pc:sldChg chg="modSp mod">
        <pc:chgData name="Eve Thould" userId="38451c84653f422f" providerId="LiveId" clId="{EEDE08DA-450A-4162-8980-E48A37E046FB}" dt="2022-08-18T08:43:54.989" v="215" actId="20577"/>
        <pc:sldMkLst>
          <pc:docMk/>
          <pc:sldMk cId="0" sldId="279"/>
        </pc:sldMkLst>
        <pc:spChg chg="mod">
          <ac:chgData name="Eve Thould" userId="38451c84653f422f" providerId="LiveId" clId="{EEDE08DA-450A-4162-8980-E48A37E046FB}" dt="2022-08-18T08:43:54.989" v="215" actId="20577"/>
          <ac:spMkLst>
            <pc:docMk/>
            <pc:sldMk cId="0" sldId="279"/>
            <ac:spMk id="209" creationId="{00000000-0000-0000-0000-000000000000}"/>
          </ac:spMkLst>
        </pc:spChg>
        <pc:picChg chg="mod">
          <ac:chgData name="Eve Thould" userId="38451c84653f422f" providerId="LiveId" clId="{EEDE08DA-450A-4162-8980-E48A37E046FB}" dt="2022-08-18T08:43:49.171" v="208" actId="1076"/>
          <ac:picMkLst>
            <pc:docMk/>
            <pc:sldMk cId="0" sldId="279"/>
            <ac:picMk id="210" creationId="{00000000-0000-0000-0000-000000000000}"/>
          </ac:picMkLst>
        </pc:picChg>
      </pc:sldChg>
      <pc:sldChg chg="modSp mod">
        <pc:chgData name="Eve Thould" userId="38451c84653f422f" providerId="LiveId" clId="{EEDE08DA-450A-4162-8980-E48A37E046FB}" dt="2022-08-18T08:44:03.642" v="216" actId="1076"/>
        <pc:sldMkLst>
          <pc:docMk/>
          <pc:sldMk cId="0" sldId="280"/>
        </pc:sldMkLst>
        <pc:spChg chg="mod">
          <ac:chgData name="Eve Thould" userId="38451c84653f422f" providerId="LiveId" clId="{EEDE08DA-450A-4162-8980-E48A37E046FB}" dt="2022-08-18T08:44:03.642" v="216" actId="1076"/>
          <ac:spMkLst>
            <pc:docMk/>
            <pc:sldMk cId="0" sldId="280"/>
            <ac:spMk id="21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36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20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20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20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20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20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20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20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2000" b="0" i="0" u="none" strike="noStrike" cap="none">
                <a:solidFill>
                  <a:schemeClr val="dk1"/>
                </a:solidFill>
                <a:latin typeface="Arial"/>
                <a:ea typeface="Arial"/>
                <a:cs typeface="Arial"/>
                <a:sym typeface="Arial"/>
              </a:defRPr>
            </a:lvl9pPr>
          </a:lstStyle>
          <a:p>
            <a:endParaRPr dirty="0"/>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dirty="0">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environmentlaw.org.uk/rte.asp?id=206"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
        <p:cNvGrpSpPr/>
        <p:nvPr/>
      </p:nvGrpSpPr>
      <p:grpSpPr>
        <a:xfrm>
          <a:off x="0" y="0"/>
          <a:ext cx="0" cy="0"/>
          <a:chOff x="0" y="0"/>
          <a:chExt cx="0" cy="0"/>
        </a:xfrm>
      </p:grpSpPr>
      <p:sp>
        <p:nvSpPr>
          <p:cNvPr id="23" name="Google Shape;23;p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4" name="Google Shape;24;p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3" name="Google Shape;93;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4" name="Google Shape;94;p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1" name="Google Shape;101;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02" name="Google Shape;102;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1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9" name="Google Shape;109;p1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0" name="Google Shape;110;p1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1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7" name="Google Shape;117;p1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18" name="Google Shape;118;p1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1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5" name="Google Shape;125;p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26" name="Google Shape;126;p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14</a:t>
            </a:fld>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1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33" name="Google Shape;133;p1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From section 1.1 PowerPoint 3</a:t>
            </a:r>
            <a:endParaRPr dirty="0"/>
          </a:p>
          <a:p>
            <a:pPr marL="0" lvl="0" indent="0" algn="l" rtl="0">
              <a:spcBef>
                <a:spcPts val="360"/>
              </a:spcBef>
              <a:spcAft>
                <a:spcPts val="0"/>
              </a:spcAft>
              <a:buNone/>
            </a:pPr>
            <a:r>
              <a:rPr lang="en-US" dirty="0"/>
              <a:t>EEA = European Economic Area</a:t>
            </a:r>
            <a:endParaRPr dirty="0"/>
          </a:p>
          <a:p>
            <a:pPr marL="0" lvl="0" indent="0" algn="l" rtl="0">
              <a:spcBef>
                <a:spcPts val="360"/>
              </a:spcBef>
              <a:spcAft>
                <a:spcPts val="0"/>
              </a:spcAft>
              <a:buNone/>
            </a:pPr>
            <a:r>
              <a:rPr lang="en-US" dirty="0"/>
              <a:t>Data portability: the right to obtain and use own personal data for own purposes across different services.</a:t>
            </a:r>
            <a:endParaRPr dirty="0"/>
          </a:p>
          <a:p>
            <a:pPr marL="0" lvl="0" indent="0" algn="l" rtl="0">
              <a:spcBef>
                <a:spcPts val="360"/>
              </a:spcBef>
              <a:spcAft>
                <a:spcPts val="0"/>
              </a:spcAft>
              <a:buNone/>
            </a:pPr>
            <a:r>
              <a:rPr lang="en-US" dirty="0"/>
              <a:t>Automated decision-making: when decisions are made without human intervention (eg social media algorithms’ decision what posts to show you).</a:t>
            </a:r>
            <a:endParaRPr dirty="0"/>
          </a:p>
          <a:p>
            <a:pPr marL="0" lvl="0" indent="0" algn="l" rtl="0">
              <a:spcBef>
                <a:spcPts val="360"/>
              </a:spcBef>
              <a:spcAft>
                <a:spcPts val="0"/>
              </a:spcAft>
              <a:buNone/>
            </a:pPr>
            <a:r>
              <a:rPr lang="en-US" dirty="0"/>
              <a:t>Profiling: auto-processing personal data to evaluate specific things about an individual (eg your interests in seeing specific types of sponsored (paid) adverts on social media).</a:t>
            </a:r>
            <a:endParaRPr dirty="0"/>
          </a:p>
        </p:txBody>
      </p:sp>
      <p:sp>
        <p:nvSpPr>
          <p:cNvPr id="134" name="Google Shape;134;p1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1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1" name="Google Shape;141;p1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142" name="Google Shape;142;p1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1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9" name="Google Shape;149;p1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a:p>
            <a:pPr marL="0" lvl="0" indent="0" algn="l" rtl="0">
              <a:spcBef>
                <a:spcPts val="360"/>
              </a:spcBef>
              <a:spcAft>
                <a:spcPts val="0"/>
              </a:spcAft>
              <a:buNone/>
            </a:pPr>
            <a:endParaRPr dirty="0"/>
          </a:p>
          <a:p>
            <a:pPr marL="0" lvl="0" indent="0" algn="l" rtl="0">
              <a:spcBef>
                <a:spcPts val="360"/>
              </a:spcBef>
              <a:spcAft>
                <a:spcPts val="0"/>
              </a:spcAft>
              <a:buNone/>
            </a:pPr>
            <a:endParaRPr dirty="0"/>
          </a:p>
        </p:txBody>
      </p:sp>
      <p:sp>
        <p:nvSpPr>
          <p:cNvPr id="150" name="Google Shape;150;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7" name="Google Shape;157;p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 </a:t>
            </a:r>
          </a:p>
          <a:p>
            <a:pPr marL="0" lvl="0" indent="0" algn="l" rtl="0">
              <a:spcBef>
                <a:spcPts val="0"/>
              </a:spcBef>
              <a:spcAft>
                <a:spcPts val="0"/>
              </a:spcAft>
              <a:buNone/>
            </a:pPr>
            <a:r>
              <a:rPr lang="en-US" dirty="0"/>
              <a:t>DIPA: https://ico.org.uk/for-organisations/guide-to-data-protection/guide-to-the-general-data-protection-regulation-gdpr/accountability-and-governance/data-protection-impact-assessments/</a:t>
            </a:r>
            <a:endParaRPr dirty="0"/>
          </a:p>
          <a:p>
            <a:pPr marL="0" lvl="0" indent="0" algn="l" rtl="0">
              <a:spcBef>
                <a:spcPts val="360"/>
              </a:spcBef>
              <a:spcAft>
                <a:spcPts val="0"/>
              </a:spcAft>
              <a:buNone/>
            </a:pPr>
            <a:endParaRPr dirty="0"/>
          </a:p>
        </p:txBody>
      </p:sp>
      <p:sp>
        <p:nvSpPr>
          <p:cNvPr id="158" name="Google Shape;158;p1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65" name="Google Shape;165;p1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notes: From section 1.1 PowerPoint 3 (trading locations).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u="sng" dirty="0">
                <a:solidFill>
                  <a:srgbClr val="0563C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http://www.environmentlaw.org.uk/rte.asp?id=206</a:t>
            </a:r>
            <a:r>
              <a:rPr lang="en-US" dirty="0">
                <a:solidFill>
                  <a:srgbClr val="000000"/>
                </a:solidFill>
              </a:rPr>
              <a:t>  </a:t>
            </a:r>
            <a:endParaRPr lang="en-US" dirty="0"/>
          </a:p>
          <a:p>
            <a:pPr marL="0" lvl="0" indent="0" algn="l" rtl="0">
              <a:spcBef>
                <a:spcPts val="0"/>
              </a:spcBef>
              <a:spcAft>
                <a:spcPts val="0"/>
              </a:spcAft>
              <a:buNone/>
            </a:pPr>
            <a:endParaRPr dirty="0"/>
          </a:p>
        </p:txBody>
      </p:sp>
      <p:sp>
        <p:nvSpPr>
          <p:cNvPr id="166" name="Google Shape;166;p1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
        <p:cNvGrpSpPr/>
        <p:nvPr/>
      </p:nvGrpSpPr>
      <p:grpSpPr>
        <a:xfrm>
          <a:off x="0" y="0"/>
          <a:ext cx="0" cy="0"/>
          <a:chOff x="0" y="0"/>
          <a:chExt cx="0" cy="0"/>
        </a:xfrm>
      </p:grpSpPr>
      <p:sp>
        <p:nvSpPr>
          <p:cNvPr id="30" name="Google Shape;30;p2: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31" name="Google Shape;31;p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2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73" name="Google Shape;173;p2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Tutor note: From section 1.1 PowerPoint 3 (trading locations).</a:t>
            </a:r>
            <a:endParaRPr dirty="0"/>
          </a:p>
        </p:txBody>
      </p:sp>
      <p:sp>
        <p:nvSpPr>
          <p:cNvPr id="174" name="Google Shape;174;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20</a:t>
            </a:fld>
            <a:endParaRP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2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1" name="Google Shape;181;p2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82" name="Google Shape;182;p2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22: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89" name="Google Shape;189;p22: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0" name="Google Shape;190;p22: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2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97" name="Google Shape;197;p2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198" name="Google Shape;198;p2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2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05" name="Google Shape;205;p2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endParaRPr dirty="0"/>
          </a:p>
          <a:p>
            <a:pPr marL="0" lvl="0" indent="0" algn="l" rtl="0">
              <a:spcBef>
                <a:spcPts val="360"/>
              </a:spcBef>
              <a:spcAft>
                <a:spcPts val="0"/>
              </a:spcAft>
              <a:buNone/>
            </a:pPr>
            <a:endParaRPr dirty="0"/>
          </a:p>
        </p:txBody>
      </p:sp>
      <p:sp>
        <p:nvSpPr>
          <p:cNvPr id="206" name="Google Shape;206;p2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25: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13" name="Google Shape;213;p2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26: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360"/>
              </a:spcBef>
              <a:spcAft>
                <a:spcPts val="0"/>
              </a:spcAft>
              <a:buNone/>
            </a:pPr>
            <a:endParaRPr dirty="0"/>
          </a:p>
        </p:txBody>
      </p:sp>
      <p:sp>
        <p:nvSpPr>
          <p:cNvPr id="219" name="Google Shape;219;p2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3: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37" name="Google Shape;37;p3: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38" name="Google Shape;38;p3: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4: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7" name="Google Shape;47;p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8" name="Google Shape;48;p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4" name="Google Shape;54;p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5" name="Google Shape;55;p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6: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2" name="Google Shape;62;p6: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63" name="Google Shape;63;p6: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7: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0" name="Google Shape;70;p7: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1" name="Google Shape;71;p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8" name="Google Shape;78;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9" name="Google Shape;79;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85" name="Google Shape;85;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86" name="Google Shape;86;p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9"/>
        <p:cNvGrpSpPr/>
        <p:nvPr/>
      </p:nvGrpSpPr>
      <p:grpSpPr>
        <a:xfrm>
          <a:off x="0" y="0"/>
          <a:ext cx="0" cy="0"/>
          <a:chOff x="0" y="0"/>
          <a:chExt cx="0" cy="0"/>
        </a:xfrm>
      </p:grpSpPr>
      <p:sp>
        <p:nvSpPr>
          <p:cNvPr id="20" name="Google Shape;20;p2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1" name="Google Shape;21;p28"/>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lvl="0" indent="-228600" algn="l">
              <a:lnSpc>
                <a:spcPct val="133333"/>
              </a:lnSpc>
              <a:spcBef>
                <a:spcPts val="1000"/>
              </a:spcBef>
              <a:spcAft>
                <a:spcPts val="0"/>
              </a:spcAft>
              <a:buSzPts val="1400"/>
              <a:buNone/>
              <a:defRPr/>
            </a:lvl1pPr>
            <a:lvl2pPr marL="914400" lvl="1" indent="-342900" algn="l">
              <a:lnSpc>
                <a:spcPct val="133333"/>
              </a:lnSpc>
              <a:spcBef>
                <a:spcPts val="1000"/>
              </a:spcBef>
              <a:spcAft>
                <a:spcPts val="0"/>
              </a:spcAft>
              <a:buSzPts val="1800"/>
              <a:buChar char="•"/>
              <a:defRPr/>
            </a:lvl2pPr>
            <a:lvl3pPr marL="1371600" lvl="2" indent="-228600" algn="l">
              <a:lnSpc>
                <a:spcPct val="111111"/>
              </a:lnSpc>
              <a:spcBef>
                <a:spcPts val="500"/>
              </a:spcBef>
              <a:spcAft>
                <a:spcPts val="0"/>
              </a:spcAft>
              <a:buSzPts val="1400"/>
              <a:buNone/>
              <a:defRPr/>
            </a:lvl3pPr>
            <a:lvl4pPr marL="1828800" lvl="3" indent="-342900" algn="l">
              <a:lnSpc>
                <a:spcPct val="111111"/>
              </a:lnSpc>
              <a:spcBef>
                <a:spcPts val="500"/>
              </a:spcBef>
              <a:spcAft>
                <a:spcPts val="0"/>
              </a:spcAft>
              <a:buSzPts val="1800"/>
              <a:buChar char="•"/>
              <a:defRPr/>
            </a:lvl4pPr>
            <a:lvl5pPr marL="2286000" lvl="4" indent="-342900" algn="l">
              <a:lnSpc>
                <a:spcPct val="111111"/>
              </a:lnSpc>
              <a:spcBef>
                <a:spcPts val="500"/>
              </a:spcBef>
              <a:spcAft>
                <a:spcPts val="0"/>
              </a:spcAft>
              <a:buClr>
                <a:schemeClr val="dk1"/>
              </a:buClr>
              <a:buSzPts val="1800"/>
              <a:buChar char="–"/>
              <a:defRPr/>
            </a:lvl5pPr>
            <a:lvl6pPr marL="2743200" lvl="5" indent="-342900" algn="l">
              <a:spcBef>
                <a:spcPts val="500"/>
              </a:spcBef>
              <a:spcAft>
                <a:spcPts val="0"/>
              </a:spcAft>
              <a:buClr>
                <a:schemeClr val="dk1"/>
              </a:buClr>
              <a:buSzPts val="1800"/>
              <a:buChar char="»"/>
              <a:defRPr/>
            </a:lvl6pPr>
            <a:lvl7pPr marL="3200400" lvl="6" indent="-342900" algn="l">
              <a:spcBef>
                <a:spcPts val="360"/>
              </a:spcBef>
              <a:spcAft>
                <a:spcPts val="0"/>
              </a:spcAft>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7"/>
          <p:cNvSpPr txBox="1"/>
          <p:nvPr/>
        </p:nvSpPr>
        <p:spPr>
          <a:xfrm>
            <a:off x="0" y="457200"/>
            <a:ext cx="9144000" cy="152400"/>
          </a:xfrm>
          <a:prstGeom prst="rect">
            <a:avLst/>
          </a:prstGeom>
          <a:solidFill>
            <a:srgbClr val="D9D9D9">
              <a:alpha val="0"/>
            </a:srgbClr>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b="0" i="0" u="none" strike="noStrike" cap="none" dirty="0">
                <a:solidFill>
                  <a:srgbClr val="D9D9D9"/>
                </a:solidFill>
                <a:latin typeface="Arial"/>
                <a:ea typeface="Arial"/>
                <a:cs typeface="Arial"/>
                <a:sym typeface="Arial"/>
              </a:rPr>
              <a:t> </a:t>
            </a:r>
            <a:endParaRPr dirty="0"/>
          </a:p>
        </p:txBody>
      </p:sp>
      <p:sp>
        <p:nvSpPr>
          <p:cNvPr id="11" name="Google Shape;11;p27"/>
          <p:cNvSpPr txBox="1"/>
          <p:nvPr/>
        </p:nvSpPr>
        <p:spPr>
          <a:xfrm>
            <a:off x="7239000" y="6480000"/>
            <a:ext cx="1447800" cy="228600"/>
          </a:xfrm>
          <a:prstGeom prst="rect">
            <a:avLst/>
          </a:prstGeom>
          <a:noFill/>
          <a:ln>
            <a:noFill/>
          </a:ln>
        </p:spPr>
        <p:txBody>
          <a:bodyPr spcFirstLastPara="1" wrap="square" lIns="0" tIns="0" rIns="0" bIns="0" anchor="t" anchorCtr="0">
            <a:noAutofit/>
          </a:bodyPr>
          <a:lstStyle/>
          <a:p>
            <a:pPr marL="0" marR="0" lvl="0" indent="0" algn="r" rtl="0">
              <a:spcBef>
                <a:spcPts val="0"/>
              </a:spcBef>
              <a:spcAft>
                <a:spcPts val="0"/>
              </a:spcAft>
              <a:buNone/>
            </a:pPr>
            <a:fld id="{00000000-1234-1234-1234-123412341234}" type="slidenum">
              <a:rPr lang="en-US" sz="900" b="0" i="0" u="none" strike="noStrike" cap="none">
                <a:solidFill>
                  <a:schemeClr val="dk1"/>
                </a:solidFill>
                <a:latin typeface="Arial"/>
                <a:ea typeface="Arial"/>
                <a:cs typeface="Arial"/>
                <a:sym typeface="Arial"/>
              </a:rPr>
              <a:t>‹#›</a:t>
            </a:fld>
            <a:r>
              <a:rPr lang="en-US" sz="900" b="0" i="0" u="none" strike="noStrike" cap="none" dirty="0">
                <a:solidFill>
                  <a:schemeClr val="dk1"/>
                </a:solidFill>
                <a:latin typeface="Arial"/>
                <a:ea typeface="Arial"/>
                <a:cs typeface="Arial"/>
                <a:sym typeface="Arial"/>
              </a:rPr>
              <a:t> of 26</a:t>
            </a:r>
            <a:endParaRPr dirty="0"/>
          </a:p>
          <a:p>
            <a:pPr marL="0" marR="0" lvl="0" indent="0" algn="l" rtl="0">
              <a:spcBef>
                <a:spcPts val="0"/>
              </a:spcBef>
              <a:spcAft>
                <a:spcPts val="0"/>
              </a:spcAft>
              <a:buNone/>
            </a:pPr>
            <a:br>
              <a:rPr lang="en-US" sz="1100" b="0" i="0" u="none" strike="noStrike" cap="none"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br>
              <a:rPr lang="en-US" sz="1100" dirty="0">
                <a:solidFill>
                  <a:schemeClr val="dk1"/>
                </a:solidFill>
                <a:latin typeface="Arial"/>
                <a:ea typeface="Arial"/>
                <a:cs typeface="Arial"/>
                <a:sym typeface="Arial"/>
              </a:rPr>
            </a:br>
            <a:endParaRPr sz="1100" dirty="0">
              <a:solidFill>
                <a:schemeClr val="dk1"/>
              </a:solidFill>
              <a:latin typeface="Arial"/>
              <a:ea typeface="Arial"/>
              <a:cs typeface="Arial"/>
              <a:sym typeface="Arial"/>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0" marR="0" lvl="0" indent="0" algn="l" rtl="0">
              <a:spcBef>
                <a:spcPts val="0"/>
              </a:spcBef>
              <a:spcAft>
                <a:spcPts val="0"/>
              </a:spcAft>
              <a:buNone/>
            </a:pPr>
            <a:endParaRPr sz="1200" dirty="0">
              <a:solidFill>
                <a:schemeClr val="dk1"/>
              </a:solidFill>
              <a:latin typeface="Times New Roman"/>
              <a:ea typeface="Times New Roman"/>
              <a:cs typeface="Times New Roman"/>
              <a:sym typeface="Times New Roman"/>
            </a:endParaRPr>
          </a:p>
        </p:txBody>
      </p:sp>
      <p:sp>
        <p:nvSpPr>
          <p:cNvPr id="12" name="Google Shape;12;p27"/>
          <p:cNvSpPr txBox="1">
            <a:spLocks noGrp="1"/>
          </p:cNvSpPr>
          <p:nvPr>
            <p:ph type="title"/>
          </p:nvPr>
        </p:nvSpPr>
        <p:spPr>
          <a:xfrm>
            <a:off x="457200" y="1008000"/>
            <a:ext cx="8218488" cy="382588"/>
          </a:xfrm>
          <a:prstGeom prst="rect">
            <a:avLst/>
          </a:prstGeom>
          <a:noFill/>
          <a:ln>
            <a:noFill/>
          </a:ln>
        </p:spPr>
        <p:txBody>
          <a:bodyPr spcFirstLastPara="1" wrap="square" lIns="0" tIns="0" rIns="0" bIns="0" anchor="t" anchorCtr="0">
            <a:noAutofit/>
          </a:bodyPr>
          <a:lstStyle>
            <a:lvl1pPr marR="0" lvl="0" algn="l" rtl="0">
              <a:spcBef>
                <a:spcPts val="0"/>
              </a:spcBef>
              <a:spcAft>
                <a:spcPts val="0"/>
              </a:spcAft>
              <a:buSzPts val="1400"/>
              <a:buNone/>
              <a:defRPr sz="2400" b="1" i="0" u="none" strike="noStrike" cap="none">
                <a:solidFill>
                  <a:srgbClr val="0077E3"/>
                </a:solidFill>
                <a:latin typeface="Arial"/>
                <a:ea typeface="Arial"/>
                <a:cs typeface="Arial"/>
                <a:sym typeface="Arial"/>
              </a:defRPr>
            </a:lvl1pPr>
            <a:lvl2pPr marR="0" lvl="1" algn="l" rtl="0">
              <a:spcBef>
                <a:spcPts val="0"/>
              </a:spcBef>
              <a:spcAft>
                <a:spcPts val="0"/>
              </a:spcAft>
              <a:buSzPts val="1400"/>
              <a:buNone/>
              <a:defRPr sz="2400" b="1" i="0" u="none" strike="noStrike" cap="none">
                <a:solidFill>
                  <a:srgbClr val="E30613"/>
                </a:solidFill>
                <a:latin typeface="Arial"/>
                <a:ea typeface="Arial"/>
                <a:cs typeface="Arial"/>
                <a:sym typeface="Arial"/>
              </a:defRPr>
            </a:lvl2pPr>
            <a:lvl3pPr marR="0" lvl="2" algn="l" rtl="0">
              <a:spcBef>
                <a:spcPts val="0"/>
              </a:spcBef>
              <a:spcAft>
                <a:spcPts val="0"/>
              </a:spcAft>
              <a:buSzPts val="1400"/>
              <a:buNone/>
              <a:defRPr sz="2400" b="1" i="0" u="none" strike="noStrike" cap="none">
                <a:solidFill>
                  <a:srgbClr val="E30613"/>
                </a:solidFill>
                <a:latin typeface="Arial"/>
                <a:ea typeface="Arial"/>
                <a:cs typeface="Arial"/>
                <a:sym typeface="Arial"/>
              </a:defRPr>
            </a:lvl3pPr>
            <a:lvl4pPr marR="0" lvl="3" algn="l" rtl="0">
              <a:spcBef>
                <a:spcPts val="0"/>
              </a:spcBef>
              <a:spcAft>
                <a:spcPts val="0"/>
              </a:spcAft>
              <a:buSzPts val="1400"/>
              <a:buNone/>
              <a:defRPr sz="2400" b="1" i="0" u="none" strike="noStrike" cap="none">
                <a:solidFill>
                  <a:srgbClr val="E30613"/>
                </a:solidFill>
                <a:latin typeface="Arial"/>
                <a:ea typeface="Arial"/>
                <a:cs typeface="Arial"/>
                <a:sym typeface="Arial"/>
              </a:defRPr>
            </a:lvl4pPr>
            <a:lvl5pPr marR="0" lvl="4" algn="l" rtl="0">
              <a:spcBef>
                <a:spcPts val="0"/>
              </a:spcBef>
              <a:spcAft>
                <a:spcPts val="0"/>
              </a:spcAft>
              <a:buSzPts val="1400"/>
              <a:buNone/>
              <a:defRPr sz="2400" b="1" i="0" u="none" strike="noStrike" cap="none">
                <a:solidFill>
                  <a:srgbClr val="E30613"/>
                </a:solidFill>
                <a:latin typeface="Arial"/>
                <a:ea typeface="Arial"/>
                <a:cs typeface="Arial"/>
                <a:sym typeface="Arial"/>
              </a:defRPr>
            </a:lvl5pPr>
            <a:lvl6pPr marR="0" lvl="5" algn="ctr" rtl="0">
              <a:spcBef>
                <a:spcPts val="0"/>
              </a:spcBef>
              <a:spcAft>
                <a:spcPts val="0"/>
              </a:spcAft>
              <a:buSzPts val="1400"/>
              <a:buNone/>
              <a:defRPr sz="4400" b="0" i="0" u="none" strike="noStrike" cap="none">
                <a:solidFill>
                  <a:srgbClr val="CC0000"/>
                </a:solidFill>
                <a:latin typeface="Arial"/>
                <a:ea typeface="Arial"/>
                <a:cs typeface="Arial"/>
                <a:sym typeface="Arial"/>
              </a:defRPr>
            </a:lvl6pPr>
            <a:lvl7pPr marR="0" lvl="6" algn="ctr" rtl="0">
              <a:spcBef>
                <a:spcPts val="0"/>
              </a:spcBef>
              <a:spcAft>
                <a:spcPts val="0"/>
              </a:spcAft>
              <a:buSzPts val="1400"/>
              <a:buNone/>
              <a:defRPr sz="4400" b="0" i="0" u="none" strike="noStrike" cap="none">
                <a:solidFill>
                  <a:srgbClr val="CC0000"/>
                </a:solidFill>
                <a:latin typeface="Arial"/>
                <a:ea typeface="Arial"/>
                <a:cs typeface="Arial"/>
                <a:sym typeface="Arial"/>
              </a:defRPr>
            </a:lvl7pPr>
            <a:lvl8pPr marR="0" lvl="7" algn="ctr" rtl="0">
              <a:spcBef>
                <a:spcPts val="0"/>
              </a:spcBef>
              <a:spcAft>
                <a:spcPts val="0"/>
              </a:spcAft>
              <a:buSzPts val="1400"/>
              <a:buNone/>
              <a:defRPr sz="4400" b="0" i="0" u="none" strike="noStrike" cap="none">
                <a:solidFill>
                  <a:srgbClr val="CC0000"/>
                </a:solidFill>
                <a:latin typeface="Arial"/>
                <a:ea typeface="Arial"/>
                <a:cs typeface="Arial"/>
                <a:sym typeface="Arial"/>
              </a:defRPr>
            </a:lvl8pPr>
            <a:lvl9pPr marR="0" lvl="8" algn="ctr" rtl="0">
              <a:spcBef>
                <a:spcPts val="0"/>
              </a:spcBef>
              <a:spcAft>
                <a:spcPts val="0"/>
              </a:spcAft>
              <a:buSzPts val="1400"/>
              <a:buNone/>
              <a:defRPr sz="4400" b="0" i="0" u="none" strike="noStrike" cap="none">
                <a:solidFill>
                  <a:srgbClr val="CC0000"/>
                </a:solidFill>
                <a:latin typeface="Arial"/>
                <a:ea typeface="Arial"/>
                <a:cs typeface="Arial"/>
                <a:sym typeface="Arial"/>
              </a:defRPr>
            </a:lvl9pPr>
          </a:lstStyle>
          <a:p>
            <a:endParaRPr/>
          </a:p>
        </p:txBody>
      </p:sp>
      <p:sp>
        <p:nvSpPr>
          <p:cNvPr id="13" name="Google Shape;13;p27"/>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lvl1pPr marL="457200" marR="0" lvl="0" indent="-228600" algn="l" rtl="0">
              <a:lnSpc>
                <a:spcPct val="120000"/>
              </a:lnSpc>
              <a:spcBef>
                <a:spcPts val="1000"/>
              </a:spcBef>
              <a:spcAft>
                <a:spcPts val="0"/>
              </a:spcAft>
              <a:buSzPts val="1400"/>
              <a:buNone/>
              <a:defRPr sz="2000" b="0" i="0" u="none" strike="noStrike" cap="none">
                <a:solidFill>
                  <a:schemeClr val="dk1"/>
                </a:solidFill>
                <a:latin typeface="Arial"/>
                <a:ea typeface="Arial"/>
                <a:cs typeface="Arial"/>
                <a:sym typeface="Arial"/>
              </a:defRPr>
            </a:lvl1pPr>
            <a:lvl2pPr marL="914400" marR="0" lvl="1" indent="-355600" algn="l" rtl="0">
              <a:lnSpc>
                <a:spcPct val="120000"/>
              </a:lnSpc>
              <a:spcBef>
                <a:spcPts val="1000"/>
              </a:spcBef>
              <a:spcAft>
                <a:spcPts val="0"/>
              </a:spcAft>
              <a:buClr>
                <a:srgbClr val="0077E3"/>
              </a:buClr>
              <a:buSzPts val="2000"/>
              <a:buFont typeface="Arial"/>
              <a:buChar char="•"/>
              <a:defRPr sz="2000" b="0" i="0" u="none" strike="noStrike" cap="none">
                <a:solidFill>
                  <a:schemeClr val="dk1"/>
                </a:solidFill>
                <a:latin typeface="Arial"/>
                <a:ea typeface="Arial"/>
                <a:cs typeface="Arial"/>
                <a:sym typeface="Arial"/>
              </a:defRPr>
            </a:lvl2pPr>
            <a:lvl3pPr marL="1371600" marR="0" lvl="2" indent="-228600" algn="l" rtl="0">
              <a:lnSpc>
                <a:spcPct val="125000"/>
              </a:lnSpc>
              <a:spcBef>
                <a:spcPts val="500"/>
              </a:spcBef>
              <a:spcAft>
                <a:spcPts val="0"/>
              </a:spcAft>
              <a:buSzPts val="1400"/>
              <a:buNone/>
              <a:defRPr sz="1600" b="0" i="0" u="none" strike="noStrike" cap="none">
                <a:solidFill>
                  <a:schemeClr val="dk1"/>
                </a:solidFill>
                <a:latin typeface="Arial"/>
                <a:ea typeface="Arial"/>
                <a:cs typeface="Arial"/>
                <a:sym typeface="Arial"/>
              </a:defRPr>
            </a:lvl3pPr>
            <a:lvl4pPr marL="1828800" marR="0" lvl="3" indent="-330200" algn="l" rtl="0">
              <a:lnSpc>
                <a:spcPct val="125000"/>
              </a:lnSpc>
              <a:spcBef>
                <a:spcPts val="500"/>
              </a:spcBef>
              <a:spcAft>
                <a:spcPts val="0"/>
              </a:spcAft>
              <a:buClr>
                <a:srgbClr val="0077E3"/>
              </a:buClr>
              <a:buSzPts val="1600"/>
              <a:buFont typeface="Arial"/>
              <a:buChar char="•"/>
              <a:defRPr sz="1600" b="0" i="0" u="none" strike="noStrike" cap="none">
                <a:solidFill>
                  <a:schemeClr val="dk1"/>
                </a:solidFill>
                <a:latin typeface="Arial"/>
                <a:ea typeface="Arial"/>
                <a:cs typeface="Arial"/>
                <a:sym typeface="Arial"/>
              </a:defRPr>
            </a:lvl4pPr>
            <a:lvl5pPr marL="2286000" marR="0" lvl="4" indent="-330200" algn="l" rtl="0">
              <a:lnSpc>
                <a:spcPct val="125000"/>
              </a:lnSpc>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5pPr>
            <a:lvl6pPr marL="2743200" marR="0" lvl="5" indent="-330200" algn="l" rtl="0">
              <a:spcBef>
                <a:spcPts val="50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rgbClr val="E30613"/>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292100" algn="l" rtl="0">
              <a:spcBef>
                <a:spcPts val="200"/>
              </a:spcBef>
              <a:spcAft>
                <a:spcPts val="0"/>
              </a:spcAft>
              <a:buClr>
                <a:schemeClr val="dk1"/>
              </a:buClr>
              <a:buSzPts val="1000"/>
              <a:buFont typeface="Arial"/>
              <a:buChar char="»"/>
              <a:defRPr sz="1000" b="0" i="0" u="none" strike="noStrike" cap="none">
                <a:solidFill>
                  <a:schemeClr val="dk1"/>
                </a:solidFill>
                <a:latin typeface="Arial"/>
                <a:ea typeface="Arial"/>
                <a:cs typeface="Arial"/>
                <a:sym typeface="Arial"/>
              </a:defRPr>
            </a:lvl9pPr>
          </a:lstStyle>
          <a:p>
            <a:endParaRPr dirty="0"/>
          </a:p>
        </p:txBody>
      </p:sp>
      <p:sp>
        <p:nvSpPr>
          <p:cNvPr id="14" name="Google Shape;14;p27"/>
          <p:cNvSpPr/>
          <p:nvPr/>
        </p:nvSpPr>
        <p:spPr>
          <a:xfrm>
            <a:off x="468312" y="145670"/>
            <a:ext cx="6091200" cy="646331"/>
          </a:xfrm>
          <a:prstGeom prst="rect">
            <a:avLst/>
          </a:prstGeom>
          <a:noFill/>
          <a:ln>
            <a:noFill/>
          </a:ln>
        </p:spPr>
        <p:txBody>
          <a:bodyPr spcFirstLastPara="1" wrap="square" lIns="0" tIns="0" rIns="0" bIns="0" anchor="b" anchorCtr="0">
            <a:spAutoFit/>
          </a:bodyPr>
          <a:lstStyle/>
          <a:p>
            <a:pPr marL="0" marR="0" lvl="0" indent="0" algn="l" rtl="0">
              <a:lnSpc>
                <a:spcPct val="100000"/>
              </a:lnSpc>
              <a:spcBef>
                <a:spcPts val="0"/>
              </a:spcBef>
              <a:spcAft>
                <a:spcPts val="0"/>
              </a:spcAft>
              <a:buClr>
                <a:schemeClr val="dk1"/>
              </a:buClr>
              <a:buSzPts val="1400"/>
              <a:buFont typeface="Arial"/>
              <a:buNone/>
            </a:pPr>
            <a:r>
              <a:rPr lang="en-US" sz="1400" dirty="0">
                <a:solidFill>
                  <a:schemeClr val="dk1"/>
                </a:solidFill>
                <a:latin typeface="Arial"/>
                <a:ea typeface="Arial"/>
                <a:cs typeface="Arial"/>
                <a:sym typeface="Arial"/>
              </a:rPr>
              <a:t>T-Level Technical Qualification in</a:t>
            </a:r>
            <a:br>
              <a:rPr lang="en-US" sz="1400" dirty="0">
                <a:solidFill>
                  <a:schemeClr val="dk1"/>
                </a:solidFill>
                <a:latin typeface="Arial"/>
                <a:ea typeface="Arial"/>
                <a:cs typeface="Arial"/>
                <a:sym typeface="Arial"/>
              </a:rPr>
            </a:br>
            <a:r>
              <a:rPr lang="en-US" sz="1400" b="1" dirty="0">
                <a:solidFill>
                  <a:schemeClr val="dk1"/>
                </a:solidFill>
                <a:latin typeface="Arial"/>
                <a:ea typeface="Arial"/>
                <a:cs typeface="Arial"/>
                <a:sym typeface="Arial"/>
              </a:rPr>
              <a:t>Management and Administration (Level 3)</a:t>
            </a:r>
            <a:endParaRPr dirty="0"/>
          </a:p>
          <a:p>
            <a:pPr marL="0" marR="0" lvl="0" indent="0" algn="l" rtl="0">
              <a:lnSpc>
                <a:spcPct val="100000"/>
              </a:lnSpc>
              <a:spcBef>
                <a:spcPts val="0"/>
              </a:spcBef>
              <a:spcAft>
                <a:spcPts val="0"/>
              </a:spcAft>
              <a:buClr>
                <a:srgbClr val="0077E3"/>
              </a:buClr>
              <a:buSzPts val="1400"/>
              <a:buFont typeface="Arial"/>
              <a:buNone/>
            </a:pPr>
            <a:r>
              <a:rPr lang="en-US" sz="1400" b="0" dirty="0">
                <a:solidFill>
                  <a:srgbClr val="0077E3"/>
                </a:solidFill>
                <a:latin typeface="Arial"/>
                <a:ea typeface="Arial"/>
                <a:cs typeface="Arial"/>
                <a:sym typeface="Arial"/>
              </a:rPr>
              <a:t>300 Management and Administration Core</a:t>
            </a:r>
            <a:endParaRPr sz="1400" b="0" dirty="0">
              <a:solidFill>
                <a:srgbClr val="0077E3"/>
              </a:solidFill>
              <a:latin typeface="Arial"/>
              <a:ea typeface="Arial"/>
              <a:cs typeface="Arial"/>
              <a:sym typeface="Arial"/>
            </a:endParaRPr>
          </a:p>
        </p:txBody>
      </p:sp>
      <p:cxnSp>
        <p:nvCxnSpPr>
          <p:cNvPr id="15" name="Google Shape;15;p27"/>
          <p:cNvCxnSpPr/>
          <p:nvPr/>
        </p:nvCxnSpPr>
        <p:spPr>
          <a:xfrm>
            <a:off x="457200" y="900000"/>
            <a:ext cx="8229600" cy="0"/>
          </a:xfrm>
          <a:prstGeom prst="straightConnector1">
            <a:avLst/>
          </a:prstGeom>
          <a:noFill/>
          <a:ln w="9525" cap="flat" cmpd="sng">
            <a:solidFill>
              <a:srgbClr val="0077E3"/>
            </a:solidFill>
            <a:prstDash val="solid"/>
            <a:round/>
            <a:headEnd type="none" w="sm" len="sm"/>
            <a:tailEnd type="none" w="sm" len="sm"/>
          </a:ln>
        </p:spPr>
      </p:cxnSp>
      <p:pic>
        <p:nvPicPr>
          <p:cNvPr id="16" name="Google Shape;16;p27"/>
          <p:cNvPicPr preferRelativeResize="0"/>
          <p:nvPr/>
        </p:nvPicPr>
        <p:blipFill rotWithShape="1">
          <a:blip r:embed="rId3">
            <a:alphaModFix/>
          </a:blip>
          <a:srcRect/>
          <a:stretch/>
        </p:blipFill>
        <p:spPr>
          <a:xfrm>
            <a:off x="6724650" y="184425"/>
            <a:ext cx="1962150" cy="409575"/>
          </a:xfrm>
          <a:prstGeom prst="rect">
            <a:avLst/>
          </a:prstGeom>
          <a:noFill/>
          <a:ln>
            <a:noFill/>
          </a:ln>
        </p:spPr>
      </p:pic>
      <p:sp>
        <p:nvSpPr>
          <p:cNvPr id="17" name="Google Shape;17;p27"/>
          <p:cNvSpPr txBox="1"/>
          <p:nvPr/>
        </p:nvSpPr>
        <p:spPr>
          <a:xfrm>
            <a:off x="2484656" y="6167827"/>
            <a:ext cx="4572000" cy="269585"/>
          </a:xfrm>
          <a:prstGeom prst="rect">
            <a:avLst/>
          </a:prstGeom>
          <a:noFill/>
          <a:ln>
            <a:noFill/>
          </a:ln>
        </p:spPr>
        <p:txBody>
          <a:bodyPr spcFirstLastPara="1" wrap="square" lIns="91425" tIns="45700" rIns="91425" bIns="45700" anchor="t" anchorCtr="0">
            <a:spAutoFit/>
          </a:bodyPr>
          <a:lstStyle/>
          <a:p>
            <a:pPr marL="0" marR="0" lvl="0" indent="0" algn="ctr" rtl="0">
              <a:lnSpc>
                <a:spcPct val="144444"/>
              </a:lnSpc>
              <a:spcBef>
                <a:spcPts val="0"/>
              </a:spcBef>
              <a:spcAft>
                <a:spcPts val="0"/>
              </a:spcAft>
              <a:buNone/>
            </a:pPr>
            <a:r>
              <a:rPr lang="en-US" sz="800" dirty="0">
                <a:solidFill>
                  <a:schemeClr val="dk1"/>
                </a:solidFill>
                <a:latin typeface="Arial"/>
                <a:ea typeface="Arial"/>
                <a:cs typeface="Arial"/>
                <a:sym typeface="Arial"/>
              </a:rPr>
              <a:t>© 2022 City and Guilds of London Institute. All rights reserved.</a:t>
            </a:r>
            <a:endParaRPr sz="800" dirty="0"/>
          </a:p>
        </p:txBody>
      </p:sp>
      <p:pic>
        <p:nvPicPr>
          <p:cNvPr id="3" name="Picture 2" descr="A picture containing text, clipart&#10;&#10;Description automatically generated">
            <a:extLst>
              <a:ext uri="{FF2B5EF4-FFF2-40B4-BE49-F238E27FC236}">
                <a16:creationId xmlns:a16="http://schemas.microsoft.com/office/drawing/2014/main" id="{5FA85383-3177-DD3F-517A-73C171586CDD}"/>
              </a:ext>
            </a:extLst>
          </p:cNvPr>
          <p:cNvPicPr>
            <a:picLocks noChangeAspect="1"/>
          </p:cNvPicPr>
          <p:nvPr userDrawn="1"/>
        </p:nvPicPr>
        <p:blipFill>
          <a:blip r:embed="rId4"/>
          <a:stretch>
            <a:fillRect/>
          </a:stretch>
        </p:blipFill>
        <p:spPr>
          <a:xfrm>
            <a:off x="8167624" y="6102096"/>
            <a:ext cx="530352" cy="323088"/>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hyperlink" Target="http://www.environmentlaw.org.uk/rte.asp?id=206"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1.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
        <p:cNvGrpSpPr/>
        <p:nvPr/>
      </p:nvGrpSpPr>
      <p:grpSpPr>
        <a:xfrm>
          <a:off x="0" y="0"/>
          <a:ext cx="0" cy="0"/>
          <a:chOff x="0" y="0"/>
          <a:chExt cx="0" cy="0"/>
        </a:xfrm>
      </p:grpSpPr>
      <p:sp>
        <p:nvSpPr>
          <p:cNvPr id="26" name="Google Shape;26;p1"/>
          <p:cNvSpPr txBox="1">
            <a:spLocks noGrp="1"/>
          </p:cNvSpPr>
          <p:nvPr>
            <p:ph type="body" idx="4294967295"/>
          </p:nvPr>
        </p:nvSpPr>
        <p:spPr>
          <a:xfrm>
            <a:off x="457200" y="1371600"/>
            <a:ext cx="8229600" cy="4754563"/>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endParaRPr b="1" dirty="0"/>
          </a:p>
          <a:p>
            <a:pPr marL="0" lvl="0" indent="0" algn="l" rtl="0">
              <a:lnSpc>
                <a:spcPct val="120000"/>
              </a:lnSpc>
              <a:spcBef>
                <a:spcPts val="2000"/>
              </a:spcBef>
              <a:spcAft>
                <a:spcPts val="0"/>
              </a:spcAft>
              <a:buNone/>
            </a:pPr>
            <a:endParaRPr b="1" dirty="0"/>
          </a:p>
          <a:p>
            <a:pPr marL="0" lvl="0" indent="0" algn="ctr" rtl="0">
              <a:lnSpc>
                <a:spcPct val="36363"/>
              </a:lnSpc>
              <a:spcBef>
                <a:spcPts val="2000"/>
              </a:spcBef>
              <a:spcAft>
                <a:spcPts val="0"/>
              </a:spcAft>
              <a:buNone/>
            </a:pPr>
            <a:r>
              <a:rPr lang="en-US" sz="6600" dirty="0">
                <a:solidFill>
                  <a:schemeClr val="lt1"/>
                </a:solidFill>
              </a:rPr>
              <a:t>PowerPoint presentation</a:t>
            </a:r>
            <a:endParaRPr dirty="0"/>
          </a:p>
        </p:txBody>
      </p:sp>
      <p:sp>
        <p:nvSpPr>
          <p:cNvPr id="27" name="Google Shape;27;p1"/>
          <p:cNvSpPr txBox="1"/>
          <p:nvPr/>
        </p:nvSpPr>
        <p:spPr>
          <a:xfrm>
            <a:off x="457200" y="2209800"/>
            <a:ext cx="8001000" cy="738664"/>
          </a:xfrm>
          <a:prstGeom prst="rect">
            <a:avLst/>
          </a:prstGeom>
          <a:solidFill>
            <a:schemeClr val="lt1"/>
          </a:solidFill>
          <a:ln>
            <a:noFill/>
          </a:ln>
        </p:spPr>
        <p:txBody>
          <a:bodyPr spcFirstLastPara="1" wrap="square" lIns="0" tIns="0" rIns="0" bIns="0" anchor="t" anchorCtr="0">
            <a:noAutofit/>
          </a:bodyPr>
          <a:lstStyle/>
          <a:p>
            <a:pPr marL="457200" marR="0" lvl="0" indent="-457200" algn="l" rtl="0">
              <a:spcBef>
                <a:spcPts val="0"/>
              </a:spcBef>
              <a:spcAft>
                <a:spcPts val="0"/>
              </a:spcAft>
              <a:buClr>
                <a:schemeClr val="dk1"/>
              </a:buClr>
              <a:buSzPts val="2400"/>
              <a:buFont typeface="Arial"/>
              <a:buAutoNum type="arabicPeriod"/>
            </a:pPr>
            <a:r>
              <a:rPr lang="en-US" sz="2400" b="1" dirty="0">
                <a:solidFill>
                  <a:schemeClr val="dk1"/>
                </a:solidFill>
                <a:latin typeface="Arial"/>
                <a:ea typeface="Arial"/>
                <a:cs typeface="Arial"/>
                <a:sym typeface="Arial"/>
              </a:rPr>
              <a:t>Business context</a:t>
            </a:r>
            <a:endParaRPr dirty="0"/>
          </a:p>
        </p:txBody>
      </p:sp>
      <p:sp>
        <p:nvSpPr>
          <p:cNvPr id="28" name="Google Shape;28;p1"/>
          <p:cNvSpPr txBox="1">
            <a:spLocks noGrp="1"/>
          </p:cNvSpPr>
          <p:nvPr>
            <p:ph type="title"/>
          </p:nvPr>
        </p:nvSpPr>
        <p:spPr>
          <a:xfrm>
            <a:off x="381000" y="2836129"/>
            <a:ext cx="8153400" cy="25146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PowerPoint 15: Methods for managing compliance to legislation and regulations </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1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Compliance – documentation</a:t>
            </a:r>
            <a:endParaRPr dirty="0"/>
          </a:p>
        </p:txBody>
      </p:sp>
      <p:sp>
        <p:nvSpPr>
          <p:cNvPr id="97" name="Google Shape;97;p10"/>
          <p:cNvSpPr txBox="1">
            <a:spLocks noGrp="1"/>
          </p:cNvSpPr>
          <p:nvPr>
            <p:ph type="body" idx="1"/>
          </p:nvPr>
        </p:nvSpPr>
        <p:spPr>
          <a:xfrm>
            <a:off x="457200" y="1572481"/>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There is a minimum level of policy documentation that all organisations need to comply with.</a:t>
            </a:r>
            <a:endParaRPr sz="1800" dirty="0"/>
          </a:p>
          <a:p>
            <a:pPr marL="0" lvl="3" indent="0" algn="l" rtl="0">
              <a:lnSpc>
                <a:spcPct val="111111"/>
              </a:lnSpc>
              <a:spcBef>
                <a:spcPts val="500"/>
              </a:spcBef>
              <a:spcAft>
                <a:spcPts val="0"/>
              </a:spcAft>
              <a:buSzPts val="1800"/>
              <a:buNone/>
            </a:pPr>
            <a:endParaRPr sz="1800" b="1" dirty="0"/>
          </a:p>
          <a:p>
            <a:pPr marL="0" lvl="3" indent="0" algn="l" rtl="0">
              <a:lnSpc>
                <a:spcPct val="111111"/>
              </a:lnSpc>
              <a:spcBef>
                <a:spcPts val="0"/>
              </a:spcBef>
              <a:spcAft>
                <a:spcPts val="0"/>
              </a:spcAft>
              <a:buSzPts val="1800"/>
              <a:buNone/>
            </a:pPr>
            <a:r>
              <a:rPr lang="en-US" sz="1800" b="1" dirty="0"/>
              <a:t>Documentation</a:t>
            </a:r>
            <a:endParaRPr sz="1800" dirty="0"/>
          </a:p>
          <a:p>
            <a:pPr marL="215900" lvl="3" indent="-215900" algn="l" rtl="0">
              <a:lnSpc>
                <a:spcPct val="125000"/>
              </a:lnSpc>
              <a:spcBef>
                <a:spcPts val="0"/>
              </a:spcBef>
              <a:spcAft>
                <a:spcPts val="0"/>
              </a:spcAft>
              <a:buSzPts val="1600"/>
              <a:buChar char="•"/>
            </a:pPr>
            <a:r>
              <a:rPr lang="en-US" sz="1800" dirty="0"/>
              <a:t>Code of Conduct.</a:t>
            </a:r>
            <a:endParaRPr sz="1800" dirty="0"/>
          </a:p>
          <a:p>
            <a:pPr marL="215900" lvl="3" indent="-215900" algn="l" rtl="0">
              <a:lnSpc>
                <a:spcPct val="125000"/>
              </a:lnSpc>
              <a:spcBef>
                <a:spcPts val="0"/>
              </a:spcBef>
              <a:spcAft>
                <a:spcPts val="0"/>
              </a:spcAft>
              <a:buSzPts val="1600"/>
              <a:buChar char="•"/>
            </a:pPr>
            <a:r>
              <a:rPr lang="en-US" sz="1800" dirty="0"/>
              <a:t>Policy on Equality.</a:t>
            </a:r>
            <a:endParaRPr sz="1800" dirty="0"/>
          </a:p>
          <a:p>
            <a:pPr marL="215900" lvl="3" indent="-215900" algn="l" rtl="0">
              <a:lnSpc>
                <a:spcPct val="125000"/>
              </a:lnSpc>
              <a:spcBef>
                <a:spcPts val="0"/>
              </a:spcBef>
              <a:spcAft>
                <a:spcPts val="0"/>
              </a:spcAft>
              <a:buSzPts val="1600"/>
              <a:buChar char="•"/>
            </a:pPr>
            <a:r>
              <a:rPr lang="en-US" sz="1800" dirty="0"/>
              <a:t>Data Protection Policy.</a:t>
            </a:r>
            <a:endParaRPr sz="1800" dirty="0"/>
          </a:p>
          <a:p>
            <a:pPr marL="215900" lvl="3" indent="-215900" algn="l" rtl="0">
              <a:lnSpc>
                <a:spcPct val="125000"/>
              </a:lnSpc>
              <a:spcBef>
                <a:spcPts val="0"/>
              </a:spcBef>
              <a:spcAft>
                <a:spcPts val="0"/>
              </a:spcAft>
              <a:buSzPts val="1600"/>
              <a:buChar char="•"/>
            </a:pPr>
            <a:r>
              <a:rPr lang="en-US" sz="1800" dirty="0"/>
              <a:t>Policy on Health and Safety in the Workplace.</a:t>
            </a:r>
            <a:endParaRPr sz="1800" dirty="0"/>
          </a:p>
          <a:p>
            <a:pPr marL="215900" lvl="3" indent="-215900" algn="l" rtl="0">
              <a:lnSpc>
                <a:spcPct val="125000"/>
              </a:lnSpc>
              <a:spcBef>
                <a:spcPts val="0"/>
              </a:spcBef>
              <a:spcAft>
                <a:spcPts val="0"/>
              </a:spcAft>
              <a:buSzPts val="1600"/>
              <a:buChar char="•"/>
            </a:pPr>
            <a:r>
              <a:rPr lang="en-US" sz="1800" dirty="0"/>
              <a:t>Policy on use of social media and the internet.</a:t>
            </a:r>
            <a:endParaRPr sz="1800" dirty="0"/>
          </a:p>
          <a:p>
            <a:pPr marL="215900" lvl="3" indent="-215900" algn="l" rtl="0">
              <a:lnSpc>
                <a:spcPct val="125000"/>
              </a:lnSpc>
              <a:spcBef>
                <a:spcPts val="0"/>
              </a:spcBef>
              <a:spcAft>
                <a:spcPts val="0"/>
              </a:spcAft>
              <a:buSzPts val="1600"/>
              <a:buChar char="•"/>
            </a:pPr>
            <a:r>
              <a:rPr lang="en-US" sz="1800" dirty="0"/>
              <a:t>HR policy on working time, absences and holidays.</a:t>
            </a:r>
            <a:endParaRPr sz="1800" dirty="0"/>
          </a:p>
          <a:p>
            <a:pPr marL="0" lvl="3" indent="0" algn="l" rtl="0">
              <a:lnSpc>
                <a:spcPct val="111111"/>
              </a:lnSpc>
              <a:spcBef>
                <a:spcPts val="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Policies should be introduced based on specific risk assessments and reviewed regularly.</a:t>
            </a:r>
          </a:p>
          <a:p>
            <a:pPr marL="0" lvl="3" indent="0" algn="l" rtl="0">
              <a:lnSpc>
                <a:spcPct val="111111"/>
              </a:lnSpc>
              <a:spcBef>
                <a:spcPts val="0"/>
              </a:spcBef>
              <a:spcAft>
                <a:spcPts val="0"/>
              </a:spcAft>
              <a:buSzPts val="1800"/>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1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Compliance – risk management (1)</a:t>
            </a:r>
            <a:endParaRPr dirty="0"/>
          </a:p>
        </p:txBody>
      </p:sp>
      <p:sp>
        <p:nvSpPr>
          <p:cNvPr id="105" name="Google Shape;105;p11"/>
          <p:cNvSpPr txBox="1">
            <a:spLocks noGrp="1"/>
          </p:cNvSpPr>
          <p:nvPr>
            <p:ph type="body" idx="1"/>
          </p:nvPr>
        </p:nvSpPr>
        <p:spPr>
          <a:xfrm>
            <a:off x="457200" y="1628800"/>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main goal of risk management is to prepare for every eventuality and have a plan in place for the actions to take if a risky event occurs.</a:t>
            </a:r>
            <a:endParaRPr sz="1800"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b="1" dirty="0"/>
              <a:t>Risk management process</a:t>
            </a:r>
            <a:endParaRPr sz="1800" dirty="0"/>
          </a:p>
          <a:p>
            <a:pPr marL="0" lvl="2" indent="0" algn="l" rtl="0">
              <a:lnSpc>
                <a:spcPct val="111111"/>
              </a:lnSpc>
              <a:spcBef>
                <a:spcPts val="0"/>
              </a:spcBef>
              <a:spcAft>
                <a:spcPts val="0"/>
              </a:spcAft>
              <a:buNone/>
            </a:pPr>
            <a:endParaRPr sz="1800" b="1" dirty="0"/>
          </a:p>
          <a:p>
            <a:pPr marL="215900" lvl="3" indent="-215900" algn="l" rtl="0">
              <a:lnSpc>
                <a:spcPct val="100000"/>
              </a:lnSpc>
              <a:spcBef>
                <a:spcPts val="0"/>
              </a:spcBef>
              <a:spcAft>
                <a:spcPts val="0"/>
              </a:spcAft>
              <a:buSzPts val="1600"/>
              <a:buChar char="•"/>
            </a:pPr>
            <a:r>
              <a:rPr lang="en-US" sz="1800" dirty="0"/>
              <a:t>Risk identification.</a:t>
            </a:r>
            <a:endParaRPr sz="1800" dirty="0"/>
          </a:p>
          <a:p>
            <a:pPr marL="215900" lvl="3" indent="-215900" algn="l" rtl="0">
              <a:lnSpc>
                <a:spcPct val="100000"/>
              </a:lnSpc>
              <a:spcBef>
                <a:spcPts val="600"/>
              </a:spcBef>
              <a:spcAft>
                <a:spcPts val="0"/>
              </a:spcAft>
              <a:buSzPts val="1600"/>
              <a:buChar char="•"/>
            </a:pPr>
            <a:r>
              <a:rPr lang="en-US" sz="1800" dirty="0"/>
              <a:t>Risk assessment.</a:t>
            </a:r>
            <a:endParaRPr sz="1800" dirty="0"/>
          </a:p>
          <a:p>
            <a:pPr marL="215900" lvl="3" indent="-215900" algn="l" rtl="0">
              <a:lnSpc>
                <a:spcPct val="100000"/>
              </a:lnSpc>
              <a:spcBef>
                <a:spcPts val="600"/>
              </a:spcBef>
              <a:spcAft>
                <a:spcPts val="0"/>
              </a:spcAft>
              <a:buSzPts val="1600"/>
              <a:buChar char="•"/>
            </a:pPr>
            <a:r>
              <a:rPr lang="en-US" sz="1800" dirty="0">
                <a:latin typeface="Arial"/>
                <a:ea typeface="Arial"/>
                <a:cs typeface="Arial"/>
                <a:sym typeface="Arial"/>
              </a:rPr>
              <a:t>Risk mitigation.</a:t>
            </a:r>
            <a:endParaRPr sz="1800" dirty="0"/>
          </a:p>
          <a:p>
            <a:pPr marL="215900" lvl="3" indent="-215900" algn="l" rtl="0">
              <a:lnSpc>
                <a:spcPct val="100000"/>
              </a:lnSpc>
              <a:spcBef>
                <a:spcPts val="600"/>
              </a:spcBef>
              <a:spcAft>
                <a:spcPts val="0"/>
              </a:spcAft>
              <a:buSzPts val="1600"/>
              <a:buChar char="•"/>
            </a:pPr>
            <a:r>
              <a:rPr lang="en-US" sz="1800" dirty="0">
                <a:latin typeface="Arial"/>
                <a:ea typeface="Arial"/>
                <a:cs typeface="Arial"/>
                <a:sym typeface="Arial"/>
              </a:rPr>
              <a:t>Risk monitoring.</a:t>
            </a:r>
            <a:endParaRPr sz="1800" dirty="0">
              <a:latin typeface="Calibri"/>
              <a:ea typeface="Calibri"/>
              <a:cs typeface="Calibri"/>
              <a:sym typeface="Calibri"/>
            </a:endParaRPr>
          </a:p>
          <a:p>
            <a:pPr marL="215900" lvl="3" indent="-215900" algn="l" rtl="0">
              <a:lnSpc>
                <a:spcPct val="100000"/>
              </a:lnSpc>
              <a:spcBef>
                <a:spcPts val="600"/>
              </a:spcBef>
              <a:spcAft>
                <a:spcPts val="0"/>
              </a:spcAft>
              <a:buSzPts val="1600"/>
              <a:buChar char="•"/>
            </a:pPr>
            <a:r>
              <a:rPr lang="en-US" sz="1800" dirty="0">
                <a:latin typeface="Arial"/>
                <a:ea typeface="Arial"/>
                <a:cs typeface="Arial"/>
                <a:sym typeface="Arial"/>
              </a:rPr>
              <a:t>Risk reporting.</a:t>
            </a:r>
            <a:endParaRPr sz="1800" dirty="0">
              <a:latin typeface="Calibri"/>
              <a:ea typeface="Calibri"/>
              <a:cs typeface="Calibri"/>
              <a:sym typeface="Calibri"/>
            </a:endParaRPr>
          </a:p>
          <a:p>
            <a:pPr marL="0" lvl="3" indent="0" algn="l" rtl="0">
              <a:lnSpc>
                <a:spcPct val="100000"/>
              </a:lnSpc>
              <a:spcBef>
                <a:spcPts val="600"/>
              </a:spcBef>
              <a:spcAft>
                <a:spcPts val="0"/>
              </a:spcAft>
              <a:buSzPts val="1800"/>
              <a:buNone/>
            </a:pPr>
            <a:endParaRPr sz="1800" dirty="0"/>
          </a:p>
          <a:p>
            <a:pPr marL="0" lvl="3" indent="0" algn="l" rtl="0">
              <a:lnSpc>
                <a:spcPct val="100000"/>
              </a:lnSpc>
              <a:spcBef>
                <a:spcPts val="0"/>
              </a:spcBef>
              <a:spcAft>
                <a:spcPts val="0"/>
              </a:spcAft>
              <a:buSzPts val="1800"/>
              <a:buNone/>
            </a:pPr>
            <a:endParaRPr sz="1800" dirty="0"/>
          </a:p>
          <a:p>
            <a:pPr marL="0" lvl="2" indent="0" algn="l" rtl="0">
              <a:lnSpc>
                <a:spcPct val="111111"/>
              </a:lnSpc>
              <a:spcBef>
                <a:spcPts val="0"/>
              </a:spcBef>
              <a:spcAft>
                <a:spcPts val="0"/>
              </a:spcAft>
              <a:buNone/>
            </a:pPr>
            <a:r>
              <a:rPr lang="en-US" sz="1800" dirty="0"/>
              <a:t>Risk management is all about analysing and evaluating potential threats to the organisation and being prepared to respond appropriately.</a:t>
            </a:r>
            <a:endParaRPr sz="1800" dirty="0"/>
          </a:p>
          <a:p>
            <a:pPr marL="0" lvl="3" indent="0" algn="l" rtl="0">
              <a:lnSpc>
                <a:spcPct val="100000"/>
              </a:lnSpc>
              <a:spcBef>
                <a:spcPts val="0"/>
              </a:spcBef>
              <a:spcAft>
                <a:spcPts val="0"/>
              </a:spcAft>
              <a:buSzPts val="1800"/>
              <a:buNone/>
            </a:pPr>
            <a:endParaRPr sz="1800" dirty="0"/>
          </a:p>
          <a:p>
            <a:pPr marL="0" lvl="8" indent="0" algn="l" rtl="0">
              <a:spcBef>
                <a:spcPts val="0"/>
              </a:spcBef>
              <a:spcAft>
                <a:spcPts val="0"/>
              </a:spcAft>
              <a:buClr>
                <a:schemeClr val="dk1"/>
              </a:buClr>
              <a:buSzPts val="1000"/>
              <a:buFont typeface="Arial"/>
              <a:buNone/>
            </a:pPr>
            <a:endParaRPr dirty="0"/>
          </a:p>
        </p:txBody>
      </p:sp>
      <p:pic>
        <p:nvPicPr>
          <p:cNvPr id="4098" name="Picture 2">
            <a:extLst>
              <a:ext uri="{FF2B5EF4-FFF2-40B4-BE49-F238E27FC236}">
                <a16:creationId xmlns:a16="http://schemas.microsoft.com/office/drawing/2014/main" id="{444AB5D8-A388-F2DE-CFE6-C8A1F5417D11}"/>
              </a:ext>
            </a:extLst>
          </p:cNvPr>
          <p:cNvPicPr>
            <a:picLocks noChangeAspect="1" noChangeArrowheads="1"/>
          </p:cNvPicPr>
          <p:nvPr/>
        </p:nvPicPr>
        <p:blipFill>
          <a:blip r:embed="rId3"/>
          <a:srcRect/>
          <a:stretch/>
        </p:blipFill>
        <p:spPr bwMode="auto">
          <a:xfrm>
            <a:off x="6480698" y="2271968"/>
            <a:ext cx="1935749" cy="290653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2"/>
          <p:cNvSpPr txBox="1">
            <a:spLocks noGrp="1"/>
          </p:cNvSpPr>
          <p:nvPr>
            <p:ph type="title"/>
          </p:nvPr>
        </p:nvSpPr>
        <p:spPr>
          <a:xfrm>
            <a:off x="457200" y="1008000"/>
            <a:ext cx="8507288"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Compliance – risk management plan</a:t>
            </a:r>
            <a:endParaRPr dirty="0"/>
          </a:p>
        </p:txBody>
      </p:sp>
      <p:sp>
        <p:nvSpPr>
          <p:cNvPr id="113" name="Google Shape;113;p12"/>
          <p:cNvSpPr txBox="1">
            <a:spLocks noGrp="1"/>
          </p:cNvSpPr>
          <p:nvPr>
            <p:ph type="body" idx="1"/>
          </p:nvPr>
        </p:nvSpPr>
        <p:spPr>
          <a:xfrm>
            <a:off x="457200" y="1486757"/>
            <a:ext cx="8507288"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Each of the  steps build into a risk management plan that the owners and employees of an organisation can use to keep all key stakeholders safe.</a:t>
            </a:r>
          </a:p>
          <a:p>
            <a:pPr marL="0" lvl="2" indent="0" algn="l" rtl="0">
              <a:lnSpc>
                <a:spcPct val="111111"/>
              </a:lnSpc>
              <a:spcBef>
                <a:spcPts val="600"/>
              </a:spcBef>
              <a:spcAft>
                <a:spcPts val="0"/>
              </a:spcAft>
              <a:buNone/>
            </a:pPr>
            <a:r>
              <a:rPr lang="en-US" sz="1800" b="1" dirty="0"/>
              <a:t>Risk identification</a:t>
            </a:r>
            <a:endParaRPr sz="1800" dirty="0"/>
          </a:p>
          <a:p>
            <a:pPr marL="285750" lvl="2" indent="-285750" algn="l" rtl="0">
              <a:lnSpc>
                <a:spcPct val="100000"/>
              </a:lnSpc>
              <a:spcBef>
                <a:spcPts val="0"/>
              </a:spcBef>
              <a:spcAft>
                <a:spcPts val="0"/>
              </a:spcAft>
              <a:buClr>
                <a:srgbClr val="0066FF"/>
              </a:buClr>
              <a:buSzPts val="1600"/>
              <a:buFont typeface="Arial"/>
              <a:buChar char="•"/>
            </a:pPr>
            <a:r>
              <a:rPr lang="en-US" sz="1800" dirty="0"/>
              <a:t>Make a list of all possible risks.</a:t>
            </a:r>
            <a:endParaRPr sz="1800" dirty="0"/>
          </a:p>
          <a:p>
            <a:pPr marL="285750" lvl="2" indent="-285750" algn="l" rtl="0">
              <a:lnSpc>
                <a:spcPct val="100000"/>
              </a:lnSpc>
              <a:spcBef>
                <a:spcPts val="0"/>
              </a:spcBef>
              <a:spcAft>
                <a:spcPts val="0"/>
              </a:spcAft>
              <a:buClr>
                <a:srgbClr val="0066FF"/>
              </a:buClr>
              <a:buSzPts val="1600"/>
              <a:buFont typeface="Arial"/>
              <a:buChar char="•"/>
            </a:pPr>
            <a:r>
              <a:rPr lang="en-US" sz="1800" dirty="0"/>
              <a:t>Involve employees at all levels.</a:t>
            </a:r>
            <a:endParaRPr sz="1800" dirty="0"/>
          </a:p>
          <a:p>
            <a:pPr marL="285750" lvl="2" indent="-285750" algn="l" rtl="0">
              <a:lnSpc>
                <a:spcPct val="100000"/>
              </a:lnSpc>
              <a:spcBef>
                <a:spcPts val="0"/>
              </a:spcBef>
              <a:spcAft>
                <a:spcPts val="0"/>
              </a:spcAft>
              <a:buClr>
                <a:srgbClr val="0066FF"/>
              </a:buClr>
              <a:buSzPts val="1600"/>
              <a:buFont typeface="Arial"/>
              <a:buChar char="•"/>
            </a:pPr>
            <a:r>
              <a:rPr lang="en-US" sz="1800" dirty="0"/>
              <a:t>Check for all negative impacts.</a:t>
            </a:r>
            <a:endParaRPr sz="1800" dirty="0"/>
          </a:p>
          <a:p>
            <a:pPr marL="285750" lvl="2" indent="-285750" algn="l" rtl="0">
              <a:lnSpc>
                <a:spcPct val="100000"/>
              </a:lnSpc>
              <a:spcBef>
                <a:spcPts val="0"/>
              </a:spcBef>
              <a:spcAft>
                <a:spcPts val="0"/>
              </a:spcAft>
              <a:buClr>
                <a:srgbClr val="0066FF"/>
              </a:buClr>
              <a:buSzPts val="1600"/>
              <a:buFont typeface="Arial"/>
              <a:buChar char="•"/>
            </a:pPr>
            <a:r>
              <a:rPr lang="en-US" sz="1800" dirty="0"/>
              <a:t>Continue to add to risk list.</a:t>
            </a:r>
            <a:endParaRPr sz="1800" dirty="0"/>
          </a:p>
          <a:p>
            <a:pPr marL="0" lvl="3" indent="0" algn="l" rtl="0">
              <a:lnSpc>
                <a:spcPct val="100000"/>
              </a:lnSpc>
              <a:spcBef>
                <a:spcPts val="600"/>
              </a:spcBef>
              <a:spcAft>
                <a:spcPts val="0"/>
              </a:spcAft>
              <a:buSzPts val="1800"/>
              <a:buNone/>
            </a:pPr>
            <a:r>
              <a:rPr lang="en-US" sz="1800" b="1" dirty="0"/>
              <a:t>Risk assessment </a:t>
            </a:r>
            <a:endParaRPr sz="1800" dirty="0"/>
          </a:p>
          <a:p>
            <a:pPr marL="215900" lvl="3" indent="-215900" algn="l" rtl="0">
              <a:lnSpc>
                <a:spcPct val="100000"/>
              </a:lnSpc>
              <a:spcBef>
                <a:spcPts val="0"/>
              </a:spcBef>
              <a:spcAft>
                <a:spcPts val="0"/>
              </a:spcAft>
              <a:buSzPts val="1600"/>
              <a:buChar char="•"/>
            </a:pPr>
            <a:r>
              <a:rPr lang="en-US" sz="1800" dirty="0"/>
              <a:t>Assess how likely each risk is to occur.</a:t>
            </a:r>
            <a:endParaRPr sz="1800" dirty="0"/>
          </a:p>
          <a:p>
            <a:pPr marL="215900" lvl="3" indent="-215900" algn="l" rtl="0">
              <a:lnSpc>
                <a:spcPct val="100000"/>
              </a:lnSpc>
              <a:spcBef>
                <a:spcPts val="0"/>
              </a:spcBef>
              <a:spcAft>
                <a:spcPts val="0"/>
              </a:spcAft>
              <a:buSzPts val="1600"/>
              <a:buChar char="•"/>
            </a:pPr>
            <a:r>
              <a:rPr lang="en-US" sz="1800" dirty="0"/>
              <a:t>Assess potential level of impact.</a:t>
            </a:r>
            <a:endParaRPr sz="1800" dirty="0"/>
          </a:p>
          <a:p>
            <a:pPr marL="215900" lvl="3" indent="-215900" algn="l" rtl="0">
              <a:lnSpc>
                <a:spcPct val="100000"/>
              </a:lnSpc>
              <a:spcBef>
                <a:spcPts val="0"/>
              </a:spcBef>
              <a:spcAft>
                <a:spcPts val="0"/>
              </a:spcAft>
              <a:buSzPts val="1600"/>
              <a:buChar char="•"/>
            </a:pPr>
            <a:r>
              <a:rPr lang="en-US" sz="1800" dirty="0"/>
              <a:t>Determine priority levels.</a:t>
            </a:r>
            <a:endParaRPr sz="1800" dirty="0"/>
          </a:p>
          <a:p>
            <a:pPr marL="215900" lvl="3" indent="-215900" algn="l" rtl="0">
              <a:lnSpc>
                <a:spcPct val="100000"/>
              </a:lnSpc>
              <a:spcBef>
                <a:spcPts val="0"/>
              </a:spcBef>
              <a:spcAft>
                <a:spcPts val="0"/>
              </a:spcAft>
              <a:buSzPts val="1600"/>
              <a:buChar char="•"/>
            </a:pPr>
            <a:r>
              <a:rPr lang="en-US" sz="1800" dirty="0"/>
              <a:t>Allocate resources for mitigation.</a:t>
            </a:r>
          </a:p>
          <a:p>
            <a:pPr marL="0" lvl="3" indent="0" algn="l" rtl="0">
              <a:lnSpc>
                <a:spcPct val="100000"/>
              </a:lnSpc>
              <a:spcBef>
                <a:spcPts val="600"/>
              </a:spcBef>
              <a:spcAft>
                <a:spcPts val="0"/>
              </a:spcAft>
              <a:buSzPts val="1800"/>
              <a:buNone/>
            </a:pPr>
            <a:r>
              <a:rPr lang="en-US" sz="1800" dirty="0"/>
              <a:t>Risk assessments should be carried out  by a competent person who </a:t>
            </a:r>
          </a:p>
          <a:p>
            <a:pPr marL="0" lvl="3" indent="0" algn="l" rtl="0">
              <a:lnSpc>
                <a:spcPct val="100000"/>
              </a:lnSpc>
              <a:spcBef>
                <a:spcPts val="0"/>
              </a:spcBef>
              <a:spcAft>
                <a:spcPts val="0"/>
              </a:spcAft>
              <a:buSzPts val="1800"/>
              <a:buNone/>
            </a:pPr>
            <a:r>
              <a:rPr lang="en-US" sz="1800" dirty="0"/>
              <a:t>understands the procedure, task and risks involved.</a:t>
            </a:r>
            <a:endParaRPr sz="1800" dirty="0"/>
          </a:p>
        </p:txBody>
      </p:sp>
      <p:pic>
        <p:nvPicPr>
          <p:cNvPr id="5122" name="Picture 2">
            <a:extLst>
              <a:ext uri="{FF2B5EF4-FFF2-40B4-BE49-F238E27FC236}">
                <a16:creationId xmlns:a16="http://schemas.microsoft.com/office/drawing/2014/main" id="{8618DE3A-E63E-89FD-7D7F-BF9505B386EA}"/>
              </a:ext>
            </a:extLst>
          </p:cNvPr>
          <p:cNvPicPr>
            <a:picLocks noChangeAspect="1" noChangeArrowheads="1"/>
          </p:cNvPicPr>
          <p:nvPr/>
        </p:nvPicPr>
        <p:blipFill>
          <a:blip r:embed="rId3"/>
          <a:srcRect/>
          <a:stretch/>
        </p:blipFill>
        <p:spPr bwMode="auto">
          <a:xfrm>
            <a:off x="4916599" y="2351510"/>
            <a:ext cx="3770201" cy="251849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sp>
        <p:nvSpPr>
          <p:cNvPr id="120" name="Google Shape;120;p13"/>
          <p:cNvSpPr txBox="1">
            <a:spLocks noGrp="1"/>
          </p:cNvSpPr>
          <p:nvPr>
            <p:ph type="title"/>
          </p:nvPr>
        </p:nvSpPr>
        <p:spPr>
          <a:xfrm>
            <a:off x="457200" y="1008000"/>
            <a:ext cx="8507288"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Compliance – risk management (2)</a:t>
            </a:r>
            <a:endParaRPr dirty="0"/>
          </a:p>
        </p:txBody>
      </p:sp>
      <p:sp>
        <p:nvSpPr>
          <p:cNvPr id="121" name="Google Shape;121;p13"/>
          <p:cNvSpPr txBox="1">
            <a:spLocks noGrp="1"/>
          </p:cNvSpPr>
          <p:nvPr>
            <p:ph type="body" idx="1"/>
          </p:nvPr>
        </p:nvSpPr>
        <p:spPr>
          <a:xfrm>
            <a:off x="457200" y="1628800"/>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Mitigating any risk is key to reduce the likelihood or impact of an incident. It may not be possible to mitigate every risk because the organisation may not be in control (eg of external events or environments).</a:t>
            </a:r>
            <a:endParaRPr sz="1800" dirty="0"/>
          </a:p>
          <a:p>
            <a:pPr marL="0" lvl="2" indent="0" algn="l" rtl="0">
              <a:lnSpc>
                <a:spcPct val="125000"/>
              </a:lnSpc>
              <a:spcBef>
                <a:spcPts val="0"/>
              </a:spcBef>
              <a:spcAft>
                <a:spcPts val="0"/>
              </a:spcAft>
              <a:buNone/>
            </a:pPr>
            <a:endParaRPr sz="1800" dirty="0"/>
          </a:p>
          <a:p>
            <a:pPr marL="0" lvl="2" indent="0" algn="l" rtl="0">
              <a:lnSpc>
                <a:spcPct val="111111"/>
              </a:lnSpc>
              <a:spcBef>
                <a:spcPts val="0"/>
              </a:spcBef>
              <a:spcAft>
                <a:spcPts val="0"/>
              </a:spcAft>
              <a:buNone/>
            </a:pPr>
            <a:r>
              <a:rPr lang="en-US" sz="1800" b="1" dirty="0"/>
              <a:t>Risk mitigation</a:t>
            </a:r>
            <a:endParaRPr sz="1800" dirty="0"/>
          </a:p>
          <a:p>
            <a:pPr marL="285750" lvl="2" indent="-285750" algn="l" rtl="0">
              <a:lnSpc>
                <a:spcPct val="125000"/>
              </a:lnSpc>
              <a:spcBef>
                <a:spcPts val="0"/>
              </a:spcBef>
              <a:spcAft>
                <a:spcPts val="0"/>
              </a:spcAft>
              <a:buClr>
                <a:srgbClr val="0070C0"/>
              </a:buClr>
              <a:buSzPts val="1600"/>
              <a:buFont typeface="Arial" panose="020B0604020202020204" pitchFamily="34" charset="0"/>
              <a:buChar char="•"/>
            </a:pPr>
            <a:r>
              <a:rPr lang="en-US" sz="1800" dirty="0"/>
              <a:t>Identify what may be amended in current processes.</a:t>
            </a:r>
            <a:endParaRPr sz="1800" dirty="0"/>
          </a:p>
          <a:p>
            <a:pPr marL="285750" lvl="2" indent="-285750" algn="l" rtl="0">
              <a:lnSpc>
                <a:spcPct val="125000"/>
              </a:lnSpc>
              <a:spcBef>
                <a:spcPts val="600"/>
              </a:spcBef>
              <a:spcAft>
                <a:spcPts val="0"/>
              </a:spcAft>
              <a:buClr>
                <a:srgbClr val="0070C0"/>
              </a:buClr>
              <a:buSzPts val="1600"/>
              <a:buFont typeface="Arial" panose="020B0604020202020204" pitchFamily="34" charset="0"/>
              <a:buChar char="•"/>
            </a:pPr>
            <a:r>
              <a:rPr lang="en-US" sz="1800" dirty="0"/>
              <a:t>Identify potential actions to reduce risks.</a:t>
            </a:r>
            <a:endParaRPr sz="1800" dirty="0"/>
          </a:p>
          <a:p>
            <a:pPr marL="285750" lvl="2" indent="-285750" algn="l" rtl="0">
              <a:lnSpc>
                <a:spcPct val="125000"/>
              </a:lnSpc>
              <a:spcBef>
                <a:spcPts val="600"/>
              </a:spcBef>
              <a:spcAft>
                <a:spcPts val="0"/>
              </a:spcAft>
              <a:buClr>
                <a:srgbClr val="0070C0"/>
              </a:buClr>
              <a:buSzPts val="1600"/>
              <a:buFont typeface="Arial" panose="020B0604020202020204" pitchFamily="34" charset="0"/>
              <a:buChar char="•"/>
            </a:pPr>
            <a:r>
              <a:rPr lang="en-US" sz="1800" dirty="0"/>
              <a:t>Identify how to respond if risk event occurs.</a:t>
            </a:r>
            <a:endParaRPr sz="1800" dirty="0"/>
          </a:p>
          <a:p>
            <a:pPr marL="285750" lvl="2" indent="-285750" algn="l" rtl="0">
              <a:lnSpc>
                <a:spcPct val="125000"/>
              </a:lnSpc>
              <a:spcBef>
                <a:spcPts val="600"/>
              </a:spcBef>
              <a:spcAft>
                <a:spcPts val="0"/>
              </a:spcAft>
              <a:buClr>
                <a:srgbClr val="0070C0"/>
              </a:buClr>
              <a:buSzPts val="1600"/>
              <a:buFont typeface="Arial" panose="020B0604020202020204" pitchFamily="34" charset="0"/>
              <a:buChar char="•"/>
            </a:pPr>
            <a:r>
              <a:rPr lang="en-US" sz="1800" dirty="0"/>
              <a:t>Allocate resources to support mitigation if needed.</a:t>
            </a:r>
            <a:endParaRPr sz="1800"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dirty="0"/>
              <a:t>Organisations need to take care in not over-prioritising mitigation plans at the expense of business operations.  </a:t>
            </a:r>
            <a:endParaRPr sz="1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4"/>
          <p:cNvSpPr txBox="1">
            <a:spLocks noGrp="1"/>
          </p:cNvSpPr>
          <p:nvPr>
            <p:ph type="title"/>
          </p:nvPr>
        </p:nvSpPr>
        <p:spPr>
          <a:xfrm>
            <a:off x="457200" y="1008000"/>
            <a:ext cx="8507288"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Compliance – risk management  (3)</a:t>
            </a:r>
            <a:endParaRPr dirty="0"/>
          </a:p>
        </p:txBody>
      </p:sp>
      <p:sp>
        <p:nvSpPr>
          <p:cNvPr id="129" name="Google Shape;129;p14"/>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How effective is the risk management plan? How do you know if it’s working?</a:t>
            </a:r>
            <a:endParaRPr sz="1800" dirty="0"/>
          </a:p>
          <a:p>
            <a:pPr marL="0" lvl="2" indent="0" algn="l" rtl="0">
              <a:lnSpc>
                <a:spcPct val="111111"/>
              </a:lnSpc>
              <a:spcBef>
                <a:spcPts val="600"/>
              </a:spcBef>
              <a:spcAft>
                <a:spcPts val="0"/>
              </a:spcAft>
              <a:buNone/>
            </a:pPr>
            <a:r>
              <a:rPr lang="en-US" sz="1800" b="1" dirty="0"/>
              <a:t>Risk monitoring</a:t>
            </a:r>
            <a:endParaRPr sz="1800" dirty="0"/>
          </a:p>
          <a:p>
            <a:pPr marL="285750" lvl="2" indent="-285750" algn="l" rtl="0">
              <a:lnSpc>
                <a:spcPct val="100000"/>
              </a:lnSpc>
              <a:spcBef>
                <a:spcPts val="600"/>
              </a:spcBef>
              <a:spcAft>
                <a:spcPts val="0"/>
              </a:spcAft>
              <a:buClr>
                <a:srgbClr val="0066FF"/>
              </a:buClr>
              <a:buSzPct val="100000"/>
              <a:buFont typeface="Arial"/>
              <a:buChar char="•"/>
            </a:pPr>
            <a:r>
              <a:rPr lang="en-US" sz="1800" dirty="0"/>
              <a:t>Monitor for effectiveness of the plan.</a:t>
            </a:r>
            <a:endParaRPr sz="1800" dirty="0"/>
          </a:p>
          <a:p>
            <a:pPr marL="285750" lvl="2" indent="-285750" algn="l" rtl="0">
              <a:lnSpc>
                <a:spcPct val="100000"/>
              </a:lnSpc>
              <a:spcBef>
                <a:spcPts val="600"/>
              </a:spcBef>
              <a:spcAft>
                <a:spcPts val="0"/>
              </a:spcAft>
              <a:buClr>
                <a:srgbClr val="0066FF"/>
              </a:buClr>
              <a:buSzPct val="100000"/>
              <a:buFont typeface="Arial"/>
              <a:buChar char="•"/>
            </a:pPr>
            <a:r>
              <a:rPr lang="en-US" sz="1800" dirty="0"/>
              <a:t>Record how often incidents occur.</a:t>
            </a:r>
            <a:endParaRPr sz="1800" dirty="0"/>
          </a:p>
          <a:p>
            <a:pPr marL="285750" lvl="2" indent="-285750" algn="l" rtl="0">
              <a:lnSpc>
                <a:spcPct val="100000"/>
              </a:lnSpc>
              <a:spcBef>
                <a:spcPts val="600"/>
              </a:spcBef>
              <a:spcAft>
                <a:spcPts val="0"/>
              </a:spcAft>
              <a:buClr>
                <a:srgbClr val="0066FF"/>
              </a:buClr>
              <a:buSzPct val="100000"/>
              <a:buFont typeface="Arial"/>
              <a:buChar char="•"/>
            </a:pPr>
            <a:r>
              <a:rPr lang="en-US" sz="1800" dirty="0"/>
              <a:t>Check for patterns of occurrence.</a:t>
            </a:r>
            <a:endParaRPr sz="1800" dirty="0"/>
          </a:p>
          <a:p>
            <a:pPr marL="285750" lvl="2" indent="-285750" algn="l" rtl="0">
              <a:lnSpc>
                <a:spcPct val="100000"/>
              </a:lnSpc>
              <a:spcBef>
                <a:spcPts val="600"/>
              </a:spcBef>
              <a:spcAft>
                <a:spcPts val="0"/>
              </a:spcAft>
              <a:buClr>
                <a:srgbClr val="0066FF"/>
              </a:buClr>
              <a:buSzPct val="100000"/>
              <a:buFont typeface="Arial"/>
              <a:buChar char="•"/>
            </a:pPr>
            <a:r>
              <a:rPr lang="en-US" sz="1800" dirty="0"/>
              <a:t>Status of the risk – ongoing/sorted.</a:t>
            </a:r>
            <a:endParaRPr sz="1800" dirty="0"/>
          </a:p>
          <a:p>
            <a:pPr marL="0" lvl="2" indent="0" algn="l" rtl="0">
              <a:lnSpc>
                <a:spcPct val="111111"/>
              </a:lnSpc>
              <a:spcBef>
                <a:spcPts val="600"/>
              </a:spcBef>
              <a:spcAft>
                <a:spcPts val="0"/>
              </a:spcAft>
              <a:buNone/>
            </a:pPr>
            <a:r>
              <a:rPr lang="en-US" sz="1800" b="1" dirty="0"/>
              <a:t>Risk reporting</a:t>
            </a:r>
            <a:endParaRPr sz="1800" dirty="0"/>
          </a:p>
          <a:p>
            <a:pPr marL="285750" lvl="2" indent="-285750" algn="l" rtl="0">
              <a:lnSpc>
                <a:spcPct val="100000"/>
              </a:lnSpc>
              <a:spcBef>
                <a:spcPts val="600"/>
              </a:spcBef>
              <a:spcAft>
                <a:spcPts val="0"/>
              </a:spcAft>
              <a:buClr>
                <a:srgbClr val="0066FF"/>
              </a:buClr>
              <a:buSzPct val="100000"/>
              <a:buFont typeface="Arial"/>
              <a:buChar char="•"/>
            </a:pPr>
            <a:r>
              <a:rPr lang="en-US" sz="1800" dirty="0"/>
              <a:t>Documentary evidence of risk management.</a:t>
            </a:r>
            <a:endParaRPr sz="1800" dirty="0"/>
          </a:p>
          <a:p>
            <a:pPr marL="285750" lvl="2" indent="-285750" algn="l" rtl="0">
              <a:lnSpc>
                <a:spcPct val="100000"/>
              </a:lnSpc>
              <a:spcBef>
                <a:spcPts val="600"/>
              </a:spcBef>
              <a:spcAft>
                <a:spcPts val="0"/>
              </a:spcAft>
              <a:buClr>
                <a:srgbClr val="0066FF"/>
              </a:buClr>
              <a:buSzPct val="100000"/>
              <a:buFont typeface="Arial"/>
              <a:buChar char="•"/>
            </a:pPr>
            <a:r>
              <a:rPr lang="en-US" sz="1800" dirty="0"/>
              <a:t>Analyse and share progress with employees.</a:t>
            </a:r>
            <a:endParaRPr sz="1800" dirty="0"/>
          </a:p>
          <a:p>
            <a:pPr marL="285750" lvl="2" indent="-285750" algn="l" rtl="0">
              <a:lnSpc>
                <a:spcPct val="100000"/>
              </a:lnSpc>
              <a:spcBef>
                <a:spcPts val="600"/>
              </a:spcBef>
              <a:spcAft>
                <a:spcPts val="0"/>
              </a:spcAft>
              <a:buClr>
                <a:srgbClr val="0066FF"/>
              </a:buClr>
              <a:buSzPct val="100000"/>
              <a:buFont typeface="Arial"/>
              <a:buChar char="•"/>
            </a:pPr>
            <a:r>
              <a:rPr lang="en-US" sz="1800" dirty="0"/>
              <a:t>Report manually or using software dashboard.</a:t>
            </a:r>
            <a:endParaRPr sz="1800" dirty="0"/>
          </a:p>
          <a:p>
            <a:pPr marL="0" lvl="2" indent="0" algn="l" rtl="0">
              <a:lnSpc>
                <a:spcPct val="111111"/>
              </a:lnSpc>
              <a:spcBef>
                <a:spcPts val="600"/>
              </a:spcBef>
              <a:spcAft>
                <a:spcPts val="0"/>
              </a:spcAft>
              <a:buNone/>
            </a:pPr>
            <a:r>
              <a:rPr lang="en-US" sz="1800" dirty="0"/>
              <a:t>As part of the ongoing compliance and risk management process, always</a:t>
            </a:r>
          </a:p>
          <a:p>
            <a:pPr marL="0" lvl="2" indent="0" algn="l" rtl="0">
              <a:lnSpc>
                <a:spcPct val="111111"/>
              </a:lnSpc>
              <a:spcBef>
                <a:spcPts val="0"/>
              </a:spcBef>
              <a:spcAft>
                <a:spcPts val="0"/>
              </a:spcAft>
              <a:buNone/>
            </a:pPr>
            <a:r>
              <a:rPr lang="en-US" sz="1800" dirty="0"/>
              <a:t>ask what else needs to be done? </a:t>
            </a:r>
            <a:endParaRPr sz="1800" dirty="0"/>
          </a:p>
        </p:txBody>
      </p:sp>
      <p:pic>
        <p:nvPicPr>
          <p:cNvPr id="7170" name="Picture 2">
            <a:extLst>
              <a:ext uri="{FF2B5EF4-FFF2-40B4-BE49-F238E27FC236}">
                <a16:creationId xmlns:a16="http://schemas.microsoft.com/office/drawing/2014/main" id="{1B712A5A-A13C-0ECF-BDD1-3CA4BAE14D80}"/>
              </a:ext>
            </a:extLst>
          </p:cNvPr>
          <p:cNvPicPr>
            <a:picLocks noChangeAspect="1" noChangeArrowheads="1"/>
          </p:cNvPicPr>
          <p:nvPr/>
        </p:nvPicPr>
        <p:blipFill>
          <a:blip r:embed="rId3"/>
          <a:srcRect/>
          <a:stretch/>
        </p:blipFill>
        <p:spPr bwMode="auto">
          <a:xfrm>
            <a:off x="5429805" y="2119221"/>
            <a:ext cx="3256995" cy="21756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5"/>
          <p:cNvSpPr txBox="1">
            <a:spLocks noGrp="1"/>
          </p:cNvSpPr>
          <p:nvPr>
            <p:ph type="title"/>
          </p:nvPr>
        </p:nvSpPr>
        <p:spPr>
          <a:xfrm>
            <a:off x="457200" y="1008000"/>
            <a:ext cx="8507288"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Frameworks – Data Protection Act (DPA) 2018 </a:t>
            </a:r>
            <a:endParaRPr dirty="0"/>
          </a:p>
        </p:txBody>
      </p:sp>
      <p:sp>
        <p:nvSpPr>
          <p:cNvPr id="137" name="Google Shape;137;p15"/>
          <p:cNvSpPr txBox="1">
            <a:spLocks noGrp="1"/>
          </p:cNvSpPr>
          <p:nvPr>
            <p:ph type="body" idx="1"/>
          </p:nvPr>
        </p:nvSpPr>
        <p:spPr>
          <a:xfrm>
            <a:off x="457200" y="1389094"/>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DPA 2018 updates the 1998 Act to include provision for GDPR.</a:t>
            </a:r>
            <a:endParaRPr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endParaRPr sz="1800" b="1" dirty="0"/>
          </a:p>
          <a:p>
            <a:pPr marL="0" lvl="3" indent="0" algn="l" rtl="0">
              <a:lnSpc>
                <a:spcPct val="100000"/>
              </a:lnSpc>
              <a:spcBef>
                <a:spcPts val="0"/>
              </a:spcBef>
              <a:spcAft>
                <a:spcPts val="0"/>
              </a:spcAft>
              <a:buSzPts val="1800"/>
              <a:buNone/>
            </a:pPr>
            <a:endParaRPr sz="1800" b="1" dirty="0"/>
          </a:p>
          <a:p>
            <a:pPr marL="0" lvl="3" indent="0" algn="l" rtl="0">
              <a:lnSpc>
                <a:spcPct val="100000"/>
              </a:lnSpc>
              <a:spcBef>
                <a:spcPts val="0"/>
              </a:spcBef>
              <a:spcAft>
                <a:spcPts val="0"/>
              </a:spcAft>
              <a:buSzPts val="1800"/>
              <a:buNone/>
            </a:pPr>
            <a:endParaRPr sz="1800" b="1" dirty="0"/>
          </a:p>
          <a:p>
            <a:pPr marL="0" lvl="3" indent="0" algn="l" rtl="0">
              <a:lnSpc>
                <a:spcPct val="100000"/>
              </a:lnSpc>
              <a:spcBef>
                <a:spcPts val="0"/>
              </a:spcBef>
              <a:spcAft>
                <a:spcPts val="0"/>
              </a:spcAft>
              <a:buSzPts val="1800"/>
              <a:buNone/>
            </a:pPr>
            <a:endParaRPr sz="1800" b="1" dirty="0"/>
          </a:p>
          <a:p>
            <a:pPr marL="0" lvl="3" indent="0" algn="l" rtl="0">
              <a:lnSpc>
                <a:spcPct val="100000"/>
              </a:lnSpc>
              <a:spcBef>
                <a:spcPts val="0"/>
              </a:spcBef>
              <a:spcAft>
                <a:spcPts val="0"/>
              </a:spcAft>
              <a:buSzPts val="1800"/>
              <a:buNone/>
            </a:pPr>
            <a:endParaRPr sz="1800" b="1" dirty="0"/>
          </a:p>
          <a:p>
            <a:pPr marL="0" lvl="3" indent="0" algn="l" rtl="0">
              <a:lnSpc>
                <a:spcPct val="100000"/>
              </a:lnSpc>
              <a:spcBef>
                <a:spcPts val="0"/>
              </a:spcBef>
              <a:spcAft>
                <a:spcPts val="0"/>
              </a:spcAft>
              <a:buSzPts val="1800"/>
              <a:buNone/>
            </a:pPr>
            <a:endParaRPr sz="1800" b="1" dirty="0"/>
          </a:p>
          <a:p>
            <a:pPr marL="0" lvl="3" indent="0" algn="l" rtl="0">
              <a:lnSpc>
                <a:spcPct val="100000"/>
              </a:lnSpc>
              <a:spcBef>
                <a:spcPts val="0"/>
              </a:spcBef>
              <a:spcAft>
                <a:spcPts val="0"/>
              </a:spcAft>
              <a:buSzPts val="1800"/>
              <a:buNone/>
            </a:pPr>
            <a:endParaRPr sz="1800" b="1" dirty="0"/>
          </a:p>
          <a:p>
            <a:pPr marL="0" lvl="3" indent="0" algn="l" rtl="0">
              <a:lnSpc>
                <a:spcPct val="100000"/>
              </a:lnSpc>
              <a:spcBef>
                <a:spcPts val="0"/>
              </a:spcBef>
              <a:spcAft>
                <a:spcPts val="0"/>
              </a:spcAft>
              <a:buSzPts val="1800"/>
              <a:buNone/>
            </a:pPr>
            <a:endParaRPr sz="1800" b="1" dirty="0"/>
          </a:p>
          <a:p>
            <a:pPr marL="0" lvl="3" indent="0" algn="l" rtl="0">
              <a:lnSpc>
                <a:spcPct val="100000"/>
              </a:lnSpc>
              <a:spcBef>
                <a:spcPts val="0"/>
              </a:spcBef>
              <a:spcAft>
                <a:spcPts val="0"/>
              </a:spcAft>
              <a:buSzPts val="1800"/>
              <a:buNone/>
            </a:pPr>
            <a:endParaRPr sz="1800" b="1" dirty="0"/>
          </a:p>
          <a:p>
            <a:pPr marL="0" lvl="3" indent="0" algn="l" rtl="0">
              <a:lnSpc>
                <a:spcPct val="100000"/>
              </a:lnSpc>
              <a:spcBef>
                <a:spcPts val="0"/>
              </a:spcBef>
              <a:spcAft>
                <a:spcPts val="0"/>
              </a:spcAft>
              <a:buSzPts val="1800"/>
              <a:buNone/>
            </a:pPr>
            <a:endParaRPr sz="1800" b="1" dirty="0"/>
          </a:p>
          <a:p>
            <a:pPr marL="0" lvl="3" indent="0" algn="l" rtl="0">
              <a:lnSpc>
                <a:spcPct val="100000"/>
              </a:lnSpc>
              <a:spcBef>
                <a:spcPts val="0"/>
              </a:spcBef>
              <a:spcAft>
                <a:spcPts val="0"/>
              </a:spcAft>
              <a:buSzPts val="1800"/>
              <a:buNone/>
            </a:pPr>
            <a:endParaRPr sz="1800" dirty="0"/>
          </a:p>
        </p:txBody>
      </p:sp>
      <p:graphicFrame>
        <p:nvGraphicFramePr>
          <p:cNvPr id="138" name="Google Shape;138;p15"/>
          <p:cNvGraphicFramePr/>
          <p:nvPr>
            <p:extLst>
              <p:ext uri="{D42A27DB-BD31-4B8C-83A1-F6EECF244321}">
                <p14:modId xmlns:p14="http://schemas.microsoft.com/office/powerpoint/2010/main" val="2681968823"/>
              </p:ext>
            </p:extLst>
          </p:nvPr>
        </p:nvGraphicFramePr>
        <p:xfrm>
          <a:off x="457200" y="1749134"/>
          <a:ext cx="8229600" cy="4167625"/>
        </p:xfrm>
        <a:graphic>
          <a:graphicData uri="http://schemas.openxmlformats.org/drawingml/2006/table">
            <a:tbl>
              <a:tblPr firstRow="1" bandRow="1">
                <a:noFill/>
                <a:tableStyleId>{BE2976B7-475C-48A4-BDB4-2E6B1BD28075}</a:tableStyleId>
              </a:tblPr>
              <a:tblGrid>
                <a:gridCol w="4114800">
                  <a:extLst>
                    <a:ext uri="{9D8B030D-6E8A-4147-A177-3AD203B41FA5}">
                      <a16:colId xmlns:a16="http://schemas.microsoft.com/office/drawing/2014/main" val="20000"/>
                    </a:ext>
                  </a:extLst>
                </a:gridCol>
                <a:gridCol w="4114800">
                  <a:extLst>
                    <a:ext uri="{9D8B030D-6E8A-4147-A177-3AD203B41FA5}">
                      <a16:colId xmlns:a16="http://schemas.microsoft.com/office/drawing/2014/main" val="20001"/>
                    </a:ext>
                  </a:extLst>
                </a:gridCol>
              </a:tblGrid>
              <a:tr h="457425">
                <a:tc>
                  <a:txBody>
                    <a:bodyPr/>
                    <a:lstStyle/>
                    <a:p>
                      <a:pPr marL="0" marR="0" lvl="0" indent="0" algn="ctr" rtl="0">
                        <a:spcBef>
                          <a:spcPts val="0"/>
                        </a:spcBef>
                        <a:spcAft>
                          <a:spcPts val="0"/>
                        </a:spcAft>
                        <a:buNone/>
                      </a:pPr>
                      <a:r>
                        <a:rPr lang="en-US" sz="1800" u="none" strike="noStrike" cap="none" dirty="0">
                          <a:solidFill>
                            <a:schemeClr val="dk1"/>
                          </a:solidFill>
                        </a:rPr>
                        <a:t>Principles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spcBef>
                          <a:spcPts val="0"/>
                        </a:spcBef>
                        <a:spcAft>
                          <a:spcPts val="0"/>
                        </a:spcAft>
                        <a:buNone/>
                      </a:pPr>
                      <a:r>
                        <a:rPr lang="en-US" sz="1800" u="none" strike="noStrike" cap="none" dirty="0">
                          <a:solidFill>
                            <a:schemeClr val="dk1"/>
                          </a:solidFill>
                        </a:rPr>
                        <a:t>Rights of individuals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463775">
                <a:tc>
                  <a:txBody>
                    <a:bodyPr/>
                    <a:lstStyle/>
                    <a:p>
                      <a:pPr marL="0" marR="0" lvl="0" indent="0" algn="l" rtl="0">
                        <a:spcBef>
                          <a:spcPts val="0"/>
                        </a:spcBef>
                        <a:spcAft>
                          <a:spcPts val="0"/>
                        </a:spcAft>
                        <a:buNone/>
                      </a:pPr>
                      <a:r>
                        <a:rPr lang="en-US" sz="1600" u="none" strike="noStrike" cap="none" dirty="0">
                          <a:solidFill>
                            <a:schemeClr val="dk1"/>
                          </a:solidFill>
                        </a:rPr>
                        <a:t>Fair and lawful.</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600" dirty="0">
                          <a:solidFill>
                            <a:schemeClr val="dk1"/>
                          </a:solidFill>
                        </a:rPr>
                        <a:t>To object.</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463775">
                <a:tc>
                  <a:txBody>
                    <a:bodyPr/>
                    <a:lstStyle/>
                    <a:p>
                      <a:pPr marL="0" marR="0" lvl="0" indent="0" algn="l" rtl="0">
                        <a:spcBef>
                          <a:spcPts val="0"/>
                        </a:spcBef>
                        <a:spcAft>
                          <a:spcPts val="0"/>
                        </a:spcAft>
                        <a:buNone/>
                      </a:pPr>
                      <a:r>
                        <a:rPr lang="en-US" sz="1600" dirty="0">
                          <a:solidFill>
                            <a:schemeClr val="dk1"/>
                          </a:solidFill>
                        </a:rPr>
                        <a:t>Kept safe and secure.</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600" dirty="0">
                          <a:solidFill>
                            <a:schemeClr val="dk1"/>
                          </a:solidFill>
                        </a:rPr>
                        <a:t>To be informed.</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463775">
                <a:tc>
                  <a:txBody>
                    <a:bodyPr/>
                    <a:lstStyle/>
                    <a:p>
                      <a:pPr marL="0" marR="0" lvl="0" indent="0" algn="l" rtl="0">
                        <a:lnSpc>
                          <a:spcPct val="100000"/>
                        </a:lnSpc>
                        <a:spcBef>
                          <a:spcPts val="0"/>
                        </a:spcBef>
                        <a:spcAft>
                          <a:spcPts val="0"/>
                        </a:spcAft>
                        <a:buClr>
                          <a:schemeClr val="dk1"/>
                        </a:buClr>
                        <a:buSzPts val="1600"/>
                        <a:buFont typeface="Arial"/>
                        <a:buNone/>
                      </a:pPr>
                      <a:r>
                        <a:rPr lang="en-US" sz="1600" dirty="0">
                          <a:solidFill>
                            <a:schemeClr val="dk1"/>
                          </a:solidFill>
                        </a:rPr>
                        <a:t>Accurate and up to date.</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Arial"/>
                        <a:buNone/>
                      </a:pPr>
                      <a:r>
                        <a:rPr lang="en-US" sz="1600" dirty="0">
                          <a:solidFill>
                            <a:schemeClr val="dk1"/>
                          </a:solidFill>
                        </a:rPr>
                        <a:t>To right of access.</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463775">
                <a:tc>
                  <a:txBody>
                    <a:bodyPr/>
                    <a:lstStyle/>
                    <a:p>
                      <a:pPr marL="0" marR="0" lvl="0" indent="0" algn="l" rtl="0">
                        <a:spcBef>
                          <a:spcPts val="0"/>
                        </a:spcBef>
                        <a:spcAft>
                          <a:spcPts val="0"/>
                        </a:spcAft>
                        <a:buNone/>
                      </a:pPr>
                      <a:r>
                        <a:rPr lang="en-US" sz="1600" dirty="0">
                          <a:solidFill>
                            <a:schemeClr val="dk1"/>
                          </a:solidFill>
                        </a:rPr>
                        <a:t>Specific for its purpose.</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Arial"/>
                        <a:buNone/>
                      </a:pPr>
                      <a:r>
                        <a:rPr lang="en-US" sz="1600" dirty="0">
                          <a:solidFill>
                            <a:schemeClr val="dk1"/>
                          </a:solidFill>
                        </a:rPr>
                        <a:t>To data portability.</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463775">
                <a:tc>
                  <a:txBody>
                    <a:bodyPr/>
                    <a:lstStyle/>
                    <a:p>
                      <a:pPr marL="0" marR="0" lvl="0" indent="0" algn="l" rtl="0">
                        <a:spcBef>
                          <a:spcPts val="0"/>
                        </a:spcBef>
                        <a:spcAft>
                          <a:spcPts val="0"/>
                        </a:spcAft>
                        <a:buNone/>
                      </a:pPr>
                      <a:r>
                        <a:rPr lang="en-US" sz="1600" dirty="0">
                          <a:solidFill>
                            <a:schemeClr val="dk1"/>
                          </a:solidFill>
                        </a:rPr>
                        <a:t>Not kept longer that needed.</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600" dirty="0">
                          <a:solidFill>
                            <a:schemeClr val="dk1"/>
                          </a:solidFill>
                        </a:rPr>
                        <a:t>To restrict processing.</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463775">
                <a:tc>
                  <a:txBody>
                    <a:bodyPr/>
                    <a:lstStyle/>
                    <a:p>
                      <a:pPr marL="0" marR="0" lvl="0" indent="0" algn="l" rtl="0">
                        <a:spcBef>
                          <a:spcPts val="0"/>
                        </a:spcBef>
                        <a:spcAft>
                          <a:spcPts val="0"/>
                        </a:spcAft>
                        <a:buNone/>
                      </a:pPr>
                      <a:r>
                        <a:rPr lang="en-US" sz="1600" dirty="0">
                          <a:solidFill>
                            <a:schemeClr val="dk1"/>
                          </a:solidFill>
                        </a:rPr>
                        <a:t>Takes people’s rights into account.</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Arial"/>
                        <a:buNone/>
                      </a:pPr>
                      <a:r>
                        <a:rPr lang="en-US" sz="1600" dirty="0">
                          <a:solidFill>
                            <a:schemeClr val="dk1"/>
                          </a:solidFill>
                        </a:rPr>
                        <a:t>To be forgotten (data erased).</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463775">
                <a:tc>
                  <a:txBody>
                    <a:bodyPr/>
                    <a:lstStyle/>
                    <a:p>
                      <a:pPr marL="0" marR="0" lvl="0" indent="0" algn="l" rtl="0">
                        <a:lnSpc>
                          <a:spcPct val="100000"/>
                        </a:lnSpc>
                        <a:spcBef>
                          <a:spcPts val="0"/>
                        </a:spcBef>
                        <a:spcAft>
                          <a:spcPts val="0"/>
                        </a:spcAft>
                        <a:buClr>
                          <a:schemeClr val="dk1"/>
                        </a:buClr>
                        <a:buSzPts val="1600"/>
                        <a:buFont typeface="Arial"/>
                        <a:buNone/>
                      </a:pPr>
                      <a:r>
                        <a:rPr lang="en-US" sz="1600" dirty="0">
                          <a:solidFill>
                            <a:schemeClr val="dk1"/>
                          </a:solidFill>
                        </a:rPr>
                        <a:t>Adequate and sufficient for what is needed.</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Arial"/>
                        <a:buNone/>
                      </a:pPr>
                      <a:r>
                        <a:rPr lang="en-US" sz="1600" dirty="0">
                          <a:solidFill>
                            <a:schemeClr val="dk1"/>
                          </a:solidFill>
                        </a:rPr>
                        <a:t>To rectification of incorrect data.</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463775">
                <a:tc>
                  <a:txBody>
                    <a:bodyPr/>
                    <a:lstStyle/>
                    <a:p>
                      <a:pPr marL="0" marR="0" lvl="0" indent="0" algn="l" rtl="0">
                        <a:spcBef>
                          <a:spcPts val="0"/>
                        </a:spcBef>
                        <a:spcAft>
                          <a:spcPts val="0"/>
                        </a:spcAft>
                        <a:buNone/>
                      </a:pPr>
                      <a:r>
                        <a:rPr lang="en-US" sz="1600" dirty="0">
                          <a:solidFill>
                            <a:schemeClr val="dk1"/>
                          </a:solidFill>
                        </a:rPr>
                        <a:t>Not to be transferred outside the EEA.</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spcBef>
                          <a:spcPts val="0"/>
                        </a:spcBef>
                        <a:spcAft>
                          <a:spcPts val="0"/>
                        </a:spcAft>
                        <a:buNone/>
                      </a:pPr>
                      <a:r>
                        <a:rPr lang="en-US" sz="1600" dirty="0">
                          <a:solidFill>
                            <a:schemeClr val="dk1"/>
                          </a:solidFill>
                        </a:rPr>
                        <a:t>Automated decision making and profiling.</a:t>
                      </a:r>
                      <a:endParaRPr dirty="0"/>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16"/>
          <p:cNvSpPr txBox="1">
            <a:spLocks noGrp="1"/>
          </p:cNvSpPr>
          <p:nvPr>
            <p:ph type="title"/>
          </p:nvPr>
        </p:nvSpPr>
        <p:spPr>
          <a:xfrm>
            <a:off x="457200" y="1008000"/>
            <a:ext cx="8507288"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Data protection framework compliance</a:t>
            </a:r>
            <a:endParaRPr dirty="0"/>
          </a:p>
        </p:txBody>
      </p:sp>
      <p:sp>
        <p:nvSpPr>
          <p:cNvPr id="145" name="Google Shape;145;p16"/>
          <p:cNvSpPr txBox="1">
            <a:spLocks noGrp="1"/>
          </p:cNvSpPr>
          <p:nvPr>
            <p:ph type="body" idx="1"/>
          </p:nvPr>
        </p:nvSpPr>
        <p:spPr>
          <a:xfrm>
            <a:off x="457200" y="1390588"/>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Compliance with the Data Protection Act Framework helps organisations prevent breaches that may impact negatively on individuals and the organisation itself.</a:t>
            </a:r>
            <a:endParaRPr sz="1800" dirty="0"/>
          </a:p>
          <a:p>
            <a:pPr marL="0" lvl="2" indent="0" algn="l" rtl="0">
              <a:lnSpc>
                <a:spcPct val="125000"/>
              </a:lnSpc>
              <a:spcBef>
                <a:spcPts val="0"/>
              </a:spcBef>
              <a:spcAft>
                <a:spcPts val="0"/>
              </a:spcAft>
              <a:buNone/>
            </a:pPr>
            <a:endParaRPr sz="1800" dirty="0"/>
          </a:p>
          <a:p>
            <a:pPr marL="0" lvl="2" indent="0" algn="l" rtl="0">
              <a:lnSpc>
                <a:spcPct val="111111"/>
              </a:lnSpc>
              <a:spcBef>
                <a:spcPts val="0"/>
              </a:spcBef>
              <a:spcAft>
                <a:spcPts val="0"/>
              </a:spcAft>
              <a:buNone/>
            </a:pPr>
            <a:r>
              <a:rPr lang="en-US" sz="1800" b="1" dirty="0"/>
              <a:t>Data protection process</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To protect consumer data.</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Data protection strategy in place.</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Data controller status – collect and store data.</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Register online with ICO and pay annual fees.</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Check if need data protection officer (DPO).</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Check if need data protection impact assessments (DPIAs).</a:t>
            </a:r>
            <a:endParaRPr sz="1800"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dirty="0"/>
              <a:t>Some parts of the DPA are only relevant to public authorities or organisations processing specific types of data. Check for these before setting up DPA compliance plans.</a:t>
            </a:r>
            <a:endParaRPr sz="1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17"/>
          <p:cNvSpPr txBox="1">
            <a:spLocks noGrp="1"/>
          </p:cNvSpPr>
          <p:nvPr>
            <p:ph type="title"/>
          </p:nvPr>
        </p:nvSpPr>
        <p:spPr>
          <a:xfrm>
            <a:off x="457200" y="1008000"/>
            <a:ext cx="8507288"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Data protection officer</a:t>
            </a:r>
          </a:p>
        </p:txBody>
      </p:sp>
      <p:sp>
        <p:nvSpPr>
          <p:cNvPr id="153" name="Google Shape;153;p17"/>
          <p:cNvSpPr txBox="1">
            <a:spLocks noGrp="1"/>
          </p:cNvSpPr>
          <p:nvPr>
            <p:ph type="body" idx="1"/>
          </p:nvPr>
        </p:nvSpPr>
        <p:spPr>
          <a:xfrm>
            <a:off x="457200" y="1628800"/>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data protection officer is an expert in data protection. They may be internal or externally recruited but must report to the highest level of management.</a:t>
            </a:r>
            <a:endParaRPr sz="1800" dirty="0"/>
          </a:p>
          <a:p>
            <a:pPr marL="0" lvl="2" indent="0" algn="l" rtl="0">
              <a:lnSpc>
                <a:spcPct val="125000"/>
              </a:lnSpc>
              <a:spcBef>
                <a:spcPts val="0"/>
              </a:spcBef>
              <a:spcAft>
                <a:spcPts val="0"/>
              </a:spcAft>
              <a:buNone/>
            </a:pPr>
            <a:endParaRPr sz="1800" dirty="0"/>
          </a:p>
          <a:p>
            <a:pPr marL="0" lvl="2" indent="0" algn="l" rtl="0">
              <a:lnSpc>
                <a:spcPct val="111111"/>
              </a:lnSpc>
              <a:spcBef>
                <a:spcPts val="0"/>
              </a:spcBef>
              <a:spcAft>
                <a:spcPts val="0"/>
              </a:spcAft>
              <a:buNone/>
            </a:pPr>
            <a:r>
              <a:rPr lang="en-US" sz="1800" b="1" dirty="0"/>
              <a:t>Data protection officer</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Required if carrying out specific types of data processing.</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Required if a public authority with FIO responsibilities.</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Can help monitor internal compliance.</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Inform and advise on DPA obligations.</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Act as contact point for ICO/data subjects.</a:t>
            </a:r>
            <a:endParaRPr sz="1800"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dirty="0"/>
              <a:t>The data protection officer is valuable in helping to prove compliance and gives authority to the organisation due to focus on enhanced accountability.</a:t>
            </a:r>
            <a:endParaRPr sz="1800" dirty="0"/>
          </a:p>
          <a:p>
            <a:pPr marL="0" lvl="2" indent="0" algn="l" rtl="0">
              <a:lnSpc>
                <a:spcPct val="111111"/>
              </a:lnSpc>
              <a:spcBef>
                <a:spcPts val="0"/>
              </a:spcBef>
              <a:spcAft>
                <a:spcPts val="0"/>
              </a:spcAft>
              <a:buNone/>
            </a:pPr>
            <a:endParaRPr sz="1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18"/>
          <p:cNvSpPr txBox="1">
            <a:spLocks noGrp="1"/>
          </p:cNvSpPr>
          <p:nvPr>
            <p:ph type="title"/>
          </p:nvPr>
        </p:nvSpPr>
        <p:spPr>
          <a:xfrm>
            <a:off x="457200" y="1008000"/>
            <a:ext cx="8507288"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Data protection impact assessment (DPIA)</a:t>
            </a:r>
            <a:endParaRPr dirty="0"/>
          </a:p>
        </p:txBody>
      </p:sp>
      <p:sp>
        <p:nvSpPr>
          <p:cNvPr id="161" name="Google Shape;161;p18"/>
          <p:cNvSpPr txBox="1">
            <a:spLocks noGrp="1"/>
          </p:cNvSpPr>
          <p:nvPr>
            <p:ph type="body" idx="1"/>
          </p:nvPr>
        </p:nvSpPr>
        <p:spPr>
          <a:xfrm>
            <a:off x="457200" y="1504513"/>
            <a:ext cx="8229600"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DPIAs are designed to identify risks that may occur during the processing of personal data and to help minimise them risks as much as possible.</a:t>
            </a:r>
            <a:endParaRPr sz="1800" dirty="0"/>
          </a:p>
          <a:p>
            <a:pPr marL="0" lvl="2" indent="0" algn="l" rtl="0">
              <a:lnSpc>
                <a:spcPct val="125000"/>
              </a:lnSpc>
              <a:spcBef>
                <a:spcPts val="0"/>
              </a:spcBef>
              <a:spcAft>
                <a:spcPts val="0"/>
              </a:spcAft>
              <a:buNone/>
            </a:pPr>
            <a:endParaRPr sz="1800" dirty="0"/>
          </a:p>
          <a:p>
            <a:pPr marL="0" lvl="2" indent="0" algn="l" rtl="0">
              <a:lnSpc>
                <a:spcPct val="111111"/>
              </a:lnSpc>
              <a:spcBef>
                <a:spcPts val="0"/>
              </a:spcBef>
              <a:spcAft>
                <a:spcPts val="0"/>
              </a:spcAft>
              <a:buNone/>
            </a:pPr>
            <a:r>
              <a:rPr lang="en-US" sz="1800" b="1" dirty="0"/>
              <a:t>DPIAs</a:t>
            </a:r>
            <a:endParaRPr sz="1800" dirty="0"/>
          </a:p>
          <a:p>
            <a:pPr marL="285750" lvl="2" indent="-285750" algn="l" rtl="0">
              <a:lnSpc>
                <a:spcPct val="125000"/>
              </a:lnSpc>
              <a:spcBef>
                <a:spcPts val="0"/>
              </a:spcBef>
              <a:spcAft>
                <a:spcPts val="0"/>
              </a:spcAft>
              <a:buClr>
                <a:schemeClr val="dk1"/>
              </a:buClr>
              <a:buSzPts val="1600"/>
              <a:buFont typeface="Arial"/>
              <a:buChar char="•"/>
            </a:pPr>
            <a:r>
              <a:rPr lang="en-US" sz="1800" dirty="0"/>
              <a:t>Must be done for all high-risk data processing.</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Describe nature/scope/purpose of data processing.</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Assess necessity/proportionality/compliance measures.</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Identify and assess risks of data processing to individuals.</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Identify mitigation measures to reduce risks.</a:t>
            </a:r>
            <a:endParaRPr sz="1800" dirty="0"/>
          </a:p>
          <a:p>
            <a:pPr marL="285750" lvl="2" indent="-285750" algn="l" rtl="0">
              <a:lnSpc>
                <a:spcPct val="125000"/>
              </a:lnSpc>
              <a:spcBef>
                <a:spcPts val="600"/>
              </a:spcBef>
              <a:spcAft>
                <a:spcPts val="0"/>
              </a:spcAft>
              <a:buClr>
                <a:schemeClr val="dk1"/>
              </a:buClr>
              <a:buSzPts val="1600"/>
              <a:buFont typeface="Arial"/>
              <a:buChar char="•"/>
            </a:pPr>
            <a:r>
              <a:rPr lang="en-US" sz="1800" dirty="0"/>
              <a:t>Consult data protection officer if relevant.</a:t>
            </a:r>
            <a:endParaRPr sz="1800" dirty="0"/>
          </a:p>
          <a:p>
            <a:pPr marL="0" lvl="2" indent="0" algn="l" rtl="0">
              <a:lnSpc>
                <a:spcPct val="111111"/>
              </a:lnSpc>
              <a:spcBef>
                <a:spcPts val="0"/>
              </a:spcBef>
              <a:spcAft>
                <a:spcPts val="0"/>
              </a:spcAft>
              <a:buNone/>
            </a:pPr>
            <a:endParaRPr sz="1800" dirty="0"/>
          </a:p>
          <a:p>
            <a:pPr marL="0" lvl="2" indent="0" algn="l" rtl="0">
              <a:lnSpc>
                <a:spcPct val="111111"/>
              </a:lnSpc>
              <a:spcBef>
                <a:spcPts val="0"/>
              </a:spcBef>
              <a:spcAft>
                <a:spcPts val="0"/>
              </a:spcAft>
              <a:buNone/>
            </a:pPr>
            <a:r>
              <a:rPr lang="en-US" sz="1800" dirty="0"/>
              <a:t>DPIAs are considered good practice by organisations not legally required to carry them out but who find them useful for risk management.</a:t>
            </a:r>
            <a:endParaRPr sz="18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1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Environmental law </a:t>
            </a:r>
            <a:br>
              <a:rPr lang="en-US" dirty="0"/>
            </a:br>
            <a:r>
              <a:rPr lang="en-US" dirty="0"/>
              <a:t> </a:t>
            </a:r>
            <a:endParaRPr b="0" dirty="0"/>
          </a:p>
        </p:txBody>
      </p:sp>
      <p:sp>
        <p:nvSpPr>
          <p:cNvPr id="169" name="Google Shape;169;p19"/>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2" indent="0" algn="l" rtl="0">
              <a:lnSpc>
                <a:spcPct val="100000"/>
              </a:lnSpc>
              <a:spcBef>
                <a:spcPts val="0"/>
              </a:spcBef>
              <a:spcAft>
                <a:spcPts val="0"/>
              </a:spcAft>
              <a:buNone/>
            </a:pPr>
            <a:r>
              <a:rPr lang="en-US" sz="1800" b="1" dirty="0">
                <a:latin typeface="+mj-lt"/>
              </a:rPr>
              <a:t>The Environment Act 2021</a:t>
            </a:r>
            <a:endParaRPr sz="1800" dirty="0">
              <a:latin typeface="+mj-lt"/>
            </a:endParaRPr>
          </a:p>
          <a:p>
            <a:pPr marL="0" lvl="2" indent="0" algn="l" rtl="0">
              <a:lnSpc>
                <a:spcPct val="100000"/>
              </a:lnSpc>
              <a:spcBef>
                <a:spcPts val="0"/>
              </a:spcBef>
              <a:spcAft>
                <a:spcPts val="0"/>
              </a:spcAft>
              <a:buNone/>
            </a:pPr>
            <a:r>
              <a:rPr lang="en-US" sz="1800" dirty="0">
                <a:solidFill>
                  <a:srgbClr val="000000"/>
                </a:solidFill>
                <a:latin typeface="+mj-lt"/>
              </a:rPr>
              <a:t>Came into force November 2022; it updates and consolidates previous environmental legislation.</a:t>
            </a:r>
            <a:endParaRPr sz="1800" dirty="0">
              <a:latin typeface="+mj-lt"/>
            </a:endParaRPr>
          </a:p>
          <a:p>
            <a:pPr marL="0" lvl="2" indent="0" algn="l" rtl="0">
              <a:lnSpc>
                <a:spcPct val="100000"/>
              </a:lnSpc>
              <a:spcBef>
                <a:spcPts val="0"/>
              </a:spcBef>
              <a:spcAft>
                <a:spcPts val="0"/>
              </a:spcAft>
              <a:buNone/>
            </a:pPr>
            <a:endParaRPr sz="1800" dirty="0">
              <a:latin typeface="+mj-lt"/>
            </a:endParaRPr>
          </a:p>
          <a:p>
            <a:pPr marL="0" lvl="2" indent="0" algn="l" rtl="0">
              <a:lnSpc>
                <a:spcPct val="100000"/>
              </a:lnSpc>
              <a:spcBef>
                <a:spcPts val="0"/>
              </a:spcBef>
              <a:spcAft>
                <a:spcPts val="0"/>
              </a:spcAft>
              <a:buNone/>
            </a:pPr>
            <a:r>
              <a:rPr lang="en-US" sz="1800" dirty="0">
                <a:solidFill>
                  <a:srgbClr val="000000"/>
                </a:solidFill>
                <a:latin typeface="+mj-lt"/>
              </a:rPr>
              <a:t>The aims of this legislation are to:</a:t>
            </a:r>
            <a:endParaRPr sz="1800" dirty="0">
              <a:latin typeface="+mj-lt"/>
            </a:endParaRPr>
          </a:p>
          <a:p>
            <a:pPr marL="501650" lvl="3" indent="-285750" algn="l" rtl="0">
              <a:lnSpc>
                <a:spcPct val="100000"/>
              </a:lnSpc>
              <a:spcBef>
                <a:spcPts val="0"/>
              </a:spcBef>
              <a:spcAft>
                <a:spcPts val="0"/>
              </a:spcAft>
              <a:buSzPts val="1600"/>
              <a:buFont typeface="Arial"/>
              <a:buChar char="•"/>
            </a:pPr>
            <a:r>
              <a:rPr lang="en-US" sz="1800" dirty="0">
                <a:latin typeface="+mj-lt"/>
              </a:rPr>
              <a:t>increase recycling. </a:t>
            </a:r>
          </a:p>
          <a:p>
            <a:pPr marL="501650" lvl="3" indent="-285750" algn="l" rtl="0">
              <a:lnSpc>
                <a:spcPct val="100000"/>
              </a:lnSpc>
              <a:spcBef>
                <a:spcPts val="0"/>
              </a:spcBef>
              <a:spcAft>
                <a:spcPts val="0"/>
              </a:spcAft>
              <a:buSzPts val="1600"/>
              <a:buFont typeface="Arial"/>
              <a:buChar char="•"/>
            </a:pPr>
            <a:r>
              <a:rPr lang="en-US" sz="1800" dirty="0">
                <a:latin typeface="+mj-lt"/>
              </a:rPr>
              <a:t>improve air quality.</a:t>
            </a:r>
          </a:p>
          <a:p>
            <a:pPr marL="501650" lvl="3" indent="-285750" algn="l" rtl="0">
              <a:lnSpc>
                <a:spcPct val="100000"/>
              </a:lnSpc>
              <a:spcBef>
                <a:spcPts val="0"/>
              </a:spcBef>
              <a:spcAft>
                <a:spcPts val="0"/>
              </a:spcAft>
              <a:buSzPts val="1600"/>
              <a:buFont typeface="Arial"/>
              <a:buChar char="•"/>
            </a:pPr>
            <a:r>
              <a:rPr lang="en-US" sz="1800" dirty="0">
                <a:latin typeface="+mj-lt"/>
              </a:rPr>
              <a:t>improve water quality.</a:t>
            </a:r>
          </a:p>
          <a:p>
            <a:pPr marL="501650" lvl="3" indent="-285750" algn="l" rtl="0">
              <a:lnSpc>
                <a:spcPct val="100000"/>
              </a:lnSpc>
              <a:spcBef>
                <a:spcPts val="0"/>
              </a:spcBef>
              <a:spcAft>
                <a:spcPts val="0"/>
              </a:spcAft>
              <a:buSzPts val="1600"/>
              <a:buFont typeface="Arial"/>
              <a:buChar char="•"/>
            </a:pPr>
            <a:r>
              <a:rPr lang="en-US" sz="1800" dirty="0">
                <a:latin typeface="+mj-lt"/>
              </a:rPr>
              <a:t>tackle waste disposal.</a:t>
            </a:r>
          </a:p>
          <a:p>
            <a:pPr marL="501650" lvl="3" indent="-285750" algn="l" rtl="0">
              <a:lnSpc>
                <a:spcPct val="100000"/>
              </a:lnSpc>
              <a:spcBef>
                <a:spcPts val="0"/>
              </a:spcBef>
              <a:spcAft>
                <a:spcPts val="0"/>
              </a:spcAft>
              <a:buSzPts val="1600"/>
              <a:buFont typeface="Arial"/>
              <a:buChar char="•"/>
            </a:pPr>
            <a:r>
              <a:rPr lang="en-US" sz="1800" dirty="0">
                <a:latin typeface="+mj-lt"/>
              </a:rPr>
              <a:t>halt the decline of species.</a:t>
            </a:r>
          </a:p>
          <a:p>
            <a:pPr marL="501650" lvl="3" indent="-285750" algn="l" rtl="0">
              <a:lnSpc>
                <a:spcPct val="100000"/>
              </a:lnSpc>
              <a:spcBef>
                <a:spcPts val="0"/>
              </a:spcBef>
              <a:spcAft>
                <a:spcPts val="0"/>
              </a:spcAft>
              <a:buSzPts val="1600"/>
              <a:buFont typeface="Arial"/>
              <a:buChar char="•"/>
            </a:pPr>
            <a:r>
              <a:rPr lang="en-US" sz="1800" dirty="0">
                <a:latin typeface="+mj-lt"/>
              </a:rPr>
              <a:t>improve the natural environment.</a:t>
            </a:r>
            <a:endParaRPr sz="1800" dirty="0">
              <a:latin typeface="+mj-lt"/>
            </a:endParaRPr>
          </a:p>
          <a:p>
            <a:pPr marL="0" lvl="2" indent="0" algn="l" rtl="0">
              <a:lnSpc>
                <a:spcPct val="100000"/>
              </a:lnSpc>
              <a:spcBef>
                <a:spcPts val="0"/>
              </a:spcBef>
              <a:spcAft>
                <a:spcPts val="0"/>
              </a:spcAft>
              <a:buNone/>
            </a:pPr>
            <a:endParaRPr sz="1800" dirty="0">
              <a:solidFill>
                <a:srgbClr val="000000"/>
              </a:solidFill>
              <a:latin typeface="+mj-lt"/>
            </a:endParaRPr>
          </a:p>
          <a:p>
            <a:pPr marL="0" lvl="2" indent="0" algn="l" rtl="0">
              <a:lnSpc>
                <a:spcPct val="100000"/>
              </a:lnSpc>
              <a:spcBef>
                <a:spcPts val="0"/>
              </a:spcBef>
              <a:spcAft>
                <a:spcPts val="0"/>
              </a:spcAft>
              <a:buNone/>
            </a:pPr>
            <a:r>
              <a:rPr lang="en-US" sz="1800" dirty="0">
                <a:solidFill>
                  <a:srgbClr val="000000"/>
                </a:solidFill>
                <a:latin typeface="+mj-lt"/>
              </a:rPr>
              <a:t>These ambitious aims cannot be achieved by national or local governments working in isolation, or by businesses working alone. It requires concerted efforts from everyone, supported by a range of  expert </a:t>
            </a:r>
            <a:r>
              <a:rPr lang="en-US" sz="1800" dirty="0">
                <a:latin typeface="+mj-lt"/>
                <a:ea typeface="Calibri"/>
                <a:cs typeface="Calibri"/>
                <a:sym typeface="Calibri"/>
              </a:rPr>
              <a:t>Environmental Law Regulators and agencies in this link: </a:t>
            </a:r>
            <a:r>
              <a:rPr lang="en-US" sz="1800" dirty="0">
                <a:solidFill>
                  <a:srgbClr val="0563C1"/>
                </a:solidFill>
                <a:latin typeface="+mj-lt"/>
                <a:ea typeface="Calibri"/>
                <a:cs typeface="Calibri"/>
                <a:sym typeface="Calibri"/>
                <a:hlinkClick r:id="rId3"/>
              </a:rPr>
              <a:t>Environmental Law</a:t>
            </a:r>
            <a:r>
              <a:rPr lang="en-US" sz="1800" u="sng" dirty="0">
                <a:solidFill>
                  <a:srgbClr val="0563C1"/>
                </a:solidFill>
                <a:latin typeface="+mj-lt"/>
                <a:ea typeface="Calibri"/>
                <a:cs typeface="Calibri"/>
                <a:sym typeface="Calibri"/>
              </a:rPr>
              <a:t>.</a:t>
            </a:r>
            <a:r>
              <a:rPr lang="en-US" sz="1800" dirty="0">
                <a:solidFill>
                  <a:srgbClr val="000000"/>
                </a:solidFill>
                <a:latin typeface="+mj-lt"/>
              </a:rPr>
              <a:t>  </a:t>
            </a:r>
            <a:endParaRPr lang="en-US" sz="1800" dirty="0">
              <a:latin typeface="+mj-lt"/>
            </a:endParaRPr>
          </a:p>
          <a:p>
            <a:pPr marL="0" lvl="2" indent="0" algn="l" rtl="0">
              <a:lnSpc>
                <a:spcPct val="100000"/>
              </a:lnSpc>
              <a:spcBef>
                <a:spcPts val="0"/>
              </a:spcBef>
              <a:spcAft>
                <a:spcPts val="0"/>
              </a:spcAft>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p:txBody>
      </p:sp>
      <p:pic>
        <p:nvPicPr>
          <p:cNvPr id="2" name="Picture 2">
            <a:extLst>
              <a:ext uri="{FF2B5EF4-FFF2-40B4-BE49-F238E27FC236}">
                <a16:creationId xmlns:a16="http://schemas.microsoft.com/office/drawing/2014/main" id="{A6F3F882-BDBA-2563-43A9-B1F5F755C309}"/>
              </a:ext>
            </a:extLst>
          </p:cNvPr>
          <p:cNvPicPr>
            <a:picLocks noChangeAspect="1" noChangeArrowheads="1"/>
          </p:cNvPicPr>
          <p:nvPr/>
        </p:nvPicPr>
        <p:blipFill>
          <a:blip r:embed="rId4"/>
          <a:srcRect/>
          <a:stretch/>
        </p:blipFill>
        <p:spPr bwMode="auto">
          <a:xfrm>
            <a:off x="4802327" y="2494626"/>
            <a:ext cx="3352880" cy="219278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2"/>
        <p:cNvGrpSpPr/>
        <p:nvPr/>
      </p:nvGrpSpPr>
      <p:grpSpPr>
        <a:xfrm>
          <a:off x="0" y="0"/>
          <a:ext cx="0" cy="0"/>
          <a:chOff x="0" y="0"/>
          <a:chExt cx="0" cy="0"/>
        </a:xfrm>
      </p:grpSpPr>
      <p:sp>
        <p:nvSpPr>
          <p:cNvPr id="33" name="Google Shape;33;p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Learning outcomes</a:t>
            </a:r>
            <a:endParaRPr dirty="0"/>
          </a:p>
        </p:txBody>
      </p:sp>
      <p:sp>
        <p:nvSpPr>
          <p:cNvPr id="34" name="Google Shape;34;p2"/>
          <p:cNvSpPr txBox="1">
            <a:spLocks noGrp="1"/>
          </p:cNvSpPr>
          <p:nvPr>
            <p:ph type="body" idx="1"/>
          </p:nvPr>
        </p:nvSpPr>
        <p:spPr>
          <a:xfrm>
            <a:off x="457200" y="1199294"/>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2000"/>
              </a:spcBef>
              <a:spcAft>
                <a:spcPts val="0"/>
              </a:spcAft>
              <a:buNone/>
            </a:pPr>
            <a:r>
              <a:rPr lang="en-US" dirty="0"/>
              <a:t>By the end of this session, learners should be able to:</a:t>
            </a:r>
            <a:endParaRPr dirty="0"/>
          </a:p>
          <a:p>
            <a:pPr marL="215900" lvl="1" indent="-215900" algn="l" rtl="0">
              <a:lnSpc>
                <a:spcPct val="133333"/>
              </a:lnSpc>
              <a:spcBef>
                <a:spcPts val="1500"/>
              </a:spcBef>
              <a:spcAft>
                <a:spcPts val="0"/>
              </a:spcAft>
              <a:buSzPts val="1800"/>
              <a:buChar char="•"/>
            </a:pPr>
            <a:r>
              <a:rPr lang="en-US" dirty="0"/>
              <a:t>Explain the methods organisations could use to comply with legal frameworks. </a:t>
            </a:r>
            <a:endParaRPr dirty="0"/>
          </a:p>
          <a:p>
            <a:pPr marL="215900" lvl="1" indent="-215900" algn="l" rtl="0">
              <a:lnSpc>
                <a:spcPct val="133333"/>
              </a:lnSpc>
              <a:spcBef>
                <a:spcPts val="1000"/>
              </a:spcBef>
              <a:spcAft>
                <a:spcPts val="0"/>
              </a:spcAft>
              <a:buSzPts val="1800"/>
              <a:buChar char="•"/>
            </a:pPr>
            <a:r>
              <a:rPr lang="en-US" dirty="0"/>
              <a:t>Discuss how risks are managed and documented supported by policies, procedures and processes.</a:t>
            </a:r>
            <a:endParaRPr dirty="0"/>
          </a:p>
          <a:p>
            <a:pPr marL="215900" lvl="1" indent="-215900" algn="l" rtl="0">
              <a:lnSpc>
                <a:spcPct val="133333"/>
              </a:lnSpc>
              <a:spcBef>
                <a:spcPts val="1000"/>
              </a:spcBef>
              <a:spcAft>
                <a:spcPts val="0"/>
              </a:spcAft>
              <a:buSzPts val="1800"/>
              <a:buChar char="•"/>
            </a:pPr>
            <a:r>
              <a:rPr lang="en-US" dirty="0"/>
              <a:t>Consider how to protect an organisation from data breaches and the impact if this did occur.</a:t>
            </a:r>
            <a:endParaRPr dirty="0"/>
          </a:p>
          <a:p>
            <a:pPr marL="215900" lvl="1" indent="-215900" algn="l" rtl="0">
              <a:lnSpc>
                <a:spcPct val="133333"/>
              </a:lnSpc>
              <a:spcBef>
                <a:spcPts val="1000"/>
              </a:spcBef>
              <a:spcAft>
                <a:spcPts val="0"/>
              </a:spcAft>
              <a:buSzPts val="1800"/>
              <a:buChar char="•"/>
            </a:pPr>
            <a:r>
              <a:rPr lang="en-US" dirty="0"/>
              <a:t>Discuss the importance of being able to demonstrate due diligence.</a:t>
            </a:r>
            <a:endParaRPr dirty="0"/>
          </a:p>
          <a:p>
            <a:pPr marL="215900" lvl="1" indent="-215900" algn="l" rtl="0">
              <a:lnSpc>
                <a:spcPct val="133333"/>
              </a:lnSpc>
              <a:spcBef>
                <a:spcPts val="1000"/>
              </a:spcBef>
              <a:spcAft>
                <a:spcPts val="0"/>
              </a:spcAft>
              <a:buSzPts val="1800"/>
              <a:buChar char="•"/>
            </a:pPr>
            <a:r>
              <a:rPr lang="en-US" dirty="0"/>
              <a:t>Discuss what type of environmental issues and sustainability requirements organisations are expected to manage.</a:t>
            </a:r>
            <a:endParaRPr dirty="0"/>
          </a:p>
          <a:p>
            <a:pPr marL="215900" lvl="1" indent="-101600" algn="l" rtl="0">
              <a:lnSpc>
                <a:spcPct val="133333"/>
              </a:lnSpc>
              <a:spcBef>
                <a:spcPts val="1000"/>
              </a:spcBef>
              <a:spcAft>
                <a:spcPts val="0"/>
              </a:spcAft>
              <a:buSzPts val="1800"/>
              <a:buNone/>
            </a:pP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0"/>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Compliance with environmental law </a:t>
            </a:r>
            <a:br>
              <a:rPr lang="en-US" dirty="0"/>
            </a:br>
            <a:r>
              <a:rPr lang="en-US" dirty="0"/>
              <a:t> </a:t>
            </a:r>
            <a:endParaRPr b="0" dirty="0"/>
          </a:p>
        </p:txBody>
      </p:sp>
      <p:sp>
        <p:nvSpPr>
          <p:cNvPr id="177" name="Google Shape;177;p20"/>
          <p:cNvSpPr txBox="1">
            <a:spLocks noGrp="1"/>
          </p:cNvSpPr>
          <p:nvPr>
            <p:ph type="body" idx="1"/>
          </p:nvPr>
        </p:nvSpPr>
        <p:spPr>
          <a:xfrm>
            <a:off x="457200" y="1512000"/>
            <a:ext cx="8363272" cy="4248000"/>
          </a:xfrm>
          <a:prstGeom prst="rect">
            <a:avLst/>
          </a:prstGeom>
          <a:noFill/>
          <a:ln>
            <a:noFill/>
          </a:ln>
        </p:spPr>
        <p:txBody>
          <a:bodyPr spcFirstLastPara="1" wrap="square" lIns="0" tIns="0" rIns="0" bIns="0" anchor="t" anchorCtr="0">
            <a:noAutofit/>
          </a:bodyPr>
          <a:lstStyle/>
          <a:p>
            <a:pPr marL="0" lvl="2" indent="0" algn="l" rtl="0">
              <a:lnSpc>
                <a:spcPct val="100000"/>
              </a:lnSpc>
              <a:spcBef>
                <a:spcPts val="0"/>
              </a:spcBef>
              <a:spcAft>
                <a:spcPts val="0"/>
              </a:spcAft>
              <a:buNone/>
            </a:pPr>
            <a:r>
              <a:rPr lang="en-US" sz="1800" dirty="0"/>
              <a:t>Environmental impact assessments (EAIs) assess the potential consequences of an organisational policy, plan or project on the local environment before a decision to go ahead is made.</a:t>
            </a:r>
            <a:endParaRPr sz="1800" dirty="0"/>
          </a:p>
          <a:p>
            <a:pPr marL="0" lvl="2" indent="0" algn="l" rtl="0">
              <a:lnSpc>
                <a:spcPct val="100000"/>
              </a:lnSpc>
              <a:spcBef>
                <a:spcPts val="0"/>
              </a:spcBef>
              <a:spcAft>
                <a:spcPts val="0"/>
              </a:spcAft>
              <a:buNone/>
            </a:pPr>
            <a:endParaRPr sz="1800" dirty="0"/>
          </a:p>
          <a:p>
            <a:pPr marL="0" lvl="2" indent="0" algn="l" rtl="0">
              <a:lnSpc>
                <a:spcPct val="100000"/>
              </a:lnSpc>
              <a:spcBef>
                <a:spcPts val="0"/>
              </a:spcBef>
              <a:spcAft>
                <a:spcPts val="0"/>
              </a:spcAft>
              <a:buNone/>
            </a:pPr>
            <a:r>
              <a:rPr lang="en-US" sz="1800" b="1" dirty="0">
                <a:solidFill>
                  <a:srgbClr val="000000"/>
                </a:solidFill>
              </a:rPr>
              <a:t>The EIA process </a:t>
            </a:r>
            <a:endParaRPr sz="1800" b="1" dirty="0"/>
          </a:p>
          <a:p>
            <a:pPr marL="501650" lvl="3" indent="-285750" algn="l" rtl="0">
              <a:lnSpc>
                <a:spcPct val="100000"/>
              </a:lnSpc>
              <a:spcBef>
                <a:spcPts val="0"/>
              </a:spcBef>
              <a:spcAft>
                <a:spcPts val="0"/>
              </a:spcAft>
              <a:buSzPts val="1600"/>
              <a:buFont typeface="Arial"/>
              <a:buChar char="•"/>
            </a:pPr>
            <a:r>
              <a:rPr lang="en-US" sz="1800" dirty="0"/>
              <a:t>Screening: checks viability before EIAs.</a:t>
            </a:r>
            <a:endParaRPr sz="1800" dirty="0"/>
          </a:p>
          <a:p>
            <a:pPr marL="501650" lvl="3" indent="-285750" algn="l" rtl="0">
              <a:lnSpc>
                <a:spcPct val="100000"/>
              </a:lnSpc>
              <a:spcBef>
                <a:spcPts val="0"/>
              </a:spcBef>
              <a:spcAft>
                <a:spcPts val="0"/>
              </a:spcAft>
              <a:buSzPts val="1600"/>
              <a:buFont typeface="Arial"/>
              <a:buChar char="•"/>
            </a:pPr>
            <a:r>
              <a:rPr lang="en-US" sz="1800" dirty="0"/>
              <a:t>Scoping: critical issues/outline proposals.</a:t>
            </a:r>
            <a:endParaRPr sz="1800" dirty="0"/>
          </a:p>
          <a:p>
            <a:pPr marL="501650" lvl="3" indent="-285750" algn="l" rtl="0">
              <a:lnSpc>
                <a:spcPct val="100000"/>
              </a:lnSpc>
              <a:spcBef>
                <a:spcPts val="0"/>
              </a:spcBef>
              <a:spcAft>
                <a:spcPts val="0"/>
              </a:spcAft>
              <a:buSzPts val="1600"/>
              <a:buFont typeface="Arial"/>
              <a:buChar char="•"/>
            </a:pPr>
            <a:r>
              <a:rPr lang="en-US" sz="1800" dirty="0"/>
              <a:t>Prediction: feasibility studies/potential impacts.</a:t>
            </a:r>
            <a:endParaRPr sz="1800" dirty="0"/>
          </a:p>
          <a:p>
            <a:pPr marL="501650" lvl="3" indent="-285750" algn="l" rtl="0">
              <a:lnSpc>
                <a:spcPct val="100000"/>
              </a:lnSpc>
              <a:spcBef>
                <a:spcPts val="0"/>
              </a:spcBef>
              <a:spcAft>
                <a:spcPts val="0"/>
              </a:spcAft>
              <a:buSzPts val="1600"/>
              <a:buFont typeface="Arial"/>
              <a:buChar char="•"/>
            </a:pPr>
            <a:r>
              <a:rPr lang="en-US" sz="1800" dirty="0"/>
              <a:t>Mitigations: possible effects/detailed planning.</a:t>
            </a:r>
            <a:endParaRPr sz="1800" dirty="0"/>
          </a:p>
          <a:p>
            <a:pPr marL="501650" lvl="3" indent="-285750" algn="l" rtl="0">
              <a:lnSpc>
                <a:spcPct val="100000"/>
              </a:lnSpc>
              <a:spcBef>
                <a:spcPts val="0"/>
              </a:spcBef>
              <a:spcAft>
                <a:spcPts val="0"/>
              </a:spcAft>
              <a:buSzPts val="1600"/>
              <a:buFont typeface="Arial"/>
              <a:buChar char="•"/>
            </a:pPr>
            <a:r>
              <a:rPr lang="en-US" sz="1800" dirty="0"/>
              <a:t>Management/monitoring: during/after implementation.</a:t>
            </a:r>
            <a:endParaRPr sz="1800" dirty="0"/>
          </a:p>
          <a:p>
            <a:pPr marL="501650" lvl="3" indent="-285750" algn="l" rtl="0">
              <a:lnSpc>
                <a:spcPct val="100000"/>
              </a:lnSpc>
              <a:spcBef>
                <a:spcPts val="0"/>
              </a:spcBef>
              <a:spcAft>
                <a:spcPts val="0"/>
              </a:spcAft>
              <a:buSzPts val="1600"/>
              <a:buFont typeface="Arial"/>
              <a:buChar char="•"/>
            </a:pPr>
            <a:r>
              <a:rPr lang="en-US" sz="1800" dirty="0"/>
              <a:t>Audit: EIA process accuracy/useful/feedback/lessons learnt.</a:t>
            </a:r>
            <a:endParaRPr sz="1800" dirty="0"/>
          </a:p>
          <a:p>
            <a:pPr marL="0" lvl="2" indent="0" algn="l" rtl="0">
              <a:lnSpc>
                <a:spcPct val="100000"/>
              </a:lnSpc>
              <a:spcBef>
                <a:spcPts val="0"/>
              </a:spcBef>
              <a:spcAft>
                <a:spcPts val="0"/>
              </a:spcAft>
              <a:buNone/>
            </a:pPr>
            <a:endParaRPr sz="1800" dirty="0">
              <a:solidFill>
                <a:srgbClr val="000000"/>
              </a:solidFill>
            </a:endParaRPr>
          </a:p>
          <a:p>
            <a:pPr marL="0" lvl="2" indent="0" algn="l" rtl="0">
              <a:lnSpc>
                <a:spcPct val="100000"/>
              </a:lnSpc>
              <a:spcBef>
                <a:spcPts val="0"/>
              </a:spcBef>
              <a:spcAft>
                <a:spcPts val="0"/>
              </a:spcAft>
              <a:buNone/>
            </a:pPr>
            <a:r>
              <a:rPr lang="en-US" sz="1800" dirty="0">
                <a:solidFill>
                  <a:srgbClr val="000000"/>
                </a:solidFill>
              </a:rPr>
              <a:t>Regulated by the Town and Country Planning (Environmental Impact Assessments) Regulations 2017, EIAs receive a lot of criticism. Not enough consultation with key stakeholders and reliance on technical/research data are main reasons for concern. From 2021 only specific types of projects require EIAs</a:t>
            </a:r>
            <a:r>
              <a:rPr lang="en-US" sz="1800" dirty="0"/>
              <a:t> –</a:t>
            </a:r>
            <a:r>
              <a:rPr lang="en-US" sz="1800" dirty="0">
                <a:solidFill>
                  <a:srgbClr val="000000"/>
                </a:solidFill>
              </a:rPr>
              <a:t> mainly in the primary sector.</a:t>
            </a:r>
            <a:endParaRPr sz="1800" dirty="0"/>
          </a:p>
          <a:p>
            <a:pPr marL="0" lvl="8" indent="0" algn="l" rtl="0">
              <a:lnSpc>
                <a:spcPct val="66666"/>
              </a:lnSpc>
              <a:spcBef>
                <a:spcPts val="0"/>
              </a:spcBef>
              <a:spcAft>
                <a:spcPts val="0"/>
              </a:spcAft>
              <a:buClr>
                <a:schemeClr val="dk1"/>
              </a:buClr>
              <a:buSzPts val="1800"/>
              <a:buFont typeface="Arial"/>
              <a:buNone/>
            </a:pPr>
            <a:endParaRPr sz="1800"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a:p>
            <a:pPr marL="0" lvl="8" indent="0" algn="l" rtl="0">
              <a:lnSpc>
                <a:spcPct val="120000"/>
              </a:lnSpc>
              <a:spcBef>
                <a:spcPts val="0"/>
              </a:spcBef>
              <a:spcAft>
                <a:spcPts val="0"/>
              </a:spcAft>
              <a:buClr>
                <a:schemeClr val="dk1"/>
              </a:buClr>
              <a:buSzPts val="1000"/>
              <a:buFont typeface="Arial"/>
              <a:buNone/>
            </a:pPr>
            <a:endParaRP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1"/>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Compliance – due diligence</a:t>
            </a:r>
            <a:endParaRPr dirty="0"/>
          </a:p>
        </p:txBody>
      </p:sp>
      <p:sp>
        <p:nvSpPr>
          <p:cNvPr id="185" name="Google Shape;185;p21"/>
          <p:cNvSpPr txBox="1">
            <a:spLocks noGrp="1"/>
          </p:cNvSpPr>
          <p:nvPr>
            <p:ph type="body" idx="1"/>
          </p:nvPr>
        </p:nvSpPr>
        <p:spPr>
          <a:xfrm>
            <a:off x="457200" y="1390588"/>
            <a:ext cx="8435280" cy="4248000"/>
          </a:xfrm>
          <a:prstGeom prst="rect">
            <a:avLst/>
          </a:prstGeom>
          <a:noFill/>
          <a:ln>
            <a:noFill/>
          </a:ln>
        </p:spPr>
        <p:txBody>
          <a:bodyPr spcFirstLastPara="1" wrap="square" lIns="0" tIns="0" rIns="0" bIns="0" anchor="t" anchorCtr="0">
            <a:noAutofit/>
          </a:bodyPr>
          <a:lstStyle/>
          <a:p>
            <a:pPr marL="0" lvl="2" indent="0" algn="l" rtl="0">
              <a:lnSpc>
                <a:spcPct val="100000"/>
              </a:lnSpc>
              <a:spcBef>
                <a:spcPts val="0"/>
              </a:spcBef>
              <a:spcAft>
                <a:spcPts val="0"/>
              </a:spcAft>
              <a:buNone/>
            </a:pPr>
            <a:r>
              <a:rPr lang="en-US" sz="1800" dirty="0"/>
              <a:t>Due diligence is proving the organisation has done everything reasonably possible to comply with the law and regulations to avoid committing a breach.</a:t>
            </a:r>
            <a:endParaRPr sz="1800" dirty="0"/>
          </a:p>
          <a:p>
            <a:pPr marL="0" lvl="2" indent="0" algn="l" rtl="0">
              <a:lnSpc>
                <a:spcPct val="100000"/>
              </a:lnSpc>
              <a:spcBef>
                <a:spcPts val="0"/>
              </a:spcBef>
              <a:spcAft>
                <a:spcPts val="0"/>
              </a:spcAft>
              <a:buNone/>
            </a:pPr>
            <a:endParaRPr sz="800" dirty="0"/>
          </a:p>
          <a:p>
            <a:pPr marL="0" lvl="2" indent="0" algn="l" rtl="0">
              <a:lnSpc>
                <a:spcPct val="111111"/>
              </a:lnSpc>
              <a:spcBef>
                <a:spcPts val="0"/>
              </a:spcBef>
              <a:spcAft>
                <a:spcPts val="0"/>
              </a:spcAft>
              <a:buNone/>
            </a:pPr>
            <a:r>
              <a:rPr lang="en-US" sz="1800" b="1" dirty="0"/>
              <a:t>Due diligence</a:t>
            </a:r>
            <a:endParaRPr sz="1800" dirty="0"/>
          </a:p>
          <a:p>
            <a:pPr marL="215900" lvl="3" indent="-215900" algn="l" rtl="0">
              <a:lnSpc>
                <a:spcPct val="125000"/>
              </a:lnSpc>
              <a:spcBef>
                <a:spcPts val="0"/>
              </a:spcBef>
              <a:spcAft>
                <a:spcPts val="0"/>
              </a:spcAft>
              <a:buSzPts val="1600"/>
              <a:buChar char="•"/>
            </a:pPr>
            <a:r>
              <a:rPr lang="en-US" sz="1800" dirty="0"/>
              <a:t>Conduct a thorough investigation.</a:t>
            </a:r>
            <a:endParaRPr sz="1800" dirty="0"/>
          </a:p>
          <a:p>
            <a:pPr marL="215900" lvl="3" indent="-215900" algn="l" rtl="0">
              <a:lnSpc>
                <a:spcPct val="125000"/>
              </a:lnSpc>
              <a:spcBef>
                <a:spcPts val="0"/>
              </a:spcBef>
              <a:spcAft>
                <a:spcPts val="0"/>
              </a:spcAft>
              <a:buSzPts val="1600"/>
              <a:buChar char="•"/>
            </a:pPr>
            <a:r>
              <a:rPr lang="en-US" sz="1800" dirty="0"/>
              <a:t>Inspect available documentation.</a:t>
            </a:r>
            <a:endParaRPr sz="1800" dirty="0"/>
          </a:p>
          <a:p>
            <a:pPr marL="215900" lvl="3" indent="-215900" algn="l" rtl="0">
              <a:lnSpc>
                <a:spcPct val="125000"/>
              </a:lnSpc>
              <a:spcBef>
                <a:spcPts val="0"/>
              </a:spcBef>
              <a:spcAft>
                <a:spcPts val="0"/>
              </a:spcAft>
              <a:buSzPts val="1600"/>
              <a:buChar char="•"/>
            </a:pPr>
            <a:r>
              <a:rPr lang="en-US" sz="1800" dirty="0"/>
              <a:t>Review results of internal audits.</a:t>
            </a:r>
            <a:endParaRPr sz="1800" dirty="0"/>
          </a:p>
          <a:p>
            <a:pPr marL="215900" lvl="3" indent="-215900" algn="l" rtl="0">
              <a:lnSpc>
                <a:spcPct val="125000"/>
              </a:lnSpc>
              <a:spcBef>
                <a:spcPts val="0"/>
              </a:spcBef>
              <a:spcAft>
                <a:spcPts val="0"/>
              </a:spcAft>
              <a:buSzPts val="1600"/>
              <a:buChar char="•"/>
            </a:pPr>
            <a:r>
              <a:rPr lang="en-US" sz="1800" dirty="0"/>
              <a:t>Check actions from internal audits.  </a:t>
            </a:r>
            <a:endParaRPr sz="1800" dirty="0"/>
          </a:p>
          <a:p>
            <a:pPr marL="215900" lvl="3" indent="-215900" algn="l" rtl="0">
              <a:lnSpc>
                <a:spcPct val="125000"/>
              </a:lnSpc>
              <a:spcBef>
                <a:spcPts val="0"/>
              </a:spcBef>
              <a:spcAft>
                <a:spcPts val="0"/>
              </a:spcAft>
              <a:buSzPts val="1600"/>
              <a:buChar char="•"/>
            </a:pPr>
            <a:r>
              <a:rPr lang="en-US" sz="1800" dirty="0"/>
              <a:t>Interview employees for congruency.</a:t>
            </a:r>
            <a:endParaRPr sz="1800" dirty="0"/>
          </a:p>
          <a:p>
            <a:pPr marL="215900" lvl="3" indent="-215900" algn="l" rtl="0">
              <a:lnSpc>
                <a:spcPct val="125000"/>
              </a:lnSpc>
              <a:spcBef>
                <a:spcPts val="0"/>
              </a:spcBef>
              <a:spcAft>
                <a:spcPts val="0"/>
              </a:spcAft>
              <a:buSzPts val="1600"/>
              <a:buChar char="•"/>
            </a:pPr>
            <a:r>
              <a:rPr lang="en-US" sz="1800" dirty="0"/>
              <a:t>Inspect third party compliance (suppliers).</a:t>
            </a:r>
            <a:endParaRPr sz="1800" dirty="0"/>
          </a:p>
          <a:p>
            <a:pPr marL="215900" lvl="3" indent="-215900" algn="l" rtl="0">
              <a:lnSpc>
                <a:spcPct val="125000"/>
              </a:lnSpc>
              <a:spcBef>
                <a:spcPts val="0"/>
              </a:spcBef>
              <a:spcAft>
                <a:spcPts val="0"/>
              </a:spcAft>
              <a:buSzPts val="1600"/>
              <a:buChar char="•"/>
            </a:pPr>
            <a:r>
              <a:rPr lang="en-US" sz="1800" dirty="0"/>
              <a:t>Notice of compliance/improvement actions.</a:t>
            </a:r>
            <a:endParaRPr sz="1800" dirty="0"/>
          </a:p>
          <a:p>
            <a:pPr marL="215900" lvl="3" indent="-215900" algn="l" rtl="0">
              <a:lnSpc>
                <a:spcPct val="125000"/>
              </a:lnSpc>
              <a:spcBef>
                <a:spcPts val="0"/>
              </a:spcBef>
              <a:spcAft>
                <a:spcPts val="0"/>
              </a:spcAft>
              <a:buSzPts val="1600"/>
              <a:buChar char="•"/>
            </a:pPr>
            <a:r>
              <a:rPr lang="en-US" sz="1800" dirty="0"/>
              <a:t>Regulatory body enforcement orders.</a:t>
            </a:r>
            <a:endParaRPr sz="1800" dirty="0"/>
          </a:p>
          <a:p>
            <a:pPr marL="0" lvl="3" indent="0" algn="l" rtl="0">
              <a:lnSpc>
                <a:spcPct val="125000"/>
              </a:lnSpc>
              <a:spcBef>
                <a:spcPts val="0"/>
              </a:spcBef>
              <a:spcAft>
                <a:spcPts val="0"/>
              </a:spcAft>
              <a:buSzPts val="1600"/>
              <a:buNone/>
            </a:pPr>
            <a:endParaRPr sz="800" dirty="0"/>
          </a:p>
          <a:p>
            <a:pPr marL="0" lvl="3" indent="0" algn="l" rtl="0">
              <a:lnSpc>
                <a:spcPct val="111111"/>
              </a:lnSpc>
              <a:spcBef>
                <a:spcPts val="0"/>
              </a:spcBef>
              <a:spcAft>
                <a:spcPts val="0"/>
              </a:spcAft>
              <a:buSzPts val="1800"/>
              <a:buNone/>
            </a:pPr>
            <a:r>
              <a:rPr lang="en-US" sz="1800" dirty="0"/>
              <a:t>Failure in compliance due diligence may have serious impact on the organisation and its employees depending on the severity of the failure. </a:t>
            </a:r>
            <a:endParaRPr sz="18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2"/>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Compliance – impact of failure</a:t>
            </a:r>
            <a:endParaRPr dirty="0"/>
          </a:p>
        </p:txBody>
      </p:sp>
      <p:sp>
        <p:nvSpPr>
          <p:cNvPr id="193" name="Google Shape;193;p22"/>
          <p:cNvSpPr txBox="1">
            <a:spLocks noGrp="1"/>
          </p:cNvSpPr>
          <p:nvPr>
            <p:ph type="body" idx="1"/>
          </p:nvPr>
        </p:nvSpPr>
        <p:spPr>
          <a:xfrm>
            <a:off x="457200" y="16288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consequences of an organisation failing to comply with legislation or regulations could jeopardise its future. </a:t>
            </a:r>
            <a:endParaRPr sz="1800" dirty="0"/>
          </a:p>
          <a:p>
            <a:pPr marL="0" lvl="2" indent="0" algn="l" rtl="0">
              <a:lnSpc>
                <a:spcPct val="111111"/>
              </a:lnSpc>
              <a:spcBef>
                <a:spcPts val="1000"/>
              </a:spcBef>
              <a:spcAft>
                <a:spcPts val="0"/>
              </a:spcAft>
              <a:buNone/>
            </a:pPr>
            <a:r>
              <a:rPr lang="en-US" sz="1800" b="1" dirty="0"/>
              <a:t>Reputational risk</a:t>
            </a:r>
            <a:endParaRPr sz="1800" dirty="0"/>
          </a:p>
          <a:p>
            <a:pPr marL="215900" lvl="3" indent="-215900" algn="l" rtl="0">
              <a:lnSpc>
                <a:spcPct val="125000"/>
              </a:lnSpc>
              <a:spcBef>
                <a:spcPts val="1000"/>
              </a:spcBef>
              <a:spcAft>
                <a:spcPts val="0"/>
              </a:spcAft>
              <a:buSzPts val="1600"/>
              <a:buChar char="•"/>
            </a:pPr>
            <a:r>
              <a:rPr lang="en-US" sz="1800" dirty="0"/>
              <a:t>Brand is tainted/ruined. </a:t>
            </a:r>
            <a:endParaRPr sz="1800" dirty="0"/>
          </a:p>
          <a:p>
            <a:pPr marL="215900" lvl="3" indent="-215900" algn="l" rtl="0">
              <a:lnSpc>
                <a:spcPct val="125000"/>
              </a:lnSpc>
              <a:spcBef>
                <a:spcPts val="500"/>
              </a:spcBef>
              <a:spcAft>
                <a:spcPts val="0"/>
              </a:spcAft>
              <a:buSzPts val="1600"/>
              <a:buChar char="•"/>
            </a:pPr>
            <a:r>
              <a:rPr lang="en-US" sz="1800" dirty="0"/>
              <a:t>PR disaster and bad publicity.</a:t>
            </a:r>
            <a:endParaRPr sz="1800" dirty="0"/>
          </a:p>
          <a:p>
            <a:pPr marL="215900" lvl="3" indent="-215900" algn="l" rtl="0">
              <a:lnSpc>
                <a:spcPct val="125000"/>
              </a:lnSpc>
              <a:spcBef>
                <a:spcPts val="500"/>
              </a:spcBef>
              <a:spcAft>
                <a:spcPts val="0"/>
              </a:spcAft>
              <a:buSzPts val="1600"/>
              <a:buChar char="•"/>
            </a:pPr>
            <a:r>
              <a:rPr lang="en-US" sz="1800" dirty="0"/>
              <a:t>Loss of customers’ goodwill.</a:t>
            </a:r>
            <a:endParaRPr sz="1800" dirty="0"/>
          </a:p>
          <a:p>
            <a:pPr marL="215900" lvl="3" indent="-215900" algn="l" rtl="0">
              <a:lnSpc>
                <a:spcPct val="125000"/>
              </a:lnSpc>
              <a:spcBef>
                <a:spcPts val="500"/>
              </a:spcBef>
              <a:spcAft>
                <a:spcPts val="0"/>
              </a:spcAft>
              <a:buSzPts val="1600"/>
              <a:buChar char="•"/>
            </a:pPr>
            <a:r>
              <a:rPr lang="en-US" sz="1800" dirty="0"/>
              <a:t>Long time to recover (if ever). </a:t>
            </a:r>
            <a:endParaRPr sz="1800" dirty="0"/>
          </a:p>
          <a:p>
            <a:pPr marL="215900" lvl="3" indent="-215900" algn="l" rtl="0">
              <a:lnSpc>
                <a:spcPct val="125000"/>
              </a:lnSpc>
              <a:spcBef>
                <a:spcPts val="500"/>
              </a:spcBef>
              <a:spcAft>
                <a:spcPts val="0"/>
              </a:spcAft>
              <a:buSzPts val="1600"/>
              <a:buChar char="•"/>
            </a:pPr>
            <a:r>
              <a:rPr lang="en-US" sz="1800" dirty="0"/>
              <a:t>Potential closure of business.</a:t>
            </a:r>
            <a:endParaRPr sz="1800" dirty="0"/>
          </a:p>
          <a:p>
            <a:pPr marL="0" lvl="3" indent="0" algn="l" rtl="0">
              <a:lnSpc>
                <a:spcPct val="111111"/>
              </a:lnSpc>
              <a:spcBef>
                <a:spcPts val="500"/>
              </a:spcBef>
              <a:spcAft>
                <a:spcPts val="0"/>
              </a:spcAft>
              <a:buSzPts val="1800"/>
              <a:buNone/>
            </a:pPr>
            <a:endParaRPr sz="1800" dirty="0"/>
          </a:p>
          <a:p>
            <a:pPr marL="0" lvl="3" indent="0" algn="l" rtl="0">
              <a:lnSpc>
                <a:spcPct val="111111"/>
              </a:lnSpc>
              <a:spcBef>
                <a:spcPts val="500"/>
              </a:spcBef>
              <a:spcAft>
                <a:spcPts val="0"/>
              </a:spcAft>
              <a:buSzPts val="1800"/>
              <a:buNone/>
            </a:pPr>
            <a:r>
              <a:rPr lang="en-US" sz="1800" dirty="0"/>
              <a:t>Loss of reputation may take years to recover from. Social media and viral content spread the word rapidly worldwide. Poor morale means skilled employees may leave and it becomes more difficult to recruit talented staff.</a:t>
            </a:r>
            <a:endParaRPr sz="18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2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Compliance – impact of failure</a:t>
            </a:r>
            <a:endParaRPr dirty="0"/>
          </a:p>
        </p:txBody>
      </p:sp>
      <p:sp>
        <p:nvSpPr>
          <p:cNvPr id="201" name="Google Shape;201;p23"/>
          <p:cNvSpPr txBox="1">
            <a:spLocks noGrp="1"/>
          </p:cNvSpPr>
          <p:nvPr>
            <p:ph type="body" idx="1"/>
          </p:nvPr>
        </p:nvSpPr>
        <p:spPr>
          <a:xfrm>
            <a:off x="457200" y="16288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Financial impacts can be far reaching in terms of profits, investors and whether the organisation will survive or grow.</a:t>
            </a:r>
            <a:endParaRPr sz="1800" dirty="0"/>
          </a:p>
          <a:p>
            <a:pPr marL="0" lvl="2" indent="0" algn="l" rtl="0">
              <a:lnSpc>
                <a:spcPct val="111111"/>
              </a:lnSpc>
              <a:spcBef>
                <a:spcPts val="0"/>
              </a:spcBef>
              <a:spcAft>
                <a:spcPts val="0"/>
              </a:spcAft>
              <a:buNone/>
            </a:pPr>
            <a:endParaRPr sz="1800" dirty="0"/>
          </a:p>
          <a:p>
            <a:pPr marL="0" lvl="3" indent="0" algn="l" rtl="0">
              <a:lnSpc>
                <a:spcPct val="111111"/>
              </a:lnSpc>
              <a:spcBef>
                <a:spcPts val="0"/>
              </a:spcBef>
              <a:spcAft>
                <a:spcPts val="0"/>
              </a:spcAft>
              <a:buSzPts val="1800"/>
              <a:buNone/>
            </a:pPr>
            <a:r>
              <a:rPr lang="en-US" sz="1800" b="1" dirty="0"/>
              <a:t>Financial risk</a:t>
            </a:r>
            <a:endParaRPr sz="1800" dirty="0"/>
          </a:p>
          <a:p>
            <a:pPr marL="215900" lvl="3" indent="-215900" algn="l" rtl="0">
              <a:lnSpc>
                <a:spcPct val="125000"/>
              </a:lnSpc>
              <a:spcBef>
                <a:spcPts val="500"/>
              </a:spcBef>
              <a:spcAft>
                <a:spcPts val="0"/>
              </a:spcAft>
              <a:buSzPts val="1600"/>
              <a:buChar char="•"/>
            </a:pPr>
            <a:r>
              <a:rPr lang="en-US" sz="1800" dirty="0"/>
              <a:t>Extremely high financial penalties. </a:t>
            </a:r>
            <a:endParaRPr sz="1800" dirty="0"/>
          </a:p>
          <a:p>
            <a:pPr marL="215900" lvl="3" indent="-215900" algn="l" rtl="0">
              <a:lnSpc>
                <a:spcPct val="125000"/>
              </a:lnSpc>
              <a:spcBef>
                <a:spcPts val="1000"/>
              </a:spcBef>
              <a:spcAft>
                <a:spcPts val="0"/>
              </a:spcAft>
              <a:buSzPts val="1600"/>
              <a:buChar char="•"/>
            </a:pPr>
            <a:r>
              <a:rPr lang="en-US" sz="1800" dirty="0"/>
              <a:t>Business may never recover from fines.</a:t>
            </a:r>
            <a:endParaRPr sz="1800" dirty="0"/>
          </a:p>
          <a:p>
            <a:pPr marL="215900" lvl="3" indent="-215900" algn="l" rtl="0">
              <a:lnSpc>
                <a:spcPct val="125000"/>
              </a:lnSpc>
              <a:spcBef>
                <a:spcPts val="1000"/>
              </a:spcBef>
              <a:spcAft>
                <a:spcPts val="0"/>
              </a:spcAft>
              <a:buSzPts val="1600"/>
              <a:buChar char="•"/>
            </a:pPr>
            <a:r>
              <a:rPr lang="en-US" sz="1800" dirty="0"/>
              <a:t>Reduced sales turnover/lower profits.</a:t>
            </a:r>
            <a:endParaRPr sz="1800" dirty="0"/>
          </a:p>
          <a:p>
            <a:pPr marL="215900" lvl="3" indent="-215900" algn="l" rtl="0">
              <a:lnSpc>
                <a:spcPct val="125000"/>
              </a:lnSpc>
              <a:spcBef>
                <a:spcPts val="1000"/>
              </a:spcBef>
              <a:spcAft>
                <a:spcPts val="0"/>
              </a:spcAft>
              <a:buSzPts val="1600"/>
              <a:buChar char="•"/>
            </a:pPr>
            <a:r>
              <a:rPr lang="en-US" sz="1800" dirty="0"/>
              <a:t>Lost confidence of investors.</a:t>
            </a:r>
            <a:endParaRPr sz="1800" dirty="0"/>
          </a:p>
          <a:p>
            <a:pPr marL="215900" lvl="3" indent="-215900" algn="l" rtl="0">
              <a:lnSpc>
                <a:spcPct val="125000"/>
              </a:lnSpc>
              <a:spcBef>
                <a:spcPts val="1000"/>
              </a:spcBef>
              <a:spcAft>
                <a:spcPts val="0"/>
              </a:spcAft>
              <a:buSzPts val="1600"/>
              <a:buChar char="•"/>
            </a:pPr>
            <a:r>
              <a:rPr lang="en-US" sz="1800" dirty="0"/>
              <a:t>Fall in share price/stock markets.</a:t>
            </a:r>
            <a:endParaRPr sz="1800" dirty="0"/>
          </a:p>
          <a:p>
            <a:pPr marL="0" lvl="3" indent="0" algn="l" rtl="0">
              <a:lnSpc>
                <a:spcPct val="111111"/>
              </a:lnSpc>
              <a:spcBef>
                <a:spcPts val="500"/>
              </a:spcBef>
              <a:spcAft>
                <a:spcPts val="0"/>
              </a:spcAft>
              <a:buSzPts val="1800"/>
              <a:buNone/>
            </a:pPr>
            <a:endParaRPr sz="1800" dirty="0"/>
          </a:p>
          <a:p>
            <a:pPr marL="0" lvl="3" indent="0" algn="l" rtl="0">
              <a:lnSpc>
                <a:spcPct val="111111"/>
              </a:lnSpc>
              <a:spcBef>
                <a:spcPts val="500"/>
              </a:spcBef>
              <a:spcAft>
                <a:spcPts val="0"/>
              </a:spcAft>
              <a:buSzPts val="1800"/>
              <a:buNone/>
            </a:pPr>
            <a:r>
              <a:rPr lang="en-US" sz="1800" dirty="0"/>
              <a:t>Financial risk is at the heart of organisational survival, which is why risk management is given such high priority in larger corporations. </a:t>
            </a:r>
            <a:endParaRPr sz="1800" dirty="0"/>
          </a:p>
          <a:p>
            <a:pPr marL="0" lvl="3" indent="0" algn="l" rtl="0">
              <a:lnSpc>
                <a:spcPct val="200000"/>
              </a:lnSpc>
              <a:spcBef>
                <a:spcPts val="500"/>
              </a:spcBef>
              <a:spcAft>
                <a:spcPts val="0"/>
              </a:spcAft>
              <a:buSzPts val="1000"/>
              <a:buNone/>
            </a:pPr>
            <a:endParaRPr sz="10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2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Compliance – impact of failure</a:t>
            </a:r>
            <a:endParaRPr dirty="0"/>
          </a:p>
        </p:txBody>
      </p:sp>
      <p:sp>
        <p:nvSpPr>
          <p:cNvPr id="209" name="Google Shape;209;p24"/>
          <p:cNvSpPr txBox="1">
            <a:spLocks noGrp="1"/>
          </p:cNvSpPr>
          <p:nvPr>
            <p:ph type="body" idx="1"/>
          </p:nvPr>
        </p:nvSpPr>
        <p:spPr>
          <a:xfrm>
            <a:off x="457200" y="1628800"/>
            <a:ext cx="8363272" cy="4248000"/>
          </a:xfrm>
          <a:prstGeom prst="rect">
            <a:avLst/>
          </a:prstGeom>
          <a:noFill/>
          <a:ln>
            <a:noFill/>
          </a:ln>
        </p:spPr>
        <p:txBody>
          <a:bodyPr spcFirstLastPara="1" wrap="square" lIns="0" tIns="0" rIns="0" bIns="0" anchor="t" anchorCtr="0">
            <a:noAutofit/>
          </a:bodyPr>
          <a:lstStyle/>
          <a:p>
            <a:pPr marL="0" lvl="2" indent="0" algn="l" rtl="0">
              <a:lnSpc>
                <a:spcPct val="111111"/>
              </a:lnSpc>
              <a:spcBef>
                <a:spcPts val="0"/>
              </a:spcBef>
              <a:spcAft>
                <a:spcPts val="0"/>
              </a:spcAft>
              <a:buNone/>
            </a:pPr>
            <a:r>
              <a:rPr lang="en-US" sz="1800" dirty="0"/>
              <a:t>The legal consequences of failing to comply with legislation and regulations is well documented. It can range from a mild ‘slap on the wrist’ to life-changing impacts.</a:t>
            </a:r>
            <a:endParaRPr sz="1800" dirty="0"/>
          </a:p>
          <a:p>
            <a:pPr marL="0" lvl="3" indent="0" algn="l" rtl="0">
              <a:lnSpc>
                <a:spcPct val="111111"/>
              </a:lnSpc>
              <a:spcBef>
                <a:spcPts val="1000"/>
              </a:spcBef>
              <a:spcAft>
                <a:spcPts val="0"/>
              </a:spcAft>
              <a:buSzPts val="1800"/>
              <a:buNone/>
            </a:pPr>
            <a:r>
              <a:rPr lang="en-US" sz="1800" b="1" dirty="0"/>
              <a:t>Legal risk</a:t>
            </a:r>
            <a:endParaRPr sz="1800" dirty="0"/>
          </a:p>
          <a:p>
            <a:pPr marL="215900" lvl="3" indent="-215900" algn="l" rtl="0">
              <a:lnSpc>
                <a:spcPct val="125000"/>
              </a:lnSpc>
              <a:spcBef>
                <a:spcPts val="1000"/>
              </a:spcBef>
              <a:spcAft>
                <a:spcPts val="0"/>
              </a:spcAft>
              <a:buSzPts val="1600"/>
              <a:buChar char="•"/>
            </a:pPr>
            <a:r>
              <a:rPr lang="en-US" sz="1800" dirty="0"/>
              <a:t>Immediate prohibition notices – not allowed to trade/use.</a:t>
            </a:r>
            <a:endParaRPr sz="1800" dirty="0"/>
          </a:p>
          <a:p>
            <a:pPr marL="215900" lvl="3" indent="-215900" algn="l" rtl="0">
              <a:lnSpc>
                <a:spcPct val="125000"/>
              </a:lnSpc>
              <a:spcBef>
                <a:spcPts val="1000"/>
              </a:spcBef>
              <a:spcAft>
                <a:spcPts val="0"/>
              </a:spcAft>
              <a:buSzPts val="1600"/>
              <a:buChar char="•"/>
            </a:pPr>
            <a:r>
              <a:rPr lang="en-US" sz="1800" dirty="0"/>
              <a:t>Issue improvement notices – with deadlines.</a:t>
            </a:r>
            <a:endParaRPr sz="1800" dirty="0"/>
          </a:p>
          <a:p>
            <a:pPr marL="215900" lvl="3" indent="-215900" algn="l" rtl="0">
              <a:lnSpc>
                <a:spcPct val="125000"/>
              </a:lnSpc>
              <a:spcBef>
                <a:spcPts val="1000"/>
              </a:spcBef>
              <a:spcAft>
                <a:spcPts val="0"/>
              </a:spcAft>
              <a:buSzPts val="1600"/>
              <a:buChar char="•"/>
            </a:pPr>
            <a:r>
              <a:rPr lang="en-US" sz="1800" dirty="0"/>
              <a:t>Seize and destroy organisational assets. </a:t>
            </a:r>
            <a:endParaRPr sz="1800" dirty="0"/>
          </a:p>
          <a:p>
            <a:pPr marL="215900" lvl="3" indent="-215900" algn="l" rtl="0">
              <a:lnSpc>
                <a:spcPct val="125000"/>
              </a:lnSpc>
              <a:spcBef>
                <a:spcPts val="1000"/>
              </a:spcBef>
              <a:spcAft>
                <a:spcPts val="0"/>
              </a:spcAft>
              <a:buSzPts val="1600"/>
              <a:buChar char="•"/>
            </a:pPr>
            <a:r>
              <a:rPr lang="en-US" sz="1800" dirty="0"/>
              <a:t>Prosecution in civil and criminal courts.</a:t>
            </a:r>
            <a:endParaRPr sz="1800" dirty="0"/>
          </a:p>
          <a:p>
            <a:pPr marL="215900" lvl="3" indent="-215900" algn="l" rtl="0">
              <a:lnSpc>
                <a:spcPct val="125000"/>
              </a:lnSpc>
              <a:spcBef>
                <a:spcPts val="1000"/>
              </a:spcBef>
              <a:spcAft>
                <a:spcPts val="0"/>
              </a:spcAft>
              <a:buSzPts val="1600"/>
              <a:buChar char="•"/>
            </a:pPr>
            <a:r>
              <a:rPr lang="en-US" sz="1800" dirty="0"/>
              <a:t>Disqualification from holding directorships.</a:t>
            </a:r>
            <a:endParaRPr sz="1800" dirty="0"/>
          </a:p>
          <a:p>
            <a:pPr marL="215900" lvl="3" indent="-215900" algn="l" rtl="0">
              <a:lnSpc>
                <a:spcPct val="125000"/>
              </a:lnSpc>
              <a:spcBef>
                <a:spcPts val="1000"/>
              </a:spcBef>
              <a:spcAft>
                <a:spcPts val="0"/>
              </a:spcAft>
              <a:buSzPts val="1600"/>
              <a:buChar char="•"/>
            </a:pPr>
            <a:r>
              <a:rPr lang="en-US" sz="1800" dirty="0"/>
              <a:t>Fines ranging from £ hundreds to £ millions.</a:t>
            </a:r>
            <a:endParaRPr sz="1800" dirty="0"/>
          </a:p>
          <a:p>
            <a:pPr marL="215900" lvl="3" indent="-215900" algn="l" rtl="0">
              <a:lnSpc>
                <a:spcPct val="125000"/>
              </a:lnSpc>
              <a:spcBef>
                <a:spcPts val="1000"/>
              </a:spcBef>
              <a:spcAft>
                <a:spcPts val="0"/>
              </a:spcAft>
              <a:buSzPts val="1600"/>
              <a:buChar char="•"/>
            </a:pPr>
            <a:r>
              <a:rPr lang="en-US" sz="1800" dirty="0"/>
              <a:t>Imprisonment for neglect, fraud, manslaughter.</a:t>
            </a:r>
            <a:endParaRPr sz="1800" dirty="0"/>
          </a:p>
          <a:p>
            <a:pPr marL="215900" lvl="3" indent="-114300" algn="l" rtl="0">
              <a:lnSpc>
                <a:spcPct val="125000"/>
              </a:lnSpc>
              <a:spcBef>
                <a:spcPts val="1000"/>
              </a:spcBef>
              <a:spcAft>
                <a:spcPts val="0"/>
              </a:spcAft>
              <a:buSzPts val="1600"/>
              <a:buNone/>
            </a:pPr>
            <a:endParaRPr dirty="0"/>
          </a:p>
          <a:p>
            <a:pPr marL="0" lvl="8" indent="0" algn="l" rtl="0">
              <a:lnSpc>
                <a:spcPct val="120000"/>
              </a:lnSpc>
              <a:spcBef>
                <a:spcPts val="500"/>
              </a:spcBef>
              <a:spcAft>
                <a:spcPts val="0"/>
              </a:spcAft>
              <a:buClr>
                <a:schemeClr val="dk1"/>
              </a:buClr>
              <a:buSzPts val="1000"/>
              <a:buFont typeface="Arial"/>
              <a:buNone/>
            </a:pPr>
            <a:endParaRPr dirty="0"/>
          </a:p>
        </p:txBody>
      </p:sp>
      <p:pic>
        <p:nvPicPr>
          <p:cNvPr id="210" name="Google Shape;210;p24" descr="Hand behind bars"/>
          <p:cNvPicPr preferRelativeResize="0"/>
          <p:nvPr/>
        </p:nvPicPr>
        <p:blipFill rotWithShape="1">
          <a:blip r:embed="rId3">
            <a:alphaModFix/>
          </a:blip>
          <a:srcRect/>
          <a:stretch/>
        </p:blipFill>
        <p:spPr>
          <a:xfrm>
            <a:off x="5364088" y="3280925"/>
            <a:ext cx="3456384" cy="2344811"/>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2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Summary – what we did</a:t>
            </a:r>
            <a:endParaRPr dirty="0"/>
          </a:p>
        </p:txBody>
      </p:sp>
      <p:sp>
        <p:nvSpPr>
          <p:cNvPr id="216" name="Google Shape;216;p25"/>
          <p:cNvSpPr txBox="1">
            <a:spLocks noGrp="1"/>
          </p:cNvSpPr>
          <p:nvPr>
            <p:ph type="body" idx="1"/>
          </p:nvPr>
        </p:nvSpPr>
        <p:spPr>
          <a:xfrm>
            <a:off x="457200" y="951528"/>
            <a:ext cx="8229600" cy="4248000"/>
          </a:xfrm>
          <a:prstGeom prst="rect">
            <a:avLst/>
          </a:prstGeom>
          <a:noFill/>
          <a:ln>
            <a:noFill/>
          </a:ln>
        </p:spPr>
        <p:txBody>
          <a:bodyPr spcFirstLastPara="1" wrap="square" lIns="0" tIns="0" rIns="0" bIns="0" anchor="t" anchorCtr="0">
            <a:noAutofit/>
          </a:bodyPr>
          <a:lstStyle/>
          <a:p>
            <a:pPr marL="215900" lvl="1" indent="-88900" algn="l" rtl="0">
              <a:lnSpc>
                <a:spcPct val="120000"/>
              </a:lnSpc>
              <a:spcBef>
                <a:spcPts val="0"/>
              </a:spcBef>
              <a:spcAft>
                <a:spcPts val="0"/>
              </a:spcAft>
              <a:buSzPts val="2000"/>
              <a:buNone/>
            </a:pPr>
            <a:endParaRPr sz="2000" dirty="0"/>
          </a:p>
          <a:p>
            <a:pPr marL="215900" lvl="1" indent="-215900" algn="l" rtl="0">
              <a:lnSpc>
                <a:spcPct val="120000"/>
              </a:lnSpc>
              <a:spcBef>
                <a:spcPts val="1000"/>
              </a:spcBef>
              <a:spcAft>
                <a:spcPts val="0"/>
              </a:spcAft>
              <a:buSzPts val="2000"/>
              <a:buChar char="•"/>
            </a:pPr>
            <a:r>
              <a:rPr lang="en-US" sz="2000" dirty="0"/>
              <a:t>Explained the methods organisations could use to comply with legal frameworks. </a:t>
            </a:r>
            <a:endParaRPr dirty="0"/>
          </a:p>
          <a:p>
            <a:pPr marL="215900" lvl="1" indent="-215900" algn="l" rtl="0">
              <a:lnSpc>
                <a:spcPct val="120000"/>
              </a:lnSpc>
              <a:spcBef>
                <a:spcPts val="1000"/>
              </a:spcBef>
              <a:spcAft>
                <a:spcPts val="0"/>
              </a:spcAft>
              <a:buSzPts val="2000"/>
              <a:buChar char="•"/>
            </a:pPr>
            <a:r>
              <a:rPr lang="en-US" sz="2000" dirty="0"/>
              <a:t>Discussed how risks are managed and documented supported by policies, procedures and processes.</a:t>
            </a:r>
            <a:endParaRPr dirty="0"/>
          </a:p>
          <a:p>
            <a:pPr marL="215900" lvl="1" indent="-215900" algn="l" rtl="0">
              <a:lnSpc>
                <a:spcPct val="120000"/>
              </a:lnSpc>
              <a:spcBef>
                <a:spcPts val="1000"/>
              </a:spcBef>
              <a:spcAft>
                <a:spcPts val="0"/>
              </a:spcAft>
              <a:buSzPts val="2000"/>
              <a:buChar char="•"/>
            </a:pPr>
            <a:r>
              <a:rPr lang="en-US" sz="2000" dirty="0"/>
              <a:t>Considered how to protect an organisation from data breaches and the impact if this did occur.</a:t>
            </a:r>
            <a:endParaRPr dirty="0"/>
          </a:p>
          <a:p>
            <a:pPr marL="215900" lvl="1" indent="-215900" algn="l" rtl="0">
              <a:lnSpc>
                <a:spcPct val="120000"/>
              </a:lnSpc>
              <a:spcBef>
                <a:spcPts val="1000"/>
              </a:spcBef>
              <a:spcAft>
                <a:spcPts val="0"/>
              </a:spcAft>
              <a:buSzPts val="2000"/>
              <a:buChar char="•"/>
            </a:pPr>
            <a:r>
              <a:rPr lang="en-US" sz="2000" dirty="0"/>
              <a:t>Discussed the importance of being able to demonstrate due diligence.</a:t>
            </a:r>
            <a:endParaRPr dirty="0"/>
          </a:p>
          <a:p>
            <a:pPr marL="215900" lvl="1" indent="-215900" algn="l" rtl="0">
              <a:lnSpc>
                <a:spcPct val="120000"/>
              </a:lnSpc>
              <a:spcBef>
                <a:spcPts val="1000"/>
              </a:spcBef>
              <a:spcAft>
                <a:spcPts val="0"/>
              </a:spcAft>
              <a:buSzPts val="2000"/>
              <a:buChar char="•"/>
            </a:pPr>
            <a:r>
              <a:rPr lang="en-US" sz="2000" dirty="0"/>
              <a:t>Discussed what type of environmental issues and sustainability requirements organisations are expected to manage.</a:t>
            </a:r>
            <a:endParaRPr dirty="0"/>
          </a:p>
          <a:p>
            <a:pPr marL="0" lvl="1" indent="0" algn="l" rtl="0">
              <a:lnSpc>
                <a:spcPct val="120000"/>
              </a:lnSpc>
              <a:spcBef>
                <a:spcPts val="1000"/>
              </a:spcBef>
              <a:spcAft>
                <a:spcPts val="0"/>
              </a:spcAft>
              <a:buSzPts val="2000"/>
              <a:buNone/>
            </a:pPr>
            <a:r>
              <a:rPr lang="en-US" sz="2000" dirty="0"/>
              <a:t>  </a:t>
            </a:r>
            <a:endParaRPr dirty="0"/>
          </a:p>
          <a:p>
            <a:pPr marL="0" lvl="0" indent="0" algn="l" rtl="0">
              <a:lnSpc>
                <a:spcPct val="120000"/>
              </a:lnSpc>
              <a:spcBef>
                <a:spcPts val="1500"/>
              </a:spcBef>
              <a:spcAft>
                <a:spcPts val="0"/>
              </a:spcAft>
              <a:buNone/>
            </a:pPr>
            <a:endParaRPr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26"/>
          <p:cNvSpPr txBox="1">
            <a:spLocks noGrp="1"/>
          </p:cNvSpPr>
          <p:nvPr>
            <p:ph type="body" idx="4294967295"/>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ctr" rtl="0">
              <a:lnSpc>
                <a:spcPct val="100000"/>
              </a:lnSpc>
              <a:spcBef>
                <a:spcPts val="0"/>
              </a:spcBef>
              <a:spcAft>
                <a:spcPts val="0"/>
              </a:spcAft>
              <a:buNone/>
            </a:pPr>
            <a:endParaRPr sz="6000" dirty="0">
              <a:solidFill>
                <a:srgbClr val="E30613"/>
              </a:solidFill>
            </a:endParaRPr>
          </a:p>
          <a:p>
            <a:pPr marL="0" lvl="0" indent="0" algn="ctr" rtl="0">
              <a:lnSpc>
                <a:spcPct val="100000"/>
              </a:lnSpc>
              <a:spcBef>
                <a:spcPts val="2000"/>
              </a:spcBef>
              <a:spcAft>
                <a:spcPts val="0"/>
              </a:spcAft>
              <a:buNone/>
            </a:pPr>
            <a:r>
              <a:rPr lang="en-US" sz="6000" dirty="0">
                <a:solidFill>
                  <a:srgbClr val="0077E3"/>
                </a:solidFill>
              </a:rPr>
              <a:t>Any questions?</a:t>
            </a:r>
            <a:endParaRPr dirty="0"/>
          </a:p>
        </p:txBody>
      </p:sp>
      <p:sp>
        <p:nvSpPr>
          <p:cNvPr id="3" name="TextBox 1">
            <a:extLst>
              <a:ext uri="{FF2B5EF4-FFF2-40B4-BE49-F238E27FC236}">
                <a16:creationId xmlns:a16="http://schemas.microsoft.com/office/drawing/2014/main" id="{ED34E6A4-A44D-1E78-A01F-C0DBF0D56BBA}"/>
              </a:ext>
            </a:extLst>
          </p:cNvPr>
          <p:cNvSpPr txBox="1"/>
          <p:nvPr/>
        </p:nvSpPr>
        <p:spPr>
          <a:xfrm>
            <a:off x="2104832" y="6303722"/>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a:latin typeface="Arial"/>
                <a:ea typeface="ＭＳ Ｐゴシック"/>
                <a:cs typeface="Arial"/>
              </a:rPr>
              <a:t> </a:t>
            </a:r>
            <a:r>
              <a:rPr lang="en-US" sz="900">
                <a:latin typeface="Arial"/>
                <a:ea typeface="ＭＳ Ｐゴシック"/>
                <a:cs typeface="Arial"/>
              </a:rPr>
              <a:t>‘</a:t>
            </a:r>
            <a:r>
              <a:rPr lang="en-US" sz="800">
                <a:latin typeface="Arial"/>
                <a:ea typeface="ＭＳ Ｐゴシック"/>
                <a:cs typeface="Arial"/>
              </a:rPr>
              <a:t>T-LEVELS’ is a registered trade mark of the Department for Education.</a:t>
            </a:r>
            <a:br>
              <a:rPr lang="en-US" sz="800">
                <a:latin typeface="Arial"/>
                <a:cs typeface="Arial"/>
              </a:rPr>
            </a:br>
            <a:r>
              <a:rPr lang="en-US" sz="800">
                <a:latin typeface="Arial"/>
                <a:ea typeface="ＭＳ Ｐゴシック"/>
                <a:cs typeface="Arial"/>
              </a:rPr>
              <a:t> ‘T Level’ is a registered trade mark of the Institute for Apprenticeships and Technical Education</a:t>
            </a:r>
            <a:r>
              <a:rPr lang="en-US" sz="90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9"/>
        <p:cNvGrpSpPr/>
        <p:nvPr/>
      </p:nvGrpSpPr>
      <p:grpSpPr>
        <a:xfrm>
          <a:off x="0" y="0"/>
          <a:ext cx="0" cy="0"/>
          <a:chOff x="0" y="0"/>
          <a:chExt cx="0" cy="0"/>
        </a:xfrm>
      </p:grpSpPr>
      <p:sp>
        <p:nvSpPr>
          <p:cNvPr id="40" name="Google Shape;40;p3"/>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Managing compliance</a:t>
            </a:r>
            <a:endParaRPr dirty="0"/>
          </a:p>
        </p:txBody>
      </p:sp>
      <p:sp>
        <p:nvSpPr>
          <p:cNvPr id="41" name="Google Shape;41;p3"/>
          <p:cNvSpPr txBox="1">
            <a:spLocks noGrp="1"/>
          </p:cNvSpPr>
          <p:nvPr>
            <p:ph type="body" idx="1"/>
          </p:nvPr>
        </p:nvSpPr>
        <p:spPr>
          <a:xfrm>
            <a:off x="457200" y="1512000"/>
            <a:ext cx="8229600" cy="424800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None/>
            </a:pPr>
            <a:r>
              <a:rPr lang="en-US" b="1" dirty="0"/>
              <a:t>What is compliance?</a:t>
            </a:r>
            <a:endParaRPr dirty="0"/>
          </a:p>
          <a:p>
            <a:pPr marL="0" lvl="0" indent="0" algn="l" rtl="0">
              <a:lnSpc>
                <a:spcPct val="120000"/>
              </a:lnSpc>
              <a:spcBef>
                <a:spcPts val="1000"/>
              </a:spcBef>
              <a:spcAft>
                <a:spcPts val="0"/>
              </a:spcAft>
              <a:buNone/>
            </a:pPr>
            <a:r>
              <a:rPr lang="en-US" dirty="0"/>
              <a:t>Definition:</a:t>
            </a:r>
          </a:p>
          <a:p>
            <a:pPr marL="0" lvl="0" indent="0" algn="l" rtl="0">
              <a:lnSpc>
                <a:spcPct val="120000"/>
              </a:lnSpc>
              <a:spcBef>
                <a:spcPts val="1000"/>
              </a:spcBef>
              <a:spcAft>
                <a:spcPts val="0"/>
              </a:spcAft>
              <a:buNone/>
            </a:pPr>
            <a:r>
              <a:rPr lang="en-US" dirty="0"/>
              <a:t>Compliance is the set of policies and procedures an organisation uses to ensure the owners and employees follow all the legislation, regulations, standards and ethical behaviours required.</a:t>
            </a:r>
          </a:p>
          <a:p>
            <a:pPr marL="0" lvl="0" indent="0" algn="l" rtl="0">
              <a:lnSpc>
                <a:spcPct val="120000"/>
              </a:lnSpc>
              <a:spcBef>
                <a:spcPts val="1000"/>
              </a:spcBef>
              <a:spcAft>
                <a:spcPts val="0"/>
              </a:spcAft>
              <a:buNone/>
            </a:pPr>
            <a:endParaRPr dirty="0"/>
          </a:p>
          <a:p>
            <a:pPr marL="0" lvl="0" indent="0" algn="l" rtl="0">
              <a:lnSpc>
                <a:spcPct val="120000"/>
              </a:lnSpc>
              <a:spcBef>
                <a:spcPts val="1000"/>
              </a:spcBef>
              <a:spcAft>
                <a:spcPts val="0"/>
              </a:spcAft>
              <a:buNone/>
            </a:pPr>
            <a:endParaRPr dirty="0"/>
          </a:p>
          <a:p>
            <a:pPr marL="0" lvl="0" indent="0" algn="l" rtl="0">
              <a:lnSpc>
                <a:spcPct val="120000"/>
              </a:lnSpc>
              <a:spcBef>
                <a:spcPts val="1000"/>
              </a:spcBef>
              <a:spcAft>
                <a:spcPts val="0"/>
              </a:spcAft>
              <a:buNone/>
            </a:pPr>
            <a:endParaRPr dirty="0"/>
          </a:p>
          <a:p>
            <a:pPr marL="0" lvl="0" indent="0" algn="l" rtl="0">
              <a:lnSpc>
                <a:spcPct val="120000"/>
              </a:lnSpc>
              <a:spcBef>
                <a:spcPts val="1000"/>
              </a:spcBef>
              <a:spcAft>
                <a:spcPts val="0"/>
              </a:spcAft>
              <a:buNone/>
            </a:pPr>
            <a:r>
              <a:rPr lang="en-US" dirty="0"/>
              <a:t>       Legally			Safely			Professionally</a:t>
            </a:r>
            <a:endParaRPr dirty="0"/>
          </a:p>
          <a:p>
            <a:pPr marL="0" lvl="0" indent="0" algn="l" rtl="0">
              <a:lnSpc>
                <a:spcPct val="266666"/>
              </a:lnSpc>
              <a:spcBef>
                <a:spcPts val="1000"/>
              </a:spcBef>
              <a:spcAft>
                <a:spcPts val="0"/>
              </a:spcAft>
              <a:buNone/>
            </a:pPr>
            <a:endParaRPr sz="900" dirty="0"/>
          </a:p>
          <a:p>
            <a:pPr marL="0" lvl="0" indent="0" algn="l" rtl="0">
              <a:lnSpc>
                <a:spcPct val="120000"/>
              </a:lnSpc>
              <a:spcBef>
                <a:spcPts val="1000"/>
              </a:spcBef>
              <a:spcAft>
                <a:spcPts val="0"/>
              </a:spcAft>
              <a:buNone/>
            </a:pPr>
            <a:endParaRPr dirty="0"/>
          </a:p>
          <a:p>
            <a:pPr marL="0" lvl="0" indent="0" algn="l" rtl="0">
              <a:lnSpc>
                <a:spcPct val="120000"/>
              </a:lnSpc>
              <a:spcBef>
                <a:spcPts val="1000"/>
              </a:spcBef>
              <a:spcAft>
                <a:spcPts val="0"/>
              </a:spcAft>
              <a:buNone/>
            </a:pPr>
            <a:endParaRPr dirty="0"/>
          </a:p>
        </p:txBody>
      </p:sp>
      <p:pic>
        <p:nvPicPr>
          <p:cNvPr id="1026" name="Picture 2">
            <a:extLst>
              <a:ext uri="{FF2B5EF4-FFF2-40B4-BE49-F238E27FC236}">
                <a16:creationId xmlns:a16="http://schemas.microsoft.com/office/drawing/2014/main" id="{C79FEA5F-4B45-BCA5-D334-9CF643E789BD}"/>
              </a:ext>
            </a:extLst>
          </p:cNvPr>
          <p:cNvPicPr>
            <a:picLocks noChangeAspect="1" noChangeArrowheads="1"/>
          </p:cNvPicPr>
          <p:nvPr/>
        </p:nvPicPr>
        <p:blipFill>
          <a:blip r:embed="rId3"/>
          <a:srcRect/>
          <a:stretch/>
        </p:blipFill>
        <p:spPr bwMode="auto">
          <a:xfrm>
            <a:off x="451279" y="3686184"/>
            <a:ext cx="2141002" cy="143018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78A1F6F-CE7F-2F6F-034B-98B17DD295E7}"/>
              </a:ext>
            </a:extLst>
          </p:cNvPr>
          <p:cNvPicPr>
            <a:picLocks noChangeAspect="1" noChangeArrowheads="1"/>
          </p:cNvPicPr>
          <p:nvPr/>
        </p:nvPicPr>
        <p:blipFill>
          <a:blip r:embed="rId4"/>
          <a:srcRect/>
          <a:stretch/>
        </p:blipFill>
        <p:spPr bwMode="auto">
          <a:xfrm>
            <a:off x="3362695" y="3689150"/>
            <a:ext cx="2326368" cy="155401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D63EA2AD-984F-6CD7-B6E6-121DF921483A}"/>
              </a:ext>
            </a:extLst>
          </p:cNvPr>
          <p:cNvPicPr>
            <a:picLocks noChangeAspect="1" noChangeArrowheads="1"/>
          </p:cNvPicPr>
          <p:nvPr/>
        </p:nvPicPr>
        <p:blipFill>
          <a:blip r:embed="rId5"/>
          <a:srcRect/>
          <a:stretch/>
        </p:blipFill>
        <p:spPr bwMode="auto">
          <a:xfrm>
            <a:off x="6037312" y="3696505"/>
            <a:ext cx="2729260" cy="153930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9"/>
        <p:cNvGrpSpPr/>
        <p:nvPr/>
      </p:nvGrpSpPr>
      <p:grpSpPr>
        <a:xfrm>
          <a:off x="0" y="0"/>
          <a:ext cx="0" cy="0"/>
          <a:chOff x="0" y="0"/>
          <a:chExt cx="0" cy="0"/>
        </a:xfrm>
      </p:grpSpPr>
      <p:sp>
        <p:nvSpPr>
          <p:cNvPr id="50" name="Google Shape;50;p4"/>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Managing compliance</a:t>
            </a:r>
            <a:endParaRPr dirty="0"/>
          </a:p>
        </p:txBody>
      </p:sp>
      <p:sp>
        <p:nvSpPr>
          <p:cNvPr id="51" name="Google Shape;51;p4"/>
          <p:cNvSpPr txBox="1">
            <a:spLocks noGrp="1"/>
          </p:cNvSpPr>
          <p:nvPr>
            <p:ph type="body" idx="1"/>
          </p:nvPr>
        </p:nvSpPr>
        <p:spPr>
          <a:xfrm>
            <a:off x="457200" y="1559752"/>
            <a:ext cx="8229600" cy="3600400"/>
          </a:xfrm>
          <a:prstGeom prst="rect">
            <a:avLst/>
          </a:prstGeom>
          <a:noFill/>
          <a:ln>
            <a:noFill/>
          </a:ln>
        </p:spPr>
        <p:txBody>
          <a:bodyPr spcFirstLastPara="1" wrap="square" lIns="0" tIns="0" rIns="0" bIns="0" anchor="t" anchorCtr="0">
            <a:noAutofit/>
          </a:bodyPr>
          <a:lstStyle/>
          <a:p>
            <a:pPr marL="342900" lvl="0" indent="-342900" algn="l" rtl="0">
              <a:lnSpc>
                <a:spcPct val="120000"/>
              </a:lnSpc>
              <a:spcBef>
                <a:spcPts val="0"/>
              </a:spcBef>
              <a:spcAft>
                <a:spcPts val="0"/>
              </a:spcAft>
              <a:buClr>
                <a:srgbClr val="0066FF"/>
              </a:buClr>
              <a:buSzPct val="100000"/>
              <a:buFont typeface="Arial" panose="020B0604020202020204" pitchFamily="34" charset="0"/>
              <a:buChar char="•"/>
            </a:pPr>
            <a:r>
              <a:rPr lang="en-US" dirty="0"/>
              <a:t>Organisations are legally required to comply with current legislation. </a:t>
            </a:r>
            <a:endParaRPr dirty="0"/>
          </a:p>
          <a:p>
            <a:pPr marL="342900" lvl="0" indent="-342900" algn="l" rtl="0">
              <a:lnSpc>
                <a:spcPct val="120000"/>
              </a:lnSpc>
              <a:spcBef>
                <a:spcPts val="2000"/>
              </a:spcBef>
              <a:spcAft>
                <a:spcPts val="0"/>
              </a:spcAft>
              <a:buClr>
                <a:srgbClr val="0066FF"/>
              </a:buClr>
              <a:buSzPct val="100000"/>
              <a:buFont typeface="Arial" panose="020B0604020202020204" pitchFamily="34" charset="0"/>
              <a:buChar char="•"/>
            </a:pPr>
            <a:r>
              <a:rPr lang="en-US" dirty="0"/>
              <a:t>Every owner, manager and employee is responsible for ensuring the compliance of the organisation they own or work for.</a:t>
            </a:r>
            <a:endParaRPr dirty="0"/>
          </a:p>
          <a:p>
            <a:pPr marL="342900" lvl="0" indent="-342900" algn="l" rtl="0">
              <a:lnSpc>
                <a:spcPct val="120000"/>
              </a:lnSpc>
              <a:spcBef>
                <a:spcPts val="2000"/>
              </a:spcBef>
              <a:spcAft>
                <a:spcPts val="0"/>
              </a:spcAft>
              <a:buClr>
                <a:srgbClr val="0066FF"/>
              </a:buClr>
              <a:buSzPct val="100000"/>
              <a:buFont typeface="Arial" panose="020B0604020202020204" pitchFamily="34" charset="0"/>
              <a:buChar char="•"/>
            </a:pPr>
            <a:r>
              <a:rPr lang="en-US" dirty="0"/>
              <a:t>A famous saying in the legal profession is ‘ignorance is not a defense’.</a:t>
            </a:r>
            <a:endParaRPr dirty="0"/>
          </a:p>
          <a:p>
            <a:pPr marL="342900" lvl="0" indent="-342900" algn="l" rtl="0">
              <a:lnSpc>
                <a:spcPct val="120000"/>
              </a:lnSpc>
              <a:spcBef>
                <a:spcPts val="2000"/>
              </a:spcBef>
              <a:spcAft>
                <a:spcPts val="0"/>
              </a:spcAft>
              <a:buClr>
                <a:srgbClr val="0066FF"/>
              </a:buClr>
              <a:buSzPct val="100000"/>
              <a:buFont typeface="Arial" panose="020B0604020202020204" pitchFamily="34" charset="0"/>
              <a:buChar char="•"/>
            </a:pPr>
            <a:r>
              <a:rPr lang="en-US" dirty="0"/>
              <a:t>In the event of any incident of non-compliance, no-one can claim they ‘didn’t know’.</a:t>
            </a:r>
            <a:endParaRPr dirty="0"/>
          </a:p>
          <a:p>
            <a:pPr marL="342900" lvl="0" indent="-342900" algn="l" rtl="0">
              <a:lnSpc>
                <a:spcPct val="120000"/>
              </a:lnSpc>
              <a:spcBef>
                <a:spcPts val="2000"/>
              </a:spcBef>
              <a:spcAft>
                <a:spcPts val="0"/>
              </a:spcAft>
              <a:buClr>
                <a:srgbClr val="0066FF"/>
              </a:buClr>
              <a:buSzPct val="100000"/>
              <a:buFont typeface="Arial" panose="020B0604020202020204" pitchFamily="34" charset="0"/>
              <a:buChar char="•"/>
            </a:pPr>
            <a:r>
              <a:rPr lang="en-US" dirty="0"/>
              <a:t>Every organisation must be able to demonstrate compliance by providing documented evidence of their policies, procedures and processes.</a:t>
            </a:r>
            <a:endParaRPr dirty="0"/>
          </a:p>
          <a:p>
            <a:pPr marL="0" lvl="0" indent="0" algn="l" rtl="0">
              <a:lnSpc>
                <a:spcPct val="120000"/>
              </a:lnSpc>
              <a:spcBef>
                <a:spcPts val="2000"/>
              </a:spcBef>
              <a:spcAft>
                <a:spcPts val="0"/>
              </a:spcAft>
              <a:buNone/>
            </a:pP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Google Shape;57;p5"/>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How organisations can comply</a:t>
            </a:r>
            <a:endParaRPr dirty="0"/>
          </a:p>
        </p:txBody>
      </p:sp>
      <p:sp>
        <p:nvSpPr>
          <p:cNvPr id="58" name="Google Shape;58;p5"/>
          <p:cNvSpPr txBox="1">
            <a:spLocks noGrp="1"/>
          </p:cNvSpPr>
          <p:nvPr>
            <p:ph type="body" idx="1"/>
          </p:nvPr>
        </p:nvSpPr>
        <p:spPr>
          <a:xfrm>
            <a:off x="457200" y="1572481"/>
            <a:ext cx="8363272"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0"/>
              </a:spcBef>
              <a:spcAft>
                <a:spcPts val="0"/>
              </a:spcAft>
              <a:buSzPts val="1800"/>
              <a:buNone/>
            </a:pPr>
            <a:r>
              <a:rPr lang="en-US" sz="1800" dirty="0"/>
              <a:t>Compliance with legislation and regulations is not a one-off activity. It is a constant and ongoing process that needs to be embedded in the operations of all organisations.</a:t>
            </a:r>
            <a:endParaRPr sz="1800" dirty="0"/>
          </a:p>
          <a:p>
            <a:pPr marL="0" lvl="3" indent="0" algn="l" rtl="0">
              <a:lnSpc>
                <a:spcPct val="111111"/>
              </a:lnSpc>
              <a:spcBef>
                <a:spcPts val="1000"/>
              </a:spcBef>
              <a:spcAft>
                <a:spcPts val="0"/>
              </a:spcAft>
              <a:buSzPts val="1800"/>
              <a:buNone/>
            </a:pPr>
            <a:r>
              <a:rPr lang="en-US" sz="1800" b="1" dirty="0"/>
              <a:t>Steps to ensure compliance</a:t>
            </a:r>
            <a:endParaRPr sz="1800" dirty="0"/>
          </a:p>
          <a:p>
            <a:pPr marL="215900" lvl="3" indent="-215900" algn="l" rtl="0">
              <a:lnSpc>
                <a:spcPct val="125000"/>
              </a:lnSpc>
              <a:spcBef>
                <a:spcPts val="500"/>
              </a:spcBef>
              <a:spcAft>
                <a:spcPts val="0"/>
              </a:spcAft>
              <a:buSzPts val="1600"/>
              <a:buChar char="•"/>
            </a:pPr>
            <a:r>
              <a:rPr lang="en-US" sz="1800" dirty="0"/>
              <a:t>Continuous improvement and stay up to date.</a:t>
            </a:r>
            <a:endParaRPr sz="1800" dirty="0"/>
          </a:p>
          <a:p>
            <a:pPr marL="215900" lvl="3" indent="-215900" algn="l" rtl="0">
              <a:lnSpc>
                <a:spcPct val="125000"/>
              </a:lnSpc>
              <a:spcBef>
                <a:spcPts val="500"/>
              </a:spcBef>
              <a:spcAft>
                <a:spcPts val="0"/>
              </a:spcAft>
              <a:buSzPts val="1600"/>
              <a:buChar char="•"/>
            </a:pPr>
            <a:r>
              <a:rPr lang="en-US" sz="1800" dirty="0"/>
              <a:t>Call the experts – ask for advice and guidance.</a:t>
            </a:r>
            <a:endParaRPr sz="1800" dirty="0"/>
          </a:p>
          <a:p>
            <a:pPr marL="215900" lvl="3" indent="-215900" algn="l" rtl="0">
              <a:lnSpc>
                <a:spcPct val="125000"/>
              </a:lnSpc>
              <a:spcBef>
                <a:spcPts val="500"/>
              </a:spcBef>
              <a:spcAft>
                <a:spcPts val="0"/>
              </a:spcAft>
              <a:buSzPts val="1600"/>
              <a:buChar char="•"/>
            </a:pPr>
            <a:r>
              <a:rPr lang="en-US" sz="1800" dirty="0"/>
              <a:t>Ensure employees follow all procedures.</a:t>
            </a:r>
            <a:endParaRPr sz="1800" dirty="0"/>
          </a:p>
          <a:p>
            <a:pPr marL="215900" lvl="3" indent="-215900" algn="l" rtl="0">
              <a:lnSpc>
                <a:spcPct val="125000"/>
              </a:lnSpc>
              <a:spcBef>
                <a:spcPts val="500"/>
              </a:spcBef>
              <a:spcAft>
                <a:spcPts val="0"/>
              </a:spcAft>
              <a:buSzPts val="1600"/>
              <a:buChar char="•"/>
            </a:pPr>
            <a:r>
              <a:rPr lang="en-US" sz="1800" dirty="0"/>
              <a:t>Conduct regular internal audits.</a:t>
            </a:r>
            <a:endParaRPr sz="1800" dirty="0"/>
          </a:p>
          <a:p>
            <a:pPr marL="215900" lvl="3" indent="-215900" algn="l" rtl="0">
              <a:lnSpc>
                <a:spcPct val="125000"/>
              </a:lnSpc>
              <a:spcBef>
                <a:spcPts val="500"/>
              </a:spcBef>
              <a:spcAft>
                <a:spcPts val="0"/>
              </a:spcAft>
              <a:buSzPts val="1600"/>
              <a:buChar char="•"/>
            </a:pPr>
            <a:r>
              <a:rPr lang="en-US" sz="1800" dirty="0"/>
              <a:t>Use compliance software.</a:t>
            </a:r>
            <a:endParaRPr sz="1800" dirty="0"/>
          </a:p>
          <a:p>
            <a:pPr marL="215900" lvl="3" indent="-114300" algn="l" rtl="0">
              <a:lnSpc>
                <a:spcPct val="125000"/>
              </a:lnSpc>
              <a:spcBef>
                <a:spcPts val="0"/>
              </a:spcBef>
              <a:spcAft>
                <a:spcPts val="0"/>
              </a:spcAft>
              <a:buSzPts val="1600"/>
              <a:buNone/>
            </a:pPr>
            <a:endParaRPr sz="1800" dirty="0"/>
          </a:p>
          <a:p>
            <a:pPr marL="0" lvl="3" indent="0" algn="l" rtl="0">
              <a:lnSpc>
                <a:spcPct val="111111"/>
              </a:lnSpc>
              <a:spcBef>
                <a:spcPts val="0"/>
              </a:spcBef>
              <a:spcAft>
                <a:spcPts val="0"/>
              </a:spcAft>
              <a:buSzPts val="1800"/>
              <a:buNone/>
            </a:pPr>
            <a:r>
              <a:rPr lang="en-US" sz="1800" dirty="0"/>
              <a:t>Compliance is not an optional activity. The consequences could be dire for individuals and organisations. Which is why a </a:t>
            </a:r>
            <a:r>
              <a:rPr lang="en-US" sz="1800" b="1" dirty="0"/>
              <a:t>methodology</a:t>
            </a:r>
            <a:r>
              <a:rPr lang="en-US" sz="1800" dirty="0"/>
              <a:t> is important.</a:t>
            </a:r>
            <a:endParaRPr sz="1800" dirty="0"/>
          </a:p>
        </p:txBody>
      </p:sp>
      <p:pic>
        <p:nvPicPr>
          <p:cNvPr id="2050" name="Picture 2">
            <a:extLst>
              <a:ext uri="{FF2B5EF4-FFF2-40B4-BE49-F238E27FC236}">
                <a16:creationId xmlns:a16="http://schemas.microsoft.com/office/drawing/2014/main" id="{AF857589-A395-8D7A-71F4-0A0F0C4B28A6}"/>
              </a:ext>
            </a:extLst>
          </p:cNvPr>
          <p:cNvPicPr>
            <a:picLocks noChangeAspect="1" noChangeArrowheads="1"/>
          </p:cNvPicPr>
          <p:nvPr/>
        </p:nvPicPr>
        <p:blipFill>
          <a:blip r:embed="rId3"/>
          <a:srcRect/>
          <a:stretch/>
        </p:blipFill>
        <p:spPr bwMode="auto">
          <a:xfrm>
            <a:off x="5631476" y="2663069"/>
            <a:ext cx="3188996" cy="239174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6"/>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Steps to ensure compliance – methodology (1) </a:t>
            </a:r>
            <a:endParaRPr dirty="0"/>
          </a:p>
        </p:txBody>
      </p:sp>
      <p:sp>
        <p:nvSpPr>
          <p:cNvPr id="66" name="Google Shape;66;p6"/>
          <p:cNvSpPr txBox="1">
            <a:spLocks noGrp="1"/>
          </p:cNvSpPr>
          <p:nvPr>
            <p:ph type="body" idx="1"/>
          </p:nvPr>
        </p:nvSpPr>
        <p:spPr>
          <a:xfrm>
            <a:off x="457200" y="1572481"/>
            <a:ext cx="8363272"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1000"/>
              </a:spcBef>
              <a:spcAft>
                <a:spcPts val="0"/>
              </a:spcAft>
              <a:buSzPts val="1800"/>
              <a:buNone/>
            </a:pPr>
            <a:r>
              <a:rPr lang="en-US" sz="1800" b="1" dirty="0"/>
              <a:t>Continuous improvements</a:t>
            </a:r>
            <a:endParaRPr sz="1800" dirty="0"/>
          </a:p>
          <a:p>
            <a:pPr marL="215900" lvl="3" indent="-215900" algn="l" rtl="0">
              <a:lnSpc>
                <a:spcPct val="125000"/>
              </a:lnSpc>
              <a:spcBef>
                <a:spcPts val="500"/>
              </a:spcBef>
              <a:spcAft>
                <a:spcPts val="0"/>
              </a:spcAft>
              <a:buSzPts val="1600"/>
              <a:buChar char="•"/>
            </a:pPr>
            <a:r>
              <a:rPr lang="en-US" sz="1800" dirty="0"/>
              <a:t>Have a system to check updated laws/regulations. </a:t>
            </a:r>
            <a:endParaRPr sz="1800" dirty="0"/>
          </a:p>
          <a:p>
            <a:pPr marL="215900" lvl="3" indent="-215900" algn="l" rtl="0">
              <a:lnSpc>
                <a:spcPct val="125000"/>
              </a:lnSpc>
              <a:spcBef>
                <a:spcPts val="0"/>
              </a:spcBef>
              <a:spcAft>
                <a:spcPts val="0"/>
              </a:spcAft>
              <a:buSzPts val="1600"/>
              <a:buChar char="•"/>
            </a:pPr>
            <a:r>
              <a:rPr lang="en-US" sz="1800" dirty="0"/>
              <a:t>Regularly monitor for changes to laws/regulations.</a:t>
            </a:r>
            <a:endParaRPr sz="1800" dirty="0"/>
          </a:p>
          <a:p>
            <a:pPr marL="215900" lvl="3" indent="-215900" algn="l" rtl="0">
              <a:lnSpc>
                <a:spcPct val="125000"/>
              </a:lnSpc>
              <a:spcBef>
                <a:spcPts val="0"/>
              </a:spcBef>
              <a:spcAft>
                <a:spcPts val="0"/>
              </a:spcAft>
              <a:buSzPts val="1600"/>
              <a:buChar char="•"/>
            </a:pPr>
            <a:r>
              <a:rPr lang="en-US" sz="1800" dirty="0"/>
              <a:t>Prepare in advance for enforcement of changes. </a:t>
            </a:r>
            <a:endParaRPr sz="1800" dirty="0"/>
          </a:p>
          <a:p>
            <a:pPr marL="215900" lvl="3" indent="-215900" algn="l" rtl="0">
              <a:lnSpc>
                <a:spcPct val="125000"/>
              </a:lnSpc>
              <a:spcBef>
                <a:spcPts val="0"/>
              </a:spcBef>
              <a:spcAft>
                <a:spcPts val="0"/>
              </a:spcAft>
              <a:buSzPts val="1600"/>
              <a:buChar char="•"/>
            </a:pPr>
            <a:r>
              <a:rPr lang="en-US" sz="1800" dirty="0"/>
              <a:t>Avoid missing key changes to laws/regulations.</a:t>
            </a:r>
            <a:endParaRPr sz="1800" dirty="0"/>
          </a:p>
          <a:p>
            <a:pPr marL="0" lvl="3" indent="0" algn="l" rtl="0">
              <a:lnSpc>
                <a:spcPct val="125000"/>
              </a:lnSpc>
              <a:spcBef>
                <a:spcPts val="0"/>
              </a:spcBef>
              <a:spcAft>
                <a:spcPts val="0"/>
              </a:spcAft>
              <a:buSzPts val="1600"/>
              <a:buNone/>
            </a:pPr>
            <a:endParaRPr sz="1800" dirty="0"/>
          </a:p>
          <a:p>
            <a:pPr marL="0" lvl="3" indent="0" algn="l" rtl="0">
              <a:lnSpc>
                <a:spcPct val="111111"/>
              </a:lnSpc>
              <a:spcBef>
                <a:spcPts val="500"/>
              </a:spcBef>
              <a:spcAft>
                <a:spcPts val="0"/>
              </a:spcAft>
              <a:buSzPts val="1800"/>
              <a:buNone/>
            </a:pPr>
            <a:r>
              <a:rPr lang="en-US" sz="1800" b="1" dirty="0"/>
              <a:t>Call the experts</a:t>
            </a:r>
            <a:endParaRPr sz="1800" dirty="0"/>
          </a:p>
          <a:p>
            <a:pPr marL="215900" lvl="3" indent="-215900" algn="l" rtl="0">
              <a:lnSpc>
                <a:spcPct val="125000"/>
              </a:lnSpc>
              <a:spcBef>
                <a:spcPts val="500"/>
              </a:spcBef>
              <a:spcAft>
                <a:spcPts val="0"/>
              </a:spcAft>
              <a:buSzPts val="1600"/>
              <a:buChar char="•"/>
            </a:pPr>
            <a:r>
              <a:rPr lang="en-US" sz="1800" dirty="0"/>
              <a:t>Avoid unintentionally breaking laws.</a:t>
            </a:r>
            <a:endParaRPr sz="1800" dirty="0"/>
          </a:p>
          <a:p>
            <a:pPr marL="215900" lvl="3" indent="-215900" algn="l" rtl="0">
              <a:lnSpc>
                <a:spcPct val="125000"/>
              </a:lnSpc>
              <a:spcBef>
                <a:spcPts val="0"/>
              </a:spcBef>
              <a:spcAft>
                <a:spcPts val="0"/>
              </a:spcAft>
              <a:buSzPts val="1600"/>
              <a:buChar char="•"/>
            </a:pPr>
            <a:r>
              <a:rPr lang="en-US" sz="1800" dirty="0"/>
              <a:t>Show transparency in operations.</a:t>
            </a:r>
            <a:endParaRPr sz="1800" dirty="0"/>
          </a:p>
          <a:p>
            <a:pPr marL="215900" lvl="3" indent="-215900" algn="l" rtl="0">
              <a:lnSpc>
                <a:spcPct val="125000"/>
              </a:lnSpc>
              <a:spcBef>
                <a:spcPts val="0"/>
              </a:spcBef>
              <a:spcAft>
                <a:spcPts val="0"/>
              </a:spcAft>
              <a:buSzPts val="1600"/>
              <a:buChar char="•"/>
            </a:pPr>
            <a:r>
              <a:rPr lang="en-US" sz="1800" dirty="0"/>
              <a:t>Seek advice from professional experts.</a:t>
            </a:r>
            <a:endParaRPr sz="1800" dirty="0"/>
          </a:p>
          <a:p>
            <a:pPr marL="215900" lvl="3" indent="-215900" algn="l" rtl="0">
              <a:lnSpc>
                <a:spcPct val="125000"/>
              </a:lnSpc>
              <a:spcBef>
                <a:spcPts val="0"/>
              </a:spcBef>
              <a:spcAft>
                <a:spcPts val="0"/>
              </a:spcAft>
              <a:buSzPts val="1600"/>
              <a:buChar char="•"/>
            </a:pPr>
            <a:r>
              <a:rPr lang="en-US" sz="1800" dirty="0"/>
              <a:t>External consultant can save time/money.</a:t>
            </a:r>
            <a:endParaRPr sz="1800" dirty="0"/>
          </a:p>
          <a:p>
            <a:pPr marL="215900" lvl="3" indent="-215900" algn="l" rtl="0">
              <a:lnSpc>
                <a:spcPct val="125000"/>
              </a:lnSpc>
              <a:spcBef>
                <a:spcPts val="0"/>
              </a:spcBef>
              <a:spcAft>
                <a:spcPts val="0"/>
              </a:spcAft>
              <a:buSzPts val="1600"/>
              <a:buChar char="•"/>
            </a:pPr>
            <a:r>
              <a:rPr lang="en-US" sz="1800" dirty="0"/>
              <a:t>Save people from penalties/imprisonment.</a:t>
            </a:r>
            <a:endParaRPr sz="1800" dirty="0"/>
          </a:p>
          <a:p>
            <a:pPr marL="215900" lvl="3" indent="-114300" algn="l" rtl="0">
              <a:lnSpc>
                <a:spcPct val="125000"/>
              </a:lnSpc>
              <a:spcBef>
                <a:spcPts val="0"/>
              </a:spcBef>
              <a:spcAft>
                <a:spcPts val="0"/>
              </a:spcAft>
              <a:buSzPts val="1600"/>
              <a:buNone/>
            </a:pPr>
            <a:endParaRPr dirty="0"/>
          </a:p>
          <a:p>
            <a:pPr marL="0" lvl="3" indent="0" algn="l" rtl="0">
              <a:lnSpc>
                <a:spcPct val="111111"/>
              </a:lnSpc>
              <a:spcBef>
                <a:spcPts val="0"/>
              </a:spcBef>
              <a:spcAft>
                <a:spcPts val="0"/>
              </a:spcAft>
              <a:buSzPts val="1800"/>
              <a:buNone/>
            </a:pPr>
            <a:endParaRPr sz="1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p7"/>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Steps to ensure compliance – methodology (2)</a:t>
            </a:r>
            <a:endParaRPr dirty="0"/>
          </a:p>
        </p:txBody>
      </p:sp>
      <p:sp>
        <p:nvSpPr>
          <p:cNvPr id="74" name="Google Shape;74;p7"/>
          <p:cNvSpPr txBox="1">
            <a:spLocks noGrp="1"/>
          </p:cNvSpPr>
          <p:nvPr>
            <p:ph type="body" idx="1"/>
          </p:nvPr>
        </p:nvSpPr>
        <p:spPr>
          <a:xfrm>
            <a:off x="457200" y="1390588"/>
            <a:ext cx="8363272"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500"/>
              </a:spcBef>
              <a:spcAft>
                <a:spcPts val="0"/>
              </a:spcAft>
              <a:buSzPts val="1800"/>
              <a:buNone/>
            </a:pPr>
            <a:r>
              <a:rPr lang="en-US" sz="1800" dirty="0"/>
              <a:t>Ensuring full compliance will not be possible without employee cooperation and correct actions.</a:t>
            </a:r>
            <a:endParaRPr sz="1800" dirty="0"/>
          </a:p>
          <a:p>
            <a:pPr marL="0" lvl="3" indent="0" algn="l" rtl="0">
              <a:lnSpc>
                <a:spcPct val="111111"/>
              </a:lnSpc>
              <a:spcBef>
                <a:spcPts val="0"/>
              </a:spcBef>
              <a:spcAft>
                <a:spcPts val="0"/>
              </a:spcAft>
              <a:buSzPts val="1800"/>
              <a:buNone/>
            </a:pPr>
            <a:r>
              <a:rPr lang="en-US" sz="1800" b="1" dirty="0"/>
              <a:t>Ensure employees follow procedures</a:t>
            </a:r>
            <a:endParaRPr sz="1800" b="1" dirty="0"/>
          </a:p>
          <a:p>
            <a:pPr marL="215900" lvl="3" indent="-215900" algn="l" rtl="0">
              <a:lnSpc>
                <a:spcPct val="125000"/>
              </a:lnSpc>
              <a:spcBef>
                <a:spcPts val="0"/>
              </a:spcBef>
              <a:spcAft>
                <a:spcPts val="0"/>
              </a:spcAft>
              <a:buSzPts val="1600"/>
              <a:buChar char="•"/>
            </a:pPr>
            <a:r>
              <a:rPr lang="en-US" sz="1800" dirty="0"/>
              <a:t>Communicate company policy and procedures.</a:t>
            </a:r>
            <a:endParaRPr sz="1800" dirty="0"/>
          </a:p>
          <a:p>
            <a:pPr marL="215900" lvl="3" indent="-215900" algn="l" rtl="0">
              <a:lnSpc>
                <a:spcPct val="125000"/>
              </a:lnSpc>
              <a:spcBef>
                <a:spcPts val="0"/>
              </a:spcBef>
              <a:spcAft>
                <a:spcPts val="0"/>
              </a:spcAft>
              <a:buSzPts val="1600"/>
              <a:buChar char="•"/>
            </a:pPr>
            <a:r>
              <a:rPr lang="en-US" sz="1800" dirty="0"/>
              <a:t>Document everything and make available on/offline.</a:t>
            </a:r>
            <a:endParaRPr sz="1800" dirty="0"/>
          </a:p>
          <a:p>
            <a:pPr marL="215900" lvl="3" indent="-215900" algn="l" rtl="0">
              <a:lnSpc>
                <a:spcPct val="125000"/>
              </a:lnSpc>
              <a:spcBef>
                <a:spcPts val="0"/>
              </a:spcBef>
              <a:spcAft>
                <a:spcPts val="0"/>
              </a:spcAft>
              <a:buSzPts val="1600"/>
              <a:buChar char="•"/>
            </a:pPr>
            <a:r>
              <a:rPr lang="en-US" sz="1800" dirty="0"/>
              <a:t>Training in all new procedures and their importance.</a:t>
            </a:r>
            <a:endParaRPr sz="1800" dirty="0"/>
          </a:p>
          <a:p>
            <a:pPr marL="215900" lvl="3" indent="-215900" algn="l" rtl="0">
              <a:lnSpc>
                <a:spcPct val="125000"/>
              </a:lnSpc>
              <a:spcBef>
                <a:spcPts val="0"/>
              </a:spcBef>
              <a:spcAft>
                <a:spcPts val="0"/>
              </a:spcAft>
              <a:buSzPts val="1600"/>
              <a:buChar char="•"/>
            </a:pPr>
            <a:r>
              <a:rPr lang="en-US" sz="1800" dirty="0"/>
              <a:t>Reward system for adopting new ways of working.</a:t>
            </a:r>
            <a:endParaRPr sz="1800" dirty="0"/>
          </a:p>
          <a:p>
            <a:pPr marL="215900" lvl="3" indent="-215900" algn="l" rtl="0">
              <a:lnSpc>
                <a:spcPct val="125000"/>
              </a:lnSpc>
              <a:spcBef>
                <a:spcPts val="0"/>
              </a:spcBef>
              <a:spcAft>
                <a:spcPts val="0"/>
              </a:spcAft>
              <a:buSzPts val="1600"/>
              <a:buChar char="•"/>
            </a:pPr>
            <a:r>
              <a:rPr lang="en-US" sz="1800" dirty="0"/>
              <a:t>Disciplinary/sanctions for continuing old ways of working.</a:t>
            </a:r>
            <a:endParaRPr sz="1800" dirty="0"/>
          </a:p>
          <a:p>
            <a:pPr marL="0" lvl="3" indent="0" algn="l" rtl="0">
              <a:lnSpc>
                <a:spcPct val="125000"/>
              </a:lnSpc>
              <a:spcBef>
                <a:spcPts val="0"/>
              </a:spcBef>
              <a:spcAft>
                <a:spcPts val="0"/>
              </a:spcAft>
              <a:buSzPts val="1600"/>
              <a:buNone/>
            </a:pPr>
            <a:endParaRPr sz="1800" dirty="0"/>
          </a:p>
          <a:p>
            <a:pPr marL="0" lvl="3" indent="0" algn="l" rtl="0">
              <a:lnSpc>
                <a:spcPct val="111111"/>
              </a:lnSpc>
              <a:spcBef>
                <a:spcPts val="500"/>
              </a:spcBef>
              <a:spcAft>
                <a:spcPts val="0"/>
              </a:spcAft>
              <a:buSzPts val="1800"/>
              <a:buNone/>
            </a:pPr>
            <a:r>
              <a:rPr lang="en-US" sz="1800" dirty="0"/>
              <a:t>There may be some resistance to change from employees when new ways of working are required to meet new/updated regulations. </a:t>
            </a:r>
            <a:endParaRPr sz="1800" dirty="0"/>
          </a:p>
          <a:p>
            <a:pPr marL="0" lvl="3" indent="0" algn="l" rtl="0">
              <a:lnSpc>
                <a:spcPct val="111111"/>
              </a:lnSpc>
              <a:spcBef>
                <a:spcPts val="1000"/>
              </a:spcBef>
              <a:spcAft>
                <a:spcPts val="0"/>
              </a:spcAft>
              <a:buSzPts val="1800"/>
              <a:buNone/>
            </a:pPr>
            <a:r>
              <a:rPr lang="en-US" sz="1800" dirty="0"/>
              <a:t>Familiarity in how things are done is the ‘line of least resistance’. Highlight the importance and benefits of new procedures to embed the reasons for changes. </a:t>
            </a:r>
            <a:endParaRPr sz="1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8"/>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Steps to ensure compliance – methodology (3)</a:t>
            </a:r>
            <a:endParaRPr dirty="0"/>
          </a:p>
        </p:txBody>
      </p:sp>
      <p:sp>
        <p:nvSpPr>
          <p:cNvPr id="82" name="Google Shape;82;p8"/>
          <p:cNvSpPr txBox="1">
            <a:spLocks noGrp="1"/>
          </p:cNvSpPr>
          <p:nvPr>
            <p:ph type="body" idx="1"/>
          </p:nvPr>
        </p:nvSpPr>
        <p:spPr>
          <a:xfrm>
            <a:off x="457200" y="1390588"/>
            <a:ext cx="8363272"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500"/>
              </a:spcBef>
              <a:spcAft>
                <a:spcPts val="0"/>
              </a:spcAft>
              <a:buSzPts val="1800"/>
              <a:buNone/>
            </a:pPr>
            <a:r>
              <a:rPr lang="en-US" sz="1800" dirty="0"/>
              <a:t>Documentation is the major evidence for compliance and this needs to be up to date and available for internal and external inspections at all times.</a:t>
            </a:r>
            <a:endParaRPr sz="1800" b="1" dirty="0"/>
          </a:p>
          <a:p>
            <a:pPr marL="0" lvl="3" indent="0" algn="l" rtl="0">
              <a:lnSpc>
                <a:spcPct val="111111"/>
              </a:lnSpc>
              <a:spcBef>
                <a:spcPts val="0"/>
              </a:spcBef>
              <a:spcAft>
                <a:spcPts val="0"/>
              </a:spcAft>
              <a:buSzPts val="1800"/>
              <a:buNone/>
            </a:pPr>
            <a:endParaRPr sz="1800" b="1" dirty="0"/>
          </a:p>
          <a:p>
            <a:pPr marL="0" lvl="3" indent="0" algn="l" rtl="0">
              <a:lnSpc>
                <a:spcPct val="111111"/>
              </a:lnSpc>
              <a:spcBef>
                <a:spcPts val="500"/>
              </a:spcBef>
              <a:spcAft>
                <a:spcPts val="0"/>
              </a:spcAft>
              <a:buSzPts val="1800"/>
              <a:buNone/>
            </a:pPr>
            <a:r>
              <a:rPr lang="en-US" sz="1800" b="1" dirty="0"/>
              <a:t>Regular internal audits</a:t>
            </a:r>
            <a:endParaRPr sz="1800" dirty="0"/>
          </a:p>
          <a:p>
            <a:pPr marL="215900" lvl="3" indent="-215900" algn="l" rtl="0">
              <a:lnSpc>
                <a:spcPct val="125000"/>
              </a:lnSpc>
              <a:spcBef>
                <a:spcPts val="500"/>
              </a:spcBef>
              <a:spcAft>
                <a:spcPts val="0"/>
              </a:spcAft>
              <a:buSzPts val="1600"/>
              <a:buChar char="•"/>
            </a:pPr>
            <a:r>
              <a:rPr lang="en-US" sz="1800" dirty="0"/>
              <a:t>Investigate and change any ineffective procedures.</a:t>
            </a:r>
            <a:endParaRPr sz="1800" dirty="0"/>
          </a:p>
          <a:p>
            <a:pPr marL="215900" lvl="3" indent="-215900" algn="l" rtl="0">
              <a:lnSpc>
                <a:spcPct val="125000"/>
              </a:lnSpc>
              <a:spcBef>
                <a:spcPts val="0"/>
              </a:spcBef>
              <a:spcAft>
                <a:spcPts val="0"/>
              </a:spcAft>
              <a:buSzPts val="1600"/>
              <a:buChar char="•"/>
            </a:pPr>
            <a:r>
              <a:rPr lang="en-US" sz="1800" dirty="0"/>
              <a:t>Investigate and deal with incidents of non-compliance.</a:t>
            </a:r>
            <a:endParaRPr sz="1800" dirty="0"/>
          </a:p>
          <a:p>
            <a:pPr marL="215900" lvl="3" indent="-215900" algn="l" rtl="0">
              <a:lnSpc>
                <a:spcPct val="125000"/>
              </a:lnSpc>
              <a:spcBef>
                <a:spcPts val="0"/>
              </a:spcBef>
              <a:spcAft>
                <a:spcPts val="0"/>
              </a:spcAft>
              <a:buSzPts val="1600"/>
              <a:buChar char="•"/>
            </a:pPr>
            <a:r>
              <a:rPr lang="en-US" sz="1800" dirty="0"/>
              <a:t>Audit trails: document responses to investigations and all audit results. </a:t>
            </a:r>
            <a:endParaRPr sz="1800" dirty="0"/>
          </a:p>
          <a:p>
            <a:pPr marL="215900" lvl="3" indent="-215900" algn="l" rtl="0">
              <a:lnSpc>
                <a:spcPct val="125000"/>
              </a:lnSpc>
              <a:spcBef>
                <a:spcPts val="0"/>
              </a:spcBef>
              <a:spcAft>
                <a:spcPts val="0"/>
              </a:spcAft>
              <a:buSzPts val="1600"/>
              <a:buChar char="•"/>
            </a:pPr>
            <a:r>
              <a:rPr lang="en-US" sz="1800" dirty="0"/>
              <a:t>Appoint independent internal auditor – no participation in procedure under audit.</a:t>
            </a:r>
            <a:endParaRPr sz="1800" dirty="0"/>
          </a:p>
          <a:p>
            <a:pPr marL="0" lvl="3" indent="0" algn="l" rtl="0">
              <a:lnSpc>
                <a:spcPct val="111111"/>
              </a:lnSpc>
              <a:spcBef>
                <a:spcPts val="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Documentation is how organisations demonstrate their compliance to laws and regulations.</a:t>
            </a:r>
            <a:endParaRPr sz="1800" dirty="0"/>
          </a:p>
          <a:p>
            <a:pPr marL="0" lvl="3" indent="0" algn="l" rtl="0">
              <a:lnSpc>
                <a:spcPct val="111111"/>
              </a:lnSpc>
              <a:spcBef>
                <a:spcPts val="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During inspections and investigations, individuals can be interviewed and witness statements taken, so their experience must be congruent with documentation.</a:t>
            </a:r>
            <a:endParaRPr sz="1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9"/>
          <p:cNvSpPr txBox="1">
            <a:spLocks noGrp="1"/>
          </p:cNvSpPr>
          <p:nvPr>
            <p:ph type="title"/>
          </p:nvPr>
        </p:nvSpPr>
        <p:spPr>
          <a:xfrm>
            <a:off x="457200" y="1008000"/>
            <a:ext cx="8229600" cy="382588"/>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US" dirty="0"/>
              <a:t>Steps to ensure compliance – methodology (4) </a:t>
            </a:r>
            <a:endParaRPr dirty="0"/>
          </a:p>
        </p:txBody>
      </p:sp>
      <p:sp>
        <p:nvSpPr>
          <p:cNvPr id="89" name="Google Shape;89;p9"/>
          <p:cNvSpPr txBox="1">
            <a:spLocks noGrp="1"/>
          </p:cNvSpPr>
          <p:nvPr>
            <p:ph type="body" idx="1"/>
          </p:nvPr>
        </p:nvSpPr>
        <p:spPr>
          <a:xfrm>
            <a:off x="457200" y="1501460"/>
            <a:ext cx="8363272" cy="4248000"/>
          </a:xfrm>
          <a:prstGeom prst="rect">
            <a:avLst/>
          </a:prstGeom>
          <a:noFill/>
          <a:ln>
            <a:noFill/>
          </a:ln>
        </p:spPr>
        <p:txBody>
          <a:bodyPr spcFirstLastPara="1" wrap="square" lIns="0" tIns="0" rIns="0" bIns="0" anchor="t" anchorCtr="0">
            <a:noAutofit/>
          </a:bodyPr>
          <a:lstStyle/>
          <a:p>
            <a:pPr marL="0" lvl="3" indent="0" algn="l" rtl="0">
              <a:lnSpc>
                <a:spcPct val="111111"/>
              </a:lnSpc>
              <a:spcBef>
                <a:spcPts val="500"/>
              </a:spcBef>
              <a:spcAft>
                <a:spcPts val="0"/>
              </a:spcAft>
              <a:buSzPts val="1800"/>
              <a:buNone/>
            </a:pPr>
            <a:r>
              <a:rPr lang="en-US" sz="1800" b="1" dirty="0"/>
              <a:t>Use compliance software</a:t>
            </a:r>
            <a:endParaRPr sz="1800" dirty="0"/>
          </a:p>
          <a:p>
            <a:pPr marL="0" lvl="3" indent="0" algn="l" rtl="0">
              <a:lnSpc>
                <a:spcPct val="111111"/>
              </a:lnSpc>
              <a:spcBef>
                <a:spcPts val="500"/>
              </a:spcBef>
              <a:spcAft>
                <a:spcPts val="0"/>
              </a:spcAft>
              <a:buSzPts val="1800"/>
              <a:buNone/>
            </a:pPr>
            <a:endParaRPr sz="1800" b="1" dirty="0"/>
          </a:p>
          <a:p>
            <a:pPr marL="215900" lvl="3" indent="-215900" algn="l" rtl="0">
              <a:lnSpc>
                <a:spcPct val="125000"/>
              </a:lnSpc>
              <a:spcBef>
                <a:spcPts val="0"/>
              </a:spcBef>
              <a:spcAft>
                <a:spcPts val="0"/>
              </a:spcAft>
              <a:buSzPts val="1600"/>
              <a:buChar char="•"/>
            </a:pPr>
            <a:r>
              <a:rPr lang="en-US" sz="1800" dirty="0"/>
              <a:t>Software with built-in tools.</a:t>
            </a:r>
            <a:endParaRPr sz="1800" dirty="0"/>
          </a:p>
          <a:p>
            <a:pPr marL="215900" lvl="3" indent="-215900" algn="l" rtl="0">
              <a:lnSpc>
                <a:spcPct val="125000"/>
              </a:lnSpc>
              <a:spcBef>
                <a:spcPts val="0"/>
              </a:spcBef>
              <a:spcAft>
                <a:spcPts val="0"/>
              </a:spcAft>
              <a:buSzPts val="1600"/>
              <a:buChar char="•"/>
            </a:pPr>
            <a:r>
              <a:rPr lang="en-US" sz="1800" dirty="0"/>
              <a:t>Document templates for easy organisation</a:t>
            </a:r>
            <a:endParaRPr sz="1800" dirty="0"/>
          </a:p>
          <a:p>
            <a:pPr marL="215900" lvl="3" indent="-215900" algn="l" rtl="0">
              <a:lnSpc>
                <a:spcPct val="125000"/>
              </a:lnSpc>
              <a:spcBef>
                <a:spcPts val="0"/>
              </a:spcBef>
              <a:spcAft>
                <a:spcPts val="0"/>
              </a:spcAft>
              <a:buSzPts val="1600"/>
              <a:buChar char="•"/>
            </a:pPr>
            <a:r>
              <a:rPr lang="en-US" sz="1800" dirty="0"/>
              <a:t>Sets reminders to named individuals for timely actions.</a:t>
            </a:r>
            <a:endParaRPr sz="1800" dirty="0"/>
          </a:p>
          <a:p>
            <a:pPr marL="215900" lvl="3" indent="-215900" algn="l" rtl="0">
              <a:lnSpc>
                <a:spcPct val="125000"/>
              </a:lnSpc>
              <a:spcBef>
                <a:spcPts val="0"/>
              </a:spcBef>
              <a:spcAft>
                <a:spcPts val="0"/>
              </a:spcAft>
              <a:buSzPts val="1600"/>
              <a:buChar char="•"/>
            </a:pPr>
            <a:r>
              <a:rPr lang="en-US" sz="1800" dirty="0"/>
              <a:t>Automatically generates audit trails to prove compliance.</a:t>
            </a:r>
            <a:endParaRPr sz="1800" dirty="0"/>
          </a:p>
          <a:p>
            <a:pPr marL="215900" lvl="3" indent="-215900" algn="l" rtl="0">
              <a:lnSpc>
                <a:spcPct val="125000"/>
              </a:lnSpc>
              <a:spcBef>
                <a:spcPts val="0"/>
              </a:spcBef>
              <a:spcAft>
                <a:spcPts val="0"/>
              </a:spcAft>
              <a:buSzPts val="1600"/>
              <a:buChar char="•"/>
            </a:pPr>
            <a:r>
              <a:rPr lang="en-US" sz="1800" dirty="0"/>
              <a:t>Ensures compliance according to legal requirements.</a:t>
            </a:r>
            <a:endParaRPr sz="1800" dirty="0"/>
          </a:p>
          <a:p>
            <a:pPr marL="215900" lvl="3" indent="-215900" algn="l" rtl="0">
              <a:lnSpc>
                <a:spcPct val="125000"/>
              </a:lnSpc>
              <a:spcBef>
                <a:spcPts val="0"/>
              </a:spcBef>
              <a:spcAft>
                <a:spcPts val="0"/>
              </a:spcAft>
              <a:buSzPts val="1600"/>
              <a:buChar char="•"/>
            </a:pPr>
            <a:r>
              <a:rPr lang="en-US" sz="1800" dirty="0"/>
              <a:t>Reduces incidents of human error.</a:t>
            </a:r>
            <a:endParaRPr sz="1800" dirty="0"/>
          </a:p>
          <a:p>
            <a:pPr marL="0" lvl="3" indent="0" algn="l" rtl="0">
              <a:lnSpc>
                <a:spcPct val="111111"/>
              </a:lnSpc>
              <a:spcBef>
                <a:spcPts val="0"/>
              </a:spcBef>
              <a:spcAft>
                <a:spcPts val="0"/>
              </a:spcAft>
              <a:buSzPts val="1800"/>
              <a:buNone/>
            </a:pPr>
            <a:endParaRPr sz="1800" dirty="0"/>
          </a:p>
          <a:p>
            <a:pPr marL="0" lvl="3" indent="0" algn="l" rtl="0">
              <a:lnSpc>
                <a:spcPct val="111111"/>
              </a:lnSpc>
              <a:spcBef>
                <a:spcPts val="0"/>
              </a:spcBef>
              <a:spcAft>
                <a:spcPts val="0"/>
              </a:spcAft>
              <a:buSzPts val="1800"/>
              <a:buNone/>
            </a:pPr>
            <a:endParaRPr sz="1800" dirty="0"/>
          </a:p>
          <a:p>
            <a:pPr marL="0" lvl="3" indent="0" algn="l" rtl="0">
              <a:lnSpc>
                <a:spcPct val="111111"/>
              </a:lnSpc>
              <a:spcBef>
                <a:spcPts val="0"/>
              </a:spcBef>
              <a:spcAft>
                <a:spcPts val="0"/>
              </a:spcAft>
              <a:buSzPts val="1800"/>
              <a:buNone/>
            </a:pPr>
            <a:r>
              <a:rPr lang="en-US" sz="1800" dirty="0"/>
              <a:t>Many organisations use software to plan and manage their compliance operations to ensure nothing vital is missed.</a:t>
            </a:r>
            <a:endParaRPr sz="1800" dirty="0"/>
          </a:p>
        </p:txBody>
      </p:sp>
      <p:pic>
        <p:nvPicPr>
          <p:cNvPr id="3074" name="Picture 2">
            <a:extLst>
              <a:ext uri="{FF2B5EF4-FFF2-40B4-BE49-F238E27FC236}">
                <a16:creationId xmlns:a16="http://schemas.microsoft.com/office/drawing/2014/main" id="{2C0AF2C5-0FCB-9A4A-E7AD-914916B7C087}"/>
              </a:ext>
            </a:extLst>
          </p:cNvPr>
          <p:cNvPicPr>
            <a:picLocks noChangeAspect="1" noChangeArrowheads="1"/>
          </p:cNvPicPr>
          <p:nvPr/>
        </p:nvPicPr>
        <p:blipFill>
          <a:blip r:embed="rId3"/>
          <a:srcRect/>
          <a:stretch/>
        </p:blipFill>
        <p:spPr bwMode="auto">
          <a:xfrm>
            <a:off x="6432450" y="2227783"/>
            <a:ext cx="2711550" cy="240243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146</TotalTime>
  <Words>2493</Words>
  <Application>Microsoft Office PowerPoint</Application>
  <PresentationFormat>On-screen Show (4:3)</PresentationFormat>
  <Paragraphs>335</Paragraphs>
  <Slides>26</Slides>
  <Notes>26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Times New Roman</vt:lpstr>
      <vt:lpstr>Default Design</vt:lpstr>
      <vt:lpstr>PowerPoint 15: Methods for managing compliance to legislation and regulations </vt:lpstr>
      <vt:lpstr>Learning outcomes</vt:lpstr>
      <vt:lpstr>Managing compliance</vt:lpstr>
      <vt:lpstr>Managing compliance</vt:lpstr>
      <vt:lpstr>How organisations can comply</vt:lpstr>
      <vt:lpstr>Steps to ensure compliance – methodology (1) </vt:lpstr>
      <vt:lpstr>Steps to ensure compliance – methodology (2)</vt:lpstr>
      <vt:lpstr>Steps to ensure compliance – methodology (3)</vt:lpstr>
      <vt:lpstr>Steps to ensure compliance – methodology (4) </vt:lpstr>
      <vt:lpstr>Compliance – documentation</vt:lpstr>
      <vt:lpstr>Compliance – risk management (1)</vt:lpstr>
      <vt:lpstr>Compliance – risk management plan</vt:lpstr>
      <vt:lpstr>Compliance – risk management (2)</vt:lpstr>
      <vt:lpstr>Compliance – risk management  (3)</vt:lpstr>
      <vt:lpstr>Frameworks – Data Protection Act (DPA) 2018 </vt:lpstr>
      <vt:lpstr>Data protection framework compliance</vt:lpstr>
      <vt:lpstr>Data protection officer</vt:lpstr>
      <vt:lpstr>Data protection impact assessment (DPIA)</vt:lpstr>
      <vt:lpstr>Environmental law   </vt:lpstr>
      <vt:lpstr>Compliance with environmental law   </vt:lpstr>
      <vt:lpstr>Compliance – due diligence</vt:lpstr>
      <vt:lpstr>Compliance – impact of failure</vt:lpstr>
      <vt:lpstr>Compliance – impact of failure</vt:lpstr>
      <vt:lpstr>Compliance – impact of failure</vt:lpstr>
      <vt:lpstr>Summary – what we did</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15: Methods for managing compliance to legislation and regulations </dc:title>
  <dc:creator>janicec</dc:creator>
  <cp:lastModifiedBy>Fiona Freel</cp:lastModifiedBy>
  <cp:revision>10</cp:revision>
  <dcterms:created xsi:type="dcterms:W3CDTF">2013-05-28T00:38:54Z</dcterms:created>
  <dcterms:modified xsi:type="dcterms:W3CDTF">2022-08-22T11:04:04Z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