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7"/>
  </p:notesMasterIdLst>
  <p:handoutMasterIdLst>
    <p:handoutMasterId r:id="rId38"/>
  </p:handoutMasterIdLst>
  <p:sldIdLst>
    <p:sldId id="256" r:id="rId5"/>
    <p:sldId id="341" r:id="rId6"/>
    <p:sldId id="409" r:id="rId7"/>
    <p:sldId id="332" r:id="rId8"/>
    <p:sldId id="461" r:id="rId9"/>
    <p:sldId id="463" r:id="rId10"/>
    <p:sldId id="460" r:id="rId11"/>
    <p:sldId id="462" r:id="rId12"/>
    <p:sldId id="464" r:id="rId13"/>
    <p:sldId id="370" r:id="rId14"/>
    <p:sldId id="447" r:id="rId15"/>
    <p:sldId id="465" r:id="rId16"/>
    <p:sldId id="466" r:id="rId17"/>
    <p:sldId id="448" r:id="rId18"/>
    <p:sldId id="450" r:id="rId19"/>
    <p:sldId id="451" r:id="rId20"/>
    <p:sldId id="467" r:id="rId21"/>
    <p:sldId id="452" r:id="rId22"/>
    <p:sldId id="468" r:id="rId23"/>
    <p:sldId id="469" r:id="rId24"/>
    <p:sldId id="368" r:id="rId25"/>
    <p:sldId id="433" r:id="rId26"/>
    <p:sldId id="444" r:id="rId27"/>
    <p:sldId id="445" r:id="rId28"/>
    <p:sldId id="470" r:id="rId29"/>
    <p:sldId id="471" r:id="rId30"/>
    <p:sldId id="472" r:id="rId31"/>
    <p:sldId id="473" r:id="rId32"/>
    <p:sldId id="474" r:id="rId33"/>
    <p:sldId id="437" r:id="rId34"/>
    <p:sldId id="396" r:id="rId35"/>
    <p:sldId id="267" r:id="rId36"/>
  </p:sldIdLst>
  <p:sldSz cx="9144000" cy="6858000" type="screen4x3"/>
  <p:notesSz cx="6858000" cy="9144000"/>
  <p:custDataLst>
    <p:tags r:id="rId3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99FFCC"/>
    <a:srgbClr val="CC99FF"/>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29300AB-396F-48A8-BFBF-369C0A5D2E98}" v="37" dt="2022-08-18T10:55:27.0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4" d="100"/>
          <a:sy n="54" d="100"/>
        </p:scale>
        <p:origin x="93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29300AB-396F-48A8-BFBF-369C0A5D2E98}"/>
    <pc:docChg chg="undo custSel modSld">
      <pc:chgData name="Eve Thould" userId="38451c84653f422f" providerId="LiveId" clId="{C29300AB-396F-48A8-BFBF-369C0A5D2E98}" dt="2022-08-18T10:58:08.419" v="227" actId="1076"/>
      <pc:docMkLst>
        <pc:docMk/>
      </pc:docMkLst>
      <pc:sldChg chg="modSp mod">
        <pc:chgData name="Eve Thould" userId="38451c84653f422f" providerId="LiveId" clId="{C29300AB-396F-48A8-BFBF-369C0A5D2E98}" dt="2022-08-18T10:34:28.492" v="19" actId="20577"/>
        <pc:sldMkLst>
          <pc:docMk/>
          <pc:sldMk cId="0" sldId="332"/>
        </pc:sldMkLst>
        <pc:spChg chg="mod">
          <ac:chgData name="Eve Thould" userId="38451c84653f422f" providerId="LiveId" clId="{C29300AB-396F-48A8-BFBF-369C0A5D2E98}" dt="2022-08-18T10:34:28.492" v="19" actId="20577"/>
          <ac:spMkLst>
            <pc:docMk/>
            <pc:sldMk cId="0" sldId="332"/>
            <ac:spMk id="3" creationId="{00000000-0000-0000-0000-000000000000}"/>
          </ac:spMkLst>
        </pc:spChg>
        <pc:picChg chg="mod">
          <ac:chgData name="Eve Thould" userId="38451c84653f422f" providerId="LiveId" clId="{C29300AB-396F-48A8-BFBF-369C0A5D2E98}" dt="2022-08-18T10:34:20.345" v="14" actId="1076"/>
          <ac:picMkLst>
            <pc:docMk/>
            <pc:sldMk cId="0" sldId="332"/>
            <ac:picMk id="1026" creationId="{9D7B734D-FDBB-9F16-9A91-C995794C75C8}"/>
          </ac:picMkLst>
        </pc:picChg>
      </pc:sldChg>
      <pc:sldChg chg="modSp mod">
        <pc:chgData name="Eve Thould" userId="38451c84653f422f" providerId="LiveId" clId="{C29300AB-396F-48A8-BFBF-369C0A5D2E98}" dt="2022-08-18T10:31:49.329" v="2" actId="113"/>
        <pc:sldMkLst>
          <pc:docMk/>
          <pc:sldMk cId="0" sldId="341"/>
        </pc:sldMkLst>
        <pc:spChg chg="mod">
          <ac:chgData name="Eve Thould" userId="38451c84653f422f" providerId="LiveId" clId="{C29300AB-396F-48A8-BFBF-369C0A5D2E98}" dt="2022-08-18T10:31:49.329" v="2" actId="113"/>
          <ac:spMkLst>
            <pc:docMk/>
            <pc:sldMk cId="0" sldId="341"/>
            <ac:spMk id="3075" creationId="{00000000-0000-0000-0000-000000000000}"/>
          </ac:spMkLst>
        </pc:spChg>
      </pc:sldChg>
      <pc:sldChg chg="modSp mod">
        <pc:chgData name="Eve Thould" userId="38451c84653f422f" providerId="LiveId" clId="{C29300AB-396F-48A8-BFBF-369C0A5D2E98}" dt="2022-08-18T10:53:53.282" v="181" actId="12"/>
        <pc:sldMkLst>
          <pc:docMk/>
          <pc:sldMk cId="1449378484" sldId="368"/>
        </pc:sldMkLst>
        <pc:spChg chg="mod">
          <ac:chgData name="Eve Thould" userId="38451c84653f422f" providerId="LiveId" clId="{C29300AB-396F-48A8-BFBF-369C0A5D2E98}" dt="2022-08-18T10:53:53.282" v="181" actId="12"/>
          <ac:spMkLst>
            <pc:docMk/>
            <pc:sldMk cId="1449378484" sldId="368"/>
            <ac:spMk id="3" creationId="{00000000-0000-0000-0000-000000000000}"/>
          </ac:spMkLst>
        </pc:spChg>
      </pc:sldChg>
      <pc:sldChg chg="modSp mod">
        <pc:chgData name="Eve Thould" userId="38451c84653f422f" providerId="LiveId" clId="{C29300AB-396F-48A8-BFBF-369C0A5D2E98}" dt="2022-08-18T10:39:26.461" v="75" actId="1076"/>
        <pc:sldMkLst>
          <pc:docMk/>
          <pc:sldMk cId="3255263521" sldId="370"/>
        </pc:sldMkLst>
        <pc:spChg chg="mod">
          <ac:chgData name="Eve Thould" userId="38451c84653f422f" providerId="LiveId" clId="{C29300AB-396F-48A8-BFBF-369C0A5D2E98}" dt="2022-08-18T10:39:21.337" v="74" actId="1076"/>
          <ac:spMkLst>
            <pc:docMk/>
            <pc:sldMk cId="3255263521" sldId="370"/>
            <ac:spMk id="5" creationId="{A2CC284E-2965-4C95-B161-ECF20CCF9FDD}"/>
          </ac:spMkLst>
        </pc:spChg>
        <pc:spChg chg="mod">
          <ac:chgData name="Eve Thould" userId="38451c84653f422f" providerId="LiveId" clId="{C29300AB-396F-48A8-BFBF-369C0A5D2E98}" dt="2022-08-18T10:39:26.461" v="75" actId="1076"/>
          <ac:spMkLst>
            <pc:docMk/>
            <pc:sldMk cId="3255263521" sldId="370"/>
            <ac:spMk id="7" creationId="{42BE36B5-E449-4D30-A7C2-D487D08800BC}"/>
          </ac:spMkLst>
        </pc:spChg>
        <pc:graphicFrameChg chg="modGraphic">
          <ac:chgData name="Eve Thould" userId="38451c84653f422f" providerId="LiveId" clId="{C29300AB-396F-48A8-BFBF-369C0A5D2E98}" dt="2022-08-18T10:39:14.312" v="72" actId="404"/>
          <ac:graphicFrameMkLst>
            <pc:docMk/>
            <pc:sldMk cId="3255263521" sldId="370"/>
            <ac:graphicFrameMk id="6" creationId="{19773902-2825-4180-9802-28EE0C6D4452}"/>
          </ac:graphicFrameMkLst>
        </pc:graphicFrameChg>
      </pc:sldChg>
      <pc:sldChg chg="modSp mod">
        <pc:chgData name="Eve Thould" userId="38451c84653f422f" providerId="LiveId" clId="{C29300AB-396F-48A8-BFBF-369C0A5D2E98}" dt="2022-08-18T10:58:08.419" v="227" actId="1076"/>
        <pc:sldMkLst>
          <pc:docMk/>
          <pc:sldMk cId="0" sldId="396"/>
        </pc:sldMkLst>
        <pc:spChg chg="mod">
          <ac:chgData name="Eve Thould" userId="38451c84653f422f" providerId="LiveId" clId="{C29300AB-396F-48A8-BFBF-369C0A5D2E98}" dt="2022-08-18T10:58:08.419" v="227" actId="1076"/>
          <ac:spMkLst>
            <pc:docMk/>
            <pc:sldMk cId="0" sldId="396"/>
            <ac:spMk id="3" creationId="{00000000-0000-0000-0000-000000000000}"/>
          </ac:spMkLst>
        </pc:spChg>
      </pc:sldChg>
      <pc:sldChg chg="modSp mod">
        <pc:chgData name="Eve Thould" userId="38451c84653f422f" providerId="LiveId" clId="{C29300AB-396F-48A8-BFBF-369C0A5D2E98}" dt="2022-08-18T10:32:14.299" v="6" actId="20577"/>
        <pc:sldMkLst>
          <pc:docMk/>
          <pc:sldMk cId="3177291353" sldId="409"/>
        </pc:sldMkLst>
        <pc:spChg chg="mod">
          <ac:chgData name="Eve Thould" userId="38451c84653f422f" providerId="LiveId" clId="{C29300AB-396F-48A8-BFBF-369C0A5D2E98}" dt="2022-08-18T10:32:14.299" v="6" actId="20577"/>
          <ac:spMkLst>
            <pc:docMk/>
            <pc:sldMk cId="3177291353" sldId="409"/>
            <ac:spMk id="5123" creationId="{00000000-0000-0000-0000-000000000000}"/>
          </ac:spMkLst>
        </pc:spChg>
      </pc:sldChg>
      <pc:sldChg chg="modSp mod">
        <pc:chgData name="Eve Thould" userId="38451c84653f422f" providerId="LiveId" clId="{C29300AB-396F-48A8-BFBF-369C0A5D2E98}" dt="2022-08-18T10:53:30.998" v="173" actId="20577"/>
        <pc:sldMkLst>
          <pc:docMk/>
          <pc:sldMk cId="2266737059" sldId="433"/>
        </pc:sldMkLst>
        <pc:spChg chg="mod">
          <ac:chgData name="Eve Thould" userId="38451c84653f422f" providerId="LiveId" clId="{C29300AB-396F-48A8-BFBF-369C0A5D2E98}" dt="2022-08-18T10:53:30.998" v="173" actId="20577"/>
          <ac:spMkLst>
            <pc:docMk/>
            <pc:sldMk cId="2266737059" sldId="433"/>
            <ac:spMk id="3" creationId="{00000000-0000-0000-0000-000000000000}"/>
          </ac:spMkLst>
        </pc:spChg>
      </pc:sldChg>
      <pc:sldChg chg="modSp mod">
        <pc:chgData name="Eve Thould" userId="38451c84653f422f" providerId="LiveId" clId="{C29300AB-396F-48A8-BFBF-369C0A5D2E98}" dt="2022-08-18T10:57:59.549" v="226" actId="20577"/>
        <pc:sldMkLst>
          <pc:docMk/>
          <pc:sldMk cId="3976499702" sldId="437"/>
        </pc:sldMkLst>
        <pc:spChg chg="mod">
          <ac:chgData name="Eve Thould" userId="38451c84653f422f" providerId="LiveId" clId="{C29300AB-396F-48A8-BFBF-369C0A5D2E98}" dt="2022-08-18T10:57:59.549" v="226" actId="20577"/>
          <ac:spMkLst>
            <pc:docMk/>
            <pc:sldMk cId="3976499702" sldId="437"/>
            <ac:spMk id="3" creationId="{00000000-0000-0000-0000-000000000000}"/>
          </ac:spMkLst>
        </pc:spChg>
      </pc:sldChg>
      <pc:sldChg chg="modSp mod">
        <pc:chgData name="Eve Thould" userId="38451c84653f422f" providerId="LiveId" clId="{C29300AB-396F-48A8-BFBF-369C0A5D2E98}" dt="2022-08-18T10:53:43.327" v="180" actId="20577"/>
        <pc:sldMkLst>
          <pc:docMk/>
          <pc:sldMk cId="743579049" sldId="444"/>
        </pc:sldMkLst>
        <pc:spChg chg="mod">
          <ac:chgData name="Eve Thould" userId="38451c84653f422f" providerId="LiveId" clId="{C29300AB-396F-48A8-BFBF-369C0A5D2E98}" dt="2022-08-18T10:53:43.327" v="180" actId="20577"/>
          <ac:spMkLst>
            <pc:docMk/>
            <pc:sldMk cId="743579049" sldId="444"/>
            <ac:spMk id="3" creationId="{00000000-0000-0000-0000-000000000000}"/>
          </ac:spMkLst>
        </pc:spChg>
      </pc:sldChg>
      <pc:sldChg chg="modSp mod">
        <pc:chgData name="Eve Thould" userId="38451c84653f422f" providerId="LiveId" clId="{C29300AB-396F-48A8-BFBF-369C0A5D2E98}" dt="2022-08-18T10:55:27.089" v="195" actId="14826"/>
        <pc:sldMkLst>
          <pc:docMk/>
          <pc:sldMk cId="475661549" sldId="445"/>
        </pc:sldMkLst>
        <pc:spChg chg="mod">
          <ac:chgData name="Eve Thould" userId="38451c84653f422f" providerId="LiveId" clId="{C29300AB-396F-48A8-BFBF-369C0A5D2E98}" dt="2022-08-18T10:54:18.968" v="193" actId="20577"/>
          <ac:spMkLst>
            <pc:docMk/>
            <pc:sldMk cId="475661549" sldId="445"/>
            <ac:spMk id="3" creationId="{00000000-0000-0000-0000-000000000000}"/>
          </ac:spMkLst>
        </pc:spChg>
        <pc:picChg chg="mod">
          <ac:chgData name="Eve Thould" userId="38451c84653f422f" providerId="LiveId" clId="{C29300AB-396F-48A8-BFBF-369C0A5D2E98}" dt="2022-08-18T10:55:27.089" v="195" actId="14826"/>
          <ac:picMkLst>
            <pc:docMk/>
            <pc:sldMk cId="475661549" sldId="445"/>
            <ac:picMk id="13314" creationId="{3412E837-2D5D-3650-BEC8-1E40EAD9FCD0}"/>
          </ac:picMkLst>
        </pc:picChg>
      </pc:sldChg>
      <pc:sldChg chg="modSp">
        <pc:chgData name="Eve Thould" userId="38451c84653f422f" providerId="LiveId" clId="{C29300AB-396F-48A8-BFBF-369C0A5D2E98}" dt="2022-08-18T10:40:25.894" v="78" actId="14826"/>
        <pc:sldMkLst>
          <pc:docMk/>
          <pc:sldMk cId="3555777529" sldId="447"/>
        </pc:sldMkLst>
        <pc:picChg chg="mod">
          <ac:chgData name="Eve Thould" userId="38451c84653f422f" providerId="LiveId" clId="{C29300AB-396F-48A8-BFBF-369C0A5D2E98}" dt="2022-08-18T10:40:25.894" v="78" actId="14826"/>
          <ac:picMkLst>
            <pc:docMk/>
            <pc:sldMk cId="3555777529" sldId="447"/>
            <ac:picMk id="5122" creationId="{B955E42F-FE1C-0735-533B-D92EF566AFAB}"/>
          </ac:picMkLst>
        </pc:picChg>
      </pc:sldChg>
      <pc:sldChg chg="modSp mod">
        <pc:chgData name="Eve Thould" userId="38451c84653f422f" providerId="LiveId" clId="{C29300AB-396F-48A8-BFBF-369C0A5D2E98}" dt="2022-08-18T10:46:55.759" v="118" actId="1076"/>
        <pc:sldMkLst>
          <pc:docMk/>
          <pc:sldMk cId="3746681171" sldId="448"/>
        </pc:sldMkLst>
        <pc:spChg chg="mod">
          <ac:chgData name="Eve Thould" userId="38451c84653f422f" providerId="LiveId" clId="{C29300AB-396F-48A8-BFBF-369C0A5D2E98}" dt="2022-08-18T10:46:06.720" v="115" actId="20577"/>
          <ac:spMkLst>
            <pc:docMk/>
            <pc:sldMk cId="3746681171" sldId="448"/>
            <ac:spMk id="3" creationId="{00000000-0000-0000-0000-000000000000}"/>
          </ac:spMkLst>
        </pc:spChg>
        <pc:picChg chg="mod">
          <ac:chgData name="Eve Thould" userId="38451c84653f422f" providerId="LiveId" clId="{C29300AB-396F-48A8-BFBF-369C0A5D2E98}" dt="2022-08-18T10:46:55.759" v="118" actId="1076"/>
          <ac:picMkLst>
            <pc:docMk/>
            <pc:sldMk cId="3746681171" sldId="448"/>
            <ac:picMk id="8194" creationId="{A6A16368-1A39-3BEC-9D6C-223CEDB0CF7E}"/>
          </ac:picMkLst>
        </pc:picChg>
      </pc:sldChg>
      <pc:sldChg chg="modSp mod">
        <pc:chgData name="Eve Thould" userId="38451c84653f422f" providerId="LiveId" clId="{C29300AB-396F-48A8-BFBF-369C0A5D2E98}" dt="2022-08-18T10:49:12.817" v="124" actId="14826"/>
        <pc:sldMkLst>
          <pc:docMk/>
          <pc:sldMk cId="2907065507" sldId="450"/>
        </pc:sldMkLst>
        <pc:spChg chg="mod">
          <ac:chgData name="Eve Thould" userId="38451c84653f422f" providerId="LiveId" clId="{C29300AB-396F-48A8-BFBF-369C0A5D2E98}" dt="2022-08-18T10:48:34.397" v="123" actId="20577"/>
          <ac:spMkLst>
            <pc:docMk/>
            <pc:sldMk cId="2907065507" sldId="450"/>
            <ac:spMk id="3" creationId="{00000000-0000-0000-0000-000000000000}"/>
          </ac:spMkLst>
        </pc:spChg>
        <pc:picChg chg="mod">
          <ac:chgData name="Eve Thould" userId="38451c84653f422f" providerId="LiveId" clId="{C29300AB-396F-48A8-BFBF-369C0A5D2E98}" dt="2022-08-18T10:49:12.817" v="124" actId="14826"/>
          <ac:picMkLst>
            <pc:docMk/>
            <pc:sldMk cId="2907065507" sldId="450"/>
            <ac:picMk id="9218" creationId="{4A56D618-66E2-39CF-F088-F7C2AFBA4BB1}"/>
          </ac:picMkLst>
        </pc:picChg>
      </pc:sldChg>
      <pc:sldChg chg="modSp mod">
        <pc:chgData name="Eve Thould" userId="38451c84653f422f" providerId="LiveId" clId="{C29300AB-396F-48A8-BFBF-369C0A5D2E98}" dt="2022-08-18T10:49:34.493" v="134" actId="20577"/>
        <pc:sldMkLst>
          <pc:docMk/>
          <pc:sldMk cId="644233849" sldId="451"/>
        </pc:sldMkLst>
        <pc:spChg chg="mod">
          <ac:chgData name="Eve Thould" userId="38451c84653f422f" providerId="LiveId" clId="{C29300AB-396F-48A8-BFBF-369C0A5D2E98}" dt="2022-08-18T10:49:34.493" v="134" actId="20577"/>
          <ac:spMkLst>
            <pc:docMk/>
            <pc:sldMk cId="644233849" sldId="451"/>
            <ac:spMk id="3" creationId="{00000000-0000-0000-0000-000000000000}"/>
          </ac:spMkLst>
        </pc:spChg>
      </pc:sldChg>
      <pc:sldChg chg="modSp mod">
        <pc:chgData name="Eve Thould" userId="38451c84653f422f" providerId="LiveId" clId="{C29300AB-396F-48A8-BFBF-369C0A5D2E98}" dt="2022-08-18T10:51:47.022" v="147" actId="14826"/>
        <pc:sldMkLst>
          <pc:docMk/>
          <pc:sldMk cId="3017426096" sldId="452"/>
        </pc:sldMkLst>
        <pc:spChg chg="mod">
          <ac:chgData name="Eve Thould" userId="38451c84653f422f" providerId="LiveId" clId="{C29300AB-396F-48A8-BFBF-369C0A5D2E98}" dt="2022-08-18T10:51:06.422" v="145" actId="20577"/>
          <ac:spMkLst>
            <pc:docMk/>
            <pc:sldMk cId="3017426096" sldId="452"/>
            <ac:spMk id="3" creationId="{00000000-0000-0000-0000-000000000000}"/>
          </ac:spMkLst>
        </pc:spChg>
        <pc:picChg chg="mod">
          <ac:chgData name="Eve Thould" userId="38451c84653f422f" providerId="LiveId" clId="{C29300AB-396F-48A8-BFBF-369C0A5D2E98}" dt="2022-08-18T10:51:47.022" v="147" actId="14826"/>
          <ac:picMkLst>
            <pc:docMk/>
            <pc:sldMk cId="3017426096" sldId="452"/>
            <ac:picMk id="11266" creationId="{74A5CDBF-F918-F421-0015-8631F80F626C}"/>
          </ac:picMkLst>
        </pc:picChg>
      </pc:sldChg>
      <pc:sldChg chg="modSp mod">
        <pc:chgData name="Eve Thould" userId="38451c84653f422f" providerId="LiveId" clId="{C29300AB-396F-48A8-BFBF-369C0A5D2E98}" dt="2022-08-18T10:37:48.004" v="58" actId="1076"/>
        <pc:sldMkLst>
          <pc:docMk/>
          <pc:sldMk cId="4011177383" sldId="460"/>
        </pc:sldMkLst>
        <pc:spChg chg="mod">
          <ac:chgData name="Eve Thould" userId="38451c84653f422f" providerId="LiveId" clId="{C29300AB-396F-48A8-BFBF-369C0A5D2E98}" dt="2022-08-18T10:36:57.723" v="55" actId="20577"/>
          <ac:spMkLst>
            <pc:docMk/>
            <pc:sldMk cId="4011177383" sldId="460"/>
            <ac:spMk id="3" creationId="{00000000-0000-0000-0000-000000000000}"/>
          </ac:spMkLst>
        </pc:spChg>
        <pc:picChg chg="mod">
          <ac:chgData name="Eve Thould" userId="38451c84653f422f" providerId="LiveId" clId="{C29300AB-396F-48A8-BFBF-369C0A5D2E98}" dt="2022-08-18T10:37:48.004" v="58" actId="1076"/>
          <ac:picMkLst>
            <pc:docMk/>
            <pc:sldMk cId="4011177383" sldId="460"/>
            <ac:picMk id="3074" creationId="{D7F0434B-DB9A-D05A-4580-A509CBEAF1F2}"/>
          </ac:picMkLst>
        </pc:picChg>
      </pc:sldChg>
      <pc:sldChg chg="modSp mod">
        <pc:chgData name="Eve Thould" userId="38451c84653f422f" providerId="LiveId" clId="{C29300AB-396F-48A8-BFBF-369C0A5D2E98}" dt="2022-08-18T10:35:14.718" v="34" actId="20577"/>
        <pc:sldMkLst>
          <pc:docMk/>
          <pc:sldMk cId="2299232456" sldId="461"/>
        </pc:sldMkLst>
        <pc:spChg chg="mod">
          <ac:chgData name="Eve Thould" userId="38451c84653f422f" providerId="LiveId" clId="{C29300AB-396F-48A8-BFBF-369C0A5D2E98}" dt="2022-08-18T10:35:14.718" v="34" actId="20577"/>
          <ac:spMkLst>
            <pc:docMk/>
            <pc:sldMk cId="2299232456" sldId="461"/>
            <ac:spMk id="3" creationId="{00000000-0000-0000-0000-000000000000}"/>
          </ac:spMkLst>
        </pc:spChg>
      </pc:sldChg>
      <pc:sldChg chg="modSp mod">
        <pc:chgData name="Eve Thould" userId="38451c84653f422f" providerId="LiveId" clId="{C29300AB-396F-48A8-BFBF-369C0A5D2E98}" dt="2022-08-18T10:39:02.024" v="70" actId="1076"/>
        <pc:sldMkLst>
          <pc:docMk/>
          <pc:sldMk cId="1392387916" sldId="462"/>
        </pc:sldMkLst>
        <pc:spChg chg="mod">
          <ac:chgData name="Eve Thould" userId="38451c84653f422f" providerId="LiveId" clId="{C29300AB-396F-48A8-BFBF-369C0A5D2E98}" dt="2022-08-18T10:38:59.444" v="69" actId="20577"/>
          <ac:spMkLst>
            <pc:docMk/>
            <pc:sldMk cId="1392387916" sldId="462"/>
            <ac:spMk id="3" creationId="{00000000-0000-0000-0000-000000000000}"/>
          </ac:spMkLst>
        </pc:spChg>
        <pc:picChg chg="mod">
          <ac:chgData name="Eve Thould" userId="38451c84653f422f" providerId="LiveId" clId="{C29300AB-396F-48A8-BFBF-369C0A5D2E98}" dt="2022-08-18T10:39:02.024" v="70" actId="1076"/>
          <ac:picMkLst>
            <pc:docMk/>
            <pc:sldMk cId="1392387916" sldId="462"/>
            <ac:picMk id="4098" creationId="{FB347717-5979-C211-0983-6BAE384E873C}"/>
          </ac:picMkLst>
        </pc:picChg>
      </pc:sldChg>
      <pc:sldChg chg="modSp mod">
        <pc:chgData name="Eve Thould" userId="38451c84653f422f" providerId="LiveId" clId="{C29300AB-396F-48A8-BFBF-369C0A5D2E98}" dt="2022-08-18T10:36:44.290" v="52" actId="20577"/>
        <pc:sldMkLst>
          <pc:docMk/>
          <pc:sldMk cId="3014694294" sldId="463"/>
        </pc:sldMkLst>
        <pc:spChg chg="mod">
          <ac:chgData name="Eve Thould" userId="38451c84653f422f" providerId="LiveId" clId="{C29300AB-396F-48A8-BFBF-369C0A5D2E98}" dt="2022-08-18T10:36:44.290" v="52" actId="20577"/>
          <ac:spMkLst>
            <pc:docMk/>
            <pc:sldMk cId="3014694294" sldId="463"/>
            <ac:spMk id="3" creationId="{00000000-0000-0000-0000-000000000000}"/>
          </ac:spMkLst>
        </pc:spChg>
        <pc:picChg chg="mod">
          <ac:chgData name="Eve Thould" userId="38451c84653f422f" providerId="LiveId" clId="{C29300AB-396F-48A8-BFBF-369C0A5D2E98}" dt="2022-08-18T10:36:07.622" v="37" actId="14826"/>
          <ac:picMkLst>
            <pc:docMk/>
            <pc:sldMk cId="3014694294" sldId="463"/>
            <ac:picMk id="2050" creationId="{4221E972-4EC1-AB1B-05C4-F66BB68FEADB}"/>
          </ac:picMkLst>
        </pc:picChg>
      </pc:sldChg>
      <pc:sldChg chg="modSp mod">
        <pc:chgData name="Eve Thould" userId="38451c84653f422f" providerId="LiveId" clId="{C29300AB-396F-48A8-BFBF-369C0A5D2E98}" dt="2022-08-18T10:38:52.630" v="68" actId="255"/>
        <pc:sldMkLst>
          <pc:docMk/>
          <pc:sldMk cId="2846906992" sldId="464"/>
        </pc:sldMkLst>
        <pc:spChg chg="mod">
          <ac:chgData name="Eve Thould" userId="38451c84653f422f" providerId="LiveId" clId="{C29300AB-396F-48A8-BFBF-369C0A5D2E98}" dt="2022-08-18T10:38:52.630" v="68" actId="255"/>
          <ac:spMkLst>
            <pc:docMk/>
            <pc:sldMk cId="2846906992" sldId="464"/>
            <ac:spMk id="3" creationId="{00000000-0000-0000-0000-000000000000}"/>
          </ac:spMkLst>
        </pc:spChg>
      </pc:sldChg>
      <pc:sldChg chg="modSp mod">
        <pc:chgData name="Eve Thould" userId="38451c84653f422f" providerId="LiveId" clId="{C29300AB-396F-48A8-BFBF-369C0A5D2E98}" dt="2022-08-18T10:41:45.161" v="94" actId="20577"/>
        <pc:sldMkLst>
          <pc:docMk/>
          <pc:sldMk cId="852427156" sldId="465"/>
        </pc:sldMkLst>
        <pc:spChg chg="mod">
          <ac:chgData name="Eve Thould" userId="38451c84653f422f" providerId="LiveId" clId="{C29300AB-396F-48A8-BFBF-369C0A5D2E98}" dt="2022-08-18T10:41:45.161" v="94" actId="20577"/>
          <ac:spMkLst>
            <pc:docMk/>
            <pc:sldMk cId="852427156" sldId="465"/>
            <ac:spMk id="3" creationId="{00000000-0000-0000-0000-000000000000}"/>
          </ac:spMkLst>
        </pc:spChg>
        <pc:picChg chg="mod">
          <ac:chgData name="Eve Thould" userId="38451c84653f422f" providerId="LiveId" clId="{C29300AB-396F-48A8-BFBF-369C0A5D2E98}" dt="2022-08-18T10:41:09.904" v="79" actId="14826"/>
          <ac:picMkLst>
            <pc:docMk/>
            <pc:sldMk cId="852427156" sldId="465"/>
            <ac:picMk id="6146" creationId="{40490956-BE22-B914-393C-D1D5E0CE7814}"/>
          </ac:picMkLst>
        </pc:picChg>
      </pc:sldChg>
      <pc:sldChg chg="modSp mod">
        <pc:chgData name="Eve Thould" userId="38451c84653f422f" providerId="LiveId" clId="{C29300AB-396F-48A8-BFBF-369C0A5D2E98}" dt="2022-08-18T10:45:52.193" v="110" actId="14826"/>
        <pc:sldMkLst>
          <pc:docMk/>
          <pc:sldMk cId="1932839695" sldId="466"/>
        </pc:sldMkLst>
        <pc:spChg chg="mod">
          <ac:chgData name="Eve Thould" userId="38451c84653f422f" providerId="LiveId" clId="{C29300AB-396F-48A8-BFBF-369C0A5D2E98}" dt="2022-08-18T10:42:21.900" v="100" actId="14100"/>
          <ac:spMkLst>
            <pc:docMk/>
            <pc:sldMk cId="1932839695" sldId="466"/>
            <ac:spMk id="3" creationId="{00000000-0000-0000-0000-000000000000}"/>
          </ac:spMkLst>
        </pc:spChg>
        <pc:spChg chg="mod">
          <ac:chgData name="Eve Thould" userId="38451c84653f422f" providerId="LiveId" clId="{C29300AB-396F-48A8-BFBF-369C0A5D2E98}" dt="2022-08-18T10:41:55.273" v="95" actId="403"/>
          <ac:spMkLst>
            <pc:docMk/>
            <pc:sldMk cId="1932839695" sldId="466"/>
            <ac:spMk id="4" creationId="{07E7B85C-0967-48F8-B348-6B039073F3AF}"/>
          </ac:spMkLst>
        </pc:spChg>
        <pc:spChg chg="mod">
          <ac:chgData name="Eve Thould" userId="38451c84653f422f" providerId="LiveId" clId="{C29300AB-396F-48A8-BFBF-369C0A5D2E98}" dt="2022-08-18T10:43:50.502" v="105" actId="20577"/>
          <ac:spMkLst>
            <pc:docMk/>
            <pc:sldMk cId="1932839695" sldId="466"/>
            <ac:spMk id="6" creationId="{978836BC-0F71-4D1D-82E1-82E8854F0226}"/>
          </ac:spMkLst>
        </pc:spChg>
        <pc:spChg chg="mod">
          <ac:chgData name="Eve Thould" userId="38451c84653f422f" providerId="LiveId" clId="{C29300AB-396F-48A8-BFBF-369C0A5D2E98}" dt="2022-08-18T10:42:10.662" v="99" actId="14100"/>
          <ac:spMkLst>
            <pc:docMk/>
            <pc:sldMk cId="1932839695" sldId="466"/>
            <ac:spMk id="7" creationId="{D9C55376-EF60-467D-B838-7E6D39470128}"/>
          </ac:spMkLst>
        </pc:spChg>
        <pc:picChg chg="mod">
          <ac:chgData name="Eve Thould" userId="38451c84653f422f" providerId="LiveId" clId="{C29300AB-396F-48A8-BFBF-369C0A5D2E98}" dt="2022-08-18T10:45:10.862" v="108" actId="14826"/>
          <ac:picMkLst>
            <pc:docMk/>
            <pc:sldMk cId="1932839695" sldId="466"/>
            <ac:picMk id="7170" creationId="{6789B569-2F4F-7EEF-7724-93D6A27CA7F7}"/>
          </ac:picMkLst>
        </pc:picChg>
        <pc:picChg chg="mod">
          <ac:chgData name="Eve Thould" userId="38451c84653f422f" providerId="LiveId" clId="{C29300AB-396F-48A8-BFBF-369C0A5D2E98}" dt="2022-08-18T10:45:15.825" v="109" actId="14826"/>
          <ac:picMkLst>
            <pc:docMk/>
            <pc:sldMk cId="1932839695" sldId="466"/>
            <ac:picMk id="7172" creationId="{2486A8E7-B287-BCAD-83FB-C8299906893C}"/>
          </ac:picMkLst>
        </pc:picChg>
        <pc:picChg chg="mod">
          <ac:chgData name="Eve Thould" userId="38451c84653f422f" providerId="LiveId" clId="{C29300AB-396F-48A8-BFBF-369C0A5D2E98}" dt="2022-08-18T10:45:52.193" v="110" actId="14826"/>
          <ac:picMkLst>
            <pc:docMk/>
            <pc:sldMk cId="1932839695" sldId="466"/>
            <ac:picMk id="7174" creationId="{00699F09-9CC0-82FD-DF83-1F4138813BC6}"/>
          </ac:picMkLst>
        </pc:picChg>
      </pc:sldChg>
      <pc:sldChg chg="modSp mod">
        <pc:chgData name="Eve Thould" userId="38451c84653f422f" providerId="LiveId" clId="{C29300AB-396F-48A8-BFBF-369C0A5D2E98}" dt="2022-08-18T10:50:50.351" v="139" actId="14826"/>
        <pc:sldMkLst>
          <pc:docMk/>
          <pc:sldMk cId="2453202498" sldId="467"/>
        </pc:sldMkLst>
        <pc:spChg chg="mod">
          <ac:chgData name="Eve Thould" userId="38451c84653f422f" providerId="LiveId" clId="{C29300AB-396F-48A8-BFBF-369C0A5D2E98}" dt="2022-08-18T10:49:48.708" v="138" actId="20577"/>
          <ac:spMkLst>
            <pc:docMk/>
            <pc:sldMk cId="2453202498" sldId="467"/>
            <ac:spMk id="3" creationId="{00000000-0000-0000-0000-000000000000}"/>
          </ac:spMkLst>
        </pc:spChg>
        <pc:picChg chg="mod">
          <ac:chgData name="Eve Thould" userId="38451c84653f422f" providerId="LiveId" clId="{C29300AB-396F-48A8-BFBF-369C0A5D2E98}" dt="2022-08-18T10:50:50.351" v="139" actId="14826"/>
          <ac:picMkLst>
            <pc:docMk/>
            <pc:sldMk cId="2453202498" sldId="467"/>
            <ac:picMk id="10242" creationId="{C12D1050-96ED-AB80-E718-431F4DA08F29}"/>
          </ac:picMkLst>
        </pc:picChg>
      </pc:sldChg>
      <pc:sldChg chg="modSp mod">
        <pc:chgData name="Eve Thould" userId="38451c84653f422f" providerId="LiveId" clId="{C29300AB-396F-48A8-BFBF-369C0A5D2E98}" dt="2022-08-18T10:52:55.499" v="156" actId="1076"/>
        <pc:sldMkLst>
          <pc:docMk/>
          <pc:sldMk cId="874544170" sldId="468"/>
        </pc:sldMkLst>
        <pc:spChg chg="mod">
          <ac:chgData name="Eve Thould" userId="38451c84653f422f" providerId="LiveId" clId="{C29300AB-396F-48A8-BFBF-369C0A5D2E98}" dt="2022-08-18T10:52:12.816" v="154" actId="20577"/>
          <ac:spMkLst>
            <pc:docMk/>
            <pc:sldMk cId="874544170" sldId="468"/>
            <ac:spMk id="3" creationId="{00000000-0000-0000-0000-000000000000}"/>
          </ac:spMkLst>
        </pc:spChg>
        <pc:picChg chg="mod">
          <ac:chgData name="Eve Thould" userId="38451c84653f422f" providerId="LiveId" clId="{C29300AB-396F-48A8-BFBF-369C0A5D2E98}" dt="2022-08-18T10:52:55.499" v="156" actId="1076"/>
          <ac:picMkLst>
            <pc:docMk/>
            <pc:sldMk cId="874544170" sldId="468"/>
            <ac:picMk id="12290" creationId="{709726E6-1CC4-3D7F-70A8-0F6989B8455B}"/>
          </ac:picMkLst>
        </pc:picChg>
      </pc:sldChg>
      <pc:sldChg chg="modSp mod">
        <pc:chgData name="Eve Thould" userId="38451c84653f422f" providerId="LiveId" clId="{C29300AB-396F-48A8-BFBF-369C0A5D2E98}" dt="2022-08-18T10:53:06.915" v="162" actId="20577"/>
        <pc:sldMkLst>
          <pc:docMk/>
          <pc:sldMk cId="1230547922" sldId="469"/>
        </pc:sldMkLst>
        <pc:spChg chg="mod">
          <ac:chgData name="Eve Thould" userId="38451c84653f422f" providerId="LiveId" clId="{C29300AB-396F-48A8-BFBF-369C0A5D2E98}" dt="2022-08-18T10:53:06.915" v="162" actId="20577"/>
          <ac:spMkLst>
            <pc:docMk/>
            <pc:sldMk cId="1230547922" sldId="469"/>
            <ac:spMk id="3" creationId="{00000000-0000-0000-0000-000000000000}"/>
          </ac:spMkLst>
        </pc:spChg>
      </pc:sldChg>
      <pc:sldChg chg="modSp mod">
        <pc:chgData name="Eve Thould" userId="38451c84653f422f" providerId="LiveId" clId="{C29300AB-396F-48A8-BFBF-369C0A5D2E98}" dt="2022-08-18T10:56:07.863" v="204" actId="1076"/>
        <pc:sldMkLst>
          <pc:docMk/>
          <pc:sldMk cId="1186238204" sldId="470"/>
        </pc:sldMkLst>
        <pc:spChg chg="mod">
          <ac:chgData name="Eve Thould" userId="38451c84653f422f" providerId="LiveId" clId="{C29300AB-396F-48A8-BFBF-369C0A5D2E98}" dt="2022-08-18T10:56:07.863" v="204" actId="1076"/>
          <ac:spMkLst>
            <pc:docMk/>
            <pc:sldMk cId="1186238204" sldId="470"/>
            <ac:spMk id="3" creationId="{00000000-0000-0000-0000-000000000000}"/>
          </ac:spMkLst>
        </pc:spChg>
      </pc:sldChg>
      <pc:sldChg chg="modSp mod">
        <pc:chgData name="Eve Thould" userId="38451c84653f422f" providerId="LiveId" clId="{C29300AB-396F-48A8-BFBF-369C0A5D2E98}" dt="2022-08-18T10:56:22.154" v="209" actId="20577"/>
        <pc:sldMkLst>
          <pc:docMk/>
          <pc:sldMk cId="2488529336" sldId="471"/>
        </pc:sldMkLst>
        <pc:spChg chg="mod">
          <ac:chgData name="Eve Thould" userId="38451c84653f422f" providerId="LiveId" clId="{C29300AB-396F-48A8-BFBF-369C0A5D2E98}" dt="2022-08-18T10:56:22.154" v="209" actId="20577"/>
          <ac:spMkLst>
            <pc:docMk/>
            <pc:sldMk cId="2488529336" sldId="471"/>
            <ac:spMk id="3" creationId="{00000000-0000-0000-0000-000000000000}"/>
          </ac:spMkLst>
        </pc:spChg>
      </pc:sldChg>
      <pc:sldChg chg="modSp mod">
        <pc:chgData name="Eve Thould" userId="38451c84653f422f" providerId="LiveId" clId="{C29300AB-396F-48A8-BFBF-369C0A5D2E98}" dt="2022-08-18T10:56:44.488" v="214" actId="20577"/>
        <pc:sldMkLst>
          <pc:docMk/>
          <pc:sldMk cId="686291752" sldId="472"/>
        </pc:sldMkLst>
        <pc:spChg chg="mod">
          <ac:chgData name="Eve Thould" userId="38451c84653f422f" providerId="LiveId" clId="{C29300AB-396F-48A8-BFBF-369C0A5D2E98}" dt="2022-08-18T10:56:44.488" v="214" actId="20577"/>
          <ac:spMkLst>
            <pc:docMk/>
            <pc:sldMk cId="686291752" sldId="472"/>
            <ac:spMk id="3" creationId="{00000000-0000-0000-0000-000000000000}"/>
          </ac:spMkLst>
        </pc:spChg>
      </pc:sldChg>
      <pc:sldChg chg="modSp mod">
        <pc:chgData name="Eve Thould" userId="38451c84653f422f" providerId="LiveId" clId="{C29300AB-396F-48A8-BFBF-369C0A5D2E98}" dt="2022-08-18T10:56:54.849" v="217" actId="20577"/>
        <pc:sldMkLst>
          <pc:docMk/>
          <pc:sldMk cId="2897675691" sldId="473"/>
        </pc:sldMkLst>
        <pc:spChg chg="mod">
          <ac:chgData name="Eve Thould" userId="38451c84653f422f" providerId="LiveId" clId="{C29300AB-396F-48A8-BFBF-369C0A5D2E98}" dt="2022-08-18T10:56:54.849" v="217" actId="20577"/>
          <ac:spMkLst>
            <pc:docMk/>
            <pc:sldMk cId="2897675691" sldId="473"/>
            <ac:spMk id="3" creationId="{00000000-0000-0000-0000-000000000000}"/>
          </ac:spMkLst>
        </pc:spChg>
      </pc:sldChg>
      <pc:sldChg chg="modSp mod">
        <pc:chgData name="Eve Thould" userId="38451c84653f422f" providerId="LiveId" clId="{C29300AB-396F-48A8-BFBF-369C0A5D2E98}" dt="2022-08-18T10:57:42.567" v="220" actId="1076"/>
        <pc:sldMkLst>
          <pc:docMk/>
          <pc:sldMk cId="356747430" sldId="474"/>
        </pc:sldMkLst>
        <pc:spChg chg="mod">
          <ac:chgData name="Eve Thould" userId="38451c84653f422f" providerId="LiveId" clId="{C29300AB-396F-48A8-BFBF-369C0A5D2E98}" dt="2022-08-18T10:57:42.567" v="220" actId="1076"/>
          <ac:spMkLst>
            <pc:docMk/>
            <pc:sldMk cId="356747430" sldId="474"/>
            <ac:spMk id="3" creationId="{00000000-0000-0000-0000-000000000000}"/>
          </ac:spMkLst>
        </pc:spChg>
      </pc:sldChg>
    </pc:docChg>
  </pc:docChgLst>
  <pc:docChgLst>
    <pc:chgData name="Eve Thould" userId="38451c84653f422f" providerId="LiveId" clId="{505FADD3-76FF-42D6-9CEA-4FA22428F5DD}"/>
    <pc:docChg chg="modSld">
      <pc:chgData name="Eve Thould" userId="38451c84653f422f" providerId="LiveId" clId="{505FADD3-76FF-42D6-9CEA-4FA22428F5DD}" dt="2022-08-18T15:28:06.689" v="5" actId="20577"/>
      <pc:docMkLst>
        <pc:docMk/>
      </pc:docMkLst>
      <pc:sldChg chg="modSp mod">
        <pc:chgData name="Eve Thould" userId="38451c84653f422f" providerId="LiveId" clId="{505FADD3-76FF-42D6-9CEA-4FA22428F5DD}" dt="2022-08-18T15:27:54.726" v="0" actId="20577"/>
        <pc:sldMkLst>
          <pc:docMk/>
          <pc:sldMk cId="475661549" sldId="445"/>
        </pc:sldMkLst>
        <pc:spChg chg="mod">
          <ac:chgData name="Eve Thould" userId="38451c84653f422f" providerId="LiveId" clId="{505FADD3-76FF-42D6-9CEA-4FA22428F5DD}" dt="2022-08-18T15:27:54.726" v="0" actId="20577"/>
          <ac:spMkLst>
            <pc:docMk/>
            <pc:sldMk cId="475661549" sldId="445"/>
            <ac:spMk id="3" creationId="{00000000-0000-0000-0000-000000000000}"/>
          </ac:spMkLst>
        </pc:spChg>
      </pc:sldChg>
      <pc:sldChg chg="modSp mod">
        <pc:chgData name="Eve Thould" userId="38451c84653f422f" providerId="LiveId" clId="{505FADD3-76FF-42D6-9CEA-4FA22428F5DD}" dt="2022-08-18T15:28:06.689" v="5" actId="20577"/>
        <pc:sldMkLst>
          <pc:docMk/>
          <pc:sldMk cId="356747430" sldId="474"/>
        </pc:sldMkLst>
        <pc:spChg chg="mod">
          <ac:chgData name="Eve Thould" userId="38451c84653f422f" providerId="LiveId" clId="{505FADD3-76FF-42D6-9CEA-4FA22428F5DD}" dt="2022-08-18T15:28:06.689" v="5" actId="20577"/>
          <ac:spMkLst>
            <pc:docMk/>
            <pc:sldMk cId="356747430" sldId="474"/>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8/22/2022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1227775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106445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383667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291310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3282253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259259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976102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716926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35625813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238691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3859387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Calibri" panose="020F0502020204030204" pitchFamily="34" charset="0"/>
              <a:ea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6677273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37046776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14551697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dirty="0"/>
          </a:p>
        </p:txBody>
      </p:sp>
    </p:spTree>
    <p:extLst>
      <p:ext uri="{BB962C8B-B14F-4D97-AF65-F5344CB8AC3E}">
        <p14:creationId xmlns:p14="http://schemas.microsoft.com/office/powerpoint/2010/main" val="12435724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dirty="0"/>
          </a:p>
        </p:txBody>
      </p:sp>
    </p:spTree>
    <p:extLst>
      <p:ext uri="{BB962C8B-B14F-4D97-AF65-F5344CB8AC3E}">
        <p14:creationId xmlns:p14="http://schemas.microsoft.com/office/powerpoint/2010/main" val="33340634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2044171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29098674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dirty="0"/>
          </a:p>
        </p:txBody>
      </p:sp>
    </p:spTree>
    <p:extLst>
      <p:ext uri="{BB962C8B-B14F-4D97-AF65-F5344CB8AC3E}">
        <p14:creationId xmlns:p14="http://schemas.microsoft.com/office/powerpoint/2010/main" val="3637364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dirty="0"/>
          </a:p>
        </p:txBody>
      </p:sp>
    </p:spTree>
    <p:extLst>
      <p:ext uri="{BB962C8B-B14F-4D97-AF65-F5344CB8AC3E}">
        <p14:creationId xmlns:p14="http://schemas.microsoft.com/office/powerpoint/2010/main" val="3261587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4129866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a:t>
            </a:r>
          </a:p>
          <a:p>
            <a:r>
              <a:rPr lang="en-US" dirty="0"/>
              <a:t>Source: https://www.mckinsey.com/featured-insights/artificial-intelligence/notes-from-the-AI-frontier-modeling-the-impact-of-ai-on-the-world-economy</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97085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4058537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935900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088394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1713929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External shareholders may be family and friends of a private limited company owner or may have bought shares in a PLC on the stock market.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2495038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088232"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56B3F51F-E812-FFB7-ABAD-163C5BC09CB3}"/>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1.jp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a:pPr>
            <a:r>
              <a:rPr lang="en-GB" sz="2400" b="1" dirty="0"/>
              <a:t>Business context</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17: The impact new and emerging technologies can have on organisations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Range of current and emerging technologies</a:t>
            </a:r>
          </a:p>
        </p:txBody>
      </p:sp>
      <p:graphicFrame>
        <p:nvGraphicFramePr>
          <p:cNvPr id="6" name="Table 6">
            <a:extLst>
              <a:ext uri="{FF2B5EF4-FFF2-40B4-BE49-F238E27FC236}">
                <a16:creationId xmlns:a16="http://schemas.microsoft.com/office/drawing/2014/main" id="{19773902-2825-4180-9802-28EE0C6D4452}"/>
              </a:ext>
            </a:extLst>
          </p:cNvPr>
          <p:cNvGraphicFramePr>
            <a:graphicFrameLocks noGrp="1"/>
          </p:cNvGraphicFramePr>
          <p:nvPr>
            <p:ph sz="quarter" idx="10"/>
            <p:extLst>
              <p:ext uri="{D42A27DB-BD31-4B8C-83A1-F6EECF244321}">
                <p14:modId xmlns:p14="http://schemas.microsoft.com/office/powerpoint/2010/main" val="177941964"/>
              </p:ext>
            </p:extLst>
          </p:nvPr>
        </p:nvGraphicFramePr>
        <p:xfrm>
          <a:off x="827584" y="2630520"/>
          <a:ext cx="7638019" cy="2598680"/>
        </p:xfrm>
        <a:graphic>
          <a:graphicData uri="http://schemas.openxmlformats.org/drawingml/2006/table">
            <a:tbl>
              <a:tblPr firstRow="1" bandRow="1">
                <a:tableStyleId>{5C22544A-7EE6-4342-B048-85BDC9FD1C3A}</a:tableStyleId>
              </a:tblPr>
              <a:tblGrid>
                <a:gridCol w="1417521">
                  <a:extLst>
                    <a:ext uri="{9D8B030D-6E8A-4147-A177-3AD203B41FA5}">
                      <a16:colId xmlns:a16="http://schemas.microsoft.com/office/drawing/2014/main" val="2048358152"/>
                    </a:ext>
                  </a:extLst>
                </a:gridCol>
                <a:gridCol w="1566709">
                  <a:extLst>
                    <a:ext uri="{9D8B030D-6E8A-4147-A177-3AD203B41FA5}">
                      <a16:colId xmlns:a16="http://schemas.microsoft.com/office/drawing/2014/main" val="2979498500"/>
                    </a:ext>
                  </a:extLst>
                </a:gridCol>
                <a:gridCol w="1566709">
                  <a:extLst>
                    <a:ext uri="{9D8B030D-6E8A-4147-A177-3AD203B41FA5}">
                      <a16:colId xmlns:a16="http://schemas.microsoft.com/office/drawing/2014/main" val="3359376194"/>
                    </a:ext>
                  </a:extLst>
                </a:gridCol>
                <a:gridCol w="1566709">
                  <a:extLst>
                    <a:ext uri="{9D8B030D-6E8A-4147-A177-3AD203B41FA5}">
                      <a16:colId xmlns:a16="http://schemas.microsoft.com/office/drawing/2014/main" val="3629016215"/>
                    </a:ext>
                  </a:extLst>
                </a:gridCol>
                <a:gridCol w="1520371">
                  <a:extLst>
                    <a:ext uri="{9D8B030D-6E8A-4147-A177-3AD203B41FA5}">
                      <a16:colId xmlns:a16="http://schemas.microsoft.com/office/drawing/2014/main" val="3378678387"/>
                    </a:ext>
                  </a:extLst>
                </a:gridCol>
              </a:tblGrid>
              <a:tr h="373604">
                <a:tc>
                  <a:txBody>
                    <a:bodyPr/>
                    <a:lstStyle/>
                    <a:p>
                      <a:pPr algn="l">
                        <a:spcBef>
                          <a:spcPts val="0"/>
                        </a:spcBef>
                        <a:spcAft>
                          <a:spcPts val="0"/>
                        </a:spcAft>
                      </a:pPr>
                      <a:r>
                        <a:rPr lang="en-GB" sz="1600" b="0" dirty="0">
                          <a:solidFill>
                            <a:schemeClr val="tx1"/>
                          </a:solidFill>
                        </a:rPr>
                        <a:t>Internet of Things </a:t>
                      </a:r>
                    </a:p>
                    <a:p>
                      <a:pPr algn="l">
                        <a:spcBef>
                          <a:spcPts val="0"/>
                        </a:spcBef>
                        <a:spcAft>
                          <a:spcPts val="0"/>
                        </a:spcAft>
                      </a:pPr>
                      <a:r>
                        <a:rPr lang="en-GB" sz="1600" b="0" dirty="0">
                          <a:solidFill>
                            <a:schemeClr val="tx1"/>
                          </a:solidFill>
                        </a:rPr>
                        <a:t>(IOT)</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Artificial intelligence (AI)</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Augmented reality </a:t>
                      </a:r>
                    </a:p>
                    <a:p>
                      <a:pPr algn="l">
                        <a:spcBef>
                          <a:spcPts val="0"/>
                        </a:spcBef>
                        <a:spcAft>
                          <a:spcPts val="0"/>
                        </a:spcAft>
                      </a:pPr>
                      <a:r>
                        <a:rPr lang="en-GB" sz="1600" b="0" dirty="0">
                          <a:solidFill>
                            <a:schemeClr val="tx1"/>
                          </a:solidFill>
                        </a:rPr>
                        <a:t>(AR)</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Virtual reality (VR)</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User/customer experience (UX/CX) </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876507776"/>
                  </a:ext>
                </a:extLst>
              </a:tr>
              <a:tr h="373604">
                <a:tc>
                  <a:txBody>
                    <a:bodyPr/>
                    <a:lstStyle/>
                    <a:p>
                      <a:pPr algn="l">
                        <a:spcBef>
                          <a:spcPts val="0"/>
                        </a:spcBef>
                        <a:spcAft>
                          <a:spcPts val="0"/>
                        </a:spcAft>
                      </a:pPr>
                      <a:r>
                        <a:rPr lang="en-GB" sz="1600" b="0" dirty="0">
                          <a:solidFill>
                            <a:schemeClr val="tx1"/>
                          </a:solidFill>
                        </a:rPr>
                        <a:t>Robotics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3D printing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Drones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Biometrics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Big data</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2675666433"/>
                  </a:ext>
                </a:extLst>
              </a:tr>
              <a:tr h="373604">
                <a:tc>
                  <a:txBody>
                    <a:bodyPr/>
                    <a:lstStyle/>
                    <a:p>
                      <a:pPr algn="l">
                        <a:spcBef>
                          <a:spcPts val="0"/>
                        </a:spcBef>
                        <a:spcAft>
                          <a:spcPts val="0"/>
                        </a:spcAft>
                      </a:pPr>
                      <a:r>
                        <a:rPr lang="en-GB" sz="1600" b="0" dirty="0">
                          <a:solidFill>
                            <a:schemeClr val="tx1"/>
                          </a:solidFill>
                        </a:rPr>
                        <a:t>Cloud  computing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Hybrid infrastructures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Remote working</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Digital processes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Crypto currencies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3384811739"/>
                  </a:ext>
                </a:extLst>
              </a:tr>
              <a:tr h="373604">
                <a:tc>
                  <a:txBody>
                    <a:bodyPr/>
                    <a:lstStyle/>
                    <a:p>
                      <a:pPr algn="l">
                        <a:spcBef>
                          <a:spcPts val="0"/>
                        </a:spcBef>
                        <a:spcAft>
                          <a:spcPts val="0"/>
                        </a:spcAft>
                      </a:pPr>
                      <a:r>
                        <a:rPr lang="en-GB" sz="1600" b="0" dirty="0">
                          <a:solidFill>
                            <a:schemeClr val="tx1"/>
                          </a:solidFill>
                        </a:rPr>
                        <a:t>Cloud software</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Web applications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Internet protocols (IP)</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algn="l">
                        <a:spcBef>
                          <a:spcPts val="0"/>
                        </a:spcBef>
                        <a:spcAft>
                          <a:spcPts val="0"/>
                        </a:spcAft>
                      </a:pPr>
                      <a:r>
                        <a:rPr lang="en-GB" sz="1600" b="0" dirty="0">
                          <a:solidFill>
                            <a:schemeClr val="tx1"/>
                          </a:solidFill>
                        </a:rPr>
                        <a:t>Cyber </a:t>
                      </a:r>
                    </a:p>
                    <a:p>
                      <a:pPr algn="l">
                        <a:spcBef>
                          <a:spcPts val="0"/>
                        </a:spcBef>
                        <a:spcAft>
                          <a:spcPts val="0"/>
                        </a:spcAft>
                      </a:pPr>
                      <a:r>
                        <a:rPr lang="en-GB" sz="1600" b="0" dirty="0">
                          <a:solidFill>
                            <a:schemeClr val="tx1"/>
                          </a:solidFill>
                        </a:rPr>
                        <a:t>security</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0" dirty="0">
                          <a:solidFill>
                            <a:schemeClr val="tx1"/>
                          </a:solidFill>
                        </a:rPr>
                        <a:t>Blockchain operations</a:t>
                      </a:r>
                    </a:p>
                  </a:txBody>
                  <a:tcPr marT="80995" marB="809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solidFill>
                  </a:tcPr>
                </a:tc>
                <a:extLst>
                  <a:ext uri="{0D108BD9-81ED-4DB2-BD59-A6C34878D82A}">
                    <a16:rowId xmlns:a16="http://schemas.microsoft.com/office/drawing/2014/main" val="1938312116"/>
                  </a:ext>
                </a:extLst>
              </a:tr>
            </a:tbl>
          </a:graphicData>
        </a:graphic>
      </p:graphicFrame>
      <p:sp>
        <p:nvSpPr>
          <p:cNvPr id="5" name="TextBox 4">
            <a:extLst>
              <a:ext uri="{FF2B5EF4-FFF2-40B4-BE49-F238E27FC236}">
                <a16:creationId xmlns:a16="http://schemas.microsoft.com/office/drawing/2014/main" id="{A2CC284E-2965-4C95-B161-ECF20CCF9FDD}"/>
              </a:ext>
            </a:extLst>
          </p:cNvPr>
          <p:cNvSpPr txBox="1"/>
          <p:nvPr/>
        </p:nvSpPr>
        <p:spPr>
          <a:xfrm>
            <a:off x="374617" y="1628800"/>
            <a:ext cx="8229600" cy="707886"/>
          </a:xfrm>
          <a:prstGeom prst="rect">
            <a:avLst/>
          </a:prstGeom>
          <a:noFill/>
        </p:spPr>
        <p:txBody>
          <a:bodyPr wrap="square">
            <a:spAutoFit/>
          </a:bodyPr>
          <a:lstStyle/>
          <a:p>
            <a:pPr marL="0" indent="0">
              <a:spcBef>
                <a:spcPts val="0"/>
              </a:spcBef>
              <a:spcAft>
                <a:spcPts val="0"/>
              </a:spcAft>
            </a:pPr>
            <a:r>
              <a:rPr lang="en-GB" dirty="0">
                <a:ea typeface="ＭＳ Ｐゴシック" pitchFamily="-105" charset="-128"/>
                <a:cs typeface="ＭＳ Ｐゴシック" pitchFamily="-105" charset="-128"/>
              </a:rPr>
              <a:t>Emerging technologies will define the way businesses operate and the skills needed to develop and use them effectively. Some examples:</a:t>
            </a:r>
          </a:p>
        </p:txBody>
      </p:sp>
      <p:sp>
        <p:nvSpPr>
          <p:cNvPr id="7" name="TextBox 6">
            <a:extLst>
              <a:ext uri="{FF2B5EF4-FFF2-40B4-BE49-F238E27FC236}">
                <a16:creationId xmlns:a16="http://schemas.microsoft.com/office/drawing/2014/main" id="{42BE36B5-E449-4D30-A7C2-D487D08800BC}"/>
              </a:ext>
            </a:extLst>
          </p:cNvPr>
          <p:cNvSpPr txBox="1"/>
          <p:nvPr/>
        </p:nvSpPr>
        <p:spPr>
          <a:xfrm>
            <a:off x="457200" y="5496057"/>
            <a:ext cx="8008403" cy="707886"/>
          </a:xfrm>
          <a:prstGeom prst="rect">
            <a:avLst/>
          </a:prstGeom>
          <a:noFill/>
        </p:spPr>
        <p:txBody>
          <a:bodyPr wrap="square">
            <a:spAutoFit/>
          </a:bodyPr>
          <a:lstStyle/>
          <a:p>
            <a:r>
              <a:rPr lang="en-GB" dirty="0"/>
              <a:t>We will explore some of these examples. NB: This list is not exhaustive.</a:t>
            </a:r>
          </a:p>
        </p:txBody>
      </p:sp>
    </p:spTree>
    <p:extLst>
      <p:ext uri="{BB962C8B-B14F-4D97-AF65-F5344CB8AC3E}">
        <p14:creationId xmlns:p14="http://schemas.microsoft.com/office/powerpoint/2010/main" val="32552635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the Internet of Things (IOT)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What is the Internet of Things (IOT)?</a:t>
            </a:r>
          </a:p>
          <a:p>
            <a:pPr lvl="2">
              <a:defRPr/>
            </a:pPr>
            <a:endParaRPr lang="en-US" sz="1800" dirty="0"/>
          </a:p>
          <a:p>
            <a:pPr marL="0" lvl="3" indent="0">
              <a:buNone/>
              <a:defRPr/>
            </a:pPr>
            <a:r>
              <a:rPr lang="en-US" sz="1800" b="1" dirty="0"/>
              <a:t>Definition:</a:t>
            </a:r>
            <a:r>
              <a:rPr lang="en-US" sz="1800" dirty="0"/>
              <a:t> </a:t>
            </a:r>
          </a:p>
          <a:p>
            <a:pPr marL="0" lvl="3" indent="0">
              <a:buNone/>
              <a:defRPr/>
            </a:pPr>
            <a:r>
              <a:rPr lang="en-US" sz="1800" dirty="0"/>
              <a:t>The IOT is an interconnected system of computers, mechanical devices and digital machines (the things) with embedded software and sensors that allow the things to collect and share data for, about and with people (given a unique identifier reference</a:t>
            </a:r>
            <a:r>
              <a:rPr lang="en-US" sz="2800" dirty="0"/>
              <a:t> –</a:t>
            </a:r>
            <a:r>
              <a:rPr lang="en-US" sz="1800" dirty="0"/>
              <a:t> UIR).</a:t>
            </a:r>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p:txBody>
      </p:sp>
      <p:pic>
        <p:nvPicPr>
          <p:cNvPr id="5122" name="Picture 2">
            <a:extLst>
              <a:ext uri="{FF2B5EF4-FFF2-40B4-BE49-F238E27FC236}">
                <a16:creationId xmlns:a16="http://schemas.microsoft.com/office/drawing/2014/main" id="{B955E42F-FE1C-0735-533B-D92EF566AFAB}"/>
              </a:ext>
            </a:extLst>
          </p:cNvPr>
          <p:cNvPicPr>
            <a:picLocks noChangeAspect="1" noChangeArrowheads="1"/>
          </p:cNvPicPr>
          <p:nvPr/>
        </p:nvPicPr>
        <p:blipFill>
          <a:blip r:embed="rId3"/>
          <a:srcRect/>
          <a:stretch/>
        </p:blipFill>
        <p:spPr bwMode="auto">
          <a:xfrm>
            <a:off x="2483768" y="3590876"/>
            <a:ext cx="3744416" cy="21118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777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the internet of things (IOT) (2)</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The major advantage of the IOT is its ability to connect the physical world and the internet. This allows people to use these </a:t>
            </a:r>
            <a:r>
              <a:rPr lang="en-US" sz="1800" i="1" dirty="0"/>
              <a:t>things</a:t>
            </a:r>
            <a:r>
              <a:rPr lang="en-US" sz="1800" dirty="0"/>
              <a:t> with remote and easy access.</a:t>
            </a:r>
          </a:p>
          <a:p>
            <a:pPr lvl="2">
              <a:defRPr/>
            </a:pPr>
            <a:endParaRPr lang="en-US" sz="1800" dirty="0"/>
          </a:p>
          <a:p>
            <a:pPr lvl="2">
              <a:defRPr/>
            </a:pPr>
            <a:r>
              <a:rPr lang="en-US" sz="1800" dirty="0"/>
              <a:t>What are the </a:t>
            </a:r>
            <a:r>
              <a:rPr lang="en-US" sz="1800" b="1" dirty="0"/>
              <a:t>FOUR</a:t>
            </a:r>
            <a:r>
              <a:rPr lang="en-US" sz="1800" dirty="0"/>
              <a:t> pillars of IOT?</a:t>
            </a:r>
          </a:p>
          <a:p>
            <a:pPr lvl="3">
              <a:defRPr/>
            </a:pPr>
            <a:r>
              <a:rPr lang="en-US" sz="1800" dirty="0"/>
              <a:t>Data </a:t>
            </a:r>
          </a:p>
          <a:p>
            <a:pPr lvl="3">
              <a:defRPr/>
            </a:pPr>
            <a:r>
              <a:rPr lang="en-US" sz="1800" dirty="0"/>
              <a:t>Device</a:t>
            </a:r>
          </a:p>
          <a:p>
            <a:pPr lvl="3">
              <a:defRPr/>
            </a:pPr>
            <a:r>
              <a:rPr lang="en-US" sz="1800" dirty="0"/>
              <a:t>Analytics</a:t>
            </a:r>
          </a:p>
          <a:p>
            <a:pPr lvl="3">
              <a:defRPr/>
            </a:pPr>
            <a:r>
              <a:rPr lang="en-US" sz="1800" dirty="0"/>
              <a:t>Connectivity</a:t>
            </a:r>
          </a:p>
          <a:p>
            <a:pPr marL="0" lvl="3" indent="0">
              <a:buNone/>
              <a:defRPr/>
            </a:pPr>
            <a:endParaRPr lang="en-US" sz="1800" dirty="0"/>
          </a:p>
          <a:p>
            <a:pPr marL="0" lvl="3" indent="0">
              <a:buNone/>
              <a:defRPr/>
            </a:pPr>
            <a:endParaRPr lang="en-US" sz="1800" dirty="0"/>
          </a:p>
          <a:p>
            <a:pPr marL="0" lvl="3" indent="0">
              <a:buNone/>
              <a:defRPr/>
            </a:pPr>
            <a:r>
              <a:rPr lang="en-US" sz="1800" dirty="0"/>
              <a:t>The four pillars need to be present to ensure full IOT activity (data collection and sharing) and access.</a:t>
            </a:r>
          </a:p>
        </p:txBody>
      </p:sp>
      <p:pic>
        <p:nvPicPr>
          <p:cNvPr id="6146" name="Picture 2">
            <a:extLst>
              <a:ext uri="{FF2B5EF4-FFF2-40B4-BE49-F238E27FC236}">
                <a16:creationId xmlns:a16="http://schemas.microsoft.com/office/drawing/2014/main" id="{40490956-BE22-B914-393C-D1D5E0CE7814}"/>
              </a:ext>
            </a:extLst>
          </p:cNvPr>
          <p:cNvPicPr>
            <a:picLocks noChangeAspect="1" noChangeArrowheads="1"/>
          </p:cNvPicPr>
          <p:nvPr/>
        </p:nvPicPr>
        <p:blipFill>
          <a:blip r:embed="rId3"/>
          <a:srcRect/>
          <a:stretch/>
        </p:blipFill>
        <p:spPr bwMode="auto">
          <a:xfrm>
            <a:off x="4643772" y="2333808"/>
            <a:ext cx="3898776" cy="2604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2427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Emerging technologies – the internet of things (IOT) (3)</a:t>
            </a:r>
          </a:p>
        </p:txBody>
      </p:sp>
      <p:sp>
        <p:nvSpPr>
          <p:cNvPr id="3" name="Content Placeholder 2"/>
          <p:cNvSpPr>
            <a:spLocks noGrp="1"/>
          </p:cNvSpPr>
          <p:nvPr>
            <p:ph sz="quarter" idx="10"/>
          </p:nvPr>
        </p:nvSpPr>
        <p:spPr>
          <a:xfrm>
            <a:off x="455034" y="1580523"/>
            <a:ext cx="8210405" cy="4269477"/>
          </a:xfrm>
        </p:spPr>
        <p:txBody>
          <a:bodyPr/>
          <a:lstStyle/>
          <a:p>
            <a:pPr lvl="2">
              <a:defRPr/>
            </a:pPr>
            <a:r>
              <a:rPr lang="en-US" sz="1800" dirty="0"/>
              <a:t>Until recently, the IOT was used mostly by manufacturers, utility providers and transport companies. Its now being used for many more industries and applications. </a:t>
            </a:r>
          </a:p>
          <a:p>
            <a:pPr lvl="2">
              <a:defRPr/>
            </a:pPr>
            <a:endParaRPr lang="en-US" sz="1800" dirty="0"/>
          </a:p>
          <a:p>
            <a:pPr lvl="2">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endParaRPr lang="en-US" sz="1800" dirty="0"/>
          </a:p>
          <a:p>
            <a:pPr marL="0" lvl="3" indent="0">
              <a:buNone/>
              <a:defRPr/>
            </a:pPr>
            <a:r>
              <a:rPr lang="en-US" sz="1800" dirty="0"/>
              <a:t> </a:t>
            </a:r>
          </a:p>
        </p:txBody>
      </p:sp>
      <p:sp>
        <p:nvSpPr>
          <p:cNvPr id="4" name="TextBox 3">
            <a:extLst>
              <a:ext uri="{FF2B5EF4-FFF2-40B4-BE49-F238E27FC236}">
                <a16:creationId xmlns:a16="http://schemas.microsoft.com/office/drawing/2014/main" id="{07E7B85C-0967-48F8-B348-6B039073F3AF}"/>
              </a:ext>
            </a:extLst>
          </p:cNvPr>
          <p:cNvSpPr txBox="1"/>
          <p:nvPr/>
        </p:nvSpPr>
        <p:spPr>
          <a:xfrm>
            <a:off x="478561" y="4004461"/>
            <a:ext cx="1800200" cy="1477328"/>
          </a:xfrm>
          <a:prstGeom prst="rect">
            <a:avLst/>
          </a:prstGeom>
          <a:noFill/>
        </p:spPr>
        <p:txBody>
          <a:bodyPr wrap="square" rtlCol="0">
            <a:spAutoFit/>
          </a:bodyPr>
          <a:lstStyle/>
          <a:p>
            <a:r>
              <a:rPr lang="en-GB" sz="1800" dirty="0"/>
              <a:t>Agriculture:</a:t>
            </a:r>
          </a:p>
          <a:p>
            <a:pPr marL="285750" indent="-285750">
              <a:buFont typeface="Arial" panose="020B0604020202020204" pitchFamily="34" charset="0"/>
              <a:buChar char="•"/>
            </a:pPr>
            <a:r>
              <a:rPr lang="en-GB" sz="1800" dirty="0"/>
              <a:t>Soil content</a:t>
            </a:r>
          </a:p>
          <a:p>
            <a:pPr marL="285750" indent="-285750">
              <a:buFont typeface="Arial" panose="020B0604020202020204" pitchFamily="34" charset="0"/>
              <a:buChar char="•"/>
            </a:pPr>
            <a:r>
              <a:rPr lang="en-GB" sz="1800" dirty="0"/>
              <a:t>Rainfall</a:t>
            </a:r>
          </a:p>
          <a:p>
            <a:pPr marL="285750" indent="-285750">
              <a:buFont typeface="Arial" panose="020B0604020202020204" pitchFamily="34" charset="0"/>
              <a:buChar char="•"/>
            </a:pPr>
            <a:r>
              <a:rPr lang="en-GB" sz="1800" dirty="0"/>
              <a:t>Humidity</a:t>
            </a:r>
          </a:p>
          <a:p>
            <a:pPr marL="285750" indent="-285750">
              <a:buFont typeface="Arial" panose="020B0604020202020204" pitchFamily="34" charset="0"/>
              <a:buChar char="•"/>
            </a:pPr>
            <a:r>
              <a:rPr lang="en-GB" sz="1800" dirty="0"/>
              <a:t>Temperature</a:t>
            </a:r>
          </a:p>
        </p:txBody>
      </p:sp>
      <p:sp>
        <p:nvSpPr>
          <p:cNvPr id="6" name="TextBox 5">
            <a:extLst>
              <a:ext uri="{FF2B5EF4-FFF2-40B4-BE49-F238E27FC236}">
                <a16:creationId xmlns:a16="http://schemas.microsoft.com/office/drawing/2014/main" id="{978836BC-0F71-4D1D-82E1-82E8854F0226}"/>
              </a:ext>
            </a:extLst>
          </p:cNvPr>
          <p:cNvSpPr txBox="1"/>
          <p:nvPr/>
        </p:nvSpPr>
        <p:spPr>
          <a:xfrm>
            <a:off x="3559361" y="4004462"/>
            <a:ext cx="2266814" cy="1477328"/>
          </a:xfrm>
          <a:prstGeom prst="rect">
            <a:avLst/>
          </a:prstGeom>
          <a:noFill/>
        </p:spPr>
        <p:txBody>
          <a:bodyPr wrap="square" rtlCol="0">
            <a:spAutoFit/>
          </a:bodyPr>
          <a:lstStyle/>
          <a:p>
            <a:r>
              <a:rPr lang="en-GB" sz="1800" dirty="0"/>
              <a:t>Hybrid infrastructure</a:t>
            </a:r>
          </a:p>
          <a:p>
            <a:pPr marL="285750" indent="-285750">
              <a:buFont typeface="Arial" panose="020B0604020202020204" pitchFamily="34" charset="0"/>
              <a:buChar char="•"/>
            </a:pPr>
            <a:r>
              <a:rPr lang="en-GB" sz="1800" dirty="0"/>
              <a:t>Smart cities</a:t>
            </a:r>
          </a:p>
          <a:p>
            <a:pPr marL="285750" indent="-285750">
              <a:buFont typeface="Arial" panose="020B0604020202020204" pitchFamily="34" charset="0"/>
              <a:buChar char="•"/>
            </a:pPr>
            <a:r>
              <a:rPr lang="en-GB" sz="1800" dirty="0"/>
              <a:t>Energy usage</a:t>
            </a:r>
          </a:p>
          <a:p>
            <a:pPr marL="285750" indent="-285750">
              <a:buFont typeface="Arial" panose="020B0604020202020204" pitchFamily="34" charset="0"/>
              <a:buChar char="•"/>
            </a:pPr>
            <a:r>
              <a:rPr lang="en-GB" sz="1800" dirty="0"/>
              <a:t>Street lights</a:t>
            </a:r>
          </a:p>
          <a:p>
            <a:pPr marL="285750" indent="-285750">
              <a:buFont typeface="Arial" panose="020B0604020202020204" pitchFamily="34" charset="0"/>
              <a:buChar char="•"/>
            </a:pPr>
            <a:r>
              <a:rPr lang="en-GB" sz="1800" dirty="0"/>
              <a:t>Waste reduction</a:t>
            </a:r>
          </a:p>
        </p:txBody>
      </p:sp>
      <p:sp>
        <p:nvSpPr>
          <p:cNvPr id="7" name="TextBox 6">
            <a:extLst>
              <a:ext uri="{FF2B5EF4-FFF2-40B4-BE49-F238E27FC236}">
                <a16:creationId xmlns:a16="http://schemas.microsoft.com/office/drawing/2014/main" id="{D9C55376-EF60-467D-B838-7E6D39470128}"/>
              </a:ext>
            </a:extLst>
          </p:cNvPr>
          <p:cNvSpPr txBox="1"/>
          <p:nvPr/>
        </p:nvSpPr>
        <p:spPr>
          <a:xfrm>
            <a:off x="6562693" y="4006010"/>
            <a:ext cx="1997552" cy="1200329"/>
          </a:xfrm>
          <a:prstGeom prst="rect">
            <a:avLst/>
          </a:prstGeom>
          <a:noFill/>
        </p:spPr>
        <p:txBody>
          <a:bodyPr wrap="square" rtlCol="0">
            <a:spAutoFit/>
          </a:bodyPr>
          <a:lstStyle/>
          <a:p>
            <a:r>
              <a:rPr lang="en-GB" sz="1800" dirty="0"/>
              <a:t>Home automation</a:t>
            </a:r>
          </a:p>
          <a:p>
            <a:pPr marL="342900" indent="-342900">
              <a:buFont typeface="Arial" panose="020B0604020202020204" pitchFamily="34" charset="0"/>
              <a:buChar char="•"/>
            </a:pPr>
            <a:r>
              <a:rPr lang="en-GB" sz="1800" dirty="0"/>
              <a:t>Lights</a:t>
            </a:r>
          </a:p>
          <a:p>
            <a:pPr marL="342900" indent="-342900">
              <a:buFont typeface="Arial" panose="020B0604020202020204" pitchFamily="34" charset="0"/>
              <a:buChar char="•"/>
            </a:pPr>
            <a:r>
              <a:rPr lang="en-GB" sz="1800" dirty="0"/>
              <a:t>Heating</a:t>
            </a:r>
          </a:p>
          <a:p>
            <a:pPr marL="342900" indent="-342900">
              <a:buFont typeface="Arial" panose="020B0604020202020204" pitchFamily="34" charset="0"/>
              <a:buChar char="•"/>
            </a:pPr>
            <a:r>
              <a:rPr lang="en-GB" sz="1800" dirty="0"/>
              <a:t>Security</a:t>
            </a:r>
          </a:p>
        </p:txBody>
      </p:sp>
      <p:pic>
        <p:nvPicPr>
          <p:cNvPr id="7170" name="Picture 2">
            <a:extLst>
              <a:ext uri="{FF2B5EF4-FFF2-40B4-BE49-F238E27FC236}">
                <a16:creationId xmlns:a16="http://schemas.microsoft.com/office/drawing/2014/main" id="{6789B569-2F4F-7EEF-7724-93D6A27CA7F7}"/>
              </a:ext>
            </a:extLst>
          </p:cNvPr>
          <p:cNvPicPr>
            <a:picLocks noChangeAspect="1" noChangeArrowheads="1"/>
          </p:cNvPicPr>
          <p:nvPr/>
        </p:nvPicPr>
        <p:blipFill>
          <a:blip r:embed="rId3"/>
          <a:srcRect/>
          <a:stretch/>
        </p:blipFill>
        <p:spPr bwMode="auto">
          <a:xfrm>
            <a:off x="471970" y="2534021"/>
            <a:ext cx="2655732" cy="123757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a:extLst>
              <a:ext uri="{FF2B5EF4-FFF2-40B4-BE49-F238E27FC236}">
                <a16:creationId xmlns:a16="http://schemas.microsoft.com/office/drawing/2014/main" id="{2486A8E7-B287-BCAD-83FB-C8299906893C}"/>
              </a:ext>
            </a:extLst>
          </p:cNvPr>
          <p:cNvPicPr>
            <a:picLocks noChangeAspect="1" noChangeArrowheads="1"/>
          </p:cNvPicPr>
          <p:nvPr/>
        </p:nvPicPr>
        <p:blipFill>
          <a:blip r:embed="rId4"/>
          <a:srcRect/>
          <a:stretch/>
        </p:blipFill>
        <p:spPr bwMode="auto">
          <a:xfrm>
            <a:off x="3615895" y="2534260"/>
            <a:ext cx="2153745" cy="1438701"/>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00699F09-9CC0-82FD-DF83-1F4138813BC6}"/>
              </a:ext>
            </a:extLst>
          </p:cNvPr>
          <p:cNvPicPr>
            <a:picLocks noChangeAspect="1" noChangeArrowheads="1"/>
          </p:cNvPicPr>
          <p:nvPr/>
        </p:nvPicPr>
        <p:blipFill>
          <a:blip r:embed="rId5"/>
          <a:srcRect/>
          <a:stretch/>
        </p:blipFill>
        <p:spPr bwMode="auto">
          <a:xfrm>
            <a:off x="6456065" y="2523047"/>
            <a:ext cx="1997552" cy="13343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2839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augmented reality (AR)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is augmented reality (AR)</a:t>
            </a:r>
          </a:p>
          <a:p>
            <a:pPr marL="0" lvl="3" indent="0">
              <a:buNone/>
              <a:defRPr/>
            </a:pPr>
            <a:r>
              <a:rPr lang="en-US" sz="1800" dirty="0"/>
              <a:t>AR is the overlaying of visual and auditory information onto the world to enhance the user’s experiences.</a:t>
            </a:r>
          </a:p>
          <a:p>
            <a:pPr marL="0" lvl="3" indent="0">
              <a:buNone/>
              <a:defRPr/>
            </a:pPr>
            <a:r>
              <a:rPr lang="en-US" sz="1800" b="1" dirty="0"/>
              <a:t>Business applications of AR</a:t>
            </a:r>
          </a:p>
          <a:p>
            <a:pPr lvl="3">
              <a:defRPr/>
            </a:pPr>
            <a:r>
              <a:rPr lang="en-US" sz="1800" dirty="0"/>
              <a:t>3D modelling: car design and testing.</a:t>
            </a:r>
          </a:p>
          <a:p>
            <a:pPr lvl="3">
              <a:defRPr/>
            </a:pPr>
            <a:r>
              <a:rPr lang="en-US" sz="1800" dirty="0"/>
              <a:t>Architecture/interior design of homes.</a:t>
            </a:r>
          </a:p>
          <a:p>
            <a:pPr lvl="3">
              <a:defRPr/>
            </a:pPr>
            <a:r>
              <a:rPr lang="en-US" sz="1800" dirty="0"/>
              <a:t>Training: order parts/complete tasks.</a:t>
            </a:r>
          </a:p>
          <a:p>
            <a:pPr lvl="3">
              <a:defRPr/>
            </a:pPr>
            <a:r>
              <a:rPr lang="en-US" sz="1800" dirty="0"/>
              <a:t>Neurosurgery: highlight damaged nerves.</a:t>
            </a:r>
          </a:p>
          <a:p>
            <a:pPr lvl="3">
              <a:defRPr/>
            </a:pPr>
            <a:r>
              <a:rPr lang="en-US" sz="1800" dirty="0"/>
              <a:t>Cosmetics: try make-up apps before buying.</a:t>
            </a:r>
          </a:p>
          <a:p>
            <a:pPr marL="0" lvl="3" indent="0">
              <a:buNone/>
              <a:defRPr/>
            </a:pPr>
            <a:endParaRPr lang="en-US" sz="1800" dirty="0"/>
          </a:p>
          <a:p>
            <a:pPr marL="0" lvl="3" indent="0">
              <a:buNone/>
              <a:defRPr/>
            </a:pPr>
            <a:r>
              <a:rPr lang="en-US" sz="1800" dirty="0"/>
              <a:t>AR is one of the immersive technologies changing the way the world does business. Snapchat filters are one example of AR in constant daily use.</a:t>
            </a:r>
          </a:p>
        </p:txBody>
      </p:sp>
      <p:pic>
        <p:nvPicPr>
          <p:cNvPr id="8194" name="Picture 2">
            <a:extLst>
              <a:ext uri="{FF2B5EF4-FFF2-40B4-BE49-F238E27FC236}">
                <a16:creationId xmlns:a16="http://schemas.microsoft.com/office/drawing/2014/main" id="{A6A16368-1A39-3BEC-9D6C-223CEDB0CF7E}"/>
              </a:ext>
            </a:extLst>
          </p:cNvPr>
          <p:cNvPicPr>
            <a:picLocks noChangeAspect="1" noChangeArrowheads="1"/>
          </p:cNvPicPr>
          <p:nvPr/>
        </p:nvPicPr>
        <p:blipFill>
          <a:blip r:embed="rId3"/>
          <a:srcRect/>
          <a:stretch/>
        </p:blipFill>
        <p:spPr bwMode="auto">
          <a:xfrm>
            <a:off x="5255601" y="2545897"/>
            <a:ext cx="3865612" cy="2180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66811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augmented reality (AR) (2)</a:t>
            </a:r>
          </a:p>
        </p:txBody>
      </p:sp>
      <p:sp>
        <p:nvSpPr>
          <p:cNvPr id="3" name="Content Placeholder 2"/>
          <p:cNvSpPr>
            <a:spLocks noGrp="1"/>
          </p:cNvSpPr>
          <p:nvPr>
            <p:ph sz="quarter" idx="10"/>
          </p:nvPr>
        </p:nvSpPr>
        <p:spPr>
          <a:xfrm>
            <a:off x="467770" y="1511999"/>
            <a:ext cx="8363272" cy="4248000"/>
          </a:xfrm>
        </p:spPr>
        <p:txBody>
          <a:bodyPr/>
          <a:lstStyle/>
          <a:p>
            <a:pPr lvl="2">
              <a:defRPr/>
            </a:pPr>
            <a:r>
              <a:rPr lang="en-US" sz="1800" b="1" dirty="0"/>
              <a:t>What is the difference between augmented reality and virtual reality?</a:t>
            </a:r>
          </a:p>
          <a:p>
            <a:pPr marL="0" lvl="3" indent="0">
              <a:buNone/>
              <a:defRPr/>
            </a:pPr>
            <a:r>
              <a:rPr lang="en-US" sz="1800" dirty="0"/>
              <a:t>VR is a full virtual environment.</a:t>
            </a:r>
          </a:p>
          <a:p>
            <a:pPr marL="0" lvl="3" indent="0">
              <a:buNone/>
              <a:defRPr/>
            </a:pPr>
            <a:r>
              <a:rPr lang="en-US" sz="1800" dirty="0"/>
              <a:t>AR is the real world overlaid with virtual objects.</a:t>
            </a:r>
          </a:p>
          <a:p>
            <a:pPr marL="0" lvl="3" indent="0">
              <a:buNone/>
              <a:defRPr/>
            </a:pPr>
            <a:r>
              <a:rPr lang="en-US" sz="1800" dirty="0"/>
              <a:t>There is a third option of immersive technologies: mixed reality (MR).</a:t>
            </a:r>
            <a:endParaRPr lang="en-US" sz="1800" b="1" dirty="0"/>
          </a:p>
          <a:p>
            <a:pPr marL="0" lvl="3" indent="0">
              <a:buNone/>
              <a:defRPr/>
            </a:pPr>
            <a:r>
              <a:rPr lang="en-US" sz="1800" dirty="0"/>
              <a:t>MR is the real world with virtual objects you can interact with.</a:t>
            </a:r>
          </a:p>
          <a:p>
            <a:pPr marL="0" lvl="3" indent="0">
              <a:buNone/>
              <a:defRPr/>
            </a:pPr>
            <a:endParaRPr lang="en-US" sz="1800" dirty="0"/>
          </a:p>
          <a:p>
            <a:pPr marL="0" lvl="3" indent="0">
              <a:buNone/>
              <a:defRPr/>
            </a:pPr>
            <a:r>
              <a:rPr lang="en-US" sz="1800" b="1" dirty="0"/>
              <a:t>Technology needed to access AR:</a:t>
            </a:r>
          </a:p>
          <a:p>
            <a:pPr lvl="3">
              <a:defRPr/>
            </a:pPr>
            <a:r>
              <a:rPr lang="en-US" sz="1800" dirty="0"/>
              <a:t>Smartphones.</a:t>
            </a:r>
          </a:p>
          <a:p>
            <a:pPr lvl="3">
              <a:defRPr/>
            </a:pPr>
            <a:r>
              <a:rPr lang="en-US" sz="1800" dirty="0"/>
              <a:t>Smart glasses.</a:t>
            </a:r>
          </a:p>
          <a:p>
            <a:pPr lvl="3">
              <a:defRPr/>
            </a:pPr>
            <a:r>
              <a:rPr lang="en-US" sz="1800" dirty="0"/>
              <a:t>Head mounted displays.</a:t>
            </a:r>
          </a:p>
          <a:p>
            <a:pPr lvl="3">
              <a:defRPr/>
            </a:pPr>
            <a:r>
              <a:rPr lang="en-US" sz="1800" dirty="0"/>
              <a:t>Web-based AR for desktop and mobiles.</a:t>
            </a:r>
          </a:p>
          <a:p>
            <a:pPr marL="0" lvl="3" indent="0">
              <a:buNone/>
              <a:defRPr/>
            </a:pPr>
            <a:endParaRPr lang="en-US" sz="1800" dirty="0"/>
          </a:p>
        </p:txBody>
      </p:sp>
      <p:pic>
        <p:nvPicPr>
          <p:cNvPr id="9218" name="Picture 2">
            <a:extLst>
              <a:ext uri="{FF2B5EF4-FFF2-40B4-BE49-F238E27FC236}">
                <a16:creationId xmlns:a16="http://schemas.microsoft.com/office/drawing/2014/main" id="{4A56D618-66E2-39CF-F088-F7C2AFBA4BB1}"/>
              </a:ext>
            </a:extLst>
          </p:cNvPr>
          <p:cNvPicPr>
            <a:picLocks noChangeAspect="1" noChangeArrowheads="1"/>
          </p:cNvPicPr>
          <p:nvPr/>
        </p:nvPicPr>
        <p:blipFill>
          <a:blip r:embed="rId3"/>
          <a:srcRect/>
          <a:stretch/>
        </p:blipFill>
        <p:spPr bwMode="auto">
          <a:xfrm>
            <a:off x="4954634" y="3722352"/>
            <a:ext cx="3732166" cy="20974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7065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5G (1)</a:t>
            </a:r>
          </a:p>
        </p:txBody>
      </p:sp>
      <p:sp>
        <p:nvSpPr>
          <p:cNvPr id="3" name="Content Placeholder 2"/>
          <p:cNvSpPr>
            <a:spLocks noGrp="1"/>
          </p:cNvSpPr>
          <p:nvPr>
            <p:ph sz="quarter" idx="10"/>
          </p:nvPr>
        </p:nvSpPr>
        <p:spPr>
          <a:xfrm>
            <a:off x="457200" y="1602000"/>
            <a:ext cx="8363272" cy="4248000"/>
          </a:xfrm>
        </p:spPr>
        <p:txBody>
          <a:bodyPr/>
          <a:lstStyle/>
          <a:p>
            <a:pPr lvl="2">
              <a:defRPr/>
            </a:pPr>
            <a:r>
              <a:rPr lang="en-US" sz="1800" b="1" dirty="0"/>
              <a:t>What is 5G and why is it important?</a:t>
            </a:r>
          </a:p>
          <a:p>
            <a:pPr marL="0" lvl="3" indent="0">
              <a:buNone/>
              <a:defRPr/>
            </a:pPr>
            <a:r>
              <a:rPr lang="en-US" sz="1800" dirty="0"/>
              <a:t>5G is the fifth generation mobile network technology that offers: </a:t>
            </a:r>
          </a:p>
          <a:p>
            <a:pPr marL="0" lvl="3" indent="0">
              <a:buNone/>
              <a:defRPr/>
            </a:pPr>
            <a:endParaRPr lang="en-US" sz="1800" dirty="0"/>
          </a:p>
          <a:p>
            <a:pPr lvl="3">
              <a:defRPr/>
            </a:pPr>
            <a:r>
              <a:rPr lang="en-US" sz="1800" dirty="0"/>
              <a:t>increased internet bandwidth availability. </a:t>
            </a:r>
          </a:p>
          <a:p>
            <a:pPr lvl="3">
              <a:defRPr/>
            </a:pPr>
            <a:r>
              <a:rPr lang="en-US" sz="1800" dirty="0"/>
              <a:t>massive mobile network capacity.</a:t>
            </a:r>
          </a:p>
          <a:p>
            <a:pPr lvl="3">
              <a:defRPr/>
            </a:pPr>
            <a:r>
              <a:rPr lang="en-US" sz="1800" dirty="0"/>
              <a:t>deliver reliability and higher data speeds.</a:t>
            </a:r>
          </a:p>
          <a:p>
            <a:pPr lvl="3">
              <a:defRPr/>
            </a:pPr>
            <a:r>
              <a:rPr lang="en-US" sz="1800" dirty="0"/>
              <a:t>ability to virtually connect everyone and everything.</a:t>
            </a:r>
          </a:p>
          <a:p>
            <a:pPr lvl="3">
              <a:defRPr/>
            </a:pPr>
            <a:r>
              <a:rPr lang="en-US" sz="1800" dirty="0"/>
              <a:t>ultra-low latency (time lag between request and response).</a:t>
            </a:r>
          </a:p>
          <a:p>
            <a:pPr lvl="3">
              <a:defRPr/>
            </a:pPr>
            <a:r>
              <a:rPr lang="en-US" sz="1800" dirty="0"/>
              <a:t>speeds response time up to 10X faster than currently.</a:t>
            </a:r>
          </a:p>
          <a:p>
            <a:pPr marL="0" lvl="3" indent="0">
              <a:buNone/>
              <a:defRPr/>
            </a:pPr>
            <a:endParaRPr lang="en-US" sz="1800" dirty="0"/>
          </a:p>
          <a:p>
            <a:pPr marL="0" lvl="3" indent="0">
              <a:buNone/>
              <a:defRPr/>
            </a:pPr>
            <a:r>
              <a:rPr lang="en-US" sz="1800" dirty="0"/>
              <a:t>5G technology is crucial to scaling AR/VR applications in the business world to become economically viable for all businesses.</a:t>
            </a:r>
          </a:p>
        </p:txBody>
      </p:sp>
    </p:spTree>
    <p:extLst>
      <p:ext uri="{BB962C8B-B14F-4D97-AF65-F5344CB8AC3E}">
        <p14:creationId xmlns:p14="http://schemas.microsoft.com/office/powerpoint/2010/main" val="6442338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5G (2)</a:t>
            </a:r>
          </a:p>
        </p:txBody>
      </p:sp>
      <p:sp>
        <p:nvSpPr>
          <p:cNvPr id="3" name="Content Placeholder 2"/>
          <p:cNvSpPr>
            <a:spLocks noGrp="1"/>
          </p:cNvSpPr>
          <p:nvPr>
            <p:ph sz="quarter" idx="10"/>
          </p:nvPr>
        </p:nvSpPr>
        <p:spPr>
          <a:xfrm>
            <a:off x="457200" y="1602000"/>
            <a:ext cx="8363272" cy="4248000"/>
          </a:xfrm>
        </p:spPr>
        <p:txBody>
          <a:bodyPr/>
          <a:lstStyle/>
          <a:p>
            <a:pPr lvl="2">
              <a:defRPr/>
            </a:pPr>
            <a:r>
              <a:rPr lang="en-US" sz="1800" b="1" dirty="0"/>
              <a:t>What are the business applications of 5G?</a:t>
            </a:r>
          </a:p>
          <a:p>
            <a:pPr marL="0" lvl="3" indent="0">
              <a:buNone/>
              <a:defRPr/>
            </a:pPr>
            <a:r>
              <a:rPr lang="en-US" sz="1800" dirty="0"/>
              <a:t>5G is truly an emerging technology and its applications are still being discovered and developed.</a:t>
            </a:r>
          </a:p>
          <a:p>
            <a:pPr marL="0" lvl="3" indent="0">
              <a:buNone/>
              <a:defRPr/>
            </a:pPr>
            <a:r>
              <a:rPr lang="en-US" sz="1800" dirty="0"/>
              <a:t>Some 5G applications so far:</a:t>
            </a:r>
          </a:p>
          <a:p>
            <a:pPr lvl="3">
              <a:defRPr/>
            </a:pPr>
            <a:r>
              <a:rPr lang="en-US" sz="1800" dirty="0"/>
              <a:t>driverless cars.</a:t>
            </a:r>
          </a:p>
          <a:p>
            <a:pPr lvl="3">
              <a:defRPr/>
            </a:pPr>
            <a:r>
              <a:rPr lang="en-US" sz="1800" dirty="0"/>
              <a:t>smart cities.</a:t>
            </a:r>
          </a:p>
          <a:p>
            <a:pPr lvl="3">
              <a:defRPr/>
            </a:pPr>
            <a:r>
              <a:rPr lang="en-US" sz="1800" dirty="0"/>
              <a:t>3D holograms.</a:t>
            </a:r>
          </a:p>
          <a:p>
            <a:pPr lvl="3">
              <a:defRPr/>
            </a:pPr>
            <a:r>
              <a:rPr lang="en-US" sz="1800" dirty="0"/>
              <a:t>renewable energies.</a:t>
            </a:r>
          </a:p>
          <a:p>
            <a:pPr lvl="3">
              <a:defRPr/>
            </a:pPr>
            <a:r>
              <a:rPr lang="en-US" sz="1800" dirty="0"/>
              <a:t>emergency response drones.</a:t>
            </a:r>
          </a:p>
          <a:p>
            <a:pPr lvl="3">
              <a:defRPr/>
            </a:pPr>
            <a:endParaRPr lang="en-US" sz="1800" dirty="0"/>
          </a:p>
          <a:p>
            <a:pPr marL="0" lvl="3" indent="0">
              <a:buNone/>
              <a:defRPr/>
            </a:pPr>
            <a:r>
              <a:rPr lang="en-US" sz="1800" dirty="0"/>
              <a:t>5G technology is supporting renewable energies such as wind turbines in Scotland being controlled/repaired from offices in Birmingham.</a:t>
            </a:r>
          </a:p>
        </p:txBody>
      </p:sp>
      <p:pic>
        <p:nvPicPr>
          <p:cNvPr id="10242" name="Picture 2">
            <a:extLst>
              <a:ext uri="{FF2B5EF4-FFF2-40B4-BE49-F238E27FC236}">
                <a16:creationId xmlns:a16="http://schemas.microsoft.com/office/drawing/2014/main" id="{C12D1050-96ED-AB80-E718-431F4DA08F29}"/>
              </a:ext>
            </a:extLst>
          </p:cNvPr>
          <p:cNvPicPr>
            <a:picLocks noChangeAspect="1" noChangeArrowheads="1"/>
          </p:cNvPicPr>
          <p:nvPr/>
        </p:nvPicPr>
        <p:blipFill>
          <a:blip r:embed="rId3"/>
          <a:srcRect/>
          <a:stretch/>
        </p:blipFill>
        <p:spPr bwMode="auto">
          <a:xfrm>
            <a:off x="4355976" y="2747858"/>
            <a:ext cx="4464496" cy="2125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32024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drones</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are drones?</a:t>
            </a:r>
          </a:p>
          <a:p>
            <a:pPr marL="0" lvl="3" indent="0">
              <a:buNone/>
              <a:defRPr/>
            </a:pPr>
            <a:r>
              <a:rPr lang="en-US" sz="1800" dirty="0"/>
              <a:t>A drone is a flying robot. It can be controlled remotely or programmed with a flight plan using software. It works with onboard sensors and GPS to land at a certain location.</a:t>
            </a:r>
          </a:p>
          <a:p>
            <a:pPr marL="0" lvl="3" indent="0">
              <a:buNone/>
              <a:defRPr/>
            </a:pPr>
            <a:r>
              <a:rPr lang="en-US" sz="1800" b="1" dirty="0"/>
              <a:t>Business uses for drones</a:t>
            </a:r>
          </a:p>
          <a:p>
            <a:pPr lvl="3">
              <a:defRPr/>
            </a:pPr>
            <a:r>
              <a:rPr lang="en-US" sz="1800" dirty="0"/>
              <a:t>Aerial video or photography.</a:t>
            </a:r>
          </a:p>
          <a:p>
            <a:pPr lvl="3">
              <a:defRPr/>
            </a:pPr>
            <a:r>
              <a:rPr lang="en-US" sz="1800" dirty="0"/>
              <a:t>Mapping inaccessible areas.</a:t>
            </a:r>
          </a:p>
          <a:p>
            <a:pPr lvl="3">
              <a:defRPr/>
            </a:pPr>
            <a:r>
              <a:rPr lang="en-US" sz="1800" dirty="0"/>
              <a:t>Thermal search and rescue.</a:t>
            </a:r>
          </a:p>
          <a:p>
            <a:pPr lvl="3">
              <a:defRPr/>
            </a:pPr>
            <a:r>
              <a:rPr lang="en-US" sz="1800" dirty="0"/>
              <a:t>Disaster management.</a:t>
            </a:r>
          </a:p>
          <a:p>
            <a:pPr lvl="3">
              <a:defRPr/>
            </a:pPr>
            <a:r>
              <a:rPr lang="en-US" sz="1800" dirty="0"/>
              <a:t>Agriculture.</a:t>
            </a:r>
          </a:p>
          <a:p>
            <a:pPr marL="0" lvl="3" indent="0">
              <a:buNone/>
              <a:defRPr/>
            </a:pPr>
            <a:r>
              <a:rPr lang="en-US" sz="1800" dirty="0"/>
              <a:t>Drones are already in use in many industries (construction, and oil and gas extraction). Important in health and safety management reviewing sites before sending in staff.</a:t>
            </a:r>
          </a:p>
        </p:txBody>
      </p:sp>
      <p:pic>
        <p:nvPicPr>
          <p:cNvPr id="11266" name="Picture 2">
            <a:extLst>
              <a:ext uri="{FF2B5EF4-FFF2-40B4-BE49-F238E27FC236}">
                <a16:creationId xmlns:a16="http://schemas.microsoft.com/office/drawing/2014/main" id="{74A5CDBF-F918-F421-0015-8631F80F626C}"/>
              </a:ext>
            </a:extLst>
          </p:cNvPr>
          <p:cNvPicPr>
            <a:picLocks noChangeAspect="1" noChangeArrowheads="1"/>
          </p:cNvPicPr>
          <p:nvPr/>
        </p:nvPicPr>
        <p:blipFill>
          <a:blip r:embed="rId3"/>
          <a:srcRect/>
          <a:stretch/>
        </p:blipFill>
        <p:spPr bwMode="auto">
          <a:xfrm>
            <a:off x="4932040" y="2690398"/>
            <a:ext cx="3378040" cy="2229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74260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biometrics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are biometrics?</a:t>
            </a:r>
          </a:p>
          <a:p>
            <a:pPr marL="0" lvl="3" indent="0">
              <a:buNone/>
              <a:defRPr/>
            </a:pPr>
            <a:r>
              <a:rPr lang="en-US" sz="1800" dirty="0"/>
              <a:t>Biometrics use a characteristic of a person’s own biology to identify them.</a:t>
            </a:r>
          </a:p>
          <a:p>
            <a:pPr marL="0" lvl="3" indent="0">
              <a:buNone/>
              <a:defRPr/>
            </a:pPr>
            <a:endParaRPr lang="en-US" sz="1800" dirty="0"/>
          </a:p>
          <a:p>
            <a:pPr marL="0" lvl="3" indent="0">
              <a:buNone/>
              <a:defRPr/>
            </a:pPr>
            <a:r>
              <a:rPr lang="en-US" sz="1800" b="1" dirty="0"/>
              <a:t>Most commonly used biometrics</a:t>
            </a:r>
          </a:p>
          <a:p>
            <a:pPr lvl="3">
              <a:defRPr/>
            </a:pPr>
            <a:r>
              <a:rPr lang="en-US" sz="1800" dirty="0"/>
              <a:t>Fingerprints.</a:t>
            </a:r>
          </a:p>
          <a:p>
            <a:pPr lvl="3">
              <a:defRPr/>
            </a:pPr>
            <a:r>
              <a:rPr lang="en-US" sz="1800" dirty="0"/>
              <a:t>Facial recognition.</a:t>
            </a:r>
          </a:p>
          <a:p>
            <a:pPr lvl="3">
              <a:defRPr/>
            </a:pPr>
            <a:r>
              <a:rPr lang="en-US" sz="1800" dirty="0"/>
              <a:t>Voice recognition.</a:t>
            </a:r>
          </a:p>
          <a:p>
            <a:pPr lvl="3">
              <a:defRPr/>
            </a:pPr>
            <a:r>
              <a:rPr lang="en-US" sz="1800" dirty="0"/>
              <a:t>DNA identification. </a:t>
            </a:r>
          </a:p>
          <a:p>
            <a:pPr lvl="3">
              <a:defRPr/>
            </a:pPr>
            <a:r>
              <a:rPr lang="en-US" sz="1800" dirty="0"/>
              <a:t>Iris/retinal recognition.</a:t>
            </a:r>
          </a:p>
          <a:p>
            <a:pPr lvl="3">
              <a:defRPr/>
            </a:pPr>
            <a:endParaRPr lang="en-US" sz="1800" dirty="0"/>
          </a:p>
          <a:p>
            <a:pPr marL="0" lvl="3" indent="0">
              <a:buNone/>
              <a:defRPr/>
            </a:pPr>
            <a:r>
              <a:rPr lang="en-US" sz="1800" dirty="0"/>
              <a:t>Major advances in science and technologies to measure results, such as scanners, have increased the number and types of biometrics available. Fingerprints remain the most used biometric measure.</a:t>
            </a:r>
          </a:p>
        </p:txBody>
      </p:sp>
      <p:pic>
        <p:nvPicPr>
          <p:cNvPr id="12290" name="Picture 2">
            <a:extLst>
              <a:ext uri="{FF2B5EF4-FFF2-40B4-BE49-F238E27FC236}">
                <a16:creationId xmlns:a16="http://schemas.microsoft.com/office/drawing/2014/main" id="{709726E6-1CC4-3D7F-70A8-0F6989B8455B}"/>
              </a:ext>
            </a:extLst>
          </p:cNvPr>
          <p:cNvPicPr>
            <a:picLocks noChangeAspect="1" noChangeArrowheads="1"/>
          </p:cNvPicPr>
          <p:nvPr/>
        </p:nvPicPr>
        <p:blipFill>
          <a:blip r:embed="rId3"/>
          <a:srcRect/>
          <a:stretch/>
        </p:blipFill>
        <p:spPr bwMode="auto">
          <a:xfrm>
            <a:off x="4427984" y="2636912"/>
            <a:ext cx="3505572" cy="23417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45441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impact new and emerging digital technologies can have on an organisation.</a:t>
            </a:r>
          </a:p>
          <a:p>
            <a:pPr lvl="1"/>
            <a:r>
              <a:rPr lang="en-US" dirty="0"/>
              <a:t>Explain a range of current and emerging technologies influencing organisations.</a:t>
            </a:r>
          </a:p>
          <a:p>
            <a:pPr lvl="1"/>
            <a:r>
              <a:rPr lang="en-US" dirty="0"/>
              <a:t>Discuss the approaches an organisation could use to embed advancing technologies to ensure it stays current, effective and efficient.</a:t>
            </a:r>
          </a:p>
          <a:p>
            <a:pPr lvl="1"/>
            <a:r>
              <a:rPr lang="en-US" dirty="0"/>
              <a:t>Consider safety and security aspects when using new technologies. </a:t>
            </a:r>
          </a:p>
          <a:p>
            <a:pPr lvl="1"/>
            <a:r>
              <a:rPr lang="en-US" dirty="0"/>
              <a:t>Discuss how technologies are used to communicate.</a:t>
            </a:r>
          </a:p>
          <a:p>
            <a:pPr lvl="1"/>
            <a:r>
              <a:rPr lang="en-US" dirty="0"/>
              <a:t>Consider how organisations stay up to date with emerging technologies.</a:t>
            </a:r>
          </a:p>
          <a:p>
            <a:pPr lvl="1"/>
            <a:endParaRPr lang="en-US"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biometrics (2)</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b="1" dirty="0"/>
              <a:t>What are the business applications of biometrics?</a:t>
            </a:r>
          </a:p>
          <a:p>
            <a:pPr marL="0" lvl="3" indent="0">
              <a:buNone/>
              <a:defRPr/>
            </a:pPr>
            <a:r>
              <a:rPr lang="en-US" sz="1800" dirty="0"/>
              <a:t>There are many business applications for the use of biometrics.</a:t>
            </a:r>
          </a:p>
          <a:p>
            <a:pPr marL="0" lvl="3" indent="0">
              <a:buNone/>
              <a:defRPr/>
            </a:pPr>
            <a:r>
              <a:rPr lang="en-US" sz="1800" b="1" dirty="0"/>
              <a:t>Business applications of biometrics</a:t>
            </a:r>
          </a:p>
          <a:p>
            <a:pPr lvl="3">
              <a:defRPr/>
            </a:pPr>
            <a:r>
              <a:rPr lang="en-US" sz="1800" dirty="0"/>
              <a:t>Identification and authentication.</a:t>
            </a:r>
          </a:p>
          <a:p>
            <a:pPr lvl="3">
              <a:defRPr/>
            </a:pPr>
            <a:r>
              <a:rPr lang="en-US" sz="1800" dirty="0"/>
              <a:t>Criminal investigation.</a:t>
            </a:r>
          </a:p>
          <a:p>
            <a:pPr lvl="3">
              <a:defRPr/>
            </a:pPr>
            <a:r>
              <a:rPr lang="en-US" sz="1800" dirty="0"/>
              <a:t>Security.</a:t>
            </a:r>
          </a:p>
          <a:p>
            <a:pPr lvl="3">
              <a:defRPr/>
            </a:pPr>
            <a:r>
              <a:rPr lang="en-US" sz="1800" dirty="0"/>
              <a:t>Banking.</a:t>
            </a:r>
          </a:p>
          <a:p>
            <a:pPr lvl="3">
              <a:defRPr/>
            </a:pPr>
            <a:r>
              <a:rPr lang="en-US" sz="1800" dirty="0"/>
              <a:t>Mobile access.</a:t>
            </a:r>
          </a:p>
          <a:p>
            <a:pPr lvl="3">
              <a:defRPr/>
            </a:pPr>
            <a:r>
              <a:rPr lang="en-US" sz="1800" dirty="0"/>
              <a:t>Building access.</a:t>
            </a:r>
          </a:p>
          <a:p>
            <a:pPr marL="0" lvl="3" indent="0">
              <a:buNone/>
              <a:defRPr/>
            </a:pPr>
            <a:r>
              <a:rPr lang="en-US" sz="1800" dirty="0"/>
              <a:t>Concerns have been raised by pressure groups about the amount of personal data collected through biometrics without users’ consent. Video surveillance and increasing use of CCTV is one of the main concerns being raised.  </a:t>
            </a:r>
          </a:p>
        </p:txBody>
      </p:sp>
    </p:spTree>
    <p:extLst>
      <p:ext uri="{BB962C8B-B14F-4D97-AF65-F5344CB8AC3E}">
        <p14:creationId xmlns:p14="http://schemas.microsoft.com/office/powerpoint/2010/main" val="12305479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big data (1)</a:t>
            </a:r>
          </a:p>
        </p:txBody>
      </p:sp>
      <p:sp>
        <p:nvSpPr>
          <p:cNvPr id="3" name="Content Placeholder 2"/>
          <p:cNvSpPr>
            <a:spLocks noGrp="1"/>
          </p:cNvSpPr>
          <p:nvPr>
            <p:ph sz="quarter" idx="10"/>
          </p:nvPr>
        </p:nvSpPr>
        <p:spPr>
          <a:xfrm>
            <a:off x="457200" y="1628800"/>
            <a:ext cx="8435280" cy="4248000"/>
          </a:xfrm>
        </p:spPr>
        <p:txBody>
          <a:bodyPr/>
          <a:lstStyle/>
          <a:p>
            <a:pPr lvl="2">
              <a:defRPr/>
            </a:pPr>
            <a:r>
              <a:rPr lang="en-US" sz="1800" b="1" dirty="0"/>
              <a:t>What is Big Data?</a:t>
            </a:r>
          </a:p>
          <a:p>
            <a:pPr lvl="2">
              <a:defRPr/>
            </a:pPr>
            <a:r>
              <a:rPr lang="en-US" sz="1800" dirty="0"/>
              <a:t>Big data refers to large sets of data that are too complex to be dealt with by standard data-processing software.</a:t>
            </a:r>
          </a:p>
          <a:p>
            <a:pPr lvl="2">
              <a:spcBef>
                <a:spcPts val="0"/>
              </a:spcBef>
              <a:spcAft>
                <a:spcPts val="0"/>
              </a:spcAft>
              <a:defRPr/>
            </a:pPr>
            <a:endParaRPr lang="en-US" sz="1800" dirty="0"/>
          </a:p>
          <a:p>
            <a:pPr lvl="2">
              <a:spcBef>
                <a:spcPts val="0"/>
              </a:spcBef>
              <a:spcAft>
                <a:spcPts val="0"/>
              </a:spcAft>
              <a:defRPr/>
            </a:pPr>
            <a:r>
              <a:rPr lang="en-US" sz="1800" b="1" dirty="0"/>
              <a:t>Big data technologies – software tools that:</a:t>
            </a:r>
            <a:endParaRPr lang="en-US" sz="1800" dirty="0"/>
          </a:p>
          <a:p>
            <a:pPr marL="285750" lvl="2" indent="-285750">
              <a:buClr>
                <a:srgbClr val="0077E3"/>
              </a:buClr>
              <a:buFont typeface="Arial" panose="020B0604020202020204" pitchFamily="34" charset="0"/>
              <a:buChar char="•"/>
              <a:defRPr/>
            </a:pPr>
            <a:r>
              <a:rPr lang="en-US" sz="1800" dirty="0"/>
              <a:t>collect large data sets from many sources (transactions, IOT, social media, etc).  </a:t>
            </a:r>
          </a:p>
          <a:p>
            <a:pPr marL="285750" lvl="2" indent="-285750">
              <a:buClr>
                <a:srgbClr val="0077E3"/>
              </a:buClr>
              <a:buFont typeface="Arial" panose="020B0604020202020204" pitchFamily="34" charset="0"/>
              <a:buChar char="•"/>
              <a:defRPr/>
            </a:pPr>
            <a:r>
              <a:rPr lang="en-US" sz="1800" dirty="0"/>
              <a:t>store large data sets in cloud database.</a:t>
            </a:r>
          </a:p>
          <a:p>
            <a:pPr marL="285750" lvl="2" indent="-285750">
              <a:buClr>
                <a:srgbClr val="0077E3"/>
              </a:buClr>
              <a:buFont typeface="Arial" panose="020B0604020202020204" pitchFamily="34" charset="0"/>
              <a:buChar char="•"/>
              <a:defRPr/>
            </a:pPr>
            <a:r>
              <a:rPr lang="en-US" sz="1800" dirty="0"/>
              <a:t>process, cleanse and analyse the data.</a:t>
            </a:r>
          </a:p>
          <a:p>
            <a:pPr marL="285750" lvl="2" indent="-285750">
              <a:buClr>
                <a:srgbClr val="0077E3"/>
              </a:buClr>
              <a:buFont typeface="Arial" panose="020B0604020202020204" pitchFamily="34" charset="0"/>
              <a:buChar char="•"/>
              <a:defRPr/>
            </a:pPr>
            <a:r>
              <a:rPr lang="en-US" sz="1800" dirty="0"/>
              <a:t>extract required data from the database.</a:t>
            </a:r>
          </a:p>
          <a:p>
            <a:pPr marL="285750" lvl="2" indent="-285750">
              <a:buClr>
                <a:srgbClr val="0077E3"/>
              </a:buClr>
              <a:buFont typeface="Arial" panose="020B0604020202020204" pitchFamily="34" charset="0"/>
              <a:buChar char="•"/>
              <a:defRPr/>
            </a:pPr>
            <a:r>
              <a:rPr lang="en-US" sz="1800" dirty="0"/>
              <a:t>present data insights for decision making. </a:t>
            </a:r>
          </a:p>
          <a:p>
            <a:pPr lvl="2">
              <a:spcBef>
                <a:spcPts val="0"/>
              </a:spcBef>
              <a:spcAft>
                <a:spcPts val="0"/>
              </a:spcAft>
              <a:defRPr/>
            </a:pPr>
            <a:endParaRPr lang="en-US" sz="1800" dirty="0"/>
          </a:p>
          <a:p>
            <a:pPr lvl="2">
              <a:spcBef>
                <a:spcPts val="0"/>
              </a:spcBef>
              <a:spcAft>
                <a:spcPts val="0"/>
              </a:spcAft>
              <a:defRPr/>
            </a:pPr>
            <a:r>
              <a:rPr lang="en-US" sz="1800" dirty="0"/>
              <a:t>The type and amount of data are not what really matter – it’s how the organisation uses the data that is most important.</a:t>
            </a:r>
          </a:p>
          <a:p>
            <a:pPr marL="0" lvl="8" indent="0" eaLnBrk="0" hangingPunct="0">
              <a:lnSpc>
                <a:spcPts val="1200"/>
              </a:lnSpc>
              <a:spcBef>
                <a:spcPts val="0"/>
              </a:spcBef>
              <a:spcAft>
                <a:spcPts val="0"/>
              </a:spcAft>
              <a:buNone/>
            </a:pPr>
            <a:endParaRPr lang="en-US" dirty="0"/>
          </a:p>
        </p:txBody>
      </p:sp>
    </p:spTree>
    <p:extLst>
      <p:ext uri="{BB962C8B-B14F-4D97-AF65-F5344CB8AC3E}">
        <p14:creationId xmlns:p14="http://schemas.microsoft.com/office/powerpoint/2010/main" val="14493784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Emerging technologies – big data (2)</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0"/>
              </a:spcAft>
              <a:defRPr/>
            </a:pPr>
            <a:r>
              <a:rPr lang="en-US" sz="1800" dirty="0"/>
              <a:t>The value of big data lies in what the organisation does with it. Combing the data with analytical tools leads to highly effective decision making.</a:t>
            </a:r>
          </a:p>
          <a:p>
            <a:pPr lvl="2">
              <a:spcBef>
                <a:spcPts val="0"/>
              </a:spcBef>
              <a:spcAft>
                <a:spcPts val="0"/>
              </a:spcAft>
              <a:defRPr/>
            </a:pPr>
            <a:endParaRPr lang="en-US" sz="1800" dirty="0"/>
          </a:p>
          <a:p>
            <a:pPr lvl="2">
              <a:spcBef>
                <a:spcPts val="0"/>
              </a:spcBef>
              <a:spcAft>
                <a:spcPts val="0"/>
              </a:spcAft>
              <a:defRPr/>
            </a:pPr>
            <a:r>
              <a:rPr lang="en-US" sz="1800" b="1" dirty="0"/>
              <a:t>Big data uses in business</a:t>
            </a:r>
          </a:p>
          <a:p>
            <a:pPr lvl="2">
              <a:spcBef>
                <a:spcPts val="0"/>
              </a:spcBef>
              <a:spcAft>
                <a:spcPts val="0"/>
              </a:spcAft>
              <a:defRPr/>
            </a:pPr>
            <a:endParaRPr lang="en-US" sz="1800" b="1" dirty="0"/>
          </a:p>
          <a:p>
            <a:pPr lvl="3">
              <a:lnSpc>
                <a:spcPct val="100000"/>
              </a:lnSpc>
              <a:spcBef>
                <a:spcPts val="0"/>
              </a:spcBef>
              <a:spcAft>
                <a:spcPts val="0"/>
              </a:spcAft>
              <a:defRPr/>
            </a:pPr>
            <a:r>
              <a:rPr lang="en-US" sz="1800" dirty="0"/>
              <a:t>Understand customer trends.</a:t>
            </a:r>
          </a:p>
          <a:p>
            <a:pPr lvl="3">
              <a:lnSpc>
                <a:spcPct val="100000"/>
              </a:lnSpc>
              <a:spcBef>
                <a:spcPts val="0"/>
              </a:spcBef>
              <a:spcAft>
                <a:spcPts val="0"/>
              </a:spcAft>
              <a:defRPr/>
            </a:pPr>
            <a:r>
              <a:rPr lang="en-US" sz="1800" dirty="0"/>
              <a:t>Boost customer acquisition levels.</a:t>
            </a: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Increase customer retention levels.</a:t>
            </a: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Identify new product opportunities.</a:t>
            </a: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Identify new revenue streams.</a:t>
            </a:r>
          </a:p>
          <a:p>
            <a:pPr lvl="3">
              <a:lnSpc>
                <a:spcPct val="100000"/>
              </a:lnSpc>
              <a:spcBef>
                <a:spcPts val="0"/>
              </a:spcBef>
              <a:spcAft>
                <a:spcPts val="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Supply chain analytics </a:t>
            </a:r>
            <a:r>
              <a:rPr lang="en-US" sz="1800" dirty="0"/>
              <a:t>–</a:t>
            </a:r>
            <a:r>
              <a:rPr lang="en-GB" sz="1800" dirty="0">
                <a:latin typeface="Arial" panose="020B0604020202020204" pitchFamily="34" charset="0"/>
                <a:ea typeface="Times New Roman" panose="02020603050405020304" pitchFamily="18" charset="0"/>
                <a:cs typeface="Times New Roman" panose="02020603050405020304" pitchFamily="18" charset="0"/>
              </a:rPr>
              <a:t> stock replenishment.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lvl="3" indent="0">
              <a:lnSpc>
                <a:spcPct val="100000"/>
              </a:lnSpc>
              <a:spcBef>
                <a:spcPts val="0"/>
              </a:spcBef>
              <a:spcAft>
                <a:spcPts val="0"/>
              </a:spcAft>
              <a:buNone/>
              <a:defRPr/>
            </a:pPr>
            <a:endParaRPr lang="en-US" sz="1800" dirty="0"/>
          </a:p>
          <a:p>
            <a:pPr marL="0" lvl="3" indent="0">
              <a:lnSpc>
                <a:spcPct val="100000"/>
              </a:lnSpc>
              <a:spcBef>
                <a:spcPts val="0"/>
              </a:spcBef>
              <a:spcAft>
                <a:spcPts val="0"/>
              </a:spcAft>
              <a:buNone/>
              <a:defRPr/>
            </a:pPr>
            <a:endParaRPr lang="en-US" sz="1800" dirty="0"/>
          </a:p>
          <a:p>
            <a:pPr lvl="2">
              <a:spcBef>
                <a:spcPts val="0"/>
              </a:spcBef>
              <a:spcAft>
                <a:spcPts val="0"/>
              </a:spcAft>
              <a:defRPr/>
            </a:pPr>
            <a:r>
              <a:rPr lang="en-US" sz="1800" dirty="0"/>
              <a:t>Big data allows businesses to remain competitive by getting ahead of potential customer trends, often first emerging on social media. Using big data to recognise potential trends allows senior managers to respond and move in new directions.</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2266737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approaches for embedding</a:t>
            </a:r>
          </a:p>
        </p:txBody>
      </p:sp>
      <p:sp>
        <p:nvSpPr>
          <p:cNvPr id="3" name="Content Placeholder 2"/>
          <p:cNvSpPr>
            <a:spLocks noGrp="1"/>
          </p:cNvSpPr>
          <p:nvPr>
            <p:ph sz="quarter" idx="10"/>
          </p:nvPr>
        </p:nvSpPr>
        <p:spPr>
          <a:xfrm>
            <a:off x="457200" y="1628800"/>
            <a:ext cx="8229600" cy="4248000"/>
          </a:xfrm>
        </p:spPr>
        <p:txBody>
          <a:bodyPr/>
          <a:lstStyle/>
          <a:p>
            <a:pPr lvl="2">
              <a:spcBef>
                <a:spcPts val="0"/>
              </a:spcBef>
              <a:spcAft>
                <a:spcPts val="0"/>
              </a:spcAft>
              <a:defRPr/>
            </a:pPr>
            <a:r>
              <a:rPr lang="en-US" sz="1800" dirty="0"/>
              <a:t>All organisations face the digital dilemma of introducing new technologies or be overtaken by their competitor. But costs and risk need to be taken into account. How do you get buy-in at all levels of the organisation?</a:t>
            </a:r>
          </a:p>
          <a:p>
            <a:pPr lvl="2">
              <a:spcBef>
                <a:spcPts val="0"/>
              </a:spcBef>
              <a:spcAft>
                <a:spcPts val="0"/>
              </a:spcAft>
              <a:defRPr/>
            </a:pPr>
            <a:endParaRPr lang="en-US" sz="1800" dirty="0"/>
          </a:p>
          <a:p>
            <a:pPr lvl="2">
              <a:spcBef>
                <a:spcPts val="0"/>
              </a:spcBef>
              <a:spcAft>
                <a:spcPts val="0"/>
              </a:spcAft>
              <a:defRPr/>
            </a:pPr>
            <a:r>
              <a:rPr lang="en-US" sz="1800" b="1" dirty="0"/>
              <a:t>Approaches to embed new technologies</a:t>
            </a:r>
          </a:p>
          <a:p>
            <a:pPr lvl="2">
              <a:spcBef>
                <a:spcPts val="0"/>
              </a:spcBef>
              <a:spcAft>
                <a:spcPts val="0"/>
              </a:spcAft>
              <a:defRPr/>
            </a:pPr>
            <a:endParaRPr lang="en-US" sz="1800" b="1" dirty="0"/>
          </a:p>
          <a:p>
            <a:pPr lvl="3">
              <a:lnSpc>
                <a:spcPct val="100000"/>
              </a:lnSpc>
              <a:spcBef>
                <a:spcPts val="0"/>
              </a:spcBef>
              <a:spcAft>
                <a:spcPts val="0"/>
              </a:spcAft>
              <a:defRPr/>
            </a:pPr>
            <a:r>
              <a:rPr lang="en-US" sz="1800" dirty="0"/>
              <a:t>Investigate relevant technologies that solve a problem.</a:t>
            </a:r>
          </a:p>
          <a:p>
            <a:pPr lvl="3">
              <a:lnSpc>
                <a:spcPct val="100000"/>
              </a:lnSpc>
              <a:spcBef>
                <a:spcPts val="0"/>
              </a:spcBef>
              <a:spcAft>
                <a:spcPts val="0"/>
              </a:spcAft>
              <a:defRPr/>
            </a:pPr>
            <a:r>
              <a:rPr lang="en-US" sz="1800" dirty="0"/>
              <a:t>Identify an implementation champion/team to test out.</a:t>
            </a:r>
          </a:p>
          <a:p>
            <a:pPr lvl="3">
              <a:lnSpc>
                <a:spcPct val="100000"/>
              </a:lnSpc>
              <a:spcBef>
                <a:spcPts val="0"/>
              </a:spcBef>
              <a:spcAft>
                <a:spcPts val="0"/>
              </a:spcAft>
              <a:defRPr/>
            </a:pPr>
            <a:r>
              <a:rPr lang="en-US" sz="1800" dirty="0"/>
              <a:t>Implement a pilot with management team for buy-in.</a:t>
            </a:r>
          </a:p>
          <a:p>
            <a:pPr lvl="3">
              <a:lnSpc>
                <a:spcPct val="100000"/>
              </a:lnSpc>
              <a:spcBef>
                <a:spcPts val="0"/>
              </a:spcBef>
              <a:spcAft>
                <a:spcPts val="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Work out bugs from pilot scheme before launching.</a:t>
            </a:r>
          </a:p>
          <a:p>
            <a:pPr lvl="3">
              <a:lnSpc>
                <a:spcPct val="100000"/>
              </a:lnSpc>
              <a:spcBef>
                <a:spcPts val="0"/>
              </a:spcBef>
              <a:spcAft>
                <a:spcPts val="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Train all employees on the new technologies.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lvl="3">
              <a:lnSpc>
                <a:spcPct val="100000"/>
              </a:lnSpc>
              <a:spcBef>
                <a:spcPts val="0"/>
              </a:spcBef>
              <a:spcAft>
                <a:spcPts val="0"/>
              </a:spcAft>
              <a:defRPr/>
            </a:pPr>
            <a:r>
              <a:rPr lang="en-GB" sz="1800" dirty="0">
                <a:effectLst/>
                <a:latin typeface="Arial" panose="020B0604020202020204" pitchFamily="34" charset="0"/>
                <a:ea typeface="Times New Roman" panose="02020603050405020304" pitchFamily="18" charset="0"/>
                <a:cs typeface="Times New Roman" panose="02020603050405020304" pitchFamily="18" charset="0"/>
              </a:rPr>
              <a:t>Launch and fine tune as teams become skilled.  </a:t>
            </a:r>
            <a:endParaRPr lang="en-GB" sz="1800" dirty="0">
              <a:latin typeface="Calibri" panose="020F0502020204030204" pitchFamily="34" charset="0"/>
              <a:ea typeface="Times New Roman" panose="02020603050405020304" pitchFamily="18" charset="0"/>
              <a:cs typeface="Times New Roman" panose="02020603050405020304" pitchFamily="18" charset="0"/>
            </a:endParaRPr>
          </a:p>
          <a:p>
            <a:pPr marL="0" lvl="3" indent="0">
              <a:lnSpc>
                <a:spcPct val="100000"/>
              </a:lnSpc>
              <a:spcBef>
                <a:spcPts val="0"/>
              </a:spcBef>
              <a:spcAft>
                <a:spcPts val="0"/>
              </a:spcAft>
              <a:buNone/>
              <a:defRPr/>
            </a:pPr>
            <a:endParaRPr lang="en-US" sz="1800" dirty="0"/>
          </a:p>
          <a:p>
            <a:pPr lvl="2">
              <a:spcBef>
                <a:spcPts val="0"/>
              </a:spcBef>
              <a:spcAft>
                <a:spcPts val="0"/>
              </a:spcAft>
              <a:defRPr/>
            </a:pPr>
            <a:r>
              <a:rPr lang="en-US" sz="1800" dirty="0"/>
              <a:t>Digital transformation and adoption of emerging technologies will be crucial to  business survival as the next wave of the digital revolution rolls on.</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743579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(1)</a:t>
            </a:r>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Cybersecurity is the protection of all the internet connected hardware, software and data from cyber attacks.</a:t>
            </a:r>
          </a:p>
          <a:p>
            <a:pPr lvl="2">
              <a:spcBef>
                <a:spcPts val="0"/>
              </a:spcBef>
              <a:spcAft>
                <a:spcPts val="0"/>
              </a:spcAft>
              <a:defRPr/>
            </a:pPr>
            <a:endParaRPr lang="en-US" sz="1800" dirty="0"/>
          </a:p>
          <a:p>
            <a:pPr lvl="2">
              <a:spcBef>
                <a:spcPts val="0"/>
              </a:spcBef>
              <a:defRPr/>
            </a:pPr>
            <a:r>
              <a:rPr lang="en-US" sz="1800" b="1" dirty="0"/>
              <a:t>Cyber threats</a:t>
            </a:r>
          </a:p>
          <a:p>
            <a:pPr lvl="3">
              <a:lnSpc>
                <a:spcPct val="100000"/>
              </a:lnSpc>
              <a:spcBef>
                <a:spcPts val="0"/>
              </a:spcBef>
              <a:spcAft>
                <a:spcPts val="600"/>
              </a:spcAft>
              <a:defRPr/>
            </a:pPr>
            <a:r>
              <a:rPr lang="en-US" sz="1800" dirty="0"/>
              <a:t>Remote working-vulnerability and risks.</a:t>
            </a:r>
          </a:p>
          <a:p>
            <a:pPr lvl="3">
              <a:lnSpc>
                <a:spcPct val="100000"/>
              </a:lnSpc>
              <a:spcBef>
                <a:spcPts val="0"/>
              </a:spcBef>
              <a:spcAft>
                <a:spcPts val="600"/>
              </a:spcAft>
              <a:defRPr/>
            </a:pPr>
            <a:r>
              <a:rPr lang="en-US" sz="1800" dirty="0"/>
              <a:t>Increasing attacks on cloud services.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Ransomware attacks increasing.</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Use of AI for criminal activity.</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No real-time data visibility.</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Data privacy breaches.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Phishing schemes.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Insider threats.</a:t>
            </a:r>
          </a:p>
          <a:p>
            <a:pPr lvl="2">
              <a:spcAft>
                <a:spcPts val="0"/>
              </a:spcAft>
              <a:defRPr/>
            </a:pPr>
            <a:r>
              <a:rPr lang="en-US" sz="1800" dirty="0"/>
              <a:t>The economic impact of cyber attacks can run into £ millions. </a:t>
            </a:r>
          </a:p>
          <a:p>
            <a:pPr marL="0" lvl="8" indent="0" eaLnBrk="0" hangingPunct="0">
              <a:spcBef>
                <a:spcPts val="0"/>
              </a:spcBef>
              <a:spcAft>
                <a:spcPts val="0"/>
              </a:spcAft>
              <a:buNone/>
            </a:pPr>
            <a:endParaRPr lang="en-US" dirty="0"/>
          </a:p>
        </p:txBody>
      </p:sp>
      <p:pic>
        <p:nvPicPr>
          <p:cNvPr id="13314" name="Picture 2">
            <a:extLst>
              <a:ext uri="{FF2B5EF4-FFF2-40B4-BE49-F238E27FC236}">
                <a16:creationId xmlns:a16="http://schemas.microsoft.com/office/drawing/2014/main" id="{3412E837-2D5D-3650-BEC8-1E40EAD9FCD0}"/>
              </a:ext>
            </a:extLst>
          </p:cNvPr>
          <p:cNvPicPr>
            <a:picLocks noChangeAspect="1" noChangeArrowheads="1"/>
          </p:cNvPicPr>
          <p:nvPr/>
        </p:nvPicPr>
        <p:blipFill>
          <a:blip r:embed="rId3"/>
          <a:srcRect/>
          <a:stretch/>
        </p:blipFill>
        <p:spPr bwMode="auto">
          <a:xfrm>
            <a:off x="4821188" y="2276872"/>
            <a:ext cx="3865612" cy="2582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56615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(2)</a:t>
            </a:r>
          </a:p>
        </p:txBody>
      </p:sp>
      <p:sp>
        <p:nvSpPr>
          <p:cNvPr id="3" name="Content Placeholder 2"/>
          <p:cNvSpPr>
            <a:spLocks noGrp="1"/>
          </p:cNvSpPr>
          <p:nvPr>
            <p:ph sz="quarter" idx="10"/>
          </p:nvPr>
        </p:nvSpPr>
        <p:spPr>
          <a:xfrm>
            <a:off x="457200" y="1582911"/>
            <a:ext cx="8363272" cy="4248000"/>
          </a:xfrm>
        </p:spPr>
        <p:txBody>
          <a:bodyPr/>
          <a:lstStyle/>
          <a:p>
            <a:pPr lvl="2">
              <a:spcBef>
                <a:spcPts val="0"/>
              </a:spcBef>
              <a:spcAft>
                <a:spcPts val="0"/>
              </a:spcAft>
              <a:defRPr/>
            </a:pPr>
            <a:r>
              <a:rPr lang="en-US" sz="1800" dirty="0"/>
              <a:t>However bad it feels, disruption is one of the lesser issues from cyber attacks. Bigger threats are reputation risk and loss of control over data, which could lead to compliance and legal violations. What can organisations do to mitigate cyber risks?  </a:t>
            </a:r>
          </a:p>
          <a:p>
            <a:pPr lvl="2">
              <a:spcBef>
                <a:spcPts val="0"/>
              </a:spcBef>
              <a:spcAft>
                <a:spcPts val="0"/>
              </a:spcAft>
              <a:defRPr/>
            </a:pPr>
            <a:endParaRPr lang="en-US" sz="1800" dirty="0"/>
          </a:p>
          <a:p>
            <a:pPr lvl="2">
              <a:spcBef>
                <a:spcPts val="0"/>
              </a:spcBef>
              <a:spcAft>
                <a:spcPts val="0"/>
              </a:spcAft>
              <a:defRPr/>
            </a:pPr>
            <a:r>
              <a:rPr lang="en-US" sz="1800" b="1" dirty="0"/>
              <a:t>Cyber threats and solution</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US" sz="1800" b="1" dirty="0"/>
              <a:t>Remote working-vulnerability and risks</a:t>
            </a:r>
          </a:p>
          <a:p>
            <a:pPr lvl="3">
              <a:lnSpc>
                <a:spcPct val="100000"/>
              </a:lnSpc>
              <a:spcBef>
                <a:spcPts val="0"/>
              </a:spcBef>
              <a:spcAft>
                <a:spcPts val="600"/>
              </a:spcAft>
              <a:defRPr/>
            </a:pPr>
            <a:r>
              <a:rPr lang="en-US" sz="1800" dirty="0"/>
              <a:t>Danger in connecting home networks.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Assess security infrastructure.</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Identify areas of weaknesses.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Move to secure file transfer protocols.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Create long-term strategic security plan </a:t>
            </a:r>
          </a:p>
          <a:p>
            <a:pPr lvl="2">
              <a:spcBef>
                <a:spcPts val="0"/>
              </a:spcBef>
              <a:spcAft>
                <a:spcPts val="0"/>
              </a:spcAft>
              <a:defRPr/>
            </a:pPr>
            <a:endParaRPr lang="en-GB" sz="1800" dirty="0">
              <a:latin typeface="Arial" panose="020B0604020202020204" pitchFamily="34" charset="0"/>
              <a:cs typeface="Times New Roman" panose="02020603050405020304" pitchFamily="18" charset="0"/>
            </a:endParaRPr>
          </a:p>
          <a:p>
            <a:pPr lvl="2">
              <a:spcBef>
                <a:spcPts val="0"/>
              </a:spcBef>
              <a:spcAft>
                <a:spcPts val="0"/>
              </a:spcAft>
              <a:defRPr/>
            </a:pPr>
            <a:r>
              <a:rPr lang="en-US" sz="1800" dirty="0"/>
              <a:t>Cyber security needs to be addressed from all locations – no just business HQ.</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11862382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(3)</a:t>
            </a:r>
          </a:p>
        </p:txBody>
      </p:sp>
      <p:sp>
        <p:nvSpPr>
          <p:cNvPr id="3" name="Content Placeholder 2"/>
          <p:cNvSpPr>
            <a:spLocks noGrp="1"/>
          </p:cNvSpPr>
          <p:nvPr>
            <p:ph sz="quarter" idx="10"/>
          </p:nvPr>
        </p:nvSpPr>
        <p:spPr>
          <a:xfrm>
            <a:off x="457200" y="1602000"/>
            <a:ext cx="8363272" cy="4248000"/>
          </a:xfrm>
        </p:spPr>
        <p:txBody>
          <a:bodyPr/>
          <a:lstStyle/>
          <a:p>
            <a:pPr lvl="2">
              <a:spcBef>
                <a:spcPts val="0"/>
              </a:spcBef>
              <a:spcAft>
                <a:spcPts val="0"/>
              </a:spcAft>
              <a:defRPr/>
            </a:pPr>
            <a:r>
              <a:rPr lang="en-US" sz="1800" dirty="0"/>
              <a:t>Migrating data to cloud-based services is great for scalability at a reasonable cost but they may not be as safe as they could be. Organisations need to ensure their data is safe – it is their responsibility, not the cloud host’s.</a:t>
            </a:r>
          </a:p>
          <a:p>
            <a:pPr lvl="2">
              <a:spcBef>
                <a:spcPts val="0"/>
              </a:spcBef>
              <a:spcAft>
                <a:spcPts val="0"/>
              </a:spcAft>
              <a:defRPr/>
            </a:pPr>
            <a:endParaRPr lang="en-US" sz="1800" dirty="0"/>
          </a:p>
          <a:p>
            <a:pPr lvl="2">
              <a:spcBef>
                <a:spcPts val="0"/>
              </a:spcBef>
              <a:spcAft>
                <a:spcPts val="0"/>
              </a:spcAft>
              <a:defRPr/>
            </a:pPr>
            <a:r>
              <a:rPr lang="en-US" sz="1800" b="1" dirty="0"/>
              <a:t>Cyber threats and solution</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US" sz="1800" b="1" dirty="0"/>
              <a:t>Increasing attacks on cloud services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Prime target for attackers.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Check cloud provider’s security measures.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Check own systems for vulnerabilities.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Increase security measures before migrating.</a:t>
            </a:r>
          </a:p>
          <a:p>
            <a:pPr lvl="2">
              <a:spcBef>
                <a:spcPts val="0"/>
              </a:spcBef>
              <a:spcAft>
                <a:spcPts val="0"/>
              </a:spcAft>
              <a:defRPr/>
            </a:pPr>
            <a:endParaRPr lang="en-US" sz="1800" dirty="0"/>
          </a:p>
          <a:p>
            <a:pPr lvl="2">
              <a:spcBef>
                <a:spcPts val="0"/>
              </a:spcBef>
              <a:spcAft>
                <a:spcPts val="0"/>
              </a:spcAft>
              <a:defRPr/>
            </a:pPr>
            <a:endParaRPr lang="en-US" sz="1800" dirty="0"/>
          </a:p>
          <a:p>
            <a:pPr lvl="2">
              <a:spcBef>
                <a:spcPts val="0"/>
              </a:spcBef>
              <a:spcAft>
                <a:spcPts val="0"/>
              </a:spcAft>
              <a:defRPr/>
            </a:pPr>
            <a:r>
              <a:rPr lang="en-US" sz="1800" dirty="0"/>
              <a:t>Cloud security should always be beefed up. Don’t rely on the cloud host’s own security systems alone.</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24885293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(4)</a:t>
            </a:r>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Ransomware attacks are increasing. This is when the cyber criminals steal and encrypt private data then threaten to release it publicly unless a ransom is paid.  </a:t>
            </a:r>
          </a:p>
          <a:p>
            <a:pPr lvl="2">
              <a:spcBef>
                <a:spcPts val="0"/>
              </a:spcBef>
              <a:spcAft>
                <a:spcPts val="0"/>
              </a:spcAft>
              <a:defRPr/>
            </a:pPr>
            <a:endParaRPr lang="en-US" sz="1800" dirty="0"/>
          </a:p>
          <a:p>
            <a:pPr lvl="2">
              <a:spcBef>
                <a:spcPts val="0"/>
              </a:spcBef>
              <a:spcAft>
                <a:spcPts val="0"/>
              </a:spcAft>
              <a:defRPr/>
            </a:pPr>
            <a:r>
              <a:rPr lang="en-US" sz="1800" b="1" dirty="0"/>
              <a:t>Cyber threats</a:t>
            </a:r>
          </a:p>
          <a:p>
            <a:pPr lvl="2">
              <a:spcBef>
                <a:spcPts val="0"/>
              </a:spcBef>
              <a:spcAft>
                <a:spcPts val="0"/>
              </a:spcAft>
              <a:defRPr/>
            </a:pPr>
            <a:endParaRPr lang="en-US" sz="1800" b="1" dirty="0"/>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GB" sz="1800" b="1" dirty="0">
                <a:latin typeface="Arial" panose="020B0604020202020204" pitchFamily="34" charset="0"/>
                <a:ea typeface="Times New Roman" panose="02020603050405020304" pitchFamily="18" charset="0"/>
                <a:cs typeface="Times New Roman" panose="02020603050405020304" pitchFamily="18" charset="0"/>
              </a:rPr>
              <a:t>Ransomware attacks increasing/phishing schemes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Phishing is the most common entry for ransomware. </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Virtual private networks (VPNs) not as effective.</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Move to zero trust network access (ZTNA).</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Boost remote access to reduce chance of attack.</a:t>
            </a:r>
          </a:p>
          <a:p>
            <a:pPr marL="0" lvl="3" indent="0">
              <a:lnSpc>
                <a:spcPct val="100000"/>
              </a:lnSpc>
              <a:spcBef>
                <a:spcPts val="0"/>
              </a:spcBef>
              <a:spcAft>
                <a:spcPts val="600"/>
              </a:spcAft>
              <a:buNone/>
              <a:defRP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2">
              <a:spcBef>
                <a:spcPts val="0"/>
              </a:spcBef>
              <a:spcAft>
                <a:spcPts val="0"/>
              </a:spcAft>
              <a:defRPr/>
            </a:pPr>
            <a:r>
              <a:rPr lang="en-US" sz="1800" dirty="0"/>
              <a:t>Phishing attacks piggy-back on current trends. Eg, Covid-19 vaccine scheme, HMRC when self assessment returns are due. Increasingly targets remote home internet users because security is not as strong as that of organisations.</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6862917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(5)</a:t>
            </a:r>
          </a:p>
        </p:txBody>
      </p:sp>
      <p:sp>
        <p:nvSpPr>
          <p:cNvPr id="3" name="Content Placeholder 2"/>
          <p:cNvSpPr>
            <a:spLocks noGrp="1"/>
          </p:cNvSpPr>
          <p:nvPr>
            <p:ph sz="quarter" idx="10"/>
          </p:nvPr>
        </p:nvSpPr>
        <p:spPr>
          <a:xfrm>
            <a:off x="457200" y="1602000"/>
            <a:ext cx="8229600" cy="4248000"/>
          </a:xfrm>
        </p:spPr>
        <p:txBody>
          <a:bodyPr/>
          <a:lstStyle/>
          <a:p>
            <a:pPr lvl="2">
              <a:spcBef>
                <a:spcPts val="0"/>
              </a:spcBef>
              <a:spcAft>
                <a:spcPts val="0"/>
              </a:spcAft>
              <a:defRPr/>
            </a:pPr>
            <a:r>
              <a:rPr lang="en-US" sz="1800" dirty="0"/>
              <a:t>The increasing use of AI machine learning has enabled the development of self-correcting automated security systems that can review mass data without human intervention.</a:t>
            </a:r>
          </a:p>
          <a:p>
            <a:pPr lvl="2">
              <a:spcBef>
                <a:spcPts val="0"/>
              </a:spcBef>
              <a:spcAft>
                <a:spcPts val="0"/>
              </a:spcAft>
              <a:defRPr/>
            </a:pPr>
            <a:endParaRPr lang="en-US" sz="1800" dirty="0"/>
          </a:p>
          <a:p>
            <a:pPr lvl="2">
              <a:spcBef>
                <a:spcPts val="0"/>
              </a:spcBef>
              <a:spcAft>
                <a:spcPts val="0"/>
              </a:spcAft>
              <a:defRPr/>
            </a:pPr>
            <a:r>
              <a:rPr lang="en-US" sz="1800" b="1" dirty="0"/>
              <a:t>Cyber threats</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GB" sz="1800" b="1" dirty="0">
                <a:latin typeface="Arial" panose="020B0604020202020204" pitchFamily="34" charset="0"/>
                <a:ea typeface="Times New Roman" panose="02020603050405020304" pitchFamily="18" charset="0"/>
                <a:cs typeface="Times New Roman" panose="02020603050405020304" pitchFamily="18" charset="0"/>
              </a:rPr>
              <a:t>Increased use of AI for criminal activity</a:t>
            </a:r>
          </a:p>
          <a:p>
            <a:pPr marL="0" lvl="3" indent="0">
              <a:lnSpc>
                <a:spcPct val="100000"/>
              </a:lnSpc>
              <a:spcBef>
                <a:spcPts val="0"/>
              </a:spcBef>
              <a:spcAft>
                <a:spcPts val="600"/>
              </a:spcAft>
              <a:buNone/>
              <a:defRPr/>
            </a:pPr>
            <a:endParaRPr lang="en-GB" sz="1800" b="1" dirty="0">
              <a:latin typeface="Arial" panose="020B0604020202020204" pitchFamily="34" charset="0"/>
              <a:ea typeface="Times New Roman" panose="02020603050405020304" pitchFamily="18" charset="0"/>
              <a:cs typeface="Times New Roman" panose="02020603050405020304" pitchFamily="18" charset="0"/>
            </a:endParaRP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Criminals using AI to automate attacks.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Attempt data poisoning rather than theft.</a:t>
            </a:r>
          </a:p>
          <a:p>
            <a:pPr marL="0" lvl="3" indent="0">
              <a:lnSpc>
                <a:spcPct val="100000"/>
              </a:lnSpc>
              <a:spcBef>
                <a:spcPts val="0"/>
              </a:spcBef>
              <a:spcAft>
                <a:spcPts val="600"/>
              </a:spcAft>
              <a:buNone/>
              <a:defRP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2">
              <a:spcBef>
                <a:spcPts val="0"/>
              </a:spcBef>
              <a:spcAft>
                <a:spcPts val="0"/>
              </a:spcAft>
              <a:defRPr/>
            </a:pPr>
            <a:endParaRPr lang="en-US" sz="1800" dirty="0"/>
          </a:p>
          <a:p>
            <a:pPr lvl="2">
              <a:spcBef>
                <a:spcPts val="0"/>
              </a:spcBef>
              <a:spcAft>
                <a:spcPts val="0"/>
              </a:spcAft>
              <a:defRPr/>
            </a:pPr>
            <a:r>
              <a:rPr lang="en-US" sz="1800" dirty="0"/>
              <a:t>AI cyber security technology is still more effective than that of human-activated systems. Rapid data analysis means AI closes systems when it detects an attack and saves more data. </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2897675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07288" cy="382588"/>
          </a:xfrm>
        </p:spPr>
        <p:txBody>
          <a:bodyPr/>
          <a:lstStyle/>
          <a:p>
            <a:r>
              <a:rPr lang="en-US" dirty="0"/>
              <a:t>Emerging technologies – security considerations (6)</a:t>
            </a:r>
          </a:p>
        </p:txBody>
      </p:sp>
      <p:sp>
        <p:nvSpPr>
          <p:cNvPr id="3" name="Content Placeholder 2"/>
          <p:cNvSpPr>
            <a:spLocks noGrp="1"/>
          </p:cNvSpPr>
          <p:nvPr>
            <p:ph sz="quarter" idx="10"/>
          </p:nvPr>
        </p:nvSpPr>
        <p:spPr>
          <a:xfrm>
            <a:off x="457200" y="1390588"/>
            <a:ext cx="8363272" cy="4248000"/>
          </a:xfrm>
        </p:spPr>
        <p:txBody>
          <a:bodyPr/>
          <a:lstStyle/>
          <a:p>
            <a:pPr lvl="2">
              <a:spcBef>
                <a:spcPts val="0"/>
              </a:spcBef>
              <a:spcAft>
                <a:spcPts val="0"/>
              </a:spcAft>
              <a:defRPr/>
            </a:pPr>
            <a:r>
              <a:rPr lang="en-US" sz="1800" dirty="0"/>
              <a:t>The threat of cyber attacks is not just an external phenomenon. Industry estimates</a:t>
            </a:r>
          </a:p>
          <a:p>
            <a:pPr lvl="2">
              <a:spcBef>
                <a:spcPts val="0"/>
              </a:spcBef>
              <a:spcAft>
                <a:spcPts val="0"/>
              </a:spcAft>
              <a:defRPr/>
            </a:pPr>
            <a:r>
              <a:rPr lang="en-US" sz="1800" dirty="0"/>
              <a:t>believe 15–25% of cyber attacks are from within the organisation.</a:t>
            </a:r>
          </a:p>
          <a:p>
            <a:pPr lvl="2">
              <a:spcBef>
                <a:spcPts val="0"/>
              </a:spcBef>
              <a:spcAft>
                <a:spcPts val="0"/>
              </a:spcAft>
              <a:defRPr/>
            </a:pPr>
            <a:endParaRPr lang="en-US" sz="1800" dirty="0"/>
          </a:p>
          <a:p>
            <a:pPr lvl="2">
              <a:spcBef>
                <a:spcPts val="0"/>
              </a:spcBef>
              <a:spcAft>
                <a:spcPts val="0"/>
              </a:spcAft>
              <a:defRPr/>
            </a:pPr>
            <a:r>
              <a:rPr lang="en-US" sz="1800" b="1" dirty="0"/>
              <a:t>Cyber threats</a:t>
            </a:r>
          </a:p>
          <a:p>
            <a:pPr lvl="2">
              <a:spcBef>
                <a:spcPts val="0"/>
              </a:spcBef>
              <a:spcAft>
                <a:spcPts val="0"/>
              </a:spcAft>
              <a:defRPr/>
            </a:pPr>
            <a:endParaRPr lang="en-US" sz="1800" b="1" dirty="0"/>
          </a:p>
          <a:p>
            <a:pPr marL="0" lvl="3" indent="0">
              <a:lnSpc>
                <a:spcPct val="100000"/>
              </a:lnSpc>
              <a:spcBef>
                <a:spcPts val="0"/>
              </a:spcBef>
              <a:spcAft>
                <a:spcPts val="600"/>
              </a:spcAft>
              <a:buNone/>
              <a:defRPr/>
            </a:pPr>
            <a:r>
              <a:rPr lang="en-GB" sz="1800" b="1" dirty="0">
                <a:latin typeface="Arial" panose="020B0604020202020204" pitchFamily="34" charset="0"/>
                <a:ea typeface="Times New Roman" panose="02020603050405020304" pitchFamily="18" charset="0"/>
                <a:cs typeface="Times New Roman" panose="02020603050405020304" pitchFamily="18" charset="0"/>
              </a:rPr>
              <a:t>Insider threats/no real time data visibility</a:t>
            </a:r>
          </a:p>
          <a:p>
            <a:pPr marL="0" lvl="3" indent="0">
              <a:lnSpc>
                <a:spcPct val="100000"/>
              </a:lnSpc>
              <a:spcBef>
                <a:spcPts val="0"/>
              </a:spcBef>
              <a:spcAft>
                <a:spcPts val="600"/>
              </a:spcAft>
              <a:buNone/>
              <a:defRPr/>
            </a:pPr>
            <a:endParaRPr lang="en-GB" sz="1800" b="1" dirty="0">
              <a:latin typeface="Arial" panose="020B0604020202020204" pitchFamily="34" charset="0"/>
              <a:ea typeface="Times New Roman" panose="02020603050405020304" pitchFamily="18" charset="0"/>
              <a:cs typeface="Times New Roman" panose="02020603050405020304" pitchFamily="18" charset="0"/>
            </a:endParaRP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Review staff recruitment processes.</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Remote staff hired via virtual interview.</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Security checks incomplete before start date.</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Need full asset inventory of all technologies used.</a:t>
            </a:r>
          </a:p>
          <a:p>
            <a:pPr lvl="3">
              <a:lnSpc>
                <a:spcPct val="100000"/>
              </a:lnSpc>
              <a:spcBef>
                <a:spcPts val="0"/>
              </a:spcBef>
              <a:spcAft>
                <a:spcPts val="600"/>
              </a:spcAft>
              <a:defRPr/>
            </a:pPr>
            <a:r>
              <a:rPr lang="en-GB" sz="1800" dirty="0">
                <a:latin typeface="Arial" panose="020B0604020202020204" pitchFamily="34" charset="0"/>
                <a:ea typeface="Times New Roman" panose="02020603050405020304" pitchFamily="18" charset="0"/>
                <a:cs typeface="Times New Roman" panose="02020603050405020304" pitchFamily="18" charset="0"/>
              </a:rPr>
              <a:t>Real-time data activity monitoring who/where/why.</a:t>
            </a:r>
          </a:p>
          <a:p>
            <a:pPr lvl="3">
              <a:lnSpc>
                <a:spcPct val="100000"/>
              </a:lnSpc>
              <a:spcBef>
                <a:spcPts val="0"/>
              </a:spcBef>
              <a:spcAft>
                <a:spcPts val="600"/>
              </a:spcAft>
              <a:defRPr/>
            </a:pPr>
            <a:endParaRPr lang="en-GB" sz="1800" dirty="0">
              <a:latin typeface="Arial" panose="020B0604020202020204" pitchFamily="34" charset="0"/>
              <a:ea typeface="Times New Roman" panose="02020603050405020304" pitchFamily="18" charset="0"/>
              <a:cs typeface="Times New Roman" panose="02020603050405020304" pitchFamily="18" charset="0"/>
            </a:endParaRPr>
          </a:p>
          <a:p>
            <a:pPr lvl="2">
              <a:spcBef>
                <a:spcPts val="0"/>
              </a:spcBef>
              <a:spcAft>
                <a:spcPts val="0"/>
              </a:spcAft>
              <a:defRPr/>
            </a:pPr>
            <a:r>
              <a:rPr lang="en-US" sz="1800" dirty="0"/>
              <a:t>Visibility and monitoring of data usage in real time will deter or detect internal data theft culprits. Proper tools and protocols must be followed when hiring remote staff. </a:t>
            </a:r>
          </a:p>
          <a:p>
            <a:pPr marL="0" lvl="8" indent="0" eaLnBrk="0" hangingPunct="0">
              <a:spcBef>
                <a:spcPts val="0"/>
              </a:spcBef>
              <a:spcAft>
                <a:spcPts val="0"/>
              </a:spcAft>
              <a:buNone/>
            </a:pPr>
            <a:endParaRPr lang="en-US" dirty="0"/>
          </a:p>
        </p:txBody>
      </p:sp>
    </p:spTree>
    <p:extLst>
      <p:ext uri="{BB962C8B-B14F-4D97-AF65-F5344CB8AC3E}">
        <p14:creationId xmlns:p14="http://schemas.microsoft.com/office/powerpoint/2010/main" val="356747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The impacts of technology</a:t>
            </a:r>
          </a:p>
        </p:txBody>
      </p:sp>
      <p:sp>
        <p:nvSpPr>
          <p:cNvPr id="5123" name="Content Placeholder 2"/>
          <p:cNvSpPr>
            <a:spLocks noGrp="1"/>
          </p:cNvSpPr>
          <p:nvPr>
            <p:ph sz="quarter" idx="10"/>
          </p:nvPr>
        </p:nvSpPr>
        <p:spPr>
          <a:xfrm>
            <a:off x="457200" y="1512000"/>
            <a:ext cx="8229600" cy="4248000"/>
          </a:xfrm>
        </p:spPr>
        <p:txBody>
          <a:bodyPr/>
          <a:lstStyle/>
          <a:p>
            <a:pPr>
              <a:spcAft>
                <a:spcPts val="0"/>
              </a:spcAft>
              <a:defRPr/>
            </a:pPr>
            <a:r>
              <a:rPr lang="en-US" sz="1800" dirty="0">
                <a:ea typeface="ＭＳ Ｐゴシック" pitchFamily="-105" charset="-128"/>
              </a:rPr>
              <a:t>Technology is nothing new in business, but the pace of change is still rapid with new technologies emerging constantly.</a:t>
            </a:r>
          </a:p>
          <a:p>
            <a:pPr>
              <a:spcBef>
                <a:spcPts val="0"/>
              </a:spcBef>
              <a:spcAft>
                <a:spcPts val="0"/>
              </a:spcAft>
              <a:defRPr/>
            </a:pPr>
            <a:endParaRPr lang="en-US" sz="1800" dirty="0">
              <a:ea typeface="ＭＳ Ｐゴシック" pitchFamily="-105" charset="-128"/>
            </a:endParaRPr>
          </a:p>
          <a:p>
            <a:pPr marL="0" lvl="1" indent="0">
              <a:spcBef>
                <a:spcPts val="0"/>
              </a:spcBef>
              <a:spcAft>
                <a:spcPts val="0"/>
              </a:spcAft>
              <a:buNone/>
              <a:defRPr/>
            </a:pPr>
            <a:r>
              <a:rPr lang="en-US" sz="1800" dirty="0"/>
              <a:t>There are </a:t>
            </a:r>
            <a:r>
              <a:rPr lang="en-US" sz="1800" b="1" dirty="0"/>
              <a:t>THREE</a:t>
            </a:r>
            <a:r>
              <a:rPr lang="en-US" sz="1800" dirty="0"/>
              <a:t> types of emerging technological changes:</a:t>
            </a:r>
          </a:p>
          <a:p>
            <a:pPr marL="501650" lvl="1" indent="-285750">
              <a:spcBef>
                <a:spcPts val="600"/>
              </a:spcBef>
              <a:spcAft>
                <a:spcPts val="0"/>
              </a:spcAft>
              <a:buFont typeface="Arial" panose="020B0604020202020204" pitchFamily="34" charset="0"/>
              <a:buChar char="•"/>
              <a:defRPr/>
            </a:pPr>
            <a:r>
              <a:rPr lang="en-US" sz="1800" dirty="0"/>
              <a:t>Products – research/development/customer experience.</a:t>
            </a:r>
          </a:p>
          <a:p>
            <a:pPr marL="501650" lvl="1" indent="-285750">
              <a:spcBef>
                <a:spcPts val="600"/>
              </a:spcBef>
              <a:spcAft>
                <a:spcPts val="0"/>
              </a:spcAft>
              <a:buFont typeface="Arial" panose="020B0604020202020204" pitchFamily="34" charset="0"/>
              <a:buChar char="•"/>
              <a:defRPr/>
            </a:pPr>
            <a:r>
              <a:rPr lang="en-US" sz="1800" dirty="0"/>
              <a:t>Processes – how things are done/what skills are required.</a:t>
            </a:r>
          </a:p>
          <a:p>
            <a:pPr marL="501650" lvl="1" indent="-285750">
              <a:spcBef>
                <a:spcPts val="600"/>
              </a:spcBef>
              <a:spcAft>
                <a:spcPts val="0"/>
              </a:spcAft>
              <a:buFont typeface="Arial" panose="020B0604020202020204" pitchFamily="34" charset="0"/>
              <a:buChar char="•"/>
              <a:defRPr/>
            </a:pPr>
            <a:r>
              <a:rPr lang="en-US" sz="1800" dirty="0"/>
              <a:t>Communications – how information/messages are sent/received.</a:t>
            </a:r>
          </a:p>
          <a:p>
            <a:pPr marL="0" lvl="3" indent="0">
              <a:buNone/>
              <a:defRPr/>
            </a:pPr>
            <a:endParaRPr lang="en-US" sz="1800" dirty="0"/>
          </a:p>
          <a:p>
            <a:pPr marL="0" lvl="3" indent="0">
              <a:buNone/>
              <a:defRPr/>
            </a:pPr>
            <a:r>
              <a:rPr lang="en-US" sz="1800" dirty="0"/>
              <a:t>Each type of technological change will impact on organisations in different ways.</a:t>
            </a:r>
          </a:p>
          <a:p>
            <a:pPr marL="0" lvl="3" indent="0">
              <a:buNone/>
              <a:defRPr/>
            </a:pPr>
            <a:endParaRPr lang="en-US" sz="1800" dirty="0"/>
          </a:p>
          <a:p>
            <a:pPr marL="0" lvl="3" indent="0">
              <a:buNone/>
              <a:defRPr/>
            </a:pPr>
            <a:r>
              <a:rPr lang="en-US" sz="1800" dirty="0"/>
              <a:t>A PESTLE analysis is likely to include potential impacts and costs of change along with new products and process.</a:t>
            </a:r>
          </a:p>
        </p:txBody>
      </p:sp>
    </p:spTree>
    <p:extLst>
      <p:ext uri="{BB962C8B-B14F-4D97-AF65-F5344CB8AC3E}">
        <p14:creationId xmlns:p14="http://schemas.microsoft.com/office/powerpoint/2010/main" val="31772913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82588"/>
          </a:xfrm>
        </p:spPr>
        <p:txBody>
          <a:bodyPr/>
          <a:lstStyle/>
          <a:p>
            <a:r>
              <a:rPr lang="en-US" dirty="0"/>
              <a:t>Emerging technologies – staying up to date</a:t>
            </a:r>
          </a:p>
        </p:txBody>
      </p:sp>
      <p:sp>
        <p:nvSpPr>
          <p:cNvPr id="3" name="Content Placeholder 2"/>
          <p:cNvSpPr>
            <a:spLocks noGrp="1"/>
          </p:cNvSpPr>
          <p:nvPr>
            <p:ph sz="quarter" idx="10"/>
          </p:nvPr>
        </p:nvSpPr>
        <p:spPr>
          <a:xfrm>
            <a:off x="457200" y="1628800"/>
            <a:ext cx="8435280" cy="4248000"/>
          </a:xfrm>
        </p:spPr>
        <p:txBody>
          <a:bodyPr/>
          <a:lstStyle/>
          <a:p>
            <a:pPr lvl="2">
              <a:defRPr/>
            </a:pPr>
            <a:r>
              <a:rPr lang="en-US" sz="1800" dirty="0"/>
              <a:t>New and emerging technologies move so quickly it’s difficult to stay up to date.</a:t>
            </a:r>
          </a:p>
          <a:p>
            <a:pPr lvl="2">
              <a:defRPr/>
            </a:pPr>
            <a:r>
              <a:rPr lang="en-US" sz="1800" dirty="0"/>
              <a:t>There are a number of actions organisations can take to ensure they don’t get left behind.</a:t>
            </a:r>
          </a:p>
          <a:p>
            <a:pPr lvl="2">
              <a:defRPr/>
            </a:pPr>
            <a:r>
              <a:rPr lang="en-US" sz="1800" b="1" dirty="0"/>
              <a:t>Keeping up to date</a:t>
            </a:r>
          </a:p>
          <a:p>
            <a:pPr lvl="3">
              <a:defRPr/>
            </a:pPr>
            <a:r>
              <a:rPr lang="en-US" sz="1800" dirty="0"/>
              <a:t>Join technology forums – local and online.</a:t>
            </a:r>
          </a:p>
          <a:p>
            <a:pPr lvl="3">
              <a:defRPr/>
            </a:pPr>
            <a:r>
              <a:rPr lang="en-US" sz="1800" dirty="0"/>
              <a:t>Sign up for innovation and tech newsletters.</a:t>
            </a:r>
          </a:p>
          <a:p>
            <a:pPr lvl="3">
              <a:defRPr/>
            </a:pPr>
            <a:r>
              <a:rPr lang="en-US" sz="1800" dirty="0"/>
              <a:t>Subscribe to blogs from industry leaders.</a:t>
            </a:r>
          </a:p>
          <a:p>
            <a:pPr lvl="3">
              <a:defRPr/>
            </a:pPr>
            <a:r>
              <a:rPr lang="en-US" sz="1800" dirty="0"/>
              <a:t>Follow industry leaders on social media.</a:t>
            </a:r>
          </a:p>
          <a:p>
            <a:pPr lvl="3">
              <a:defRPr/>
            </a:pPr>
            <a:r>
              <a:rPr lang="en-US" sz="1800" dirty="0"/>
              <a:t>Attend webinars, seminars and networks.</a:t>
            </a:r>
          </a:p>
          <a:p>
            <a:pPr marL="0" lvl="3" indent="0">
              <a:buNone/>
              <a:defRPr/>
            </a:pPr>
            <a:r>
              <a:rPr lang="en-US" sz="1800" dirty="0"/>
              <a:t>Keeping technological knowledge and skills is an imperative for 21st-century organisations. Advances in IoT and AI mean technology is the way forward for most businesses and knowledge of this is vital.</a:t>
            </a:r>
          </a:p>
        </p:txBody>
      </p:sp>
    </p:spTree>
    <p:extLst>
      <p:ext uri="{BB962C8B-B14F-4D97-AF65-F5344CB8AC3E}">
        <p14:creationId xmlns:p14="http://schemas.microsoft.com/office/powerpoint/2010/main" val="39764997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008000"/>
            <a:ext cx="8229600" cy="4248000"/>
          </a:xfrm>
        </p:spPr>
        <p:txBody>
          <a:bodyPr/>
          <a:lstStyle/>
          <a:p>
            <a:pPr lvl="1"/>
            <a:endParaRPr lang="en-US" sz="2000" dirty="0"/>
          </a:p>
          <a:p>
            <a:pPr lvl="1"/>
            <a:r>
              <a:rPr lang="en-US" sz="2000" dirty="0"/>
              <a:t>Discussed the impact new and emerging digital technologies can have on an organisation.</a:t>
            </a:r>
          </a:p>
          <a:p>
            <a:pPr lvl="1"/>
            <a:r>
              <a:rPr lang="en-US" sz="2000" dirty="0"/>
              <a:t>Considered a range of current and emerging technologies that may be influencing organisations.</a:t>
            </a:r>
          </a:p>
          <a:p>
            <a:pPr lvl="1"/>
            <a:r>
              <a:rPr lang="en-US" sz="2000" dirty="0"/>
              <a:t>Discussed some approaches an organisation could use to embed advancing technologies to ensure it stays current, effective and efficient.</a:t>
            </a:r>
          </a:p>
          <a:p>
            <a:pPr lvl="1"/>
            <a:r>
              <a:rPr lang="en-US" sz="2000" dirty="0"/>
              <a:t>Considered several safety and security aspects when using new technologies. </a:t>
            </a:r>
          </a:p>
          <a:p>
            <a:pPr lvl="1"/>
            <a:r>
              <a:rPr lang="en-US" sz="2000" dirty="0"/>
              <a:t>Discussed how technologies are used to communicate.</a:t>
            </a:r>
          </a:p>
          <a:p>
            <a:pPr lvl="1"/>
            <a:r>
              <a:rPr lang="en-US" sz="2000" dirty="0"/>
              <a:t>Considered how organisations could stay up to date with emerging technologies.</a:t>
            </a:r>
          </a:p>
          <a:p>
            <a:pPr lvl="1"/>
            <a:endParaRPr lang="en-US" sz="2000" dirty="0"/>
          </a:p>
          <a:p>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ED34E6A4-A44D-1E78-A01F-C0DBF0D56BBA}"/>
              </a:ext>
            </a:extLst>
          </p:cNvPr>
          <p:cNvSpPr txBox="1"/>
          <p:nvPr/>
        </p:nvSpPr>
        <p:spPr>
          <a:xfrm>
            <a:off x="1691680"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(1)</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Products/services are more widely available to customers through technology. </a:t>
            </a:r>
          </a:p>
          <a:p>
            <a:pPr marL="0" lvl="3" indent="0">
              <a:buNone/>
              <a:defRPr/>
            </a:pPr>
            <a:endParaRPr lang="en-US" sz="1800" b="1" dirty="0"/>
          </a:p>
          <a:p>
            <a:pPr marL="0" lvl="3" indent="0">
              <a:buNone/>
              <a:defRPr/>
            </a:pPr>
            <a:r>
              <a:rPr lang="en-US" sz="1800" b="1" dirty="0"/>
              <a:t>Customer facing:</a:t>
            </a:r>
          </a:p>
          <a:p>
            <a:pPr lvl="3">
              <a:defRPr/>
            </a:pPr>
            <a:r>
              <a:rPr lang="en-US" sz="1800" dirty="0"/>
              <a:t>online banking.</a:t>
            </a:r>
          </a:p>
          <a:p>
            <a:pPr lvl="3">
              <a:defRPr/>
            </a:pPr>
            <a:r>
              <a:rPr lang="en-US" sz="1800" dirty="0"/>
              <a:t>online shopping.</a:t>
            </a:r>
          </a:p>
          <a:p>
            <a:pPr lvl="3">
              <a:defRPr/>
            </a:pPr>
            <a:r>
              <a:rPr lang="en-US" sz="1800" dirty="0"/>
              <a:t>medical devices.</a:t>
            </a:r>
          </a:p>
          <a:p>
            <a:pPr lvl="3">
              <a:defRPr/>
            </a:pPr>
            <a:r>
              <a:rPr lang="en-US" sz="1800" dirty="0"/>
              <a:t>home automation.</a:t>
            </a:r>
          </a:p>
          <a:p>
            <a:pPr lvl="3">
              <a:defRPr/>
            </a:pPr>
            <a:r>
              <a:rPr lang="en-US" sz="1800" dirty="0"/>
              <a:t>online learning.</a:t>
            </a:r>
          </a:p>
          <a:p>
            <a:pPr marL="0" lvl="3" indent="0">
              <a:buNone/>
              <a:defRPr/>
            </a:pPr>
            <a:endParaRPr lang="en-US" sz="1800" dirty="0"/>
          </a:p>
          <a:p>
            <a:pPr marL="0" lvl="3" indent="0">
              <a:buNone/>
              <a:defRPr/>
            </a:pPr>
            <a:r>
              <a:rPr lang="en-US" sz="1800" dirty="0"/>
              <a:t>Organisations have to adapt to the customer’s online experience (CX) or how    they need to use digital products – the user experience (UX).</a:t>
            </a:r>
          </a:p>
        </p:txBody>
      </p:sp>
      <p:pic>
        <p:nvPicPr>
          <p:cNvPr id="1026" name="Picture 2">
            <a:extLst>
              <a:ext uri="{FF2B5EF4-FFF2-40B4-BE49-F238E27FC236}">
                <a16:creationId xmlns:a16="http://schemas.microsoft.com/office/drawing/2014/main" id="{9D7B734D-FDBB-9F16-9A91-C995794C75C8}"/>
              </a:ext>
            </a:extLst>
          </p:cNvPr>
          <p:cNvPicPr>
            <a:picLocks noChangeAspect="1" noChangeArrowheads="1"/>
          </p:cNvPicPr>
          <p:nvPr/>
        </p:nvPicPr>
        <p:blipFill>
          <a:blip r:embed="rId3"/>
          <a:srcRect/>
          <a:stretch/>
        </p:blipFill>
        <p:spPr bwMode="auto">
          <a:xfrm>
            <a:off x="4355976" y="2096656"/>
            <a:ext cx="3989054" cy="2664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(2)</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Demand for new products continues to rise with new technologies. Businesses continuously research their potential customers’ needs.</a:t>
            </a:r>
          </a:p>
          <a:p>
            <a:pPr marL="0" lvl="3" indent="0">
              <a:buNone/>
              <a:defRPr/>
            </a:pPr>
            <a:endParaRPr lang="en-US" sz="1800" b="1" dirty="0"/>
          </a:p>
          <a:p>
            <a:pPr marL="0" lvl="3" indent="0">
              <a:buNone/>
              <a:defRPr/>
            </a:pPr>
            <a:r>
              <a:rPr lang="en-US" sz="1800" b="1" dirty="0"/>
              <a:t>Production research and development</a:t>
            </a:r>
          </a:p>
          <a:p>
            <a:pPr lvl="3">
              <a:defRPr/>
            </a:pPr>
            <a:r>
              <a:rPr lang="en-US" sz="1800" dirty="0"/>
              <a:t>Research customer insights.</a:t>
            </a:r>
          </a:p>
          <a:p>
            <a:pPr lvl="3">
              <a:defRPr/>
            </a:pPr>
            <a:r>
              <a:rPr lang="en-US" sz="1800" dirty="0"/>
              <a:t>Search engine optimisation (SEO).</a:t>
            </a:r>
          </a:p>
          <a:p>
            <a:pPr lvl="3">
              <a:defRPr/>
            </a:pPr>
            <a:r>
              <a:rPr lang="en-US" sz="1800" dirty="0"/>
              <a:t>Integration of new hardware/software.</a:t>
            </a:r>
          </a:p>
          <a:p>
            <a:pPr lvl="3">
              <a:defRPr/>
            </a:pPr>
            <a:r>
              <a:rPr lang="en-US" sz="1800" dirty="0"/>
              <a:t>What products/brands customers search for.</a:t>
            </a:r>
          </a:p>
          <a:p>
            <a:pPr lvl="3">
              <a:defRPr/>
            </a:pPr>
            <a:r>
              <a:rPr lang="en-US" sz="1800" dirty="0"/>
              <a:t>Improve/produce products to meet customer needs.</a:t>
            </a:r>
          </a:p>
          <a:p>
            <a:pPr lvl="3">
              <a:defRPr/>
            </a:pPr>
            <a:r>
              <a:rPr lang="en-US" sz="1800" dirty="0"/>
              <a:t>Model industry top successful performers.</a:t>
            </a:r>
          </a:p>
          <a:p>
            <a:pPr marL="0" lvl="3" indent="0">
              <a:buNone/>
              <a:defRPr/>
            </a:pPr>
            <a:r>
              <a:rPr lang="en-US" sz="1800" dirty="0"/>
              <a:t>Precise technological focus on customer needs ensures a business can produce exactly what a customer needs/wants and pinpoint accurate marketing activities. </a:t>
            </a:r>
          </a:p>
        </p:txBody>
      </p:sp>
    </p:spTree>
    <p:extLst>
      <p:ext uri="{BB962C8B-B14F-4D97-AF65-F5344CB8AC3E}">
        <p14:creationId xmlns:p14="http://schemas.microsoft.com/office/powerpoint/2010/main" val="2299232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(3)</a:t>
            </a:r>
          </a:p>
        </p:txBody>
      </p:sp>
      <p:sp>
        <p:nvSpPr>
          <p:cNvPr id="3" name="Content Placeholder 2"/>
          <p:cNvSpPr>
            <a:spLocks noGrp="1"/>
          </p:cNvSpPr>
          <p:nvPr>
            <p:ph sz="quarter" idx="10"/>
          </p:nvPr>
        </p:nvSpPr>
        <p:spPr>
          <a:xfrm>
            <a:off x="457200" y="1512000"/>
            <a:ext cx="8363272" cy="4248000"/>
          </a:xfrm>
        </p:spPr>
        <p:txBody>
          <a:bodyPr/>
          <a:lstStyle/>
          <a:p>
            <a:pPr lvl="2">
              <a:defRPr/>
            </a:pPr>
            <a:r>
              <a:rPr lang="en-US" sz="1800" dirty="0"/>
              <a:t>Product manufacturing and production processes are major uses of technology. Often at the forefront of early adoption of emerging technologies.</a:t>
            </a:r>
          </a:p>
          <a:p>
            <a:pPr marL="0" lvl="3" indent="0">
              <a:buNone/>
              <a:defRPr/>
            </a:pPr>
            <a:endParaRPr lang="en-US" sz="1800" b="1" dirty="0"/>
          </a:p>
          <a:p>
            <a:pPr marL="0" lvl="3" indent="0">
              <a:buNone/>
              <a:defRPr/>
            </a:pPr>
            <a:r>
              <a:rPr lang="en-US" sz="1800" b="1" dirty="0"/>
              <a:t>Production processes</a:t>
            </a:r>
          </a:p>
          <a:p>
            <a:pPr lvl="3">
              <a:defRPr/>
            </a:pPr>
            <a:r>
              <a:rPr lang="en-US" sz="1800" dirty="0"/>
              <a:t>Robotics –- increased efficiency and productivity. </a:t>
            </a:r>
          </a:p>
          <a:p>
            <a:pPr lvl="3">
              <a:defRPr/>
            </a:pPr>
            <a:r>
              <a:rPr lang="en-US" sz="1800" dirty="0"/>
              <a:t>Optimise the quality of goods produced.</a:t>
            </a:r>
          </a:p>
          <a:p>
            <a:pPr lvl="3">
              <a:defRPr/>
            </a:pPr>
            <a:r>
              <a:rPr lang="en-US" sz="1800" dirty="0"/>
              <a:t>Artificial intelligence (AI) logistics.</a:t>
            </a:r>
          </a:p>
          <a:p>
            <a:pPr lvl="3">
              <a:defRPr/>
            </a:pPr>
            <a:r>
              <a:rPr lang="en-US" sz="1800" dirty="0"/>
              <a:t>Fastest shipping routes.</a:t>
            </a:r>
          </a:p>
          <a:p>
            <a:pPr lvl="3">
              <a:defRPr/>
            </a:pPr>
            <a:r>
              <a:rPr lang="en-US" sz="1800" dirty="0"/>
              <a:t>Saving times/costs.</a:t>
            </a:r>
          </a:p>
          <a:p>
            <a:pPr marL="0" lvl="3" indent="0">
              <a:buNone/>
              <a:defRPr/>
            </a:pPr>
            <a:endParaRPr lang="en-US" sz="1800" dirty="0"/>
          </a:p>
          <a:p>
            <a:pPr marL="0" lvl="3" indent="0">
              <a:buNone/>
              <a:defRPr/>
            </a:pPr>
            <a:r>
              <a:rPr lang="en-US" sz="1800" dirty="0"/>
              <a:t>Research by the McKinsey Global Institute indicates 70% of companies are expected to adopt at least one type of AI technology by 2030.</a:t>
            </a:r>
          </a:p>
        </p:txBody>
      </p:sp>
      <p:pic>
        <p:nvPicPr>
          <p:cNvPr id="2050" name="Picture 2">
            <a:extLst>
              <a:ext uri="{FF2B5EF4-FFF2-40B4-BE49-F238E27FC236}">
                <a16:creationId xmlns:a16="http://schemas.microsoft.com/office/drawing/2014/main" id="{4221E972-4EC1-AB1B-05C4-F66BB68FEADB}"/>
              </a:ext>
            </a:extLst>
          </p:cNvPr>
          <p:cNvPicPr>
            <a:picLocks noChangeAspect="1" noChangeArrowheads="1"/>
          </p:cNvPicPr>
          <p:nvPr/>
        </p:nvPicPr>
        <p:blipFill>
          <a:blip r:embed="rId3"/>
          <a:srcRect/>
          <a:stretch/>
        </p:blipFill>
        <p:spPr bwMode="auto">
          <a:xfrm>
            <a:off x="5678751" y="2658799"/>
            <a:ext cx="3465249" cy="19544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4694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(4)</a:t>
            </a:r>
          </a:p>
        </p:txBody>
      </p:sp>
      <p:sp>
        <p:nvSpPr>
          <p:cNvPr id="3" name="Content Placeholder 2"/>
          <p:cNvSpPr>
            <a:spLocks noGrp="1"/>
          </p:cNvSpPr>
          <p:nvPr>
            <p:ph sz="quarter" idx="10"/>
          </p:nvPr>
        </p:nvSpPr>
        <p:spPr>
          <a:xfrm>
            <a:off x="457200" y="1512000"/>
            <a:ext cx="8507288" cy="4248000"/>
          </a:xfrm>
        </p:spPr>
        <p:txBody>
          <a:bodyPr/>
          <a:lstStyle/>
          <a:p>
            <a:pPr marL="0" lvl="3" indent="0">
              <a:buNone/>
              <a:defRPr/>
            </a:pPr>
            <a:r>
              <a:rPr lang="en-US" sz="1800" dirty="0"/>
              <a:t>Technology now impacts on most business processes with automation as one of the main drivers.</a:t>
            </a:r>
          </a:p>
          <a:p>
            <a:pPr marL="0" lvl="3" indent="0">
              <a:buNone/>
              <a:defRPr/>
            </a:pPr>
            <a:endParaRPr lang="en-US" sz="1800" b="1" dirty="0"/>
          </a:p>
          <a:p>
            <a:pPr marL="0" lvl="3" indent="0">
              <a:buNone/>
              <a:defRPr/>
            </a:pPr>
            <a:r>
              <a:rPr lang="en-US" sz="1800" b="1" dirty="0"/>
              <a:t>Processes</a:t>
            </a:r>
          </a:p>
          <a:p>
            <a:pPr lvl="3">
              <a:defRPr/>
            </a:pPr>
            <a:r>
              <a:rPr lang="en-US" sz="1800" dirty="0"/>
              <a:t>Money management: invoicing, transfers. </a:t>
            </a:r>
          </a:p>
          <a:p>
            <a:pPr lvl="3">
              <a:defRPr/>
            </a:pPr>
            <a:r>
              <a:rPr lang="en-US" sz="1800" dirty="0"/>
              <a:t>Secure file sharing with remote workers.</a:t>
            </a:r>
          </a:p>
          <a:p>
            <a:pPr lvl="3">
              <a:defRPr/>
            </a:pPr>
            <a:r>
              <a:rPr lang="en-US" sz="1800" dirty="0"/>
              <a:t>Legal software for quotes and contracts.</a:t>
            </a:r>
          </a:p>
          <a:p>
            <a:pPr lvl="3">
              <a:defRPr/>
            </a:pPr>
            <a:r>
              <a:rPr lang="en-US" sz="1800" dirty="0"/>
              <a:t>Managing calendars and availability.</a:t>
            </a:r>
          </a:p>
          <a:p>
            <a:pPr lvl="3">
              <a:defRPr/>
            </a:pPr>
            <a:r>
              <a:rPr lang="en-US" sz="1800" dirty="0"/>
              <a:t>Inventory management of stock.</a:t>
            </a:r>
          </a:p>
          <a:p>
            <a:pPr lvl="3">
              <a:defRPr/>
            </a:pPr>
            <a:r>
              <a:rPr lang="en-US" sz="1800" dirty="0"/>
              <a:t>Real time data consolidation.</a:t>
            </a:r>
          </a:p>
          <a:p>
            <a:pPr marL="0" lvl="3" indent="0">
              <a:buNone/>
              <a:defRPr/>
            </a:pPr>
            <a:endParaRPr lang="en-US" sz="1800" dirty="0"/>
          </a:p>
          <a:p>
            <a:pPr marL="0" lvl="3" indent="0">
              <a:buNone/>
              <a:defRPr/>
            </a:pPr>
            <a:r>
              <a:rPr lang="en-US" sz="1800" dirty="0"/>
              <a:t>Businesses adopt new technologies where it offers most opportunities for rapid improvements and growth.  </a:t>
            </a:r>
          </a:p>
        </p:txBody>
      </p:sp>
      <p:pic>
        <p:nvPicPr>
          <p:cNvPr id="3074" name="Picture 2">
            <a:extLst>
              <a:ext uri="{FF2B5EF4-FFF2-40B4-BE49-F238E27FC236}">
                <a16:creationId xmlns:a16="http://schemas.microsoft.com/office/drawing/2014/main" id="{D7F0434B-DB9A-D05A-4580-A509CBEAF1F2}"/>
              </a:ext>
            </a:extLst>
          </p:cNvPr>
          <p:cNvPicPr>
            <a:picLocks noChangeAspect="1" noChangeArrowheads="1"/>
          </p:cNvPicPr>
          <p:nvPr/>
        </p:nvPicPr>
        <p:blipFill>
          <a:blip r:embed="rId3"/>
          <a:srcRect/>
          <a:stretch/>
        </p:blipFill>
        <p:spPr bwMode="auto">
          <a:xfrm>
            <a:off x="5108033" y="2852936"/>
            <a:ext cx="3856455" cy="2097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11773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emerging technologies impact organisations (5)</a:t>
            </a:r>
          </a:p>
        </p:txBody>
      </p:sp>
      <p:sp>
        <p:nvSpPr>
          <p:cNvPr id="3" name="Content Placeholder 2"/>
          <p:cNvSpPr>
            <a:spLocks noGrp="1"/>
          </p:cNvSpPr>
          <p:nvPr>
            <p:ph sz="quarter" idx="10"/>
          </p:nvPr>
        </p:nvSpPr>
        <p:spPr>
          <a:xfrm>
            <a:off x="457200" y="1512000"/>
            <a:ext cx="8507288" cy="4248000"/>
          </a:xfrm>
        </p:spPr>
        <p:txBody>
          <a:bodyPr/>
          <a:lstStyle/>
          <a:p>
            <a:pPr marL="0" lvl="3" indent="0">
              <a:buNone/>
              <a:defRPr/>
            </a:pPr>
            <a:r>
              <a:rPr lang="en-US" sz="1800" dirty="0"/>
              <a:t>Organisations and individuals are able to communicate and share digital files easily and globally.</a:t>
            </a:r>
          </a:p>
          <a:p>
            <a:pPr marL="0" lvl="3" indent="0">
              <a:buNone/>
              <a:defRPr/>
            </a:pPr>
            <a:endParaRPr lang="en-US" sz="1800" b="1" dirty="0"/>
          </a:p>
          <a:p>
            <a:pPr marL="0" lvl="3" indent="0">
              <a:buNone/>
              <a:defRPr/>
            </a:pPr>
            <a:r>
              <a:rPr lang="en-US" sz="1800" b="1" dirty="0"/>
              <a:t>Communications</a:t>
            </a:r>
          </a:p>
          <a:p>
            <a:pPr lvl="3">
              <a:defRPr/>
            </a:pPr>
            <a:r>
              <a:rPr lang="en-US" sz="1800" dirty="0"/>
              <a:t>Conduct business with suppliers worldwide.</a:t>
            </a:r>
          </a:p>
          <a:p>
            <a:pPr lvl="3">
              <a:defRPr/>
            </a:pPr>
            <a:r>
              <a:rPr lang="en-US" sz="1800" dirty="0"/>
              <a:t>Teleconferencing with teams/virtual office.</a:t>
            </a:r>
          </a:p>
          <a:p>
            <a:pPr lvl="3">
              <a:defRPr/>
            </a:pPr>
            <a:r>
              <a:rPr lang="en-US" sz="1800" dirty="0"/>
              <a:t>Email/text/smartphone/social media.</a:t>
            </a:r>
          </a:p>
          <a:p>
            <a:pPr lvl="3">
              <a:defRPr/>
            </a:pPr>
            <a:r>
              <a:rPr lang="en-US" sz="1800" dirty="0"/>
              <a:t>24/7 customer relations; chatbots.</a:t>
            </a:r>
          </a:p>
          <a:p>
            <a:pPr lvl="3">
              <a:defRPr/>
            </a:pPr>
            <a:r>
              <a:rPr lang="en-US" sz="1800" dirty="0"/>
              <a:t>Interactive displays/presentations.</a:t>
            </a:r>
          </a:p>
          <a:p>
            <a:pPr lvl="3">
              <a:defRPr/>
            </a:pPr>
            <a:r>
              <a:rPr lang="en-US" sz="1800" dirty="0"/>
              <a:t>Secure file sharing for meetings. </a:t>
            </a:r>
          </a:p>
          <a:p>
            <a:pPr marL="0" lvl="3" indent="0">
              <a:buNone/>
              <a:defRPr/>
            </a:pPr>
            <a:endParaRPr lang="en-US" sz="1800" dirty="0"/>
          </a:p>
          <a:p>
            <a:pPr marL="0" lvl="3" indent="0">
              <a:buNone/>
              <a:defRPr/>
            </a:pPr>
            <a:r>
              <a:rPr lang="en-US" sz="1800" dirty="0"/>
              <a:t>Technology makes communications easier, faster and more efficient. It can track conversations, gather customer insights, improve customer services and CX.</a:t>
            </a:r>
          </a:p>
        </p:txBody>
      </p:sp>
      <p:pic>
        <p:nvPicPr>
          <p:cNvPr id="4098" name="Picture 2">
            <a:extLst>
              <a:ext uri="{FF2B5EF4-FFF2-40B4-BE49-F238E27FC236}">
                <a16:creationId xmlns:a16="http://schemas.microsoft.com/office/drawing/2014/main" id="{FB347717-5979-C211-0983-6BAE384E873C}"/>
              </a:ext>
            </a:extLst>
          </p:cNvPr>
          <p:cNvPicPr>
            <a:picLocks noChangeAspect="1" noChangeArrowheads="1"/>
          </p:cNvPicPr>
          <p:nvPr/>
        </p:nvPicPr>
        <p:blipFill>
          <a:blip r:embed="rId3"/>
          <a:srcRect/>
          <a:stretch/>
        </p:blipFill>
        <p:spPr bwMode="auto">
          <a:xfrm>
            <a:off x="5284039" y="2564904"/>
            <a:ext cx="3680449" cy="2458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2387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dirty="0"/>
              <a:t>What technologies are emerging?</a:t>
            </a:r>
          </a:p>
        </p:txBody>
      </p:sp>
      <p:sp>
        <p:nvSpPr>
          <p:cNvPr id="3" name="Content Placeholder 2"/>
          <p:cNvSpPr>
            <a:spLocks noGrp="1"/>
          </p:cNvSpPr>
          <p:nvPr>
            <p:ph sz="quarter" idx="10"/>
          </p:nvPr>
        </p:nvSpPr>
        <p:spPr>
          <a:xfrm>
            <a:off x="457200" y="1512000"/>
            <a:ext cx="8507288" cy="4248000"/>
          </a:xfrm>
        </p:spPr>
        <p:txBody>
          <a:bodyPr/>
          <a:lstStyle/>
          <a:p>
            <a:pPr marL="0" lvl="3" indent="0">
              <a:spcBef>
                <a:spcPts val="600"/>
              </a:spcBef>
              <a:spcAft>
                <a:spcPts val="600"/>
              </a:spcAft>
              <a:buNone/>
              <a:defRPr/>
            </a:pPr>
            <a:r>
              <a:rPr lang="en-US" sz="1800" dirty="0"/>
              <a:t>There are no signs of the advances in technology slowing down. Quite the opposite.</a:t>
            </a:r>
          </a:p>
          <a:p>
            <a:pPr marL="0" lvl="3" indent="0">
              <a:spcBef>
                <a:spcPts val="600"/>
              </a:spcBef>
              <a:spcAft>
                <a:spcPts val="600"/>
              </a:spcAft>
              <a:buNone/>
              <a:defRPr/>
            </a:pPr>
            <a:r>
              <a:rPr lang="en-US" sz="1800" dirty="0"/>
              <a:t>Organisations have become adaptable to new applications and software, but some still resist technological changes. </a:t>
            </a:r>
          </a:p>
          <a:p>
            <a:pPr marL="0" lvl="3" indent="0">
              <a:spcBef>
                <a:spcPts val="600"/>
              </a:spcBef>
              <a:spcAft>
                <a:spcPts val="600"/>
              </a:spcAft>
              <a:buNone/>
              <a:defRPr/>
            </a:pPr>
            <a:r>
              <a:rPr lang="en-US" sz="1800" dirty="0"/>
              <a:t>Reluctance may be due to costs, lack of skill sets or uncertainty of its value.</a:t>
            </a:r>
          </a:p>
          <a:p>
            <a:pPr marL="0" lvl="3" indent="0">
              <a:spcBef>
                <a:spcPts val="600"/>
              </a:spcBef>
              <a:spcAft>
                <a:spcPts val="600"/>
              </a:spcAft>
              <a:buNone/>
              <a:defRPr/>
            </a:pPr>
            <a:endParaRPr lang="en-US" sz="1800" dirty="0"/>
          </a:p>
          <a:p>
            <a:pPr lvl="3">
              <a:spcBef>
                <a:spcPts val="600"/>
              </a:spcBef>
              <a:spcAft>
                <a:spcPts val="600"/>
              </a:spcAft>
              <a:defRPr/>
            </a:pPr>
            <a:r>
              <a:rPr lang="en-US" sz="1800" dirty="0"/>
              <a:t>AI is not new but has only recently started to become economically viable.</a:t>
            </a:r>
          </a:p>
          <a:p>
            <a:pPr lvl="3">
              <a:spcBef>
                <a:spcPts val="600"/>
              </a:spcBef>
              <a:spcAft>
                <a:spcPts val="600"/>
              </a:spcAft>
              <a:defRPr/>
            </a:pPr>
            <a:r>
              <a:rPr lang="en-US" sz="1800" dirty="0"/>
              <a:t>Virtual reality (VR) has been used extensively in the gaming industry for decades. Now being applied to more industrial and commercial uses.</a:t>
            </a:r>
          </a:p>
          <a:p>
            <a:pPr lvl="3">
              <a:spcBef>
                <a:spcPts val="600"/>
              </a:spcBef>
              <a:spcAft>
                <a:spcPts val="600"/>
              </a:spcAft>
              <a:defRPr/>
            </a:pPr>
            <a:r>
              <a:rPr lang="en-US" sz="1800" dirty="0"/>
              <a:t>Many have heard  of the Internet of Things (IOT) but few understand or realise the impact it has on business and the daily life of individuals.</a:t>
            </a:r>
          </a:p>
          <a:p>
            <a:pPr marL="0" lvl="3" indent="0">
              <a:spcBef>
                <a:spcPts val="600"/>
              </a:spcBef>
              <a:spcAft>
                <a:spcPts val="600"/>
              </a:spcAft>
              <a:buNone/>
              <a:defRPr/>
            </a:pPr>
            <a:endParaRPr lang="en-US" sz="1800" dirty="0"/>
          </a:p>
          <a:p>
            <a:pPr marL="0" lvl="3" indent="0">
              <a:spcBef>
                <a:spcPts val="600"/>
              </a:spcBef>
              <a:spcAft>
                <a:spcPts val="600"/>
              </a:spcAft>
              <a:buNone/>
              <a:defRPr/>
            </a:pPr>
            <a:r>
              <a:rPr lang="en-US" sz="1800" dirty="0"/>
              <a:t>There is a whole range of new, emerging and adaptable technologies to consider.</a:t>
            </a:r>
          </a:p>
        </p:txBody>
      </p:sp>
    </p:spTree>
    <p:extLst>
      <p:ext uri="{BB962C8B-B14F-4D97-AF65-F5344CB8AC3E}">
        <p14:creationId xmlns:p14="http://schemas.microsoft.com/office/powerpoint/2010/main" val="28469069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5387</TotalTime>
  <Words>2954</Words>
  <Application>Microsoft Office PowerPoint</Application>
  <PresentationFormat>On-screen Show (4:3)</PresentationFormat>
  <Paragraphs>412</Paragraphs>
  <Slides>32</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Lucida Grande</vt:lpstr>
      <vt:lpstr>Times New Roman</vt:lpstr>
      <vt:lpstr>Default Design</vt:lpstr>
      <vt:lpstr>PowerPoint 17: The impact new and emerging technologies can have on organisations</vt:lpstr>
      <vt:lpstr>Learning objectives</vt:lpstr>
      <vt:lpstr>The impacts of technology</vt:lpstr>
      <vt:lpstr>How emerging technologies impact organisations (1)</vt:lpstr>
      <vt:lpstr>How emerging technologies impact organisations (2)</vt:lpstr>
      <vt:lpstr>How emerging technologies impact organisations (3)</vt:lpstr>
      <vt:lpstr>How emerging technologies impact organisations (4)</vt:lpstr>
      <vt:lpstr>How emerging technologies impact organisations (5)</vt:lpstr>
      <vt:lpstr>What technologies are emerging?</vt:lpstr>
      <vt:lpstr>Range of current and emerging technologies</vt:lpstr>
      <vt:lpstr>Emerging technologies – the Internet of Things (IOT) (1)</vt:lpstr>
      <vt:lpstr>Emerging technologies – the internet of things (IOT) (2)</vt:lpstr>
      <vt:lpstr>Emerging technologies – the internet of things (IOT) (3)</vt:lpstr>
      <vt:lpstr>Emerging technologies – augmented reality (AR) (1)</vt:lpstr>
      <vt:lpstr>Emerging technologies – augmented reality (AR) (2)</vt:lpstr>
      <vt:lpstr>Emerging technologies – 5G (1)</vt:lpstr>
      <vt:lpstr>Emerging technologies – 5G (2)</vt:lpstr>
      <vt:lpstr>Emerging technologies – drones</vt:lpstr>
      <vt:lpstr>Emerging technologies – biometrics (1)</vt:lpstr>
      <vt:lpstr>Emerging technologies – biometrics (2)</vt:lpstr>
      <vt:lpstr>Emerging technologies – big data (1)</vt:lpstr>
      <vt:lpstr>Emerging technologies – big data (2)</vt:lpstr>
      <vt:lpstr>Emerging technologies –  approaches for embedding</vt:lpstr>
      <vt:lpstr>Emerging technologies – security considerations (1)</vt:lpstr>
      <vt:lpstr>Emerging technologies – security considerations (2)</vt:lpstr>
      <vt:lpstr>Emerging technologies – security considerations (3)</vt:lpstr>
      <vt:lpstr>Emerging technologies – security considerations (4)</vt:lpstr>
      <vt:lpstr>Emerging technologies – security considerations (5)</vt:lpstr>
      <vt:lpstr>Emerging technologies – security considerations (6)</vt:lpstr>
      <vt:lpstr>Emerging technologies – staying up to date</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769</cp:revision>
  <dcterms:created xsi:type="dcterms:W3CDTF">2013-05-28T00:38:54Z</dcterms:created>
  <dcterms:modified xsi:type="dcterms:W3CDTF">2022-08-22T11:22:41Z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