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2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3" roundtripDataSignature="AMtx7miQ/akl/kuJw6YjG2JgnVH3ZVdPm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A3EAA1A-BB15-4131-ABB3-BA0B4E5392B7}" v="5" dt="2022-08-18T15:08:57.498"/>
  </p1510:revLst>
</p1510:revInfo>
</file>

<file path=ppt/tableStyles.xml><?xml version="1.0" encoding="utf-8"?>
<a:tblStyleLst xmlns:a="http://schemas.openxmlformats.org/drawingml/2006/main" def="{0094D24E-A736-425D-9FAC-8A5FCF917447}">
  <a:tblStyle styleId="{0094D24E-A736-425D-9FAC-8A5FCF917447}"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8" d="100"/>
          <a:sy n="58" d="100"/>
        </p:scale>
        <p:origin x="1520" y="56"/>
      </p:cViewPr>
      <p:guideLst>
        <p:guide orient="horz" pos="2160"/>
        <p:guide pos="288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customschemas.google.com/relationships/presentationmetadata" Target="metadata"/><Relationship Id="rId38"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CA3EAA1A-BB15-4131-ABB3-BA0B4E5392B7}"/>
    <pc:docChg chg="modSld">
      <pc:chgData name="Eve Thould" userId="38451c84653f422f" providerId="LiveId" clId="{CA3EAA1A-BB15-4131-ABB3-BA0B4E5392B7}" dt="2022-08-18T15:09:12.169" v="15" actId="255"/>
      <pc:docMkLst>
        <pc:docMk/>
      </pc:docMkLst>
      <pc:sldChg chg="modSp mod">
        <pc:chgData name="Eve Thould" userId="38451c84653f422f" providerId="LiveId" clId="{CA3EAA1A-BB15-4131-ABB3-BA0B4E5392B7}" dt="2022-08-18T15:06:53.976" v="0" actId="255"/>
        <pc:sldMkLst>
          <pc:docMk/>
          <pc:sldMk cId="0" sldId="257"/>
        </pc:sldMkLst>
        <pc:spChg chg="mod">
          <ac:chgData name="Eve Thould" userId="38451c84653f422f" providerId="LiveId" clId="{CA3EAA1A-BB15-4131-ABB3-BA0B4E5392B7}" dt="2022-08-18T15:06:53.976" v="0" actId="255"/>
          <ac:spMkLst>
            <pc:docMk/>
            <pc:sldMk cId="0" sldId="257"/>
            <ac:spMk id="34" creationId="{00000000-0000-0000-0000-000000000000}"/>
          </ac:spMkLst>
        </pc:spChg>
      </pc:sldChg>
      <pc:sldChg chg="modSp mod">
        <pc:chgData name="Eve Thould" userId="38451c84653f422f" providerId="LiveId" clId="{CA3EAA1A-BB15-4131-ABB3-BA0B4E5392B7}" dt="2022-08-18T15:07:27.904" v="4" actId="20577"/>
        <pc:sldMkLst>
          <pc:docMk/>
          <pc:sldMk cId="0" sldId="259"/>
        </pc:sldMkLst>
        <pc:spChg chg="mod">
          <ac:chgData name="Eve Thould" userId="38451c84653f422f" providerId="LiveId" clId="{CA3EAA1A-BB15-4131-ABB3-BA0B4E5392B7}" dt="2022-08-18T15:07:27.904" v="4" actId="20577"/>
          <ac:spMkLst>
            <pc:docMk/>
            <pc:sldMk cId="0" sldId="259"/>
            <ac:spMk id="50" creationId="{00000000-0000-0000-0000-000000000000}"/>
          </ac:spMkLst>
        </pc:spChg>
        <pc:picChg chg="mod">
          <ac:chgData name="Eve Thould" userId="38451c84653f422f" providerId="LiveId" clId="{CA3EAA1A-BB15-4131-ABB3-BA0B4E5392B7}" dt="2022-08-18T15:07:14.098" v="2" actId="1035"/>
          <ac:picMkLst>
            <pc:docMk/>
            <pc:sldMk cId="0" sldId="259"/>
            <ac:picMk id="2050" creationId="{737CD1AF-C870-10B9-E863-2D4CC760CD39}"/>
          </ac:picMkLst>
        </pc:picChg>
        <pc:picChg chg="mod">
          <ac:chgData name="Eve Thould" userId="38451c84653f422f" providerId="LiveId" clId="{CA3EAA1A-BB15-4131-ABB3-BA0B4E5392B7}" dt="2022-08-18T15:07:14.098" v="2" actId="1035"/>
          <ac:picMkLst>
            <pc:docMk/>
            <pc:sldMk cId="0" sldId="259"/>
            <ac:picMk id="2052" creationId="{FE9EB5AF-1904-3999-1DF3-1ECD355D3D4A}"/>
          </ac:picMkLst>
        </pc:picChg>
        <pc:picChg chg="mod">
          <ac:chgData name="Eve Thould" userId="38451c84653f422f" providerId="LiveId" clId="{CA3EAA1A-BB15-4131-ABB3-BA0B4E5392B7}" dt="2022-08-18T15:07:14.098" v="2" actId="1035"/>
          <ac:picMkLst>
            <pc:docMk/>
            <pc:sldMk cId="0" sldId="259"/>
            <ac:picMk id="2054" creationId="{8E6F1DF5-CE80-ADEA-5E07-0BF5C146C9ED}"/>
          </ac:picMkLst>
        </pc:picChg>
      </pc:sldChg>
      <pc:sldChg chg="modSp">
        <pc:chgData name="Eve Thould" userId="38451c84653f422f" providerId="LiveId" clId="{CA3EAA1A-BB15-4131-ABB3-BA0B4E5392B7}" dt="2022-08-18T15:07:33.525" v="5" actId="1076"/>
        <pc:sldMkLst>
          <pc:docMk/>
          <pc:sldMk cId="0" sldId="260"/>
        </pc:sldMkLst>
        <pc:picChg chg="mod">
          <ac:chgData name="Eve Thould" userId="38451c84653f422f" providerId="LiveId" clId="{CA3EAA1A-BB15-4131-ABB3-BA0B4E5392B7}" dt="2022-08-18T15:07:33.525" v="5" actId="1076"/>
          <ac:picMkLst>
            <pc:docMk/>
            <pc:sldMk cId="0" sldId="260"/>
            <ac:picMk id="3074" creationId="{C0A6D026-3D7E-2080-32FD-36F3583D0065}"/>
          </ac:picMkLst>
        </pc:picChg>
      </pc:sldChg>
      <pc:sldChg chg="modSp">
        <pc:chgData name="Eve Thould" userId="38451c84653f422f" providerId="LiveId" clId="{CA3EAA1A-BB15-4131-ABB3-BA0B4E5392B7}" dt="2022-08-18T15:07:45.813" v="6" actId="1076"/>
        <pc:sldMkLst>
          <pc:docMk/>
          <pc:sldMk cId="0" sldId="262"/>
        </pc:sldMkLst>
        <pc:picChg chg="mod">
          <ac:chgData name="Eve Thould" userId="38451c84653f422f" providerId="LiveId" clId="{CA3EAA1A-BB15-4131-ABB3-BA0B4E5392B7}" dt="2022-08-18T15:07:45.813" v="6" actId="1076"/>
          <ac:picMkLst>
            <pc:docMk/>
            <pc:sldMk cId="0" sldId="262"/>
            <ac:picMk id="4098" creationId="{8F190D88-3B91-A965-59DD-7F3C2C5E8227}"/>
          </ac:picMkLst>
        </pc:picChg>
      </pc:sldChg>
      <pc:sldChg chg="modSp mod">
        <pc:chgData name="Eve Thould" userId="38451c84653f422f" providerId="LiveId" clId="{CA3EAA1A-BB15-4131-ABB3-BA0B4E5392B7}" dt="2022-08-18T15:08:16.569" v="8" actId="20577"/>
        <pc:sldMkLst>
          <pc:docMk/>
          <pc:sldMk cId="0" sldId="266"/>
        </pc:sldMkLst>
        <pc:spChg chg="mod">
          <ac:chgData name="Eve Thould" userId="38451c84653f422f" providerId="LiveId" clId="{CA3EAA1A-BB15-4131-ABB3-BA0B4E5392B7}" dt="2022-08-18T15:08:16.569" v="8" actId="20577"/>
          <ac:spMkLst>
            <pc:docMk/>
            <pc:sldMk cId="0" sldId="266"/>
            <ac:spMk id="103" creationId="{00000000-0000-0000-0000-000000000000}"/>
          </ac:spMkLst>
        </pc:spChg>
      </pc:sldChg>
      <pc:sldChg chg="modSp mod">
        <pc:chgData name="Eve Thould" userId="38451c84653f422f" providerId="LiveId" clId="{CA3EAA1A-BB15-4131-ABB3-BA0B4E5392B7}" dt="2022-08-18T15:08:38.373" v="10" actId="403"/>
        <pc:sldMkLst>
          <pc:docMk/>
          <pc:sldMk cId="0" sldId="268"/>
        </pc:sldMkLst>
        <pc:graphicFrameChg chg="modGraphic">
          <ac:chgData name="Eve Thould" userId="38451c84653f422f" providerId="LiveId" clId="{CA3EAA1A-BB15-4131-ABB3-BA0B4E5392B7}" dt="2022-08-18T15:08:38.373" v="10" actId="403"/>
          <ac:graphicFrameMkLst>
            <pc:docMk/>
            <pc:sldMk cId="0" sldId="268"/>
            <ac:graphicFrameMk id="118" creationId="{00000000-0000-0000-0000-000000000000}"/>
          </ac:graphicFrameMkLst>
        </pc:graphicFrameChg>
      </pc:sldChg>
      <pc:sldChg chg="modSp">
        <pc:chgData name="Eve Thould" userId="38451c84653f422f" providerId="LiveId" clId="{CA3EAA1A-BB15-4131-ABB3-BA0B4E5392B7}" dt="2022-08-18T15:08:57.497" v="11" actId="1076"/>
        <pc:sldMkLst>
          <pc:docMk/>
          <pc:sldMk cId="0" sldId="273"/>
        </pc:sldMkLst>
        <pc:picChg chg="mod">
          <ac:chgData name="Eve Thould" userId="38451c84653f422f" providerId="LiveId" clId="{CA3EAA1A-BB15-4131-ABB3-BA0B4E5392B7}" dt="2022-08-18T15:08:57.497" v="11" actId="1076"/>
          <ac:picMkLst>
            <pc:docMk/>
            <pc:sldMk cId="0" sldId="273"/>
            <ac:picMk id="8194" creationId="{4E3E3F0E-6C52-3677-9649-B9C9623F6649}"/>
          </ac:picMkLst>
        </pc:picChg>
      </pc:sldChg>
      <pc:sldChg chg="modSp mod">
        <pc:chgData name="Eve Thould" userId="38451c84653f422f" providerId="LiveId" clId="{CA3EAA1A-BB15-4131-ABB3-BA0B4E5392B7}" dt="2022-08-18T15:09:03.013" v="14" actId="20577"/>
        <pc:sldMkLst>
          <pc:docMk/>
          <pc:sldMk cId="0" sldId="274"/>
        </pc:sldMkLst>
        <pc:spChg chg="mod">
          <ac:chgData name="Eve Thould" userId="38451c84653f422f" providerId="LiveId" clId="{CA3EAA1A-BB15-4131-ABB3-BA0B4E5392B7}" dt="2022-08-18T15:09:03.013" v="14" actId="20577"/>
          <ac:spMkLst>
            <pc:docMk/>
            <pc:sldMk cId="0" sldId="274"/>
            <ac:spMk id="162" creationId="{00000000-0000-0000-0000-000000000000}"/>
          </ac:spMkLst>
        </pc:spChg>
      </pc:sldChg>
      <pc:sldChg chg="modSp mod">
        <pc:chgData name="Eve Thould" userId="38451c84653f422f" providerId="LiveId" clId="{CA3EAA1A-BB15-4131-ABB3-BA0B4E5392B7}" dt="2022-08-18T15:09:12.169" v="15" actId="255"/>
        <pc:sldMkLst>
          <pc:docMk/>
          <pc:sldMk cId="0" sldId="276"/>
        </pc:sldMkLst>
        <pc:spChg chg="mod">
          <ac:chgData name="Eve Thould" userId="38451c84653f422f" providerId="LiveId" clId="{CA3EAA1A-BB15-4131-ABB3-BA0B4E5392B7}" dt="2022-08-18T15:09:12.169" v="15" actId="255"/>
          <ac:spMkLst>
            <pc:docMk/>
            <pc:sldMk cId="0" sldId="276"/>
            <ac:spMk id="176" creationId="{00000000-0000-0000-0000-000000000000}"/>
          </ac:spMkLst>
        </pc:spChg>
      </pc:sldChg>
    </pc:docChg>
  </pc:docChgLst>
  <pc:docChgLst>
    <pc:chgData name="Eve Thould" userId="38451c84653f422f" providerId="LiveId" clId="{D489EB83-DFCD-47D7-BBC4-90FBB6F4437C}"/>
    <pc:docChg chg="modSld">
      <pc:chgData name="Eve Thould" userId="38451c84653f422f" providerId="LiveId" clId="{D489EB83-DFCD-47D7-BBC4-90FBB6F4437C}" dt="2022-08-07T21:06:58.430" v="23" actId="20577"/>
      <pc:docMkLst>
        <pc:docMk/>
      </pc:docMkLst>
      <pc:sldChg chg="modSp mod">
        <pc:chgData name="Eve Thould" userId="38451c84653f422f" providerId="LiveId" clId="{D489EB83-DFCD-47D7-BBC4-90FBB6F4437C}" dt="2022-08-07T21:06:58.430" v="23" actId="20577"/>
        <pc:sldMkLst>
          <pc:docMk/>
          <pc:sldMk cId="0" sldId="256"/>
        </pc:sldMkLst>
        <pc:spChg chg="mod">
          <ac:chgData name="Eve Thould" userId="38451c84653f422f" providerId="LiveId" clId="{D489EB83-DFCD-47D7-BBC4-90FBB6F4437C}" dt="2022-08-07T21:06:58.430" v="23" actId="20577"/>
          <ac:spMkLst>
            <pc:docMk/>
            <pc:sldMk cId="0" sldId="256"/>
            <ac:spMk id="28" creationId="{00000000-0000-0000-0000-000000000000}"/>
          </ac:spMkLst>
        </pc:spChg>
      </pc:sldChg>
      <pc:sldChg chg="modSp mod">
        <pc:chgData name="Eve Thould" userId="38451c84653f422f" providerId="LiveId" clId="{D489EB83-DFCD-47D7-BBC4-90FBB6F4437C}" dt="2022-08-07T21:03:51.383" v="20" actId="1035"/>
        <pc:sldMkLst>
          <pc:docMk/>
          <pc:sldMk cId="0" sldId="259"/>
        </pc:sldMkLst>
        <pc:picChg chg="mod">
          <ac:chgData name="Eve Thould" userId="38451c84653f422f" providerId="LiveId" clId="{D489EB83-DFCD-47D7-BBC4-90FBB6F4437C}" dt="2022-08-07T21:03:51.383" v="20" actId="1035"/>
          <ac:picMkLst>
            <pc:docMk/>
            <pc:sldMk cId="0" sldId="259"/>
            <ac:picMk id="51" creationId="{00000000-0000-0000-0000-000000000000}"/>
          </ac:picMkLst>
        </pc:picChg>
        <pc:picChg chg="mod">
          <ac:chgData name="Eve Thould" userId="38451c84653f422f" providerId="LiveId" clId="{D489EB83-DFCD-47D7-BBC4-90FBB6F4437C}" dt="2022-08-07T21:03:51.383" v="20" actId="1035"/>
          <ac:picMkLst>
            <pc:docMk/>
            <pc:sldMk cId="0" sldId="259"/>
            <ac:picMk id="52" creationId="{00000000-0000-0000-0000-000000000000}"/>
          </ac:picMkLst>
        </pc:picChg>
        <pc:picChg chg="mod">
          <ac:chgData name="Eve Thould" userId="38451c84653f422f" providerId="LiveId" clId="{D489EB83-DFCD-47D7-BBC4-90FBB6F4437C}" dt="2022-08-07T21:03:51.383" v="20" actId="1035"/>
          <ac:picMkLst>
            <pc:docMk/>
            <pc:sldMk cId="0" sldId="259"/>
            <ac:picMk id="53" creationId="{00000000-0000-0000-0000-000000000000}"/>
          </ac:picMkLst>
        </pc:picChg>
      </pc:sldChg>
    </pc:docChg>
  </pc:docChgLst>
  <pc:docChgLst>
    <pc:chgData name="Eve Thould" userId="38451c84653f422f" providerId="LiveId" clId="{2D572715-7E56-4E6E-8B72-481B386670A7}"/>
    <pc:docChg chg="undo custSel modSld">
      <pc:chgData name="Eve Thould" userId="38451c84653f422f" providerId="LiveId" clId="{2D572715-7E56-4E6E-8B72-481B386670A7}" dt="2022-08-17T13:07:25.145" v="398" actId="1036"/>
      <pc:docMkLst>
        <pc:docMk/>
      </pc:docMkLst>
      <pc:sldChg chg="modSp mod">
        <pc:chgData name="Eve Thould" userId="38451c84653f422f" providerId="LiveId" clId="{2D572715-7E56-4E6E-8B72-481B386670A7}" dt="2022-08-17T13:06:22.974" v="384" actId="1035"/>
        <pc:sldMkLst>
          <pc:docMk/>
          <pc:sldMk cId="0" sldId="257"/>
        </pc:sldMkLst>
        <pc:spChg chg="mod">
          <ac:chgData name="Eve Thould" userId="38451c84653f422f" providerId="LiveId" clId="{2D572715-7E56-4E6E-8B72-481B386670A7}" dt="2022-08-17T13:06:22.974" v="384" actId="1035"/>
          <ac:spMkLst>
            <pc:docMk/>
            <pc:sldMk cId="0" sldId="257"/>
            <ac:spMk id="34" creationId="{00000000-0000-0000-0000-000000000000}"/>
          </ac:spMkLst>
        </pc:spChg>
      </pc:sldChg>
      <pc:sldChg chg="modSp">
        <pc:chgData name="Eve Thould" userId="38451c84653f422f" providerId="LiveId" clId="{2D572715-7E56-4E6E-8B72-481B386670A7}" dt="2022-08-17T09:11:58.621" v="236" actId="1035"/>
        <pc:sldMkLst>
          <pc:docMk/>
          <pc:sldMk cId="0" sldId="258"/>
        </pc:sldMkLst>
        <pc:picChg chg="mod">
          <ac:chgData name="Eve Thould" userId="38451c84653f422f" providerId="LiveId" clId="{2D572715-7E56-4E6E-8B72-481B386670A7}" dt="2022-08-17T09:09:10.699" v="202" actId="14826"/>
          <ac:picMkLst>
            <pc:docMk/>
            <pc:sldMk cId="0" sldId="258"/>
            <ac:picMk id="1026" creationId="{AFACE0E5-49F4-0F5E-E8C9-298719AF5C4C}"/>
          </ac:picMkLst>
        </pc:picChg>
        <pc:picChg chg="mod">
          <ac:chgData name="Eve Thould" userId="38451c84653f422f" providerId="LiveId" clId="{2D572715-7E56-4E6E-8B72-481B386670A7}" dt="2022-08-17T09:11:58.621" v="236" actId="1035"/>
          <ac:picMkLst>
            <pc:docMk/>
            <pc:sldMk cId="0" sldId="258"/>
            <ac:picMk id="1036" creationId="{8B0B293E-5678-8AF4-E322-9E016A72B9CF}"/>
          </ac:picMkLst>
        </pc:picChg>
        <pc:picChg chg="mod">
          <ac:chgData name="Eve Thould" userId="38451c84653f422f" providerId="LiveId" clId="{2D572715-7E56-4E6E-8B72-481B386670A7}" dt="2022-08-17T09:11:58.621" v="236" actId="1035"/>
          <ac:picMkLst>
            <pc:docMk/>
            <pc:sldMk cId="0" sldId="258"/>
            <ac:picMk id="1038" creationId="{B271CCD7-6C65-2CF7-7422-068EAEC6C286}"/>
          </ac:picMkLst>
        </pc:picChg>
      </pc:sldChg>
      <pc:sldChg chg="modSp mod">
        <pc:chgData name="Eve Thould" userId="38451c84653f422f" providerId="LiveId" clId="{2D572715-7E56-4E6E-8B72-481B386670A7}" dt="2022-08-17T09:29:23.814" v="295" actId="20577"/>
        <pc:sldMkLst>
          <pc:docMk/>
          <pc:sldMk cId="0" sldId="259"/>
        </pc:sldMkLst>
        <pc:spChg chg="mod">
          <ac:chgData name="Eve Thould" userId="38451c84653f422f" providerId="LiveId" clId="{2D572715-7E56-4E6E-8B72-481B386670A7}" dt="2022-08-17T08:34:18.651" v="18" actId="1036"/>
          <ac:spMkLst>
            <pc:docMk/>
            <pc:sldMk cId="0" sldId="259"/>
            <ac:spMk id="49" creationId="{00000000-0000-0000-0000-000000000000}"/>
          </ac:spMkLst>
        </pc:spChg>
        <pc:spChg chg="mod">
          <ac:chgData name="Eve Thould" userId="38451c84653f422f" providerId="LiveId" clId="{2D572715-7E56-4E6E-8B72-481B386670A7}" dt="2022-08-17T09:29:23.814" v="295" actId="20577"/>
          <ac:spMkLst>
            <pc:docMk/>
            <pc:sldMk cId="0" sldId="259"/>
            <ac:spMk id="50" creationId="{00000000-0000-0000-0000-000000000000}"/>
          </ac:spMkLst>
        </pc:spChg>
        <pc:picChg chg="mod">
          <ac:chgData name="Eve Thould" userId="38451c84653f422f" providerId="LiveId" clId="{2D572715-7E56-4E6E-8B72-481B386670A7}" dt="2022-08-17T09:14:13.962" v="239" actId="14826"/>
          <ac:picMkLst>
            <pc:docMk/>
            <pc:sldMk cId="0" sldId="259"/>
            <ac:picMk id="2050" creationId="{737CD1AF-C870-10B9-E863-2D4CC760CD39}"/>
          </ac:picMkLst>
        </pc:picChg>
        <pc:picChg chg="mod">
          <ac:chgData name="Eve Thould" userId="38451c84653f422f" providerId="LiveId" clId="{2D572715-7E56-4E6E-8B72-481B386670A7}" dt="2022-08-17T09:14:19.740" v="240" actId="14826"/>
          <ac:picMkLst>
            <pc:docMk/>
            <pc:sldMk cId="0" sldId="259"/>
            <ac:picMk id="2052" creationId="{FE9EB5AF-1904-3999-1DF3-1ECD355D3D4A}"/>
          </ac:picMkLst>
        </pc:picChg>
        <pc:picChg chg="mod">
          <ac:chgData name="Eve Thould" userId="38451c84653f422f" providerId="LiveId" clId="{2D572715-7E56-4E6E-8B72-481B386670A7}" dt="2022-08-17T09:14:26.490" v="241" actId="14826"/>
          <ac:picMkLst>
            <pc:docMk/>
            <pc:sldMk cId="0" sldId="259"/>
            <ac:picMk id="2054" creationId="{8E6F1DF5-CE80-ADEA-5E07-0BF5C146C9ED}"/>
          </ac:picMkLst>
        </pc:picChg>
      </pc:sldChg>
      <pc:sldChg chg="modSp mod">
        <pc:chgData name="Eve Thould" userId="38451c84653f422f" providerId="LiveId" clId="{2D572715-7E56-4E6E-8B72-481B386670A7}" dt="2022-08-17T09:15:16.347" v="268" actId="1036"/>
        <pc:sldMkLst>
          <pc:docMk/>
          <pc:sldMk cId="0" sldId="260"/>
        </pc:sldMkLst>
        <pc:spChg chg="mod">
          <ac:chgData name="Eve Thould" userId="38451c84653f422f" providerId="LiveId" clId="{2D572715-7E56-4E6E-8B72-481B386670A7}" dt="2022-08-17T08:36:54.883" v="92" actId="20577"/>
          <ac:spMkLst>
            <pc:docMk/>
            <pc:sldMk cId="0" sldId="260"/>
            <ac:spMk id="59" creationId="{00000000-0000-0000-0000-000000000000}"/>
          </ac:spMkLst>
        </pc:spChg>
        <pc:picChg chg="mod">
          <ac:chgData name="Eve Thould" userId="38451c84653f422f" providerId="LiveId" clId="{2D572715-7E56-4E6E-8B72-481B386670A7}" dt="2022-08-17T09:15:16.347" v="268" actId="1036"/>
          <ac:picMkLst>
            <pc:docMk/>
            <pc:sldMk cId="0" sldId="260"/>
            <ac:picMk id="3074" creationId="{C0A6D026-3D7E-2080-32FD-36F3583D0065}"/>
          </ac:picMkLst>
        </pc:picChg>
      </pc:sldChg>
      <pc:sldChg chg="modSp mod">
        <pc:chgData name="Eve Thould" userId="38451c84653f422f" providerId="LiveId" clId="{2D572715-7E56-4E6E-8B72-481B386670A7}" dt="2022-08-17T09:30:12.761" v="299" actId="20577"/>
        <pc:sldMkLst>
          <pc:docMk/>
          <pc:sldMk cId="0" sldId="261"/>
        </pc:sldMkLst>
        <pc:spChg chg="mod">
          <ac:chgData name="Eve Thould" userId="38451c84653f422f" providerId="LiveId" clId="{2D572715-7E56-4E6E-8B72-481B386670A7}" dt="2022-08-17T09:30:12.761" v="299" actId="20577"/>
          <ac:spMkLst>
            <pc:docMk/>
            <pc:sldMk cId="0" sldId="261"/>
            <ac:spMk id="66" creationId="{00000000-0000-0000-0000-000000000000}"/>
          </ac:spMkLst>
        </pc:spChg>
      </pc:sldChg>
      <pc:sldChg chg="modSp mod">
        <pc:chgData name="Eve Thould" userId="38451c84653f422f" providerId="LiveId" clId="{2D572715-7E56-4E6E-8B72-481B386670A7}" dt="2022-08-17T09:31:42.249" v="300" actId="255"/>
        <pc:sldMkLst>
          <pc:docMk/>
          <pc:sldMk cId="0" sldId="262"/>
        </pc:sldMkLst>
        <pc:spChg chg="mod">
          <ac:chgData name="Eve Thould" userId="38451c84653f422f" providerId="LiveId" clId="{2D572715-7E56-4E6E-8B72-481B386670A7}" dt="2022-08-17T09:31:42.249" v="300" actId="255"/>
          <ac:spMkLst>
            <pc:docMk/>
            <pc:sldMk cId="0" sldId="262"/>
            <ac:spMk id="73" creationId="{00000000-0000-0000-0000-000000000000}"/>
          </ac:spMkLst>
        </pc:spChg>
        <pc:picChg chg="mod">
          <ac:chgData name="Eve Thould" userId="38451c84653f422f" providerId="LiveId" clId="{2D572715-7E56-4E6E-8B72-481B386670A7}" dt="2022-08-17T09:16:07.232" v="274" actId="14826"/>
          <ac:picMkLst>
            <pc:docMk/>
            <pc:sldMk cId="0" sldId="262"/>
            <ac:picMk id="4098" creationId="{8F190D88-3B91-A965-59DD-7F3C2C5E8227}"/>
          </ac:picMkLst>
        </pc:picChg>
      </pc:sldChg>
      <pc:sldChg chg="modSp mod">
        <pc:chgData name="Eve Thould" userId="38451c84653f422f" providerId="LiveId" clId="{2D572715-7E56-4E6E-8B72-481B386670A7}" dt="2022-08-17T09:31:55.598" v="302" actId="255"/>
        <pc:sldMkLst>
          <pc:docMk/>
          <pc:sldMk cId="0" sldId="263"/>
        </pc:sldMkLst>
        <pc:spChg chg="mod">
          <ac:chgData name="Eve Thould" userId="38451c84653f422f" providerId="LiveId" clId="{2D572715-7E56-4E6E-8B72-481B386670A7}" dt="2022-08-17T09:31:55.598" v="302" actId="255"/>
          <ac:spMkLst>
            <pc:docMk/>
            <pc:sldMk cId="0" sldId="263"/>
            <ac:spMk id="82" creationId="{00000000-0000-0000-0000-000000000000}"/>
          </ac:spMkLst>
        </pc:spChg>
        <pc:picChg chg="mod">
          <ac:chgData name="Eve Thould" userId="38451c84653f422f" providerId="LiveId" clId="{2D572715-7E56-4E6E-8B72-481B386670A7}" dt="2022-08-17T09:20:02.560" v="283" actId="14826"/>
          <ac:picMkLst>
            <pc:docMk/>
            <pc:sldMk cId="0" sldId="263"/>
            <ac:picMk id="5122" creationId="{E458C773-3C46-0799-3E58-316531FBDDD7}"/>
          </ac:picMkLst>
        </pc:picChg>
      </pc:sldChg>
      <pc:sldChg chg="modSp mod">
        <pc:chgData name="Eve Thould" userId="38451c84653f422f" providerId="LiveId" clId="{2D572715-7E56-4E6E-8B72-481B386670A7}" dt="2022-08-17T13:06:40.912" v="385" actId="12"/>
        <pc:sldMkLst>
          <pc:docMk/>
          <pc:sldMk cId="0" sldId="264"/>
        </pc:sldMkLst>
        <pc:spChg chg="mod">
          <ac:chgData name="Eve Thould" userId="38451c84653f422f" providerId="LiveId" clId="{2D572715-7E56-4E6E-8B72-481B386670A7}" dt="2022-08-17T13:06:40.912" v="385" actId="12"/>
          <ac:spMkLst>
            <pc:docMk/>
            <pc:sldMk cId="0" sldId="264"/>
            <ac:spMk id="90" creationId="{00000000-0000-0000-0000-000000000000}"/>
          </ac:spMkLst>
        </pc:spChg>
      </pc:sldChg>
      <pc:sldChg chg="modSp mod">
        <pc:chgData name="Eve Thould" userId="38451c84653f422f" providerId="LiveId" clId="{2D572715-7E56-4E6E-8B72-481B386670A7}" dt="2022-08-17T09:22:21.511" v="284" actId="14826"/>
        <pc:sldMkLst>
          <pc:docMk/>
          <pc:sldMk cId="0" sldId="265"/>
        </pc:sldMkLst>
        <pc:spChg chg="mod">
          <ac:chgData name="Eve Thould" userId="38451c84653f422f" providerId="LiveId" clId="{2D572715-7E56-4E6E-8B72-481B386670A7}" dt="2022-08-17T08:40:34.131" v="115" actId="1037"/>
          <ac:spMkLst>
            <pc:docMk/>
            <pc:sldMk cId="0" sldId="265"/>
            <ac:spMk id="96" creationId="{00000000-0000-0000-0000-000000000000}"/>
          </ac:spMkLst>
        </pc:spChg>
        <pc:picChg chg="mod">
          <ac:chgData name="Eve Thould" userId="38451c84653f422f" providerId="LiveId" clId="{2D572715-7E56-4E6E-8B72-481B386670A7}" dt="2022-08-17T09:22:21.511" v="284" actId="14826"/>
          <ac:picMkLst>
            <pc:docMk/>
            <pc:sldMk cId="0" sldId="265"/>
            <ac:picMk id="6146" creationId="{D0208FF0-1FB2-819C-5A1B-523BDB02EC34}"/>
          </ac:picMkLst>
        </pc:picChg>
      </pc:sldChg>
      <pc:sldChg chg="modSp mod">
        <pc:chgData name="Eve Thould" userId="38451c84653f422f" providerId="LiveId" clId="{2D572715-7E56-4E6E-8B72-481B386670A7}" dt="2022-08-17T09:33:31.324" v="318" actId="20577"/>
        <pc:sldMkLst>
          <pc:docMk/>
          <pc:sldMk cId="0" sldId="266"/>
        </pc:sldMkLst>
        <pc:spChg chg="mod">
          <ac:chgData name="Eve Thould" userId="38451c84653f422f" providerId="LiveId" clId="{2D572715-7E56-4E6E-8B72-481B386670A7}" dt="2022-08-17T09:33:31.324" v="318" actId="20577"/>
          <ac:spMkLst>
            <pc:docMk/>
            <pc:sldMk cId="0" sldId="266"/>
            <ac:spMk id="103" creationId="{00000000-0000-0000-0000-000000000000}"/>
          </ac:spMkLst>
        </pc:spChg>
      </pc:sldChg>
      <pc:sldChg chg="modSp mod">
        <pc:chgData name="Eve Thould" userId="38451c84653f422f" providerId="LiveId" clId="{2D572715-7E56-4E6E-8B72-481B386670A7}" dt="2022-08-17T09:32:58.105" v="314" actId="20577"/>
        <pc:sldMkLst>
          <pc:docMk/>
          <pc:sldMk cId="0" sldId="267"/>
        </pc:sldMkLst>
        <pc:spChg chg="mod">
          <ac:chgData name="Eve Thould" userId="38451c84653f422f" providerId="LiveId" clId="{2D572715-7E56-4E6E-8B72-481B386670A7}" dt="2022-08-17T09:32:58.105" v="314" actId="20577"/>
          <ac:spMkLst>
            <pc:docMk/>
            <pc:sldMk cId="0" sldId="267"/>
            <ac:spMk id="110" creationId="{00000000-0000-0000-0000-000000000000}"/>
          </ac:spMkLst>
        </pc:spChg>
      </pc:sldChg>
      <pc:sldChg chg="modSp mod">
        <pc:chgData name="Eve Thould" userId="38451c84653f422f" providerId="LiveId" clId="{2D572715-7E56-4E6E-8B72-481B386670A7}" dt="2022-08-17T09:00:41.130" v="145" actId="1038"/>
        <pc:sldMkLst>
          <pc:docMk/>
          <pc:sldMk cId="0" sldId="268"/>
        </pc:sldMkLst>
        <pc:spChg chg="mod">
          <ac:chgData name="Eve Thould" userId="38451c84653f422f" providerId="LiveId" clId="{2D572715-7E56-4E6E-8B72-481B386670A7}" dt="2022-08-17T09:00:41.130" v="145" actId="1038"/>
          <ac:spMkLst>
            <pc:docMk/>
            <pc:sldMk cId="0" sldId="268"/>
            <ac:spMk id="117" creationId="{00000000-0000-0000-0000-000000000000}"/>
          </ac:spMkLst>
        </pc:spChg>
        <pc:graphicFrameChg chg="mod modGraphic">
          <ac:chgData name="Eve Thould" userId="38451c84653f422f" providerId="LiveId" clId="{2D572715-7E56-4E6E-8B72-481B386670A7}" dt="2022-08-17T09:00:33.390" v="142" actId="14100"/>
          <ac:graphicFrameMkLst>
            <pc:docMk/>
            <pc:sldMk cId="0" sldId="268"/>
            <ac:graphicFrameMk id="118" creationId="{00000000-0000-0000-0000-000000000000}"/>
          </ac:graphicFrameMkLst>
        </pc:graphicFrameChg>
      </pc:sldChg>
      <pc:sldChg chg="modSp mod">
        <pc:chgData name="Eve Thould" userId="38451c84653f422f" providerId="LiveId" clId="{2D572715-7E56-4E6E-8B72-481B386670A7}" dt="2022-08-17T13:07:00.576" v="392" actId="1036"/>
        <pc:sldMkLst>
          <pc:docMk/>
          <pc:sldMk cId="0" sldId="269"/>
        </pc:sldMkLst>
        <pc:spChg chg="mod">
          <ac:chgData name="Eve Thould" userId="38451c84653f422f" providerId="LiveId" clId="{2D572715-7E56-4E6E-8B72-481B386670A7}" dt="2022-08-17T09:01:02.882" v="157" actId="1038"/>
          <ac:spMkLst>
            <pc:docMk/>
            <pc:sldMk cId="0" sldId="269"/>
            <ac:spMk id="124" creationId="{00000000-0000-0000-0000-000000000000}"/>
          </ac:spMkLst>
        </pc:spChg>
        <pc:spChg chg="mod">
          <ac:chgData name="Eve Thould" userId="38451c84653f422f" providerId="LiveId" clId="{2D572715-7E56-4E6E-8B72-481B386670A7}" dt="2022-08-17T13:07:00.576" v="392" actId="1036"/>
          <ac:spMkLst>
            <pc:docMk/>
            <pc:sldMk cId="0" sldId="269"/>
            <ac:spMk id="125" creationId="{00000000-0000-0000-0000-000000000000}"/>
          </ac:spMkLst>
        </pc:spChg>
      </pc:sldChg>
      <pc:sldChg chg="modSp mod">
        <pc:chgData name="Eve Thould" userId="38451c84653f422f" providerId="LiveId" clId="{2D572715-7E56-4E6E-8B72-481B386670A7}" dt="2022-08-17T13:07:14.898" v="393" actId="14100"/>
        <pc:sldMkLst>
          <pc:docMk/>
          <pc:sldMk cId="0" sldId="270"/>
        </pc:sldMkLst>
        <pc:spChg chg="mod">
          <ac:chgData name="Eve Thould" userId="38451c84653f422f" providerId="LiveId" clId="{2D572715-7E56-4E6E-8B72-481B386670A7}" dt="2022-08-17T09:02:39.642" v="174" actId="1038"/>
          <ac:spMkLst>
            <pc:docMk/>
            <pc:sldMk cId="0" sldId="270"/>
            <ac:spMk id="131" creationId="{00000000-0000-0000-0000-000000000000}"/>
          </ac:spMkLst>
        </pc:spChg>
        <pc:spChg chg="mod">
          <ac:chgData name="Eve Thould" userId="38451c84653f422f" providerId="LiveId" clId="{2D572715-7E56-4E6E-8B72-481B386670A7}" dt="2022-08-17T09:34:10.553" v="329" actId="20577"/>
          <ac:spMkLst>
            <pc:docMk/>
            <pc:sldMk cId="0" sldId="270"/>
            <ac:spMk id="132" creationId="{00000000-0000-0000-0000-000000000000}"/>
          </ac:spMkLst>
        </pc:spChg>
        <pc:picChg chg="mod">
          <ac:chgData name="Eve Thould" userId="38451c84653f422f" providerId="LiveId" clId="{2D572715-7E56-4E6E-8B72-481B386670A7}" dt="2022-08-17T13:07:14.898" v="393" actId="14100"/>
          <ac:picMkLst>
            <pc:docMk/>
            <pc:sldMk cId="0" sldId="270"/>
            <ac:picMk id="133" creationId="{00000000-0000-0000-0000-000000000000}"/>
          </ac:picMkLst>
        </pc:picChg>
      </pc:sldChg>
      <pc:sldChg chg="modSp mod">
        <pc:chgData name="Eve Thould" userId="38451c84653f422f" providerId="LiveId" clId="{2D572715-7E56-4E6E-8B72-481B386670A7}" dt="2022-08-17T09:34:03.085" v="327" actId="20577"/>
        <pc:sldMkLst>
          <pc:docMk/>
          <pc:sldMk cId="0" sldId="271"/>
        </pc:sldMkLst>
        <pc:spChg chg="mod">
          <ac:chgData name="Eve Thould" userId="38451c84653f422f" providerId="LiveId" clId="{2D572715-7E56-4E6E-8B72-481B386670A7}" dt="2022-08-17T09:03:25.650" v="196" actId="1038"/>
          <ac:spMkLst>
            <pc:docMk/>
            <pc:sldMk cId="0" sldId="271"/>
            <ac:spMk id="139" creationId="{00000000-0000-0000-0000-000000000000}"/>
          </ac:spMkLst>
        </pc:spChg>
        <pc:spChg chg="mod">
          <ac:chgData name="Eve Thould" userId="38451c84653f422f" providerId="LiveId" clId="{2D572715-7E56-4E6E-8B72-481B386670A7}" dt="2022-08-17T09:34:03.085" v="327" actId="20577"/>
          <ac:spMkLst>
            <pc:docMk/>
            <pc:sldMk cId="0" sldId="271"/>
            <ac:spMk id="140" creationId="{00000000-0000-0000-0000-000000000000}"/>
          </ac:spMkLst>
        </pc:spChg>
        <pc:picChg chg="mod">
          <ac:chgData name="Eve Thould" userId="38451c84653f422f" providerId="LiveId" clId="{2D572715-7E56-4E6E-8B72-481B386670A7}" dt="2022-08-17T09:23:12.218" v="285" actId="14826"/>
          <ac:picMkLst>
            <pc:docMk/>
            <pc:sldMk cId="0" sldId="271"/>
            <ac:picMk id="7170" creationId="{6A6EBDB2-8E65-1DE1-E36F-A61E45CA1FB3}"/>
          </ac:picMkLst>
        </pc:picChg>
      </pc:sldChg>
      <pc:sldChg chg="modSp mod">
        <pc:chgData name="Eve Thould" userId="38451c84653f422f" providerId="LiveId" clId="{2D572715-7E56-4E6E-8B72-481B386670A7}" dt="2022-08-17T13:07:25.145" v="398" actId="1036"/>
        <pc:sldMkLst>
          <pc:docMk/>
          <pc:sldMk cId="0" sldId="272"/>
        </pc:sldMkLst>
        <pc:spChg chg="mod">
          <ac:chgData name="Eve Thould" userId="38451c84653f422f" providerId="LiveId" clId="{2D572715-7E56-4E6E-8B72-481B386670A7}" dt="2022-08-17T13:07:25.145" v="398" actId="1036"/>
          <ac:spMkLst>
            <pc:docMk/>
            <pc:sldMk cId="0" sldId="272"/>
            <ac:spMk id="147" creationId="{00000000-0000-0000-0000-000000000000}"/>
          </ac:spMkLst>
        </pc:spChg>
      </pc:sldChg>
      <pc:sldChg chg="modSp mod">
        <pc:chgData name="Eve Thould" userId="38451c84653f422f" providerId="LiveId" clId="{2D572715-7E56-4E6E-8B72-481B386670A7}" dt="2022-08-17T09:34:29.476" v="344" actId="1035"/>
        <pc:sldMkLst>
          <pc:docMk/>
          <pc:sldMk cId="0" sldId="273"/>
        </pc:sldMkLst>
        <pc:spChg chg="mod">
          <ac:chgData name="Eve Thould" userId="38451c84653f422f" providerId="LiveId" clId="{2D572715-7E56-4E6E-8B72-481B386670A7}" dt="2022-08-17T09:34:25.845" v="331" actId="20577"/>
          <ac:spMkLst>
            <pc:docMk/>
            <pc:sldMk cId="0" sldId="273"/>
            <ac:spMk id="154" creationId="{00000000-0000-0000-0000-000000000000}"/>
          </ac:spMkLst>
        </pc:spChg>
        <pc:picChg chg="mod">
          <ac:chgData name="Eve Thould" userId="38451c84653f422f" providerId="LiveId" clId="{2D572715-7E56-4E6E-8B72-481B386670A7}" dt="2022-08-17T09:34:29.476" v="344" actId="1035"/>
          <ac:picMkLst>
            <pc:docMk/>
            <pc:sldMk cId="0" sldId="273"/>
            <ac:picMk id="8194" creationId="{4E3E3F0E-6C52-3677-9649-B9C9623F6649}"/>
          </ac:picMkLst>
        </pc:picChg>
      </pc:sldChg>
      <pc:sldChg chg="modSp mod">
        <pc:chgData name="Eve Thould" userId="38451c84653f422f" providerId="LiveId" clId="{2D572715-7E56-4E6E-8B72-481B386670A7}" dt="2022-08-17T09:34:39.690" v="346" actId="20577"/>
        <pc:sldMkLst>
          <pc:docMk/>
          <pc:sldMk cId="0" sldId="274"/>
        </pc:sldMkLst>
        <pc:spChg chg="mod">
          <ac:chgData name="Eve Thould" userId="38451c84653f422f" providerId="LiveId" clId="{2D572715-7E56-4E6E-8B72-481B386670A7}" dt="2022-08-17T09:34:39.690" v="346" actId="20577"/>
          <ac:spMkLst>
            <pc:docMk/>
            <pc:sldMk cId="0" sldId="274"/>
            <ac:spMk id="162" creationId="{00000000-0000-0000-0000-000000000000}"/>
          </ac:spMkLst>
        </pc:spChg>
      </pc:sldChg>
      <pc:sldChg chg="modSp mod">
        <pc:chgData name="Eve Thould" userId="38451c84653f422f" providerId="LiveId" clId="{2D572715-7E56-4E6E-8B72-481B386670A7}" dt="2022-08-17T09:35:11.186" v="354" actId="20577"/>
        <pc:sldMkLst>
          <pc:docMk/>
          <pc:sldMk cId="0" sldId="276"/>
        </pc:sldMkLst>
        <pc:spChg chg="mod">
          <ac:chgData name="Eve Thould" userId="38451c84653f422f" providerId="LiveId" clId="{2D572715-7E56-4E6E-8B72-481B386670A7}" dt="2022-08-17T09:35:11.186" v="354" actId="20577"/>
          <ac:spMkLst>
            <pc:docMk/>
            <pc:sldMk cId="0" sldId="276"/>
            <ac:spMk id="176" creationId="{00000000-0000-0000-0000-000000000000}"/>
          </ac:spMkLst>
        </pc:spChg>
      </pc:sldChg>
      <pc:sldChg chg="modSp mod">
        <pc:chgData name="Eve Thould" userId="38451c84653f422f" providerId="LiveId" clId="{2D572715-7E56-4E6E-8B72-481B386670A7}" dt="2022-08-17T09:35:51.078" v="375" actId="255"/>
        <pc:sldMkLst>
          <pc:docMk/>
          <pc:sldMk cId="0" sldId="278"/>
        </pc:sldMkLst>
        <pc:spChg chg="mod">
          <ac:chgData name="Eve Thould" userId="38451c84653f422f" providerId="LiveId" clId="{2D572715-7E56-4E6E-8B72-481B386670A7}" dt="2022-08-17T09:35:51.078" v="375" actId="255"/>
          <ac:spMkLst>
            <pc:docMk/>
            <pc:sldMk cId="0" sldId="278"/>
            <ac:spMk id="191" creationId="{00000000-0000-0000-0000-000000000000}"/>
          </ac:spMkLst>
        </pc:spChg>
      </pc:sldChg>
      <pc:sldChg chg="modSp mod">
        <pc:chgData name="Eve Thould" userId="38451c84653f422f" providerId="LiveId" clId="{2D572715-7E56-4E6E-8B72-481B386670A7}" dt="2022-08-17T09:04:15.627" v="200" actId="20577"/>
        <pc:sldMkLst>
          <pc:docMk/>
          <pc:sldMk cId="0" sldId="279"/>
        </pc:sldMkLst>
        <pc:spChg chg="mod">
          <ac:chgData name="Eve Thould" userId="38451c84653f422f" providerId="LiveId" clId="{2D572715-7E56-4E6E-8B72-481B386670A7}" dt="2022-08-17T09:04:15.627" v="200" actId="20577"/>
          <ac:spMkLst>
            <pc:docMk/>
            <pc:sldMk cId="0" sldId="279"/>
            <ac:spMk id="19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dirty="0">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
        <p:cNvGrpSpPr/>
        <p:nvPr/>
      </p:nvGrpSpPr>
      <p:grpSpPr>
        <a:xfrm>
          <a:off x="0" y="0"/>
          <a:ext cx="0" cy="0"/>
          <a:chOff x="0" y="0"/>
          <a:chExt cx="0" cy="0"/>
        </a:xfrm>
      </p:grpSpPr>
      <p:sp>
        <p:nvSpPr>
          <p:cNvPr id="23" name="Google Shape;23;p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4" name="Google Shape;24;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1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93" name="Google Shape;93;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1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100" name="Google Shape;100;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6" name="Google Shape;106;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Giving these broad overview of sub headings will introduce the different types of businesses and  </a:t>
            </a:r>
            <a:endParaRPr dirty="0"/>
          </a:p>
          <a:p>
            <a:pPr marL="0" lvl="0" indent="0" algn="l" rtl="0">
              <a:spcBef>
                <a:spcPts val="360"/>
              </a:spcBef>
              <a:spcAft>
                <a:spcPts val="0"/>
              </a:spcAft>
              <a:buNone/>
            </a:pPr>
            <a:r>
              <a:rPr lang="en-US" dirty="0"/>
              <a:t>help learners with the next activity. Explain in broad terms what each one means:</a:t>
            </a:r>
            <a:br>
              <a:rPr lang="en-US" dirty="0"/>
            </a:br>
            <a:r>
              <a:rPr lang="en-US" dirty="0"/>
              <a:t>Sole proprietorship – solopreneurs, businesses owned by one person (note- not necessarily managed or run by them –can bring in staff)</a:t>
            </a:r>
            <a:endParaRPr dirty="0"/>
          </a:p>
          <a:p>
            <a:pPr marL="0" lvl="0" indent="0" algn="l" rtl="0">
              <a:spcBef>
                <a:spcPts val="360"/>
              </a:spcBef>
              <a:spcAft>
                <a:spcPts val="0"/>
              </a:spcAft>
              <a:buNone/>
            </a:pPr>
            <a:r>
              <a:rPr lang="en-US" dirty="0"/>
              <a:t>Partnerships – a business owned by 2 or more people (what’s the maximum, do students know, can they find out?)</a:t>
            </a:r>
            <a:endParaRPr dirty="0"/>
          </a:p>
          <a:p>
            <a:pPr marL="0" lvl="0" indent="0" algn="l" rtl="0">
              <a:spcBef>
                <a:spcPts val="360"/>
              </a:spcBef>
              <a:spcAft>
                <a:spcPts val="0"/>
              </a:spcAft>
              <a:buNone/>
            </a:pPr>
            <a:r>
              <a:rPr lang="en-US" dirty="0"/>
              <a:t>Co-operatives – business owned by a group of people, each with one vote on decisions made</a:t>
            </a:r>
            <a:endParaRPr dirty="0"/>
          </a:p>
          <a:p>
            <a:pPr marL="0" lvl="0" indent="0" algn="l" rtl="0">
              <a:spcBef>
                <a:spcPts val="360"/>
              </a:spcBef>
              <a:spcAft>
                <a:spcPts val="0"/>
              </a:spcAft>
              <a:buNone/>
            </a:pPr>
            <a:r>
              <a:rPr lang="en-US" dirty="0"/>
              <a:t>Limited Liability Companies – can be owned by one or more persons. Owners can be directors and shareholders, or just share holders</a:t>
            </a:r>
            <a:br>
              <a:rPr lang="en-US" dirty="0"/>
            </a:br>
            <a:r>
              <a:rPr lang="en-US" dirty="0"/>
              <a:t>Please Note – advantages &amp; disadvantages and deeper knowledge will be developed in learning outcome 1.4. This is an introductory session.</a:t>
            </a:r>
            <a:endParaRPr dirty="0"/>
          </a:p>
        </p:txBody>
      </p:sp>
      <p:sp>
        <p:nvSpPr>
          <p:cNvPr id="107" name="Google Shape;107;p1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3" name="Google Shape;113;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Tutors Notes: Introducing the main categories of different types of business. These are to be noted and referred to throughout the course. Their knowledge will be developed as this is explored in more depth in Section 1.4 under legal entities, including structures, advantages &amp; disadvantages.</a:t>
            </a:r>
            <a:endParaRPr dirty="0"/>
          </a:p>
          <a:p>
            <a:pPr marL="0" lvl="0" indent="0" algn="l" rtl="0">
              <a:spcBef>
                <a:spcPts val="360"/>
              </a:spcBef>
              <a:spcAft>
                <a:spcPts val="0"/>
              </a:spcAft>
              <a:buNone/>
            </a:pPr>
            <a:r>
              <a:rPr lang="en-US" dirty="0"/>
              <a:t>Ask learners if they know any (other) leading brands under these sub heading or think anything is missing and if so, what?</a:t>
            </a:r>
            <a:endParaRPr dirty="0"/>
          </a:p>
        </p:txBody>
      </p:sp>
      <p:sp>
        <p:nvSpPr>
          <p:cNvPr id="114" name="Google Shape;114;p1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1" name="Google Shape;121;p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These are some of the most common characteristic of successful business organisations.  </a:t>
            </a:r>
            <a:endParaRPr dirty="0"/>
          </a:p>
          <a:p>
            <a:pPr marL="0" lvl="0" indent="0" algn="l" rtl="0">
              <a:spcBef>
                <a:spcPts val="360"/>
              </a:spcBef>
              <a:spcAft>
                <a:spcPts val="0"/>
              </a:spcAft>
              <a:buNone/>
            </a:pPr>
            <a:r>
              <a:rPr lang="en-US" dirty="0"/>
              <a:t>Discuss each one in turn and what they contribute to the overall business, how vital each characteristic is</a:t>
            </a:r>
            <a:endParaRPr dirty="0"/>
          </a:p>
          <a:p>
            <a:pPr marL="0" lvl="0" indent="0" algn="l" rtl="0">
              <a:spcBef>
                <a:spcPts val="360"/>
              </a:spcBef>
              <a:spcAft>
                <a:spcPts val="0"/>
              </a:spcAft>
              <a:buNone/>
            </a:pPr>
            <a:r>
              <a:rPr lang="en-US" dirty="0"/>
              <a:t>They can also be discussed in terms of the functional areas of a business (Finance, HR, Sales, Marketing, MIS, Strategy, etc) </a:t>
            </a:r>
            <a:endParaRPr dirty="0"/>
          </a:p>
        </p:txBody>
      </p:sp>
      <p:sp>
        <p:nvSpPr>
          <p:cNvPr id="122" name="Google Shape;122;p1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8" name="Google Shape;128;p1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Ask the learners about the differences between profit maximisation and profit satisficing – why might business owners opt for a satisficing motive? (social enterprise, personal values, community motives, etc)</a:t>
            </a:r>
            <a:endParaRPr dirty="0"/>
          </a:p>
        </p:txBody>
      </p:sp>
      <p:sp>
        <p:nvSpPr>
          <p:cNvPr id="129" name="Google Shape;129;p1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a:t>
            </a:fld>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6" name="Google Shape;136;p1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Ask the learners about the differences between profit maximisation and profit satisficing – why might business owners opt for a satisficing motive? (social enterprise, personal values, community motives, etc)</a:t>
            </a:r>
            <a:endParaRPr dirty="0"/>
          </a:p>
        </p:txBody>
      </p:sp>
      <p:sp>
        <p:nvSpPr>
          <p:cNvPr id="137" name="Google Shape;137;p1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a:t>
            </a:fld>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1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144" name="Google Shape;144;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50" name="Google Shape;150;p1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 This introduces the concepts of not-for profit and voluntary organisations.  </a:t>
            </a:r>
            <a:endParaRPr dirty="0"/>
          </a:p>
          <a:p>
            <a:pPr marL="0" lvl="0" indent="0" algn="l" rtl="0">
              <a:spcBef>
                <a:spcPts val="360"/>
              </a:spcBef>
              <a:spcAft>
                <a:spcPts val="0"/>
              </a:spcAft>
              <a:buNone/>
            </a:pPr>
            <a:r>
              <a:rPr lang="en-US" dirty="0"/>
              <a:t>Discuss what is meant by non-profits, voluntary organisations and philanthropy – what do the learners understand about these terms. </a:t>
            </a:r>
            <a:endParaRPr dirty="0"/>
          </a:p>
          <a:p>
            <a:pPr marL="0" lvl="0" indent="0" algn="l" rtl="0">
              <a:spcBef>
                <a:spcPts val="360"/>
              </a:spcBef>
              <a:spcAft>
                <a:spcPts val="0"/>
              </a:spcAft>
              <a:buNone/>
            </a:pPr>
            <a:r>
              <a:rPr lang="en-US" dirty="0"/>
              <a:t>Question: Can a profit making business also be philanthropic</a:t>
            </a:r>
            <a:endParaRPr dirty="0"/>
          </a:p>
          <a:p>
            <a:pPr marL="0" lvl="0" indent="0" algn="l" rtl="0">
              <a:spcBef>
                <a:spcPts val="360"/>
              </a:spcBef>
              <a:spcAft>
                <a:spcPts val="0"/>
              </a:spcAft>
              <a:buNone/>
            </a:pPr>
            <a:endParaRPr dirty="0"/>
          </a:p>
        </p:txBody>
      </p:sp>
      <p:sp>
        <p:nvSpPr>
          <p:cNvPr id="151" name="Google Shape;151;p1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18</a:t>
            </a:fld>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p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58" name="Google Shape;158;p1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Giving these broad overview of sub headings will introduce the different types of third sector organisations</a:t>
            </a:r>
            <a:endParaRPr dirty="0"/>
          </a:p>
          <a:p>
            <a:pPr marL="0" lvl="0" indent="0" algn="l" rtl="0">
              <a:spcBef>
                <a:spcPts val="360"/>
              </a:spcBef>
              <a:spcAft>
                <a:spcPts val="0"/>
              </a:spcAft>
              <a:buNone/>
            </a:pPr>
            <a:r>
              <a:rPr lang="en-US" dirty="0"/>
              <a:t> and help learners with the next activity</a:t>
            </a:r>
            <a:endParaRPr dirty="0"/>
          </a:p>
        </p:txBody>
      </p:sp>
      <p:sp>
        <p:nvSpPr>
          <p:cNvPr id="159" name="Google Shape;159;p1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19</a:t>
            </a:fld>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
        <p:cNvGrpSpPr/>
        <p:nvPr/>
      </p:nvGrpSpPr>
      <p:grpSpPr>
        <a:xfrm>
          <a:off x="0" y="0"/>
          <a:ext cx="0" cy="0"/>
          <a:chOff x="0" y="0"/>
          <a:chExt cx="0" cy="0"/>
        </a:xfrm>
      </p:grpSpPr>
      <p:sp>
        <p:nvSpPr>
          <p:cNvPr id="30" name="Google Shape;30;p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31" name="Google Shape;31;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5" name="Google Shape;165;p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Tutors Notes: Opportunities for learners to apply their own knowledge. </a:t>
            </a:r>
            <a:endParaRPr dirty="0"/>
          </a:p>
          <a:p>
            <a:pPr marL="0" lvl="0" indent="0" algn="l" rtl="0">
              <a:spcBef>
                <a:spcPts val="360"/>
              </a:spcBef>
              <a:spcAft>
                <a:spcPts val="0"/>
              </a:spcAft>
              <a:buNone/>
            </a:pPr>
            <a:r>
              <a:rPr lang="en-US" dirty="0"/>
              <a:t>They may name local, national or international charities, social enterprises, voluntary organisations. </a:t>
            </a:r>
            <a:endParaRPr dirty="0"/>
          </a:p>
          <a:p>
            <a:pPr marL="0" lvl="0" indent="0" algn="l" rtl="0">
              <a:spcBef>
                <a:spcPts val="360"/>
              </a:spcBef>
              <a:spcAft>
                <a:spcPts val="0"/>
              </a:spcAft>
              <a:buNone/>
            </a:pPr>
            <a:r>
              <a:rPr lang="en-US" dirty="0"/>
              <a:t>They may need some time to do research to help them complete the grid and their worksheet.</a:t>
            </a:r>
            <a:endParaRPr dirty="0"/>
          </a:p>
          <a:p>
            <a:pPr marL="0" lvl="0" indent="0" algn="l" rtl="0">
              <a:spcBef>
                <a:spcPts val="360"/>
              </a:spcBef>
              <a:spcAft>
                <a:spcPts val="0"/>
              </a:spcAft>
              <a:buNone/>
            </a:pPr>
            <a:r>
              <a:rPr lang="en-US" dirty="0"/>
              <a:t>Ask to share with the whole class – either adding to a list on flipchart or smart board to ensure everyone completes the worksheet</a:t>
            </a:r>
            <a:endParaRPr dirty="0"/>
          </a:p>
          <a:p>
            <a:pPr marL="0" lvl="0" indent="0" algn="l" rtl="0">
              <a:spcBef>
                <a:spcPts val="360"/>
              </a:spcBef>
              <a:spcAft>
                <a:spcPts val="0"/>
              </a:spcAft>
              <a:buNone/>
            </a:pPr>
            <a:r>
              <a:rPr lang="en-US" dirty="0"/>
              <a:t>All are acceptable, encourage discussion and explore their knowledge to build confidence to speak in group situations.</a:t>
            </a:r>
            <a:endParaRPr dirty="0"/>
          </a:p>
        </p:txBody>
      </p:sp>
      <p:sp>
        <p:nvSpPr>
          <p:cNvPr id="166" name="Google Shape;166;p2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20</a:t>
            </a:fld>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2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173" name="Google Shape;173;p2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79" name="Google Shape;179;p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80" name="Google Shape;180;p2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22</a:t>
            </a:fld>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7" name="Google Shape;187;p2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88" name="Google Shape;188;p2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23</a:t>
            </a:fld>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4" name="Google Shape;194;p2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95" name="Google Shape;195;p2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24</a:t>
            </a:fld>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p2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01" name="Google Shape;201;p2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p2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07" name="Google Shape;207;p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p:cNvGrpSpPr/>
        <p:nvPr/>
      </p:nvGrpSpPr>
      <p:grpSpPr>
        <a:xfrm>
          <a:off x="0" y="0"/>
          <a:ext cx="0" cy="0"/>
          <a:chOff x="0" y="0"/>
          <a:chExt cx="0" cy="0"/>
        </a:xfrm>
      </p:grpSpPr>
      <p:sp>
        <p:nvSpPr>
          <p:cNvPr id="36" name="Google Shape;36;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7" name="Google Shape;37;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8" name="Google Shape;38;p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47" name="Google Shape;47;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56" name="Google Shape;56;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p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63" name="Google Shape;63;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9" name="Google Shape;69;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70" name="Google Shape;70;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8" name="Google Shape;78;p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79" name="Google Shape;79;p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p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87" name="Google Shape;87;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9"/>
        <p:cNvGrpSpPr/>
        <p:nvPr/>
      </p:nvGrpSpPr>
      <p:grpSpPr>
        <a:xfrm>
          <a:off x="0" y="0"/>
          <a:ext cx="0" cy="0"/>
          <a:chOff x="0" y="0"/>
          <a:chExt cx="0" cy="0"/>
        </a:xfrm>
      </p:grpSpPr>
      <p:sp>
        <p:nvSpPr>
          <p:cNvPr id="20" name="Google Shape;20;p2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1" name="Google Shape;21;p28"/>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lvl1pPr marL="457200" lvl="0" indent="-228600" algn="l">
              <a:lnSpc>
                <a:spcPct val="133333"/>
              </a:lnSpc>
              <a:spcBef>
                <a:spcPts val="1000"/>
              </a:spcBef>
              <a:spcAft>
                <a:spcPts val="0"/>
              </a:spcAft>
              <a:buSzPts val="1400"/>
              <a:buNone/>
              <a:defRPr/>
            </a:lvl1pPr>
            <a:lvl2pPr marL="914400" lvl="1" indent="-342900" algn="l">
              <a:lnSpc>
                <a:spcPct val="133333"/>
              </a:lnSpc>
              <a:spcBef>
                <a:spcPts val="1000"/>
              </a:spcBef>
              <a:spcAft>
                <a:spcPts val="0"/>
              </a:spcAft>
              <a:buSzPts val="1800"/>
              <a:buChar char="•"/>
              <a:defRPr/>
            </a:lvl2pPr>
            <a:lvl3pPr marL="1371600" lvl="2" indent="-228600" algn="l">
              <a:lnSpc>
                <a:spcPct val="111111"/>
              </a:lnSpc>
              <a:spcBef>
                <a:spcPts val="500"/>
              </a:spcBef>
              <a:spcAft>
                <a:spcPts val="0"/>
              </a:spcAft>
              <a:buSzPts val="1400"/>
              <a:buNone/>
              <a:defRPr/>
            </a:lvl3pPr>
            <a:lvl4pPr marL="1828800" lvl="3" indent="-342900" algn="l">
              <a:lnSpc>
                <a:spcPct val="111111"/>
              </a:lnSpc>
              <a:spcBef>
                <a:spcPts val="500"/>
              </a:spcBef>
              <a:spcAft>
                <a:spcPts val="0"/>
              </a:spcAft>
              <a:buSzPts val="1800"/>
              <a:buChar char="•"/>
              <a:defRPr/>
            </a:lvl4pPr>
            <a:lvl5pPr marL="2286000" lvl="4" indent="-342900" algn="l">
              <a:lnSpc>
                <a:spcPct val="111111"/>
              </a:lnSpc>
              <a:spcBef>
                <a:spcPts val="500"/>
              </a:spcBef>
              <a:spcAft>
                <a:spcPts val="0"/>
              </a:spcAft>
              <a:buClr>
                <a:schemeClr val="dk1"/>
              </a:buClr>
              <a:buSzPts val="1800"/>
              <a:buChar char="–"/>
              <a:defRPr/>
            </a:lvl5pPr>
            <a:lvl6pPr marL="2743200" lvl="5" indent="-342900" algn="l">
              <a:spcBef>
                <a:spcPts val="500"/>
              </a:spcBef>
              <a:spcAft>
                <a:spcPts val="0"/>
              </a:spcAft>
              <a:buClr>
                <a:schemeClr val="dk1"/>
              </a:buClr>
              <a:buSzPts val="1800"/>
              <a:buChar char="»"/>
              <a:defRPr/>
            </a:lvl6pPr>
            <a:lvl7pPr marL="3200400" lvl="6" indent="-342900" algn="l">
              <a:spcBef>
                <a:spcPts val="360"/>
              </a:spcBef>
              <a:spcAft>
                <a:spcPts val="0"/>
              </a:spcAft>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7"/>
          <p:cNvSpPr txBox="1"/>
          <p:nvPr/>
        </p:nvSpPr>
        <p:spPr>
          <a:xfrm>
            <a:off x="0" y="457200"/>
            <a:ext cx="9144000" cy="152400"/>
          </a:xfrm>
          <a:prstGeom prst="rect">
            <a:avLst/>
          </a:prstGeom>
          <a:solidFill>
            <a:srgbClr val="D9D9D9">
              <a:alpha val="0"/>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0" i="0" u="none" strike="noStrike" cap="none" dirty="0">
                <a:solidFill>
                  <a:srgbClr val="D9D9D9"/>
                </a:solidFill>
                <a:latin typeface="Arial"/>
                <a:ea typeface="Arial"/>
                <a:cs typeface="Arial"/>
                <a:sym typeface="Arial"/>
              </a:rPr>
              <a:t> </a:t>
            </a:r>
            <a:endParaRPr dirty="0"/>
          </a:p>
        </p:txBody>
      </p:sp>
      <p:sp>
        <p:nvSpPr>
          <p:cNvPr id="11" name="Google Shape;11;p27"/>
          <p:cNvSpPr txBox="1"/>
          <p:nvPr/>
        </p:nvSpPr>
        <p:spPr>
          <a:xfrm>
            <a:off x="7239000" y="6480000"/>
            <a:ext cx="1447800" cy="228600"/>
          </a:xfrm>
          <a:prstGeom prst="rect">
            <a:avLst/>
          </a:prstGeom>
          <a:noFill/>
          <a:ln>
            <a:noFill/>
          </a:ln>
        </p:spPr>
        <p:txBody>
          <a:bodyPr spcFirstLastPara="1" wrap="square" lIns="0" tIns="0" rIns="0" bIns="0" anchor="t" anchorCtr="0">
            <a:noAutofit/>
          </a:bodyPr>
          <a:lstStyle/>
          <a:p>
            <a:pPr marL="0" marR="0" lvl="0" indent="0" algn="r" rtl="0">
              <a:spcBef>
                <a:spcPts val="0"/>
              </a:spcBef>
              <a:spcAft>
                <a:spcPts val="0"/>
              </a:spcAft>
              <a:buNone/>
            </a:pPr>
            <a:fld id="{00000000-1234-1234-1234-123412341234}" type="slidenum">
              <a:rPr lang="en-US" sz="900" b="0" i="0" u="none" strike="noStrike" cap="none">
                <a:solidFill>
                  <a:schemeClr val="dk1"/>
                </a:solidFill>
                <a:latin typeface="Arial"/>
                <a:ea typeface="Arial"/>
                <a:cs typeface="Arial"/>
                <a:sym typeface="Arial"/>
              </a:rPr>
              <a:t>‹#›</a:t>
            </a:fld>
            <a:r>
              <a:rPr lang="en-US" sz="900" b="0" i="0" u="none" strike="noStrike" cap="none" dirty="0">
                <a:solidFill>
                  <a:schemeClr val="dk1"/>
                </a:solidFill>
                <a:latin typeface="Arial"/>
                <a:ea typeface="Arial"/>
                <a:cs typeface="Arial"/>
                <a:sym typeface="Arial"/>
              </a:rPr>
              <a:t> of 26</a:t>
            </a:r>
            <a:endParaRPr dirty="0"/>
          </a:p>
          <a:p>
            <a:pPr marL="0" marR="0" lvl="0" indent="0" algn="l" rtl="0">
              <a:spcBef>
                <a:spcPts val="0"/>
              </a:spcBef>
              <a:spcAft>
                <a:spcPts val="0"/>
              </a:spcAft>
              <a:buNone/>
            </a:pPr>
            <a:br>
              <a:rPr lang="en-US" sz="1100" b="0" i="0" u="none" strike="noStrike" cap="none" dirty="0">
                <a:solidFill>
                  <a:schemeClr val="dk1"/>
                </a:solidFill>
                <a:latin typeface="Arial"/>
                <a:ea typeface="Arial"/>
                <a:cs typeface="Arial"/>
                <a:sym typeface="Arial"/>
              </a:rPr>
            </a:br>
            <a:endParaRPr sz="1100" dirty="0">
              <a:solidFill>
                <a:schemeClr val="dk1"/>
              </a:solidFill>
              <a:latin typeface="Arial"/>
              <a:ea typeface="Arial"/>
              <a:cs typeface="Arial"/>
              <a:sym typeface="Arial"/>
            </a:endParaRPr>
          </a:p>
          <a:p>
            <a:pPr marL="0" marR="0" lvl="0" indent="0" algn="l" rtl="0">
              <a:spcBef>
                <a:spcPts val="0"/>
              </a:spcBef>
              <a:spcAft>
                <a:spcPts val="0"/>
              </a:spcAft>
              <a:buNone/>
            </a:pPr>
            <a:br>
              <a:rPr lang="en-US" sz="1100" dirty="0">
                <a:solidFill>
                  <a:schemeClr val="dk1"/>
                </a:solidFill>
                <a:latin typeface="Arial"/>
                <a:ea typeface="Arial"/>
                <a:cs typeface="Arial"/>
                <a:sym typeface="Arial"/>
              </a:rPr>
            </a:br>
            <a:endParaRPr sz="1100" dirty="0">
              <a:solidFill>
                <a:schemeClr val="dk1"/>
              </a:solidFill>
              <a:latin typeface="Arial"/>
              <a:ea typeface="Arial"/>
              <a:cs typeface="Arial"/>
              <a:sym typeface="Arial"/>
            </a:endParaRPr>
          </a:p>
          <a:p>
            <a:pPr marL="0" marR="0" lvl="0" indent="0" algn="l" rtl="0">
              <a:spcBef>
                <a:spcPts val="0"/>
              </a:spcBef>
              <a:spcAft>
                <a:spcPts val="0"/>
              </a:spcAft>
              <a:buNone/>
            </a:pPr>
            <a:endParaRPr sz="1200" dirty="0">
              <a:solidFill>
                <a:schemeClr val="dk1"/>
              </a:solidFill>
              <a:latin typeface="Times New Roman"/>
              <a:ea typeface="Times New Roman"/>
              <a:cs typeface="Times New Roman"/>
              <a:sym typeface="Times New Roman"/>
            </a:endParaRPr>
          </a:p>
          <a:p>
            <a:pPr marL="0" marR="0" lvl="0" indent="0" algn="l" rtl="0">
              <a:spcBef>
                <a:spcPts val="0"/>
              </a:spcBef>
              <a:spcAft>
                <a:spcPts val="0"/>
              </a:spcAft>
              <a:buNone/>
            </a:pPr>
            <a:endParaRPr sz="1200" dirty="0">
              <a:solidFill>
                <a:schemeClr val="dk1"/>
              </a:solidFill>
              <a:latin typeface="Times New Roman"/>
              <a:ea typeface="Times New Roman"/>
              <a:cs typeface="Times New Roman"/>
              <a:sym typeface="Times New Roman"/>
            </a:endParaRPr>
          </a:p>
        </p:txBody>
      </p:sp>
      <p:sp>
        <p:nvSpPr>
          <p:cNvPr id="12" name="Google Shape;12;p27"/>
          <p:cNvSpPr txBox="1">
            <a:spLocks noGrp="1"/>
          </p:cNvSpPr>
          <p:nvPr>
            <p:ph type="title"/>
          </p:nvPr>
        </p:nvSpPr>
        <p:spPr>
          <a:xfrm>
            <a:off x="457200" y="1008000"/>
            <a:ext cx="8218488" cy="382588"/>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SzPts val="1400"/>
              <a:buNone/>
              <a:defRPr sz="2400" b="1" i="0" u="none" strike="noStrike" cap="none">
                <a:solidFill>
                  <a:srgbClr val="0077E3"/>
                </a:solidFill>
                <a:latin typeface="Arial"/>
                <a:ea typeface="Arial"/>
                <a:cs typeface="Arial"/>
                <a:sym typeface="Arial"/>
              </a:defRPr>
            </a:lvl1pPr>
            <a:lvl2pPr marR="0" lvl="1" algn="l" rtl="0">
              <a:spcBef>
                <a:spcPts val="0"/>
              </a:spcBef>
              <a:spcAft>
                <a:spcPts val="0"/>
              </a:spcAft>
              <a:buSzPts val="1400"/>
              <a:buNone/>
              <a:defRPr sz="2400" b="1" i="0" u="none" strike="noStrike" cap="none">
                <a:solidFill>
                  <a:srgbClr val="E30613"/>
                </a:solidFill>
                <a:latin typeface="Arial"/>
                <a:ea typeface="Arial"/>
                <a:cs typeface="Arial"/>
                <a:sym typeface="Arial"/>
              </a:defRPr>
            </a:lvl2pPr>
            <a:lvl3pPr marR="0" lvl="2" algn="l" rtl="0">
              <a:spcBef>
                <a:spcPts val="0"/>
              </a:spcBef>
              <a:spcAft>
                <a:spcPts val="0"/>
              </a:spcAft>
              <a:buSzPts val="1400"/>
              <a:buNone/>
              <a:defRPr sz="2400" b="1" i="0" u="none" strike="noStrike" cap="none">
                <a:solidFill>
                  <a:srgbClr val="E30613"/>
                </a:solidFill>
                <a:latin typeface="Arial"/>
                <a:ea typeface="Arial"/>
                <a:cs typeface="Arial"/>
                <a:sym typeface="Arial"/>
              </a:defRPr>
            </a:lvl3pPr>
            <a:lvl4pPr marR="0" lvl="3" algn="l" rtl="0">
              <a:spcBef>
                <a:spcPts val="0"/>
              </a:spcBef>
              <a:spcAft>
                <a:spcPts val="0"/>
              </a:spcAft>
              <a:buSzPts val="1400"/>
              <a:buNone/>
              <a:defRPr sz="2400" b="1" i="0" u="none" strike="noStrike" cap="none">
                <a:solidFill>
                  <a:srgbClr val="E30613"/>
                </a:solidFill>
                <a:latin typeface="Arial"/>
                <a:ea typeface="Arial"/>
                <a:cs typeface="Arial"/>
                <a:sym typeface="Arial"/>
              </a:defRPr>
            </a:lvl4pPr>
            <a:lvl5pPr marR="0" lvl="4" algn="l" rtl="0">
              <a:spcBef>
                <a:spcPts val="0"/>
              </a:spcBef>
              <a:spcAft>
                <a:spcPts val="0"/>
              </a:spcAft>
              <a:buSzPts val="1400"/>
              <a:buNone/>
              <a:defRPr sz="2400" b="1" i="0" u="none" strike="noStrike" cap="none">
                <a:solidFill>
                  <a:srgbClr val="E30613"/>
                </a:solidFill>
                <a:latin typeface="Arial"/>
                <a:ea typeface="Arial"/>
                <a:cs typeface="Arial"/>
                <a:sym typeface="Arial"/>
              </a:defRPr>
            </a:lvl5pPr>
            <a:lvl6pPr marR="0" lvl="5" algn="ctr" rtl="0">
              <a:spcBef>
                <a:spcPts val="0"/>
              </a:spcBef>
              <a:spcAft>
                <a:spcPts val="0"/>
              </a:spcAft>
              <a:buSzPts val="1400"/>
              <a:buNone/>
              <a:defRPr sz="4400" b="0" i="0" u="none" strike="noStrike" cap="none">
                <a:solidFill>
                  <a:srgbClr val="CC0000"/>
                </a:solidFill>
                <a:latin typeface="Arial"/>
                <a:ea typeface="Arial"/>
                <a:cs typeface="Arial"/>
                <a:sym typeface="Arial"/>
              </a:defRPr>
            </a:lvl6pPr>
            <a:lvl7pPr marR="0" lvl="6" algn="ctr" rtl="0">
              <a:spcBef>
                <a:spcPts val="0"/>
              </a:spcBef>
              <a:spcAft>
                <a:spcPts val="0"/>
              </a:spcAft>
              <a:buSzPts val="1400"/>
              <a:buNone/>
              <a:defRPr sz="4400" b="0" i="0" u="none" strike="noStrike" cap="none">
                <a:solidFill>
                  <a:srgbClr val="CC0000"/>
                </a:solidFill>
                <a:latin typeface="Arial"/>
                <a:ea typeface="Arial"/>
                <a:cs typeface="Arial"/>
                <a:sym typeface="Arial"/>
              </a:defRPr>
            </a:lvl7pPr>
            <a:lvl8pPr marR="0" lvl="7" algn="ctr" rtl="0">
              <a:spcBef>
                <a:spcPts val="0"/>
              </a:spcBef>
              <a:spcAft>
                <a:spcPts val="0"/>
              </a:spcAft>
              <a:buSzPts val="1400"/>
              <a:buNone/>
              <a:defRPr sz="4400" b="0" i="0" u="none" strike="noStrike" cap="none">
                <a:solidFill>
                  <a:srgbClr val="CC0000"/>
                </a:solidFill>
                <a:latin typeface="Arial"/>
                <a:ea typeface="Arial"/>
                <a:cs typeface="Arial"/>
                <a:sym typeface="Arial"/>
              </a:defRPr>
            </a:lvl8pPr>
            <a:lvl9pPr marR="0" lvl="8" algn="ctr" rtl="0">
              <a:spcBef>
                <a:spcPts val="0"/>
              </a:spcBef>
              <a:spcAft>
                <a:spcPts val="0"/>
              </a:spcAft>
              <a:buSzPts val="1400"/>
              <a:buNone/>
              <a:defRPr sz="4400" b="0" i="0" u="none" strike="noStrike" cap="none">
                <a:solidFill>
                  <a:srgbClr val="CC0000"/>
                </a:solidFill>
                <a:latin typeface="Arial"/>
                <a:ea typeface="Arial"/>
                <a:cs typeface="Arial"/>
                <a:sym typeface="Arial"/>
              </a:defRPr>
            </a:lvl9pPr>
          </a:lstStyle>
          <a:p>
            <a:endParaRPr/>
          </a:p>
        </p:txBody>
      </p:sp>
      <p:sp>
        <p:nvSpPr>
          <p:cNvPr id="13" name="Google Shape;13;p27"/>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lvl1pPr marL="457200" marR="0" lvl="0" indent="-228600" algn="l" rtl="0">
              <a:lnSpc>
                <a:spcPct val="120000"/>
              </a:lnSpc>
              <a:spcBef>
                <a:spcPts val="1000"/>
              </a:spcBef>
              <a:spcAft>
                <a:spcPts val="0"/>
              </a:spcAft>
              <a:buSzPts val="1400"/>
              <a:buNone/>
              <a:defRPr sz="2000" b="0" i="0" u="none" strike="noStrike" cap="none">
                <a:solidFill>
                  <a:schemeClr val="dk1"/>
                </a:solidFill>
                <a:latin typeface="Arial"/>
                <a:ea typeface="Arial"/>
                <a:cs typeface="Arial"/>
                <a:sym typeface="Arial"/>
              </a:defRPr>
            </a:lvl1pPr>
            <a:lvl2pPr marL="914400" marR="0" lvl="1" indent="-355600" algn="l" rtl="0">
              <a:lnSpc>
                <a:spcPct val="120000"/>
              </a:lnSpc>
              <a:spcBef>
                <a:spcPts val="1000"/>
              </a:spcBef>
              <a:spcAft>
                <a:spcPts val="0"/>
              </a:spcAft>
              <a:buClr>
                <a:srgbClr val="0077E3"/>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228600" algn="l" rtl="0">
              <a:lnSpc>
                <a:spcPct val="125000"/>
              </a:lnSpc>
              <a:spcBef>
                <a:spcPts val="500"/>
              </a:spcBef>
              <a:spcAft>
                <a:spcPts val="0"/>
              </a:spcAft>
              <a:buSzPts val="1400"/>
              <a:buNone/>
              <a:defRPr sz="1600" b="0" i="0" u="none" strike="noStrike" cap="none">
                <a:solidFill>
                  <a:schemeClr val="dk1"/>
                </a:solidFill>
                <a:latin typeface="Arial"/>
                <a:ea typeface="Arial"/>
                <a:cs typeface="Arial"/>
                <a:sym typeface="Arial"/>
              </a:defRPr>
            </a:lvl3pPr>
            <a:lvl4pPr marL="1828800" marR="0" lvl="3" indent="-330200" algn="l" rtl="0">
              <a:lnSpc>
                <a:spcPct val="125000"/>
              </a:lnSpc>
              <a:spcBef>
                <a:spcPts val="500"/>
              </a:spcBef>
              <a:spcAft>
                <a:spcPts val="0"/>
              </a:spcAft>
              <a:buClr>
                <a:srgbClr val="0077E3"/>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25000"/>
              </a:lnSpc>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spcBef>
                <a:spcPts val="320"/>
              </a:spcBef>
              <a:spcAft>
                <a:spcPts val="0"/>
              </a:spcAft>
              <a:buClr>
                <a:srgbClr val="E30613"/>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292100" algn="l" rtl="0">
              <a:spcBef>
                <a:spcPts val="200"/>
              </a:spcBef>
              <a:spcAft>
                <a:spcPts val="0"/>
              </a:spcAft>
              <a:buClr>
                <a:schemeClr val="dk1"/>
              </a:buClr>
              <a:buSzPts val="1000"/>
              <a:buFont typeface="Arial"/>
              <a:buChar char="»"/>
              <a:defRPr sz="1000" b="0" i="0" u="none" strike="noStrike" cap="none">
                <a:solidFill>
                  <a:schemeClr val="dk1"/>
                </a:solidFill>
                <a:latin typeface="Arial"/>
                <a:ea typeface="Arial"/>
                <a:cs typeface="Arial"/>
                <a:sym typeface="Arial"/>
              </a:defRPr>
            </a:lvl9pPr>
          </a:lstStyle>
          <a:p>
            <a:endParaRPr dirty="0"/>
          </a:p>
        </p:txBody>
      </p:sp>
      <p:sp>
        <p:nvSpPr>
          <p:cNvPr id="14" name="Google Shape;14;p27"/>
          <p:cNvSpPr/>
          <p:nvPr/>
        </p:nvSpPr>
        <p:spPr>
          <a:xfrm>
            <a:off x="468312" y="145670"/>
            <a:ext cx="6091200" cy="646331"/>
          </a:xfrm>
          <a:prstGeom prst="rect">
            <a:avLst/>
          </a:prstGeom>
          <a:noFill/>
          <a:ln>
            <a:noFill/>
          </a:ln>
        </p:spPr>
        <p:txBody>
          <a:bodyPr spcFirstLastPara="1" wrap="square" lIns="0" tIns="0" rIns="0" bIns="0" anchor="b" anchorCtr="0">
            <a:spAutoFit/>
          </a:bodyPr>
          <a:lstStyle/>
          <a:p>
            <a:pPr marL="0" marR="0" lvl="0" indent="0" algn="l" rtl="0">
              <a:lnSpc>
                <a:spcPct val="100000"/>
              </a:lnSpc>
              <a:spcBef>
                <a:spcPts val="0"/>
              </a:spcBef>
              <a:spcAft>
                <a:spcPts val="0"/>
              </a:spcAft>
              <a:buClr>
                <a:schemeClr val="dk1"/>
              </a:buClr>
              <a:buSzPts val="1400"/>
              <a:buFont typeface="Arial"/>
              <a:buNone/>
            </a:pPr>
            <a:r>
              <a:rPr lang="en-US" sz="1400" dirty="0">
                <a:solidFill>
                  <a:schemeClr val="dk1"/>
                </a:solidFill>
                <a:latin typeface="Arial"/>
                <a:ea typeface="Arial"/>
                <a:cs typeface="Arial"/>
                <a:sym typeface="Arial"/>
              </a:rPr>
              <a:t>T-Level Technical Qualification in</a:t>
            </a:r>
            <a:br>
              <a:rPr lang="en-US" sz="1400" dirty="0">
                <a:solidFill>
                  <a:schemeClr val="dk1"/>
                </a:solidFill>
                <a:latin typeface="Arial"/>
                <a:ea typeface="Arial"/>
                <a:cs typeface="Arial"/>
                <a:sym typeface="Arial"/>
              </a:rPr>
            </a:br>
            <a:r>
              <a:rPr lang="en-US" sz="1400" b="1" dirty="0">
                <a:solidFill>
                  <a:schemeClr val="dk1"/>
                </a:solidFill>
                <a:latin typeface="Arial"/>
                <a:ea typeface="Arial"/>
                <a:cs typeface="Arial"/>
                <a:sym typeface="Arial"/>
              </a:rPr>
              <a:t>Management and Administration (Level 3)</a:t>
            </a:r>
            <a:endParaRPr dirty="0"/>
          </a:p>
          <a:p>
            <a:pPr marL="0" marR="0" lvl="0" indent="0" algn="l" rtl="0">
              <a:lnSpc>
                <a:spcPct val="100000"/>
              </a:lnSpc>
              <a:spcBef>
                <a:spcPts val="0"/>
              </a:spcBef>
              <a:spcAft>
                <a:spcPts val="0"/>
              </a:spcAft>
              <a:buClr>
                <a:srgbClr val="0077E3"/>
              </a:buClr>
              <a:buSzPts val="1400"/>
              <a:buFont typeface="Arial"/>
              <a:buNone/>
            </a:pPr>
            <a:r>
              <a:rPr lang="en-US" sz="1400" b="0" dirty="0">
                <a:solidFill>
                  <a:srgbClr val="0077E3"/>
                </a:solidFill>
                <a:latin typeface="Arial"/>
                <a:ea typeface="Arial"/>
                <a:cs typeface="Arial"/>
                <a:sym typeface="Arial"/>
              </a:rPr>
              <a:t>300 Management and Administration Core</a:t>
            </a:r>
            <a:endParaRPr sz="1400" b="0" dirty="0">
              <a:solidFill>
                <a:srgbClr val="0077E3"/>
              </a:solidFill>
              <a:latin typeface="Arial"/>
              <a:ea typeface="Arial"/>
              <a:cs typeface="Arial"/>
              <a:sym typeface="Arial"/>
            </a:endParaRPr>
          </a:p>
        </p:txBody>
      </p:sp>
      <p:cxnSp>
        <p:nvCxnSpPr>
          <p:cNvPr id="15" name="Google Shape;15;p27"/>
          <p:cNvCxnSpPr/>
          <p:nvPr/>
        </p:nvCxnSpPr>
        <p:spPr>
          <a:xfrm>
            <a:off x="457200" y="900000"/>
            <a:ext cx="8229600" cy="0"/>
          </a:xfrm>
          <a:prstGeom prst="straightConnector1">
            <a:avLst/>
          </a:prstGeom>
          <a:noFill/>
          <a:ln w="9525" cap="flat" cmpd="sng">
            <a:solidFill>
              <a:srgbClr val="0077E3"/>
            </a:solidFill>
            <a:prstDash val="solid"/>
            <a:round/>
            <a:headEnd type="none" w="sm" len="sm"/>
            <a:tailEnd type="none" w="sm" len="sm"/>
          </a:ln>
        </p:spPr>
      </p:cxnSp>
      <p:pic>
        <p:nvPicPr>
          <p:cNvPr id="16" name="Google Shape;16;p27"/>
          <p:cNvPicPr preferRelativeResize="0"/>
          <p:nvPr/>
        </p:nvPicPr>
        <p:blipFill rotWithShape="1">
          <a:blip r:embed="rId3">
            <a:alphaModFix/>
          </a:blip>
          <a:srcRect/>
          <a:stretch/>
        </p:blipFill>
        <p:spPr>
          <a:xfrm>
            <a:off x="6724650" y="184425"/>
            <a:ext cx="1962150" cy="409575"/>
          </a:xfrm>
          <a:prstGeom prst="rect">
            <a:avLst/>
          </a:prstGeom>
          <a:noFill/>
          <a:ln>
            <a:noFill/>
          </a:ln>
        </p:spPr>
      </p:pic>
      <p:sp>
        <p:nvSpPr>
          <p:cNvPr id="17" name="Google Shape;17;p27"/>
          <p:cNvSpPr txBox="1"/>
          <p:nvPr/>
        </p:nvSpPr>
        <p:spPr>
          <a:xfrm>
            <a:off x="2413536" y="6102414"/>
            <a:ext cx="4572000" cy="269585"/>
          </a:xfrm>
          <a:prstGeom prst="rect">
            <a:avLst/>
          </a:prstGeom>
          <a:noFill/>
          <a:ln>
            <a:noFill/>
          </a:ln>
        </p:spPr>
        <p:txBody>
          <a:bodyPr spcFirstLastPara="1" wrap="square" lIns="91425" tIns="45700" rIns="91425" bIns="45700" anchor="t" anchorCtr="0">
            <a:spAutoFit/>
          </a:bodyPr>
          <a:lstStyle/>
          <a:p>
            <a:pPr marL="0" marR="0" lvl="0" indent="0" algn="ctr" rtl="0">
              <a:lnSpc>
                <a:spcPct val="144444"/>
              </a:lnSpc>
              <a:spcBef>
                <a:spcPts val="0"/>
              </a:spcBef>
              <a:spcAft>
                <a:spcPts val="0"/>
              </a:spcAft>
              <a:buNone/>
            </a:pPr>
            <a:r>
              <a:rPr lang="en-US" sz="800" dirty="0">
                <a:solidFill>
                  <a:schemeClr val="dk1"/>
                </a:solidFill>
                <a:latin typeface="Arial"/>
                <a:ea typeface="Arial"/>
                <a:cs typeface="Arial"/>
                <a:sym typeface="Arial"/>
              </a:rPr>
              <a:t>© 2022 City and Guilds of London Institute. All rights reserved.</a:t>
            </a:r>
            <a:endParaRPr sz="800" dirty="0"/>
          </a:p>
        </p:txBody>
      </p:sp>
      <p:pic>
        <p:nvPicPr>
          <p:cNvPr id="3" name="Picture 2" descr="A picture containing text, clipart&#10;&#10;Description automatically generated">
            <a:extLst>
              <a:ext uri="{FF2B5EF4-FFF2-40B4-BE49-F238E27FC236}">
                <a16:creationId xmlns:a16="http://schemas.microsoft.com/office/drawing/2014/main" id="{45A97027-DC23-87FB-D6AB-06B4AA6C13E9}"/>
              </a:ext>
            </a:extLst>
          </p:cNvPr>
          <p:cNvPicPr>
            <a:picLocks noChangeAspect="1"/>
          </p:cNvPicPr>
          <p:nvPr userDrawn="1"/>
        </p:nvPicPr>
        <p:blipFill>
          <a:blip r:embed="rId4"/>
          <a:stretch>
            <a:fillRect/>
          </a:stretch>
        </p:blipFill>
        <p:spPr>
          <a:xfrm>
            <a:off x="8156448" y="6052312"/>
            <a:ext cx="530352" cy="323088"/>
          </a:xfrm>
          <a:prstGeom prst="rect">
            <a:avLst/>
          </a:prstGeom>
        </p:spPr>
      </p:pic>
    </p:spTree>
  </p:cSld>
  <p:clrMap bg1="lt1" tx1="dk1" bg2="dk2" tx2="lt2" accent1="accent1" accent2="accent2" accent3="accent3" accent4="accent4" accent5="accent5" accent6="accent6" hlink="hlink" folHlink="folHlink"/>
  <p:sldLayoutIdLst>
    <p:sldLayoutId id="2147483649"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5"/>
        <p:cNvGrpSpPr/>
        <p:nvPr/>
      </p:nvGrpSpPr>
      <p:grpSpPr>
        <a:xfrm>
          <a:off x="0" y="0"/>
          <a:ext cx="0" cy="0"/>
          <a:chOff x="0" y="0"/>
          <a:chExt cx="0" cy="0"/>
        </a:xfrm>
      </p:grpSpPr>
      <p:sp>
        <p:nvSpPr>
          <p:cNvPr id="26" name="Google Shape;26;p1"/>
          <p:cNvSpPr txBox="1">
            <a:spLocks noGrp="1"/>
          </p:cNvSpPr>
          <p:nvPr>
            <p:ph type="body" idx="4294967295"/>
          </p:nvPr>
        </p:nvSpPr>
        <p:spPr>
          <a:xfrm>
            <a:off x="457200" y="1371600"/>
            <a:ext cx="8229600" cy="4754563"/>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endParaRPr b="1" dirty="0"/>
          </a:p>
          <a:p>
            <a:pPr marL="0" lvl="0" indent="0" algn="l" rtl="0">
              <a:lnSpc>
                <a:spcPct val="120000"/>
              </a:lnSpc>
              <a:spcBef>
                <a:spcPts val="2000"/>
              </a:spcBef>
              <a:spcAft>
                <a:spcPts val="0"/>
              </a:spcAft>
              <a:buNone/>
            </a:pPr>
            <a:endParaRPr b="1" dirty="0"/>
          </a:p>
          <a:p>
            <a:pPr marL="0" lvl="0" indent="0" algn="ctr" rtl="0">
              <a:lnSpc>
                <a:spcPct val="36363"/>
              </a:lnSpc>
              <a:spcBef>
                <a:spcPts val="2000"/>
              </a:spcBef>
              <a:spcAft>
                <a:spcPts val="0"/>
              </a:spcAft>
              <a:buNone/>
            </a:pPr>
            <a:r>
              <a:rPr lang="en-US" sz="6600" dirty="0">
                <a:solidFill>
                  <a:schemeClr val="lt1"/>
                </a:solidFill>
              </a:rPr>
              <a:t>PowerPoint presentation</a:t>
            </a:r>
            <a:endParaRPr dirty="0"/>
          </a:p>
        </p:txBody>
      </p:sp>
      <p:sp>
        <p:nvSpPr>
          <p:cNvPr id="27" name="Google Shape;27;p1"/>
          <p:cNvSpPr txBox="1"/>
          <p:nvPr/>
        </p:nvSpPr>
        <p:spPr>
          <a:xfrm>
            <a:off x="457200" y="2209800"/>
            <a:ext cx="8001000" cy="738664"/>
          </a:xfrm>
          <a:prstGeom prst="rect">
            <a:avLst/>
          </a:prstGeom>
          <a:solidFill>
            <a:schemeClr val="lt1"/>
          </a:solidFill>
          <a:ln>
            <a:noFill/>
          </a:ln>
        </p:spPr>
        <p:txBody>
          <a:bodyPr spcFirstLastPara="1" wrap="square" lIns="0" tIns="0" rIns="0" bIns="0" anchor="t" anchorCtr="0">
            <a:noAutofit/>
          </a:bodyPr>
          <a:lstStyle/>
          <a:p>
            <a:pPr marL="457200" marR="0" lvl="0" indent="-457200" algn="l" rtl="0">
              <a:spcBef>
                <a:spcPts val="0"/>
              </a:spcBef>
              <a:spcAft>
                <a:spcPts val="0"/>
              </a:spcAft>
              <a:buClr>
                <a:schemeClr val="dk1"/>
              </a:buClr>
              <a:buSzPts val="2400"/>
              <a:buFont typeface="Arial"/>
              <a:buAutoNum type="arabicPeriod"/>
            </a:pPr>
            <a:r>
              <a:rPr lang="en-US" sz="2400" b="1" dirty="0">
                <a:solidFill>
                  <a:schemeClr val="dk1"/>
                </a:solidFill>
                <a:latin typeface="Arial"/>
                <a:ea typeface="Arial"/>
                <a:cs typeface="Arial"/>
                <a:sym typeface="Arial"/>
              </a:rPr>
              <a:t>Business context</a:t>
            </a:r>
            <a:endParaRPr sz="2400" b="1" dirty="0">
              <a:solidFill>
                <a:schemeClr val="dk1"/>
              </a:solidFill>
              <a:latin typeface="Arial"/>
              <a:ea typeface="Arial"/>
              <a:cs typeface="Arial"/>
              <a:sym typeface="Arial"/>
            </a:endParaRPr>
          </a:p>
        </p:txBody>
      </p:sp>
      <p:sp>
        <p:nvSpPr>
          <p:cNvPr id="28" name="Google Shape;28;p1"/>
          <p:cNvSpPr txBox="1">
            <a:spLocks noGrp="1"/>
          </p:cNvSpPr>
          <p:nvPr>
            <p:ph type="title"/>
          </p:nvPr>
        </p:nvSpPr>
        <p:spPr>
          <a:xfrm>
            <a:off x="457200" y="3280013"/>
            <a:ext cx="8363272" cy="25146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PowerPoint 1: Types of organisations and the sectors they belong to</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0"/>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Business organisations – the private sector (1)</a:t>
            </a:r>
            <a:endParaRPr dirty="0"/>
          </a:p>
        </p:txBody>
      </p:sp>
      <p:sp>
        <p:nvSpPr>
          <p:cNvPr id="96" name="Google Shape;96;p10"/>
          <p:cNvSpPr txBox="1">
            <a:spLocks noGrp="1"/>
          </p:cNvSpPr>
          <p:nvPr>
            <p:ph type="body" idx="1"/>
          </p:nvPr>
        </p:nvSpPr>
        <p:spPr>
          <a:xfrm>
            <a:off x="483828" y="1512000"/>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2000"/>
              </a:spcBef>
              <a:spcAft>
                <a:spcPts val="0"/>
              </a:spcAft>
              <a:buNone/>
            </a:pPr>
            <a:r>
              <a:rPr lang="en-US" sz="2000" b="1" dirty="0"/>
              <a:t>The private sector </a:t>
            </a:r>
            <a:r>
              <a:rPr lang="en-US" b="1" dirty="0"/>
              <a:t>–</a:t>
            </a:r>
            <a:r>
              <a:rPr lang="en-US" sz="2000" b="1" dirty="0"/>
              <a:t> general definition: </a:t>
            </a:r>
            <a:endParaRPr dirty="0"/>
          </a:p>
          <a:p>
            <a:pPr marL="0" lvl="0" indent="0" rtl="0">
              <a:lnSpc>
                <a:spcPct val="120000"/>
              </a:lnSpc>
              <a:spcBef>
                <a:spcPts val="2000"/>
              </a:spcBef>
              <a:spcAft>
                <a:spcPts val="0"/>
              </a:spcAft>
              <a:buNone/>
            </a:pPr>
            <a:r>
              <a:rPr lang="en-US" sz="2000" dirty="0"/>
              <a:t>The PRIVATE SECTOR is a term used to describe businesses ranging in size and structure, owned and controlled by an individual or groups, run </a:t>
            </a:r>
            <a:r>
              <a:rPr lang="en-US" sz="2000" b="1" dirty="0"/>
              <a:t>from</a:t>
            </a:r>
            <a:r>
              <a:rPr lang="en-US" sz="2000" dirty="0"/>
              <a:t> profit-making activities. </a:t>
            </a:r>
            <a:endParaRPr dirty="0"/>
          </a:p>
          <a:p>
            <a:pPr marL="0" lvl="0" indent="0" algn="ctr" rtl="0">
              <a:lnSpc>
                <a:spcPct val="120000"/>
              </a:lnSpc>
              <a:spcBef>
                <a:spcPts val="2000"/>
              </a:spcBef>
              <a:spcAft>
                <a:spcPts val="0"/>
              </a:spcAft>
              <a:buNone/>
            </a:pPr>
            <a:endParaRPr dirty="0"/>
          </a:p>
          <a:p>
            <a:pPr marL="0" lvl="0" indent="0" algn="ctr" rtl="0">
              <a:lnSpc>
                <a:spcPct val="120000"/>
              </a:lnSpc>
              <a:spcBef>
                <a:spcPts val="2000"/>
              </a:spcBef>
              <a:spcAft>
                <a:spcPts val="0"/>
              </a:spcAft>
              <a:buNone/>
            </a:pPr>
            <a:endParaRPr sz="2000" dirty="0"/>
          </a:p>
          <a:p>
            <a:pPr marL="215900" lvl="3" indent="-88900" algn="l" rtl="0">
              <a:lnSpc>
                <a:spcPct val="100000"/>
              </a:lnSpc>
              <a:spcBef>
                <a:spcPts val="1500"/>
              </a:spcBef>
              <a:spcAft>
                <a:spcPts val="0"/>
              </a:spcAft>
              <a:buSzPts val="2000"/>
              <a:buNone/>
            </a:pPr>
            <a:endParaRPr sz="2000" dirty="0"/>
          </a:p>
          <a:p>
            <a:pPr marL="0" lvl="0" indent="0" algn="l" rtl="0">
              <a:lnSpc>
                <a:spcPct val="85714"/>
              </a:lnSpc>
              <a:spcBef>
                <a:spcPts val="1500"/>
              </a:spcBef>
              <a:spcAft>
                <a:spcPts val="0"/>
              </a:spcAft>
              <a:buNone/>
            </a:pPr>
            <a:endParaRPr sz="2800" dirty="0"/>
          </a:p>
        </p:txBody>
      </p:sp>
      <p:pic>
        <p:nvPicPr>
          <p:cNvPr id="6146" name="Picture 2">
            <a:extLst>
              <a:ext uri="{FF2B5EF4-FFF2-40B4-BE49-F238E27FC236}">
                <a16:creationId xmlns:a16="http://schemas.microsoft.com/office/drawing/2014/main" id="{D0208FF0-1FB2-819C-5A1B-523BDB02EC34}"/>
              </a:ext>
            </a:extLst>
          </p:cNvPr>
          <p:cNvPicPr>
            <a:picLocks noChangeAspect="1" noChangeArrowheads="1"/>
          </p:cNvPicPr>
          <p:nvPr/>
        </p:nvPicPr>
        <p:blipFill>
          <a:blip r:embed="rId3"/>
          <a:srcRect/>
          <a:stretch/>
        </p:blipFill>
        <p:spPr bwMode="auto">
          <a:xfrm>
            <a:off x="2903548" y="3636000"/>
            <a:ext cx="3390160" cy="226462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1"/>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Business organisations – the private sector</a:t>
            </a:r>
            <a:endParaRPr dirty="0"/>
          </a:p>
        </p:txBody>
      </p:sp>
      <p:sp>
        <p:nvSpPr>
          <p:cNvPr id="103" name="Google Shape;103;p11"/>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sz="2000" b="1" dirty="0"/>
              <a:t>The size of private sector organisations</a:t>
            </a:r>
            <a:endParaRPr dirty="0"/>
          </a:p>
          <a:p>
            <a:pPr marL="0" lvl="2" indent="0" algn="l" rtl="0">
              <a:lnSpc>
                <a:spcPct val="100000"/>
              </a:lnSpc>
              <a:spcBef>
                <a:spcPts val="1000"/>
              </a:spcBef>
              <a:spcAft>
                <a:spcPts val="0"/>
              </a:spcAft>
              <a:buNone/>
            </a:pPr>
            <a:r>
              <a:rPr lang="en-US" sz="2000" dirty="0"/>
              <a:t>Business organisations range in size from:</a:t>
            </a:r>
            <a:endParaRPr sz="2000" dirty="0"/>
          </a:p>
          <a:p>
            <a:pPr marL="673100" lvl="4" indent="-215900">
              <a:spcBef>
                <a:spcPts val="1000"/>
              </a:spcBef>
              <a:buClr>
                <a:srgbClr val="0066FF"/>
              </a:buClr>
              <a:buChar char="•"/>
            </a:pPr>
            <a:r>
              <a:rPr lang="en-US" sz="2000" dirty="0"/>
              <a:t>micro businesses 1–9 employees.</a:t>
            </a:r>
            <a:endParaRPr sz="2000" dirty="0"/>
          </a:p>
          <a:p>
            <a:pPr marL="673100" lvl="4" indent="-215900">
              <a:spcBef>
                <a:spcPts val="1000"/>
              </a:spcBef>
              <a:buClr>
                <a:srgbClr val="0066FF"/>
              </a:buClr>
              <a:buChar char="•"/>
            </a:pPr>
            <a:r>
              <a:rPr lang="en-US" sz="2000" dirty="0"/>
              <a:t>small businesses 10</a:t>
            </a:r>
            <a:r>
              <a:rPr kumimoji="0" lang="en-US" sz="2000" b="0" i="0" u="none" strike="noStrike" kern="0" cap="none" spc="0" normalizeH="0" baseline="0" noProof="0" dirty="0">
                <a:ln>
                  <a:noFill/>
                </a:ln>
                <a:solidFill>
                  <a:srgbClr val="000000"/>
                </a:solidFill>
                <a:effectLst/>
                <a:uLnTx/>
                <a:uFillTx/>
                <a:latin typeface="Arial"/>
                <a:cs typeface="Arial"/>
                <a:sym typeface="Arial"/>
              </a:rPr>
              <a:t>–</a:t>
            </a:r>
            <a:r>
              <a:rPr lang="en-US" sz="2000" dirty="0"/>
              <a:t>49 employees.</a:t>
            </a:r>
            <a:endParaRPr sz="2000" dirty="0"/>
          </a:p>
          <a:p>
            <a:pPr marL="673100" lvl="4" indent="-215900">
              <a:spcBef>
                <a:spcPts val="1000"/>
              </a:spcBef>
              <a:buClr>
                <a:srgbClr val="0066FF"/>
              </a:buClr>
              <a:buChar char="•"/>
            </a:pPr>
            <a:r>
              <a:rPr lang="en-US" sz="2000" dirty="0"/>
              <a:t>medium businesses 50–249 employees.</a:t>
            </a:r>
            <a:endParaRPr sz="2000" dirty="0"/>
          </a:p>
          <a:p>
            <a:pPr marL="673100" lvl="4" indent="-215900">
              <a:spcBef>
                <a:spcPts val="1000"/>
              </a:spcBef>
              <a:buClr>
                <a:srgbClr val="0066FF"/>
              </a:buClr>
              <a:buChar char="•"/>
            </a:pPr>
            <a:r>
              <a:rPr lang="en-US" sz="2000" dirty="0"/>
              <a:t>large businesses 250+ employees (no limit). </a:t>
            </a:r>
            <a:endParaRPr sz="2000" dirty="0"/>
          </a:p>
          <a:p>
            <a:pPr marL="0" lvl="3" indent="0" algn="l" rtl="0">
              <a:lnSpc>
                <a:spcPct val="100000"/>
              </a:lnSpc>
              <a:spcBef>
                <a:spcPts val="1000"/>
              </a:spcBef>
              <a:spcAft>
                <a:spcPts val="0"/>
              </a:spcAft>
              <a:buSzPts val="2000"/>
              <a:buNone/>
            </a:pPr>
            <a:endParaRPr lang="en-US" sz="2000" dirty="0"/>
          </a:p>
          <a:p>
            <a:pPr marL="0" lvl="3" indent="0" algn="l" rtl="0">
              <a:lnSpc>
                <a:spcPct val="100000"/>
              </a:lnSpc>
              <a:spcBef>
                <a:spcPts val="1000"/>
              </a:spcBef>
              <a:spcAft>
                <a:spcPts val="0"/>
              </a:spcAft>
              <a:buSzPts val="2000"/>
              <a:buNone/>
            </a:pPr>
            <a:r>
              <a:rPr lang="en-US" sz="2000" dirty="0"/>
              <a:t>The size of the business may inform the type and structure it is legally allowed to adopt. </a:t>
            </a:r>
            <a:endParaRPr dirty="0"/>
          </a:p>
          <a:p>
            <a:pPr marL="0" lvl="0" indent="0" algn="l" rtl="0">
              <a:lnSpc>
                <a:spcPct val="85714"/>
              </a:lnSpc>
              <a:spcBef>
                <a:spcPts val="1500"/>
              </a:spcBef>
              <a:spcAft>
                <a:spcPts val="0"/>
              </a:spcAft>
              <a:buNone/>
            </a:pPr>
            <a:endParaRPr sz="2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1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The private sector – types of business organisations (1)</a:t>
            </a:r>
            <a:endParaRPr dirty="0"/>
          </a:p>
        </p:txBody>
      </p:sp>
      <p:sp>
        <p:nvSpPr>
          <p:cNvPr id="110" name="Google Shape;110;p12"/>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2000"/>
              </a:spcBef>
              <a:spcAft>
                <a:spcPts val="0"/>
              </a:spcAft>
              <a:buNone/>
            </a:pPr>
            <a:r>
              <a:rPr lang="en-US" dirty="0"/>
              <a:t>There are FOUR main types of business in the private sector:</a:t>
            </a:r>
            <a:endParaRPr dirty="0"/>
          </a:p>
          <a:p>
            <a:pPr marL="215900" lvl="1" indent="-215900" algn="l" rtl="0">
              <a:lnSpc>
                <a:spcPct val="120000"/>
              </a:lnSpc>
              <a:spcBef>
                <a:spcPts val="1500"/>
              </a:spcBef>
              <a:spcAft>
                <a:spcPts val="0"/>
              </a:spcAft>
              <a:buSzPts val="2000"/>
              <a:buChar char="•"/>
            </a:pPr>
            <a:r>
              <a:rPr lang="en-US" dirty="0"/>
              <a:t>sole proprietorship.</a:t>
            </a:r>
          </a:p>
          <a:p>
            <a:pPr marL="215900" lvl="1" indent="-215900" algn="l" rtl="0">
              <a:lnSpc>
                <a:spcPct val="120000"/>
              </a:lnSpc>
              <a:spcBef>
                <a:spcPts val="1000"/>
              </a:spcBef>
              <a:spcAft>
                <a:spcPts val="0"/>
              </a:spcAft>
              <a:buSzPts val="2000"/>
              <a:buChar char="•"/>
            </a:pPr>
            <a:r>
              <a:rPr lang="en-US" dirty="0"/>
              <a:t>partnerships.</a:t>
            </a:r>
          </a:p>
          <a:p>
            <a:pPr marL="215900" lvl="1" indent="-215900" algn="l" rtl="0">
              <a:lnSpc>
                <a:spcPct val="120000"/>
              </a:lnSpc>
              <a:spcBef>
                <a:spcPts val="1000"/>
              </a:spcBef>
              <a:spcAft>
                <a:spcPts val="0"/>
              </a:spcAft>
              <a:buSzPts val="2000"/>
              <a:buChar char="•"/>
            </a:pPr>
            <a:r>
              <a:rPr lang="en-US" dirty="0"/>
              <a:t>co-operatives.</a:t>
            </a:r>
          </a:p>
          <a:p>
            <a:pPr marL="215900" lvl="1" indent="-215900" algn="l" rtl="0">
              <a:lnSpc>
                <a:spcPct val="120000"/>
              </a:lnSpc>
              <a:spcBef>
                <a:spcPts val="1000"/>
              </a:spcBef>
              <a:spcAft>
                <a:spcPts val="0"/>
              </a:spcAft>
              <a:buSzPts val="2000"/>
              <a:buChar char="•"/>
            </a:pPr>
            <a:r>
              <a:rPr lang="en-US" dirty="0"/>
              <a:t>limited liability corporations.</a:t>
            </a:r>
          </a:p>
          <a:p>
            <a:pPr marL="0" lvl="1" indent="0" algn="l" rtl="0">
              <a:lnSpc>
                <a:spcPct val="120000"/>
              </a:lnSpc>
              <a:spcBef>
                <a:spcPts val="1000"/>
              </a:spcBef>
              <a:spcAft>
                <a:spcPts val="0"/>
              </a:spcAft>
              <a:buSzPts val="2000"/>
              <a:buNone/>
            </a:pPr>
            <a:endParaRPr dirty="0"/>
          </a:p>
          <a:p>
            <a:pPr marL="0" lvl="1" indent="0" algn="l" rtl="0">
              <a:lnSpc>
                <a:spcPct val="120000"/>
              </a:lnSpc>
              <a:spcBef>
                <a:spcPts val="1000"/>
              </a:spcBef>
              <a:spcAft>
                <a:spcPts val="0"/>
              </a:spcAft>
              <a:buSzPts val="2000"/>
              <a:buNone/>
            </a:pPr>
            <a:r>
              <a:rPr lang="en-US" dirty="0"/>
              <a:t>Most private sector businesses fall under one of these sub-headings.</a:t>
            </a:r>
            <a:endParaRPr dirty="0"/>
          </a:p>
          <a:p>
            <a:pPr marL="0" lvl="0" indent="0" algn="l" rtl="0">
              <a:lnSpc>
                <a:spcPct val="120000"/>
              </a:lnSpc>
              <a:spcBef>
                <a:spcPts val="1500"/>
              </a:spcBef>
              <a:spcAft>
                <a:spcPts val="0"/>
              </a:spcAft>
              <a:buNone/>
            </a:pP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3"/>
          <p:cNvSpPr txBox="1">
            <a:spLocks noGrp="1"/>
          </p:cNvSpPr>
          <p:nvPr>
            <p:ph type="title"/>
          </p:nvPr>
        </p:nvSpPr>
        <p:spPr>
          <a:xfrm>
            <a:off x="457200" y="887766"/>
            <a:ext cx="8435280" cy="260693"/>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The private sector: types of business organisations (2)</a:t>
            </a:r>
          </a:p>
        </p:txBody>
      </p:sp>
      <p:sp>
        <p:nvSpPr>
          <p:cNvPr id="117" name="Google Shape;117;p13"/>
          <p:cNvSpPr txBox="1">
            <a:spLocks noGrp="1"/>
          </p:cNvSpPr>
          <p:nvPr>
            <p:ph type="body" idx="1"/>
          </p:nvPr>
        </p:nvSpPr>
        <p:spPr>
          <a:xfrm>
            <a:off x="483834" y="1187211"/>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sz="1800" dirty="0"/>
              <a:t>For example:</a:t>
            </a:r>
            <a:endParaRPr sz="1800" dirty="0"/>
          </a:p>
        </p:txBody>
      </p:sp>
      <p:graphicFrame>
        <p:nvGraphicFramePr>
          <p:cNvPr id="118" name="Google Shape;118;p13"/>
          <p:cNvGraphicFramePr/>
          <p:nvPr>
            <p:extLst>
              <p:ext uri="{D42A27DB-BD31-4B8C-83A1-F6EECF244321}">
                <p14:modId xmlns:p14="http://schemas.microsoft.com/office/powerpoint/2010/main" val="3152142854"/>
              </p:ext>
            </p:extLst>
          </p:nvPr>
        </p:nvGraphicFramePr>
        <p:xfrm>
          <a:off x="457199" y="1515727"/>
          <a:ext cx="8102906" cy="4454506"/>
        </p:xfrm>
        <a:graphic>
          <a:graphicData uri="http://schemas.openxmlformats.org/drawingml/2006/table">
            <a:tbl>
              <a:tblPr firstRow="1" bandRow="1">
                <a:noFill/>
                <a:tableStyleId>{0094D24E-A736-425D-9FAC-8A5FCF917447}</a:tableStyleId>
              </a:tblPr>
              <a:tblGrid>
                <a:gridCol w="1613386">
                  <a:extLst>
                    <a:ext uri="{9D8B030D-6E8A-4147-A177-3AD203B41FA5}">
                      <a16:colId xmlns:a16="http://schemas.microsoft.com/office/drawing/2014/main" val="20000"/>
                    </a:ext>
                  </a:extLst>
                </a:gridCol>
                <a:gridCol w="2115223">
                  <a:extLst>
                    <a:ext uri="{9D8B030D-6E8A-4147-A177-3AD203B41FA5}">
                      <a16:colId xmlns:a16="http://schemas.microsoft.com/office/drawing/2014/main" val="20001"/>
                    </a:ext>
                  </a:extLst>
                </a:gridCol>
                <a:gridCol w="1968434">
                  <a:extLst>
                    <a:ext uri="{9D8B030D-6E8A-4147-A177-3AD203B41FA5}">
                      <a16:colId xmlns:a16="http://schemas.microsoft.com/office/drawing/2014/main" val="20002"/>
                    </a:ext>
                  </a:extLst>
                </a:gridCol>
                <a:gridCol w="2405863">
                  <a:extLst>
                    <a:ext uri="{9D8B030D-6E8A-4147-A177-3AD203B41FA5}">
                      <a16:colId xmlns:a16="http://schemas.microsoft.com/office/drawing/2014/main" val="20003"/>
                    </a:ext>
                  </a:extLst>
                </a:gridCol>
              </a:tblGrid>
              <a:tr h="614233">
                <a:tc>
                  <a:txBody>
                    <a:bodyPr/>
                    <a:lstStyle/>
                    <a:p>
                      <a:pPr marL="0" marR="0" lvl="0" indent="0" algn="l" rtl="0">
                        <a:lnSpc>
                          <a:spcPct val="111111"/>
                        </a:lnSpc>
                        <a:spcBef>
                          <a:spcPts val="0"/>
                        </a:spcBef>
                        <a:spcAft>
                          <a:spcPts val="0"/>
                        </a:spcAft>
                        <a:buNone/>
                      </a:pPr>
                      <a:r>
                        <a:rPr lang="en-US" sz="1400" b="1" u="none" strike="noStrike" cap="none" dirty="0">
                          <a:solidFill>
                            <a:srgbClr val="000000"/>
                          </a:solidFill>
                        </a:rPr>
                        <a:t>Sole proprietor</a:t>
                      </a:r>
                      <a:endParaRPr sz="1400" b="1"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400" b="1" u="none" strike="noStrike" cap="none" dirty="0">
                          <a:solidFill>
                            <a:srgbClr val="000000"/>
                          </a:solidFill>
                        </a:rPr>
                        <a:t>Partnership</a:t>
                      </a:r>
                      <a:endParaRPr sz="1400" b="1"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Clr>
                          <a:srgbClr val="000000"/>
                        </a:buClr>
                        <a:buSzPts val="1800"/>
                        <a:buFont typeface="Arial"/>
                        <a:buNone/>
                      </a:pPr>
                      <a:r>
                        <a:rPr lang="en-US" sz="1400" b="1" u="none" strike="noStrike" cap="none" dirty="0">
                          <a:solidFill>
                            <a:srgbClr val="000000"/>
                          </a:solidFill>
                        </a:rPr>
                        <a:t>Co-operative</a:t>
                      </a:r>
                      <a:endParaRPr sz="1400" b="1"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Clr>
                          <a:srgbClr val="000000"/>
                        </a:buClr>
                        <a:buSzPts val="1800"/>
                        <a:buFont typeface="Arial"/>
                        <a:buNone/>
                      </a:pPr>
                      <a:r>
                        <a:rPr lang="en-US" sz="1400" b="1" u="none" strike="noStrike" cap="none" dirty="0">
                          <a:solidFill>
                            <a:srgbClr val="000000"/>
                          </a:solidFill>
                        </a:rPr>
                        <a:t>Limited liability corporation</a:t>
                      </a:r>
                      <a:endParaRPr sz="1400" b="1"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614233">
                <a:tc>
                  <a:txBody>
                    <a:bodyPr/>
                    <a:lstStyle/>
                    <a:p>
                      <a:pPr marL="0" marR="0" lvl="0" indent="0" algn="l" rtl="0">
                        <a:lnSpc>
                          <a:spcPct val="111111"/>
                        </a:lnSpc>
                        <a:spcBef>
                          <a:spcPts val="0"/>
                        </a:spcBef>
                        <a:spcAft>
                          <a:spcPts val="0"/>
                        </a:spcAft>
                        <a:buNone/>
                      </a:pPr>
                      <a:r>
                        <a:rPr lang="en-US" sz="1400" u="none" strike="noStrike" cap="none" dirty="0"/>
                        <a:t>Sole trader</a:t>
                      </a:r>
                      <a:endParaRPr sz="14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400" u="none" strike="noStrike" cap="none" dirty="0"/>
                        <a:t>Ordinary partnership</a:t>
                      </a:r>
                      <a:endParaRPr sz="14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400" u="none" strike="noStrike" cap="none" dirty="0"/>
                        <a:t>The Co-op Society</a:t>
                      </a:r>
                      <a:endParaRPr sz="14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400" u="none" strike="noStrike" cap="none" dirty="0"/>
                        <a:t>Private limited company (LTD)</a:t>
                      </a:r>
                      <a:endParaRPr sz="14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614233">
                <a:tc>
                  <a:txBody>
                    <a:bodyPr/>
                    <a:lstStyle/>
                    <a:p>
                      <a:pPr marL="0" marR="0" lvl="0" indent="0" algn="l" rtl="0">
                        <a:lnSpc>
                          <a:spcPct val="111111"/>
                        </a:lnSpc>
                        <a:spcBef>
                          <a:spcPts val="0"/>
                        </a:spcBef>
                        <a:spcAft>
                          <a:spcPts val="0"/>
                        </a:spcAft>
                        <a:buNone/>
                      </a:pPr>
                      <a:r>
                        <a:rPr lang="en-US" sz="1400" u="none" strike="noStrike" cap="none" dirty="0"/>
                        <a:t>Local shop</a:t>
                      </a:r>
                      <a:endParaRPr sz="14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Clr>
                          <a:schemeClr val="dk1"/>
                        </a:buClr>
                        <a:buSzPts val="1800"/>
                        <a:buFont typeface="Arial"/>
                        <a:buNone/>
                      </a:pPr>
                      <a:r>
                        <a:rPr lang="en-US" sz="1400" u="none" strike="noStrike" cap="none" dirty="0"/>
                        <a:t>Solicitor</a:t>
                      </a:r>
                      <a:endParaRPr sz="1400" dirty="0"/>
                    </a:p>
                    <a:p>
                      <a:pPr marL="0" marR="0" lvl="0" indent="0" algn="l" rtl="0">
                        <a:lnSpc>
                          <a:spcPct val="111111"/>
                        </a:lnSpc>
                        <a:spcBef>
                          <a:spcPts val="0"/>
                        </a:spcBef>
                        <a:spcAft>
                          <a:spcPts val="0"/>
                        </a:spcAft>
                        <a:buNone/>
                      </a:pPr>
                      <a:endParaRPr sz="1400" u="none" strike="noStrike" cap="none"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400" u="none" strike="noStrike" cap="none" dirty="0"/>
                        <a:t>Social club</a:t>
                      </a:r>
                      <a:endParaRPr sz="14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400" u="none" strike="noStrike" cap="none" dirty="0"/>
                        <a:t>Public limited company (PLC)</a:t>
                      </a:r>
                      <a:endParaRPr sz="14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614233">
                <a:tc>
                  <a:txBody>
                    <a:bodyPr/>
                    <a:lstStyle/>
                    <a:p>
                      <a:pPr marL="0" marR="0" lvl="0" indent="0" algn="l" rtl="0">
                        <a:lnSpc>
                          <a:spcPct val="111111"/>
                        </a:lnSpc>
                        <a:spcBef>
                          <a:spcPts val="0"/>
                        </a:spcBef>
                        <a:spcAft>
                          <a:spcPts val="0"/>
                        </a:spcAft>
                        <a:buNone/>
                      </a:pPr>
                      <a:r>
                        <a:rPr lang="en-US" sz="1400" u="none" strike="noStrike" cap="none" dirty="0"/>
                        <a:t>Freelancer</a:t>
                      </a:r>
                      <a:endParaRPr sz="14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lgn="ctr">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400" u="none" strike="noStrike" cap="none" dirty="0"/>
                        <a:t>Accountant</a:t>
                      </a:r>
                      <a:endParaRPr sz="14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lgn="ctr">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400" u="none" strike="noStrike" cap="none" dirty="0"/>
                        <a:t>Sports club</a:t>
                      </a:r>
                      <a:endParaRPr sz="14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lgn="ctr">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400" u="none" strike="noStrike" cap="none" dirty="0"/>
                        <a:t>Multi-national corporation (MNC)</a:t>
                      </a:r>
                      <a:endParaRPr sz="14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lgn="ctr">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830354">
                <a:tc>
                  <a:txBody>
                    <a:bodyPr/>
                    <a:lstStyle/>
                    <a:p>
                      <a:pPr marL="0" marR="0" lvl="0" indent="0" algn="l" rtl="0">
                        <a:lnSpc>
                          <a:spcPct val="111111"/>
                        </a:lnSpc>
                        <a:spcBef>
                          <a:spcPts val="0"/>
                        </a:spcBef>
                        <a:spcAft>
                          <a:spcPts val="0"/>
                        </a:spcAft>
                        <a:buNone/>
                      </a:pPr>
                      <a:r>
                        <a:rPr lang="en-US" sz="1400" u="none" strike="noStrike" cap="none" dirty="0"/>
                        <a:t>Solopreneurs</a:t>
                      </a:r>
                      <a:endParaRPr sz="1400" dirty="0"/>
                    </a:p>
                  </a:txBody>
                  <a:tcPr marL="91450" marR="91450" marT="45725" marB="45725">
                    <a:lnL w="9525" cap="flat" cmpd="sng">
                      <a:solidFill>
                        <a:srgbClr val="000000"/>
                      </a:solidFill>
                      <a:prstDash val="solid"/>
                      <a:round/>
                      <a:headEnd type="none" w="sm" len="sm"/>
                      <a:tailEnd type="none" w="sm" len="sm"/>
                    </a:lnL>
                    <a:lnR w="9525" cap="flat" cmpd="sng" algn="ctr">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lgn="ctr">
                      <a:solidFill>
                        <a:srgbClr val="000000"/>
                      </a:solidFill>
                      <a:prstDash val="solid"/>
                      <a:round/>
                      <a:headEnd type="none" w="sm" len="sm"/>
                      <a:tailEnd type="none" w="sm" len="sm"/>
                    </a:lnB>
                  </a:tcPr>
                </a:tc>
                <a:tc>
                  <a:txBody>
                    <a:bodyPr/>
                    <a:lstStyle/>
                    <a:p>
                      <a:pPr marL="0" marR="0" lvl="0" indent="0" algn="l" rtl="0">
                        <a:lnSpc>
                          <a:spcPct val="125000"/>
                        </a:lnSpc>
                        <a:spcBef>
                          <a:spcPts val="0"/>
                        </a:spcBef>
                        <a:spcAft>
                          <a:spcPts val="0"/>
                        </a:spcAft>
                        <a:buNone/>
                      </a:pPr>
                      <a:endParaRPr sz="1400" dirty="0"/>
                    </a:p>
                  </a:txBody>
                  <a:tcPr marL="91450" marR="91450" marT="45725" marB="45725">
                    <a:lnL w="9525" cap="flat" cmpd="sng" algn="ctr">
                      <a:solidFill>
                        <a:srgbClr val="000000"/>
                      </a:solidFill>
                      <a:prstDash val="solid"/>
                      <a:round/>
                      <a:headEnd type="none" w="sm" len="sm"/>
                      <a:tailEnd type="none" w="sm" len="sm"/>
                    </a:lnL>
                    <a:lnR w="9525" cap="flat" cmpd="sng" algn="ctr">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lgn="ctr">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endParaRPr sz="1400" u="none" strike="noStrike" cap="none" dirty="0"/>
                    </a:p>
                  </a:txBody>
                  <a:tcPr marL="91450" marR="91450" marT="45725" marB="45725">
                    <a:lnL w="9525" cap="flat" cmpd="sng" algn="ctr">
                      <a:solidFill>
                        <a:srgbClr val="000000"/>
                      </a:solidFill>
                      <a:prstDash val="solid"/>
                      <a:round/>
                      <a:headEnd type="none" w="sm" len="sm"/>
                      <a:tailEnd type="none" w="sm" len="sm"/>
                    </a:lnL>
                    <a:lnR w="9525" cap="flat" cmpd="sng" algn="ctr">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lgn="ctr">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400" u="none" strike="noStrike" cap="none" dirty="0"/>
                        <a:t>**Community interest company (CIC) **(also 3rd sector)</a:t>
                      </a:r>
                      <a:endParaRPr sz="1400" u="none" strike="noStrike" cap="none" dirty="0"/>
                    </a:p>
                  </a:txBody>
                  <a:tcPr marL="91450" marR="91450" marT="45725" marB="45725">
                    <a:lnL w="9525" cap="flat" cmpd="sng" algn="ctr">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lgn="ctr">
                      <a:solidFill>
                        <a:srgbClr val="000000"/>
                      </a:solidFill>
                      <a:prstDash val="solid"/>
                      <a:round/>
                      <a:headEnd type="none" w="sm" len="sm"/>
                      <a:tailEnd type="none" w="sm" len="sm"/>
                    </a:lnB>
                  </a:tcPr>
                </a:tc>
                <a:extLst>
                  <a:ext uri="{0D108BD9-81ED-4DB2-BD59-A6C34878D82A}">
                    <a16:rowId xmlns:a16="http://schemas.microsoft.com/office/drawing/2014/main" val="2914531099"/>
                  </a:ext>
                </a:extLst>
              </a:tr>
              <a:tr h="1167220">
                <a:tc>
                  <a:txBody>
                    <a:bodyPr/>
                    <a:lstStyle/>
                    <a:p>
                      <a:pPr marL="0" marR="0" lvl="0" indent="0" algn="l" rtl="0">
                        <a:lnSpc>
                          <a:spcPct val="111111"/>
                        </a:lnSpc>
                        <a:spcBef>
                          <a:spcPts val="0"/>
                        </a:spcBef>
                        <a:spcAft>
                          <a:spcPts val="0"/>
                        </a:spcAft>
                        <a:buNone/>
                      </a:pPr>
                      <a:r>
                        <a:rPr lang="en-US" sz="1400" u="none" strike="noStrike" cap="none" dirty="0"/>
                        <a:t>Creative/creator</a:t>
                      </a:r>
                      <a:endParaRPr sz="14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defTabSz="914400" rtl="0" eaLnBrk="1" fontAlgn="auto" latinLnBrk="0" hangingPunct="1">
                        <a:lnSpc>
                          <a:spcPct val="111111"/>
                        </a:lnSpc>
                        <a:spcBef>
                          <a:spcPts val="0"/>
                        </a:spcBef>
                        <a:spcAft>
                          <a:spcPts val="0"/>
                        </a:spcAft>
                        <a:buClr>
                          <a:srgbClr val="000000"/>
                        </a:buClr>
                        <a:buSzTx/>
                        <a:buFont typeface="Arial"/>
                        <a:buNone/>
                        <a:tabLst/>
                        <a:defRPr/>
                      </a:pPr>
                      <a:r>
                        <a:rPr lang="en-US" sz="1400" u="none" strike="noStrike" cap="none" dirty="0"/>
                        <a:t>* Limited liability partnership (LLP) *(also a limited liability company)</a:t>
                      </a:r>
                      <a:endParaRPr lang="en-US" sz="14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400" u="none" strike="noStrike" cap="none" dirty="0"/>
                        <a:t>Mutual and beneficial society</a:t>
                      </a:r>
                      <a:endParaRPr sz="14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400" u="none" strike="noStrike" cap="none" dirty="0"/>
                        <a:t>Franchise</a:t>
                      </a:r>
                      <a:endParaRPr sz="14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14"/>
          <p:cNvSpPr txBox="1">
            <a:spLocks noGrp="1"/>
          </p:cNvSpPr>
          <p:nvPr>
            <p:ph type="title"/>
          </p:nvPr>
        </p:nvSpPr>
        <p:spPr>
          <a:xfrm>
            <a:off x="430064" y="954734"/>
            <a:ext cx="8568952"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The private sector – characteristics of business organisations (3)</a:t>
            </a:r>
            <a:endParaRPr dirty="0"/>
          </a:p>
        </p:txBody>
      </p:sp>
      <p:sp>
        <p:nvSpPr>
          <p:cNvPr id="125" name="Google Shape;125;p14"/>
          <p:cNvSpPr txBox="1">
            <a:spLocks noGrp="1"/>
          </p:cNvSpPr>
          <p:nvPr>
            <p:ph type="body" idx="1"/>
          </p:nvPr>
        </p:nvSpPr>
        <p:spPr>
          <a:xfrm>
            <a:off x="466570" y="1717412"/>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b="1" dirty="0"/>
              <a:t>Business organisations have a specific set of characteristics</a:t>
            </a:r>
            <a:endParaRPr dirty="0"/>
          </a:p>
          <a:p>
            <a:pPr marL="215900" lvl="1" indent="-215900" algn="l" rtl="0">
              <a:lnSpc>
                <a:spcPct val="100000"/>
              </a:lnSpc>
              <a:spcBef>
                <a:spcPts val="1500"/>
              </a:spcBef>
              <a:spcAft>
                <a:spcPts val="0"/>
              </a:spcAft>
              <a:buSzPts val="1800"/>
              <a:buChar char="•"/>
            </a:pPr>
            <a:r>
              <a:rPr lang="en-US" sz="1800" dirty="0"/>
              <a:t>Brand name – giving an individual identity.</a:t>
            </a:r>
            <a:endParaRPr dirty="0"/>
          </a:p>
          <a:p>
            <a:pPr marL="215900" lvl="1" indent="-215900" algn="l" rtl="0">
              <a:lnSpc>
                <a:spcPct val="100000"/>
              </a:lnSpc>
              <a:spcBef>
                <a:spcPts val="1000"/>
              </a:spcBef>
              <a:spcAft>
                <a:spcPts val="0"/>
              </a:spcAft>
              <a:buSzPts val="1800"/>
              <a:buChar char="•"/>
            </a:pPr>
            <a:r>
              <a:rPr lang="en-US" sz="1800" dirty="0"/>
              <a:t>Mission and objectives to give strategic direction.</a:t>
            </a:r>
            <a:endParaRPr dirty="0"/>
          </a:p>
          <a:p>
            <a:pPr marL="215900" lvl="1" indent="-215900" algn="l" rtl="0">
              <a:lnSpc>
                <a:spcPct val="100000"/>
              </a:lnSpc>
              <a:spcBef>
                <a:spcPts val="1000"/>
              </a:spcBef>
              <a:spcAft>
                <a:spcPts val="0"/>
              </a:spcAft>
              <a:buSzPts val="1800"/>
              <a:buChar char="•"/>
            </a:pPr>
            <a:r>
              <a:rPr lang="en-US" sz="1800" dirty="0"/>
              <a:t>Organisation structure for decision-making power.</a:t>
            </a:r>
            <a:endParaRPr dirty="0"/>
          </a:p>
          <a:p>
            <a:pPr marL="215900" lvl="1" indent="-215900" algn="l" rtl="0">
              <a:lnSpc>
                <a:spcPct val="100000"/>
              </a:lnSpc>
              <a:spcBef>
                <a:spcPts val="1000"/>
              </a:spcBef>
              <a:spcAft>
                <a:spcPts val="0"/>
              </a:spcAft>
              <a:buSzPts val="1800"/>
              <a:buChar char="•"/>
            </a:pPr>
            <a:r>
              <a:rPr lang="en-US" sz="1800" dirty="0"/>
              <a:t>Culture and values – the ethos and beliefs of how things are done.</a:t>
            </a:r>
            <a:endParaRPr dirty="0"/>
          </a:p>
          <a:p>
            <a:pPr marL="215900" lvl="1" indent="-215900" algn="l" rtl="0">
              <a:lnSpc>
                <a:spcPct val="100000"/>
              </a:lnSpc>
              <a:spcBef>
                <a:spcPts val="1000"/>
              </a:spcBef>
              <a:spcAft>
                <a:spcPts val="0"/>
              </a:spcAft>
              <a:buSzPts val="1800"/>
              <a:buChar char="•"/>
            </a:pPr>
            <a:r>
              <a:rPr lang="en-US" sz="1800" dirty="0"/>
              <a:t>People – owners, manager, workers, motivation and compliance.</a:t>
            </a:r>
            <a:endParaRPr dirty="0"/>
          </a:p>
          <a:p>
            <a:pPr marL="215900" lvl="1" indent="-215900" algn="l" rtl="0">
              <a:lnSpc>
                <a:spcPct val="100000"/>
              </a:lnSpc>
              <a:spcBef>
                <a:spcPts val="1000"/>
              </a:spcBef>
              <a:spcAft>
                <a:spcPts val="0"/>
              </a:spcAft>
              <a:buSzPts val="1800"/>
              <a:buChar char="•"/>
            </a:pPr>
            <a:r>
              <a:rPr lang="en-US" sz="1800" dirty="0"/>
              <a:t>Control system to measure and audit management decisions.</a:t>
            </a:r>
            <a:endParaRPr dirty="0"/>
          </a:p>
          <a:p>
            <a:pPr marL="215900" lvl="1" indent="-215900" algn="l" rtl="0">
              <a:lnSpc>
                <a:spcPct val="100000"/>
              </a:lnSpc>
              <a:spcBef>
                <a:spcPts val="1000"/>
              </a:spcBef>
              <a:spcAft>
                <a:spcPts val="0"/>
              </a:spcAft>
              <a:buSzPts val="1800"/>
              <a:buChar char="•"/>
            </a:pPr>
            <a:r>
              <a:rPr lang="en-US" sz="1800" dirty="0"/>
              <a:t>Information and communications facilitating decision making.</a:t>
            </a:r>
            <a:endParaRPr dirty="0"/>
          </a:p>
          <a:p>
            <a:pPr marL="215900" lvl="1" indent="-215900" algn="l" rtl="0">
              <a:lnSpc>
                <a:spcPct val="100000"/>
              </a:lnSpc>
              <a:spcBef>
                <a:spcPts val="1000"/>
              </a:spcBef>
              <a:spcAft>
                <a:spcPts val="0"/>
              </a:spcAft>
              <a:buSzPts val="1800"/>
              <a:buChar char="•"/>
            </a:pPr>
            <a:r>
              <a:rPr lang="en-US" sz="1800" dirty="0"/>
              <a:t>Recording systems to collect, control and store data.</a:t>
            </a:r>
            <a:endParaRPr dirty="0"/>
          </a:p>
          <a:p>
            <a:pPr marL="215900" lvl="1" indent="-215900" algn="l" rtl="0">
              <a:lnSpc>
                <a:spcPct val="100000"/>
              </a:lnSpc>
              <a:spcBef>
                <a:spcPts val="1000"/>
              </a:spcBef>
              <a:spcAft>
                <a:spcPts val="0"/>
              </a:spcAft>
              <a:buSzPts val="1800"/>
              <a:buChar char="•"/>
            </a:pPr>
            <a:r>
              <a:rPr lang="en-US" sz="1800" dirty="0"/>
              <a:t>Systems and processes to define tasks and activities.</a:t>
            </a:r>
            <a:endParaRPr dirty="0"/>
          </a:p>
          <a:p>
            <a:pPr marL="0" lvl="1" indent="0" algn="l" rtl="0">
              <a:lnSpc>
                <a:spcPct val="120000"/>
              </a:lnSpc>
              <a:spcBef>
                <a:spcPts val="1000"/>
              </a:spcBef>
              <a:spcAft>
                <a:spcPts val="0"/>
              </a:spcAft>
              <a:buSzPts val="2000"/>
              <a:buNone/>
            </a:pPr>
            <a:r>
              <a:rPr lang="en-US" dirty="0"/>
              <a:t>  </a:t>
            </a:r>
            <a:endParaRPr dirty="0"/>
          </a:p>
          <a:p>
            <a:pPr marL="0" lvl="0" indent="0" algn="l" rtl="0">
              <a:lnSpc>
                <a:spcPct val="120000"/>
              </a:lnSpc>
              <a:spcBef>
                <a:spcPts val="1500"/>
              </a:spcBef>
              <a:spcAft>
                <a:spcPts val="0"/>
              </a:spcAft>
              <a:buNone/>
            </a:pPr>
            <a:endParaRPr dirty="0"/>
          </a:p>
          <a:p>
            <a:pPr marL="0" lvl="0" indent="0" algn="l" rtl="0">
              <a:lnSpc>
                <a:spcPct val="120000"/>
              </a:lnSpc>
              <a:spcBef>
                <a:spcPts val="2000"/>
              </a:spcBef>
              <a:spcAft>
                <a:spcPts val="0"/>
              </a:spcAft>
              <a:buNone/>
            </a:pPr>
            <a:endParaRP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15"/>
          <p:cNvSpPr txBox="1">
            <a:spLocks noGrp="1"/>
          </p:cNvSpPr>
          <p:nvPr>
            <p:ph type="title"/>
          </p:nvPr>
        </p:nvSpPr>
        <p:spPr>
          <a:xfrm>
            <a:off x="438942" y="1008000"/>
            <a:ext cx="8568952"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The private sector – reasons for business organisations (1)</a:t>
            </a:r>
            <a:endParaRPr dirty="0"/>
          </a:p>
        </p:txBody>
      </p:sp>
      <p:sp>
        <p:nvSpPr>
          <p:cNvPr id="132" name="Google Shape;132;p15"/>
          <p:cNvSpPr txBox="1">
            <a:spLocks noGrp="1"/>
          </p:cNvSpPr>
          <p:nvPr>
            <p:ph type="body" idx="1"/>
          </p:nvPr>
        </p:nvSpPr>
        <p:spPr>
          <a:xfrm>
            <a:off x="457200" y="1582496"/>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dirty="0"/>
              <a:t>Business owners have several reasons and motives for setting up and running their businesses.</a:t>
            </a:r>
            <a:endParaRPr dirty="0"/>
          </a:p>
          <a:p>
            <a:pPr marL="0" lvl="1" indent="0" algn="l" rtl="0">
              <a:lnSpc>
                <a:spcPct val="120000"/>
              </a:lnSpc>
              <a:spcBef>
                <a:spcPts val="1000"/>
              </a:spcBef>
              <a:spcAft>
                <a:spcPts val="0"/>
              </a:spcAft>
              <a:buSzPts val="2000"/>
              <a:buNone/>
            </a:pPr>
            <a:endParaRPr lang="en-US" b="1" dirty="0"/>
          </a:p>
          <a:p>
            <a:pPr marL="0" lvl="1" indent="0" algn="l" rtl="0">
              <a:lnSpc>
                <a:spcPct val="120000"/>
              </a:lnSpc>
              <a:spcBef>
                <a:spcPts val="1000"/>
              </a:spcBef>
              <a:spcAft>
                <a:spcPts val="0"/>
              </a:spcAft>
              <a:buSzPts val="2000"/>
              <a:buNone/>
            </a:pPr>
            <a:r>
              <a:rPr lang="en-US" b="1" dirty="0"/>
              <a:t>Personal motives</a:t>
            </a:r>
            <a:endParaRPr b="1" dirty="0"/>
          </a:p>
          <a:p>
            <a:pPr marL="215900" lvl="1" indent="-215900" algn="l" rtl="0">
              <a:lnSpc>
                <a:spcPct val="133333"/>
              </a:lnSpc>
              <a:spcBef>
                <a:spcPts val="1000"/>
              </a:spcBef>
              <a:spcAft>
                <a:spcPts val="0"/>
              </a:spcAft>
              <a:buSzPts val="1800"/>
              <a:buChar char="•"/>
            </a:pPr>
            <a:r>
              <a:rPr lang="en-US" sz="1800" dirty="0"/>
              <a:t>Financial freedom.</a:t>
            </a:r>
            <a:endParaRPr dirty="0"/>
          </a:p>
          <a:p>
            <a:pPr marL="215900" lvl="1" indent="-215900" algn="l" rtl="0">
              <a:lnSpc>
                <a:spcPct val="133333"/>
              </a:lnSpc>
              <a:spcBef>
                <a:spcPts val="1000"/>
              </a:spcBef>
              <a:spcAft>
                <a:spcPts val="0"/>
              </a:spcAft>
              <a:buSzPts val="1800"/>
              <a:buChar char="•"/>
            </a:pPr>
            <a:r>
              <a:rPr lang="en-US" sz="1800" dirty="0"/>
              <a:t>Making a difference.</a:t>
            </a:r>
            <a:endParaRPr dirty="0"/>
          </a:p>
          <a:p>
            <a:pPr marL="215900" lvl="1" indent="-215900" algn="l" rtl="0">
              <a:lnSpc>
                <a:spcPct val="133333"/>
              </a:lnSpc>
              <a:spcBef>
                <a:spcPts val="1000"/>
              </a:spcBef>
              <a:spcAft>
                <a:spcPts val="0"/>
              </a:spcAft>
              <a:buSzPts val="1800"/>
              <a:buChar char="•"/>
            </a:pPr>
            <a:r>
              <a:rPr lang="en-US" sz="1800" dirty="0"/>
              <a:t>Personal satisfaction.</a:t>
            </a:r>
            <a:endParaRPr dirty="0"/>
          </a:p>
          <a:p>
            <a:pPr marL="215900" lvl="1" indent="-88900" algn="l" rtl="0">
              <a:lnSpc>
                <a:spcPct val="120000"/>
              </a:lnSpc>
              <a:spcBef>
                <a:spcPts val="1000"/>
              </a:spcBef>
              <a:spcAft>
                <a:spcPts val="0"/>
              </a:spcAft>
              <a:buSzPts val="2000"/>
              <a:buNone/>
            </a:pPr>
            <a:endParaRPr dirty="0"/>
          </a:p>
          <a:p>
            <a:pPr marL="0" lvl="1" indent="0" algn="l" rtl="0">
              <a:lnSpc>
                <a:spcPct val="120000"/>
              </a:lnSpc>
              <a:spcBef>
                <a:spcPts val="1000"/>
              </a:spcBef>
              <a:spcAft>
                <a:spcPts val="0"/>
              </a:spcAft>
              <a:buSzPts val="2000"/>
              <a:buNone/>
            </a:pPr>
            <a:endParaRPr dirty="0"/>
          </a:p>
          <a:p>
            <a:pPr marL="215900" lvl="1" indent="-88900" algn="l" rtl="0">
              <a:lnSpc>
                <a:spcPct val="120000"/>
              </a:lnSpc>
              <a:spcBef>
                <a:spcPts val="1000"/>
              </a:spcBef>
              <a:spcAft>
                <a:spcPts val="0"/>
              </a:spcAft>
              <a:buSzPts val="2000"/>
              <a:buNone/>
            </a:pPr>
            <a:endParaRPr dirty="0"/>
          </a:p>
          <a:p>
            <a:pPr marL="0" lvl="1" indent="0" algn="l" rtl="0">
              <a:lnSpc>
                <a:spcPct val="120000"/>
              </a:lnSpc>
              <a:spcBef>
                <a:spcPts val="1000"/>
              </a:spcBef>
              <a:spcAft>
                <a:spcPts val="0"/>
              </a:spcAft>
              <a:buSzPts val="2000"/>
              <a:buNone/>
            </a:pPr>
            <a:r>
              <a:rPr lang="en-US" dirty="0"/>
              <a:t>  </a:t>
            </a:r>
            <a:endParaRPr dirty="0"/>
          </a:p>
          <a:p>
            <a:pPr marL="0" lvl="0" indent="0" algn="l" rtl="0">
              <a:lnSpc>
                <a:spcPct val="120000"/>
              </a:lnSpc>
              <a:spcBef>
                <a:spcPts val="1500"/>
              </a:spcBef>
              <a:spcAft>
                <a:spcPts val="0"/>
              </a:spcAft>
              <a:buNone/>
            </a:pPr>
            <a:endParaRPr dirty="0"/>
          </a:p>
          <a:p>
            <a:pPr marL="0" lvl="0" indent="0" algn="l" rtl="0">
              <a:lnSpc>
                <a:spcPct val="120000"/>
              </a:lnSpc>
              <a:spcBef>
                <a:spcPts val="2000"/>
              </a:spcBef>
              <a:spcAft>
                <a:spcPts val="0"/>
              </a:spcAft>
              <a:buNone/>
            </a:pPr>
            <a:endParaRPr dirty="0"/>
          </a:p>
        </p:txBody>
      </p:sp>
      <p:pic>
        <p:nvPicPr>
          <p:cNvPr id="133" name="Google Shape;133;p15" descr="A woman jumping on a remote beach"/>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4021584" y="3062796"/>
            <a:ext cx="4150816" cy="247771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16"/>
          <p:cNvSpPr txBox="1">
            <a:spLocks noGrp="1"/>
          </p:cNvSpPr>
          <p:nvPr>
            <p:ph type="title"/>
          </p:nvPr>
        </p:nvSpPr>
        <p:spPr>
          <a:xfrm>
            <a:off x="412308" y="1008000"/>
            <a:ext cx="8568952"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The private sector – reasons for business organisations (2)</a:t>
            </a:r>
            <a:endParaRPr dirty="0"/>
          </a:p>
        </p:txBody>
      </p:sp>
      <p:sp>
        <p:nvSpPr>
          <p:cNvPr id="140" name="Google Shape;140;p16"/>
          <p:cNvSpPr txBox="1">
            <a:spLocks noGrp="1"/>
          </p:cNvSpPr>
          <p:nvPr>
            <p:ph type="body" idx="1"/>
          </p:nvPr>
        </p:nvSpPr>
        <p:spPr>
          <a:xfrm>
            <a:off x="457200" y="1582496"/>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dirty="0"/>
              <a:t>Business owners have several reasons and motives for setting up and running their businesses.</a:t>
            </a:r>
            <a:endParaRPr dirty="0"/>
          </a:p>
          <a:p>
            <a:pPr marL="0" lvl="1" indent="0" algn="l" rtl="0">
              <a:lnSpc>
                <a:spcPct val="120000"/>
              </a:lnSpc>
              <a:spcBef>
                <a:spcPts val="1000"/>
              </a:spcBef>
              <a:spcAft>
                <a:spcPts val="0"/>
              </a:spcAft>
              <a:buSzPts val="2000"/>
              <a:buNone/>
            </a:pPr>
            <a:endParaRPr lang="en-US" b="1" dirty="0"/>
          </a:p>
          <a:p>
            <a:pPr marL="0" lvl="1" indent="0" algn="l" rtl="0">
              <a:lnSpc>
                <a:spcPct val="120000"/>
              </a:lnSpc>
              <a:spcBef>
                <a:spcPts val="1000"/>
              </a:spcBef>
              <a:spcAft>
                <a:spcPts val="0"/>
              </a:spcAft>
              <a:buSzPts val="2000"/>
              <a:buNone/>
            </a:pPr>
            <a:r>
              <a:rPr lang="en-US" b="1" dirty="0"/>
              <a:t>Financial motives</a:t>
            </a:r>
            <a:endParaRPr dirty="0"/>
          </a:p>
          <a:p>
            <a:pPr marL="215900" lvl="1" indent="-215900" algn="l" rtl="0">
              <a:lnSpc>
                <a:spcPct val="133333"/>
              </a:lnSpc>
              <a:spcBef>
                <a:spcPts val="1000"/>
              </a:spcBef>
              <a:spcAft>
                <a:spcPts val="0"/>
              </a:spcAft>
              <a:buSzPts val="1800"/>
              <a:buChar char="•"/>
            </a:pPr>
            <a:r>
              <a:rPr lang="en-US" sz="1800" dirty="0"/>
              <a:t>Profit maximization.</a:t>
            </a:r>
            <a:endParaRPr dirty="0"/>
          </a:p>
          <a:p>
            <a:pPr marL="215900" lvl="1" indent="-215900" algn="l" rtl="0">
              <a:lnSpc>
                <a:spcPct val="133333"/>
              </a:lnSpc>
              <a:spcBef>
                <a:spcPts val="1000"/>
              </a:spcBef>
              <a:spcAft>
                <a:spcPts val="0"/>
              </a:spcAft>
              <a:buSzPts val="1800"/>
              <a:buChar char="•"/>
            </a:pPr>
            <a:r>
              <a:rPr lang="en-US" sz="1800" dirty="0"/>
              <a:t>Profit satisficing.</a:t>
            </a:r>
            <a:endParaRPr dirty="0"/>
          </a:p>
          <a:p>
            <a:pPr marL="215900" lvl="1" indent="-215900" algn="l" rtl="0">
              <a:lnSpc>
                <a:spcPct val="133333"/>
              </a:lnSpc>
              <a:spcBef>
                <a:spcPts val="1000"/>
              </a:spcBef>
              <a:spcAft>
                <a:spcPts val="0"/>
              </a:spcAft>
              <a:buSzPts val="1800"/>
              <a:buChar char="•"/>
            </a:pPr>
            <a:r>
              <a:rPr lang="en-US" sz="1800" dirty="0"/>
              <a:t>Market share.</a:t>
            </a:r>
            <a:endParaRPr dirty="0"/>
          </a:p>
          <a:p>
            <a:pPr marL="215900" lvl="1" indent="-88900" algn="l" rtl="0">
              <a:lnSpc>
                <a:spcPct val="120000"/>
              </a:lnSpc>
              <a:spcBef>
                <a:spcPts val="1000"/>
              </a:spcBef>
              <a:spcAft>
                <a:spcPts val="0"/>
              </a:spcAft>
              <a:buSzPts val="2000"/>
              <a:buNone/>
            </a:pPr>
            <a:endParaRPr dirty="0"/>
          </a:p>
          <a:p>
            <a:pPr marL="0" lvl="1" indent="0" algn="l" rtl="0">
              <a:lnSpc>
                <a:spcPct val="120000"/>
              </a:lnSpc>
              <a:spcBef>
                <a:spcPts val="1000"/>
              </a:spcBef>
              <a:spcAft>
                <a:spcPts val="0"/>
              </a:spcAft>
              <a:buSzPts val="2000"/>
              <a:buNone/>
            </a:pPr>
            <a:endParaRPr dirty="0"/>
          </a:p>
          <a:p>
            <a:pPr marL="215900" lvl="1" indent="-88900" algn="l" rtl="0">
              <a:lnSpc>
                <a:spcPct val="120000"/>
              </a:lnSpc>
              <a:spcBef>
                <a:spcPts val="1000"/>
              </a:spcBef>
              <a:spcAft>
                <a:spcPts val="0"/>
              </a:spcAft>
              <a:buSzPts val="2000"/>
              <a:buNone/>
            </a:pPr>
            <a:endParaRPr dirty="0"/>
          </a:p>
          <a:p>
            <a:pPr marL="0" lvl="1" indent="0" algn="l" rtl="0">
              <a:lnSpc>
                <a:spcPct val="120000"/>
              </a:lnSpc>
              <a:spcBef>
                <a:spcPts val="1000"/>
              </a:spcBef>
              <a:spcAft>
                <a:spcPts val="0"/>
              </a:spcAft>
              <a:buSzPts val="2000"/>
              <a:buNone/>
            </a:pPr>
            <a:r>
              <a:rPr lang="en-US" dirty="0"/>
              <a:t>  </a:t>
            </a:r>
            <a:endParaRPr dirty="0"/>
          </a:p>
          <a:p>
            <a:pPr marL="0" lvl="0" indent="0" algn="l" rtl="0">
              <a:lnSpc>
                <a:spcPct val="120000"/>
              </a:lnSpc>
              <a:spcBef>
                <a:spcPts val="1500"/>
              </a:spcBef>
              <a:spcAft>
                <a:spcPts val="0"/>
              </a:spcAft>
              <a:buNone/>
            </a:pPr>
            <a:endParaRPr dirty="0"/>
          </a:p>
          <a:p>
            <a:pPr marL="0" lvl="0" indent="0" algn="l" rtl="0">
              <a:lnSpc>
                <a:spcPct val="120000"/>
              </a:lnSpc>
              <a:spcBef>
                <a:spcPts val="2000"/>
              </a:spcBef>
              <a:spcAft>
                <a:spcPts val="0"/>
              </a:spcAft>
              <a:buNone/>
            </a:pPr>
            <a:endParaRPr dirty="0"/>
          </a:p>
        </p:txBody>
      </p:sp>
      <p:pic>
        <p:nvPicPr>
          <p:cNvPr id="7170" name="Picture 2">
            <a:extLst>
              <a:ext uri="{FF2B5EF4-FFF2-40B4-BE49-F238E27FC236}">
                <a16:creationId xmlns:a16="http://schemas.microsoft.com/office/drawing/2014/main" id="{6A6EBDB2-8E65-1DE1-E36F-A61E45CA1FB3}"/>
              </a:ext>
            </a:extLst>
          </p:cNvPr>
          <p:cNvPicPr>
            <a:picLocks noChangeAspect="1" noChangeArrowheads="1"/>
          </p:cNvPicPr>
          <p:nvPr/>
        </p:nvPicPr>
        <p:blipFill>
          <a:blip r:embed="rId3"/>
          <a:srcRect/>
          <a:stretch/>
        </p:blipFill>
        <p:spPr bwMode="auto">
          <a:xfrm>
            <a:off x="4793941" y="3041773"/>
            <a:ext cx="3763023" cy="251369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17"/>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Business organisations – not-for-profit/voluntary sector (1)</a:t>
            </a:r>
            <a:endParaRPr dirty="0"/>
          </a:p>
        </p:txBody>
      </p:sp>
      <p:sp>
        <p:nvSpPr>
          <p:cNvPr id="147" name="Google Shape;147;p17"/>
          <p:cNvSpPr txBox="1">
            <a:spLocks noGrp="1"/>
          </p:cNvSpPr>
          <p:nvPr>
            <p:ph type="body" idx="1"/>
          </p:nvPr>
        </p:nvSpPr>
        <p:spPr>
          <a:xfrm>
            <a:off x="457200" y="1556390"/>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2000"/>
              </a:spcBef>
              <a:spcAft>
                <a:spcPts val="0"/>
              </a:spcAft>
              <a:buNone/>
            </a:pPr>
            <a:r>
              <a:rPr lang="en-US" b="1" dirty="0"/>
              <a:t>Overview: not-for-profit/voluntary sector</a:t>
            </a:r>
            <a:endParaRPr dirty="0"/>
          </a:p>
          <a:p>
            <a:pPr marL="0" lvl="0" indent="0" algn="l" rtl="0">
              <a:lnSpc>
                <a:spcPct val="133333"/>
              </a:lnSpc>
              <a:spcBef>
                <a:spcPts val="2000"/>
              </a:spcBef>
              <a:spcAft>
                <a:spcPts val="0"/>
              </a:spcAft>
              <a:buNone/>
            </a:pPr>
            <a:r>
              <a:rPr lang="en-US" sz="1800" dirty="0"/>
              <a:t>Organisations operating in the NOT-FOR-PROFIT/VOLUNTARY sector are often described as third sector organisations.</a:t>
            </a:r>
            <a:endParaRPr dirty="0"/>
          </a:p>
          <a:p>
            <a:pPr marL="0" lvl="0" indent="0" algn="l" rtl="0">
              <a:lnSpc>
                <a:spcPct val="133333"/>
              </a:lnSpc>
              <a:spcBef>
                <a:spcPts val="2000"/>
              </a:spcBef>
              <a:spcAft>
                <a:spcPts val="0"/>
              </a:spcAft>
              <a:buNone/>
            </a:pPr>
            <a:r>
              <a:rPr lang="en-US" sz="1800" dirty="0"/>
              <a:t>However, organsations from other sectors can now be considered to be operating in the third sector, depending on the reason they were set up in the first place. </a:t>
            </a:r>
            <a:endParaRPr dirty="0"/>
          </a:p>
          <a:p>
            <a:pPr marL="0" lvl="0" indent="0" algn="l" rtl="0">
              <a:lnSpc>
                <a:spcPct val="133333"/>
              </a:lnSpc>
              <a:spcBef>
                <a:spcPts val="2000"/>
              </a:spcBef>
              <a:spcAft>
                <a:spcPts val="0"/>
              </a:spcAft>
              <a:buNone/>
            </a:pPr>
            <a:r>
              <a:rPr lang="en-US" sz="1800" dirty="0"/>
              <a:t>Organisations run for the benefit of the community may be present in any of the public, private or third sectors. </a:t>
            </a:r>
            <a:endParaRP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1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Business organisations – not-for-profit/voluntary sector (2)</a:t>
            </a:r>
            <a:endParaRPr dirty="0"/>
          </a:p>
        </p:txBody>
      </p:sp>
      <p:sp>
        <p:nvSpPr>
          <p:cNvPr id="154" name="Google Shape;154;p18"/>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2000"/>
              </a:spcBef>
              <a:spcAft>
                <a:spcPts val="0"/>
              </a:spcAft>
              <a:buNone/>
            </a:pPr>
            <a:r>
              <a:rPr lang="en-US" b="1" dirty="0"/>
              <a:t>Definition: </a:t>
            </a:r>
            <a:endParaRPr dirty="0"/>
          </a:p>
          <a:p>
            <a:pPr marL="0" lvl="0" indent="0" rtl="0">
              <a:lnSpc>
                <a:spcPct val="120000"/>
              </a:lnSpc>
              <a:spcBef>
                <a:spcPts val="2000"/>
              </a:spcBef>
              <a:spcAft>
                <a:spcPts val="0"/>
              </a:spcAft>
              <a:buNone/>
            </a:pPr>
            <a:r>
              <a:rPr lang="en-US" dirty="0"/>
              <a:t>The THIRD sector is a common term used to describe organisations operating NOT-FOR-PROFIT, VOLUNTARY and philanthropic style business activities.</a:t>
            </a:r>
            <a:endParaRPr dirty="0"/>
          </a:p>
          <a:p>
            <a:pPr marL="0" lvl="0" indent="0" algn="ctr" rtl="0">
              <a:lnSpc>
                <a:spcPct val="150000"/>
              </a:lnSpc>
              <a:spcBef>
                <a:spcPts val="2000"/>
              </a:spcBef>
              <a:spcAft>
                <a:spcPts val="0"/>
              </a:spcAft>
              <a:buNone/>
            </a:pPr>
            <a:endParaRPr sz="1600" dirty="0"/>
          </a:p>
          <a:p>
            <a:pPr marL="0" lvl="0" indent="0" algn="ctr" rtl="0">
              <a:lnSpc>
                <a:spcPct val="150000"/>
              </a:lnSpc>
              <a:spcBef>
                <a:spcPts val="2000"/>
              </a:spcBef>
              <a:spcAft>
                <a:spcPts val="0"/>
              </a:spcAft>
              <a:buNone/>
            </a:pPr>
            <a:endParaRPr sz="1600" dirty="0"/>
          </a:p>
        </p:txBody>
      </p:sp>
      <p:pic>
        <p:nvPicPr>
          <p:cNvPr id="8194" name="Picture 2">
            <a:extLst>
              <a:ext uri="{FF2B5EF4-FFF2-40B4-BE49-F238E27FC236}">
                <a16:creationId xmlns:a16="http://schemas.microsoft.com/office/drawing/2014/main" id="{4E3E3F0E-6C52-3677-9649-B9C9623F6649}"/>
              </a:ext>
            </a:extLst>
          </p:cNvPr>
          <p:cNvPicPr>
            <a:picLocks noChangeAspect="1" noChangeArrowheads="1"/>
          </p:cNvPicPr>
          <p:nvPr/>
        </p:nvPicPr>
        <p:blipFill>
          <a:blip r:embed="rId3"/>
          <a:srcRect/>
          <a:stretch/>
        </p:blipFill>
        <p:spPr bwMode="auto">
          <a:xfrm>
            <a:off x="3222593" y="3673463"/>
            <a:ext cx="3305313" cy="220794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19"/>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The third sector – types of organisations (1)</a:t>
            </a:r>
            <a:endParaRPr dirty="0"/>
          </a:p>
        </p:txBody>
      </p:sp>
      <p:sp>
        <p:nvSpPr>
          <p:cNvPr id="162" name="Google Shape;162;p19"/>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2000"/>
              </a:spcBef>
              <a:spcAft>
                <a:spcPts val="0"/>
              </a:spcAft>
              <a:buNone/>
            </a:pPr>
            <a:r>
              <a:rPr lang="en-US" dirty="0"/>
              <a:t>There are THREE main types of organisations in the third sector:</a:t>
            </a:r>
            <a:endParaRPr dirty="0"/>
          </a:p>
          <a:p>
            <a:pPr marL="342900" lvl="1" indent="-342900" algn="l" rtl="0">
              <a:lnSpc>
                <a:spcPct val="133333"/>
              </a:lnSpc>
              <a:spcBef>
                <a:spcPts val="1500"/>
              </a:spcBef>
              <a:spcAft>
                <a:spcPts val="0"/>
              </a:spcAft>
              <a:buSzPts val="1800"/>
              <a:buFont typeface="Arial"/>
              <a:buAutoNum type="arabicPeriod"/>
            </a:pPr>
            <a:r>
              <a:rPr lang="en-US" dirty="0"/>
              <a:t>Voluntary or community groups.</a:t>
            </a:r>
            <a:endParaRPr dirty="0"/>
          </a:p>
          <a:p>
            <a:pPr marL="342900" lvl="1" indent="-342900" algn="l" rtl="0">
              <a:lnSpc>
                <a:spcPct val="133333"/>
              </a:lnSpc>
              <a:spcBef>
                <a:spcPts val="1000"/>
              </a:spcBef>
              <a:spcAft>
                <a:spcPts val="0"/>
              </a:spcAft>
              <a:buSzPts val="1800"/>
              <a:buFont typeface="Arial"/>
              <a:buAutoNum type="arabicPeriod"/>
            </a:pPr>
            <a:r>
              <a:rPr lang="en-US" dirty="0"/>
              <a:t>Registered charities.</a:t>
            </a:r>
            <a:endParaRPr dirty="0"/>
          </a:p>
          <a:p>
            <a:pPr marL="342900" lvl="1" indent="-342900" algn="l" rtl="0">
              <a:lnSpc>
                <a:spcPct val="133333"/>
              </a:lnSpc>
              <a:spcBef>
                <a:spcPts val="1000"/>
              </a:spcBef>
              <a:spcAft>
                <a:spcPts val="0"/>
              </a:spcAft>
              <a:buSzPts val="1800"/>
              <a:buFont typeface="Arial"/>
              <a:buAutoNum type="arabicPeriod"/>
            </a:pPr>
            <a:r>
              <a:rPr lang="en-US" dirty="0"/>
              <a:t>Non-government organisations (NGOs).</a:t>
            </a:r>
            <a:endParaRPr dirty="0"/>
          </a:p>
          <a:p>
            <a:pPr marL="0" lvl="1" indent="0" algn="l" rtl="0">
              <a:lnSpc>
                <a:spcPct val="120000"/>
              </a:lnSpc>
              <a:spcBef>
                <a:spcPts val="1000"/>
              </a:spcBef>
              <a:spcAft>
                <a:spcPts val="0"/>
              </a:spcAft>
              <a:buSzPts val="2000"/>
              <a:buNone/>
            </a:pPr>
            <a:endParaRPr lang="en-US" dirty="0"/>
          </a:p>
          <a:p>
            <a:pPr marL="0" lvl="1" indent="0" algn="l" rtl="0">
              <a:lnSpc>
                <a:spcPct val="120000"/>
              </a:lnSpc>
              <a:spcBef>
                <a:spcPts val="1000"/>
              </a:spcBef>
              <a:spcAft>
                <a:spcPts val="0"/>
              </a:spcAft>
              <a:buSzPts val="2000"/>
              <a:buNone/>
            </a:pPr>
            <a:r>
              <a:rPr lang="en-US" dirty="0"/>
              <a:t>Most third sector organisations fall under one of these sub-headings.</a:t>
            </a:r>
            <a:endParaRPr dirty="0"/>
          </a:p>
          <a:p>
            <a:pPr marL="0" lvl="0" indent="0" algn="l" rtl="0">
              <a:lnSpc>
                <a:spcPct val="120000"/>
              </a:lnSpc>
              <a:spcBef>
                <a:spcPts val="1500"/>
              </a:spcBef>
              <a:spcAft>
                <a:spcPts val="0"/>
              </a:spcAft>
              <a:buNone/>
            </a:pP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2"/>
        <p:cNvGrpSpPr/>
        <p:nvPr/>
      </p:nvGrpSpPr>
      <p:grpSpPr>
        <a:xfrm>
          <a:off x="0" y="0"/>
          <a:ext cx="0" cy="0"/>
          <a:chOff x="0" y="0"/>
          <a:chExt cx="0" cy="0"/>
        </a:xfrm>
      </p:grpSpPr>
      <p:sp>
        <p:nvSpPr>
          <p:cNvPr id="33" name="Google Shape;33;p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Learning objectives</a:t>
            </a:r>
            <a:endParaRPr dirty="0"/>
          </a:p>
        </p:txBody>
      </p:sp>
      <p:sp>
        <p:nvSpPr>
          <p:cNvPr id="34" name="Google Shape;34;p2"/>
          <p:cNvSpPr txBox="1">
            <a:spLocks noGrp="1"/>
          </p:cNvSpPr>
          <p:nvPr>
            <p:ph type="body" idx="1"/>
          </p:nvPr>
        </p:nvSpPr>
        <p:spPr>
          <a:xfrm>
            <a:off x="457200" y="1387712"/>
            <a:ext cx="8229600" cy="4248000"/>
          </a:xfrm>
          <a:prstGeom prst="rect">
            <a:avLst/>
          </a:prstGeom>
          <a:noFill/>
          <a:ln>
            <a:noFill/>
          </a:ln>
        </p:spPr>
        <p:txBody>
          <a:bodyPr spcFirstLastPara="1" wrap="square" lIns="0" tIns="0" rIns="0" bIns="0" anchor="t" anchorCtr="0">
            <a:noAutofit/>
          </a:bodyPr>
          <a:lstStyle/>
          <a:p>
            <a:pPr marL="0" lvl="1" indent="0">
              <a:spcBef>
                <a:spcPts val="1500"/>
              </a:spcBef>
              <a:buNone/>
            </a:pPr>
            <a:r>
              <a:rPr lang="en-US" dirty="0">
                <a:ea typeface="ＭＳ Ｐゴシック" pitchFamily="-105" charset="-128"/>
                <a:cs typeface="ＭＳ Ｐゴシック" pitchFamily="-105" charset="-128"/>
              </a:rPr>
              <a:t>By the end of this session, learners should be able to:</a:t>
            </a:r>
          </a:p>
          <a:p>
            <a:pPr marL="215900" lvl="1" indent="-215900" algn="l" rtl="0">
              <a:lnSpc>
                <a:spcPct val="133333"/>
              </a:lnSpc>
              <a:spcBef>
                <a:spcPts val="1500"/>
              </a:spcBef>
              <a:spcAft>
                <a:spcPts val="0"/>
              </a:spcAft>
              <a:buSzPts val="1800"/>
              <a:buChar char="•"/>
            </a:pPr>
            <a:r>
              <a:rPr lang="en-US" dirty="0"/>
              <a:t>Define the private, public and not-for-profit/voluntary sectors.</a:t>
            </a:r>
            <a:endParaRPr dirty="0"/>
          </a:p>
          <a:p>
            <a:pPr marL="215900" lvl="1" indent="-215900" algn="l" rtl="0">
              <a:lnSpc>
                <a:spcPct val="133333"/>
              </a:lnSpc>
              <a:spcBef>
                <a:spcPts val="1000"/>
              </a:spcBef>
              <a:spcAft>
                <a:spcPts val="0"/>
              </a:spcAft>
              <a:buSzPts val="1800"/>
              <a:buChar char="•"/>
            </a:pPr>
            <a:r>
              <a:rPr lang="en-US" dirty="0"/>
              <a:t>Identify the common types of and differences in UK organisations.</a:t>
            </a:r>
            <a:endParaRPr dirty="0"/>
          </a:p>
          <a:p>
            <a:pPr marL="215900" lvl="1" indent="-215900" algn="l" rtl="0">
              <a:lnSpc>
                <a:spcPct val="133333"/>
              </a:lnSpc>
              <a:spcBef>
                <a:spcPts val="1000"/>
              </a:spcBef>
              <a:spcAft>
                <a:spcPts val="0"/>
              </a:spcAft>
              <a:buSzPts val="1800"/>
              <a:buChar char="•"/>
            </a:pPr>
            <a:r>
              <a:rPr lang="en-US" dirty="0"/>
              <a:t>Describe the characteristics of each type of organisation.</a:t>
            </a:r>
            <a:endParaRPr dirty="0"/>
          </a:p>
          <a:p>
            <a:pPr marL="215900" lvl="1" indent="-215900" algn="l" rtl="0">
              <a:lnSpc>
                <a:spcPct val="133333"/>
              </a:lnSpc>
              <a:spcBef>
                <a:spcPts val="1000"/>
              </a:spcBef>
              <a:spcAft>
                <a:spcPts val="0"/>
              </a:spcAft>
              <a:buSzPts val="1800"/>
              <a:buChar char="•"/>
            </a:pPr>
            <a:r>
              <a:rPr lang="en-US" dirty="0"/>
              <a:t>Describe the reasons for setting up each organisation type.</a:t>
            </a:r>
            <a:endParaRPr dirty="0"/>
          </a:p>
        </p:txBody>
      </p:sp>
      <p:sp>
        <p:nvSpPr>
          <p:cNvPr id="4" name="TextBox 1">
            <a:extLst>
              <a:ext uri="{FF2B5EF4-FFF2-40B4-BE49-F238E27FC236}">
                <a16:creationId xmlns:a16="http://schemas.microsoft.com/office/drawing/2014/main" id="{C0E48E36-825B-4BF7-E3A1-79768DF36834}"/>
              </a:ext>
            </a:extLst>
          </p:cNvPr>
          <p:cNvSpPr txBox="1"/>
          <p:nvPr/>
        </p:nvSpPr>
        <p:spPr>
          <a:xfrm>
            <a:off x="2011113" y="6170415"/>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20"/>
          <p:cNvSpPr txBox="1">
            <a:spLocks noGrp="1"/>
          </p:cNvSpPr>
          <p:nvPr>
            <p:ph type="title"/>
          </p:nvPr>
        </p:nvSpPr>
        <p:spPr>
          <a:xfrm>
            <a:off x="457200" y="1008000"/>
            <a:ext cx="843528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The third sector – types of organisations (2)</a:t>
            </a:r>
            <a:endParaRPr dirty="0"/>
          </a:p>
        </p:txBody>
      </p:sp>
      <p:sp>
        <p:nvSpPr>
          <p:cNvPr id="169" name="Google Shape;169;p20"/>
          <p:cNvSpPr txBox="1">
            <a:spLocks noGrp="1"/>
          </p:cNvSpPr>
          <p:nvPr>
            <p:ph type="body" idx="1"/>
          </p:nvPr>
        </p:nvSpPr>
        <p:spPr>
          <a:xfrm>
            <a:off x="457200" y="1512000"/>
            <a:ext cx="8229600" cy="433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dirty="0"/>
              <a:t>The types of organisations operating in the third sector range from small local groups, to national and international organisations.</a:t>
            </a:r>
            <a:endParaRPr dirty="0"/>
          </a:p>
          <a:p>
            <a:pPr marL="0" lvl="0" indent="0" algn="l" rtl="0">
              <a:lnSpc>
                <a:spcPct val="100000"/>
              </a:lnSpc>
              <a:spcBef>
                <a:spcPts val="2000"/>
              </a:spcBef>
              <a:spcAft>
                <a:spcPts val="0"/>
              </a:spcAft>
              <a:buNone/>
            </a:pPr>
            <a:r>
              <a:rPr lang="en-US" sz="1800" dirty="0"/>
              <a:t>For example:</a:t>
            </a:r>
          </a:p>
        </p:txBody>
      </p:sp>
      <p:graphicFrame>
        <p:nvGraphicFramePr>
          <p:cNvPr id="170" name="Google Shape;170;p20"/>
          <p:cNvGraphicFramePr/>
          <p:nvPr>
            <p:extLst>
              <p:ext uri="{D42A27DB-BD31-4B8C-83A1-F6EECF244321}">
                <p14:modId xmlns:p14="http://schemas.microsoft.com/office/powerpoint/2010/main" val="1072602491"/>
              </p:ext>
            </p:extLst>
          </p:nvPr>
        </p:nvGraphicFramePr>
        <p:xfrm>
          <a:off x="488272" y="2852936"/>
          <a:ext cx="7893737" cy="2965336"/>
        </p:xfrm>
        <a:graphic>
          <a:graphicData uri="http://schemas.openxmlformats.org/drawingml/2006/table">
            <a:tbl>
              <a:tblPr firstRow="1" bandRow="1">
                <a:noFill/>
                <a:tableStyleId>{0094D24E-A736-425D-9FAC-8A5FCF917447}</a:tableStyleId>
              </a:tblPr>
              <a:tblGrid>
                <a:gridCol w="2709137">
                  <a:extLst>
                    <a:ext uri="{9D8B030D-6E8A-4147-A177-3AD203B41FA5}">
                      <a16:colId xmlns:a16="http://schemas.microsoft.com/office/drawing/2014/main" val="20000"/>
                    </a:ext>
                  </a:extLst>
                </a:gridCol>
                <a:gridCol w="2592300">
                  <a:extLst>
                    <a:ext uri="{9D8B030D-6E8A-4147-A177-3AD203B41FA5}">
                      <a16:colId xmlns:a16="http://schemas.microsoft.com/office/drawing/2014/main" val="20001"/>
                    </a:ext>
                  </a:extLst>
                </a:gridCol>
                <a:gridCol w="2592300">
                  <a:extLst>
                    <a:ext uri="{9D8B030D-6E8A-4147-A177-3AD203B41FA5}">
                      <a16:colId xmlns:a16="http://schemas.microsoft.com/office/drawing/2014/main" val="20002"/>
                    </a:ext>
                  </a:extLst>
                </a:gridCol>
              </a:tblGrid>
              <a:tr h="936100">
                <a:tc>
                  <a:txBody>
                    <a:bodyPr/>
                    <a:lstStyle/>
                    <a:p>
                      <a:pPr marL="0" marR="0" lvl="0" indent="0" algn="l" rtl="0">
                        <a:lnSpc>
                          <a:spcPct val="111111"/>
                        </a:lnSpc>
                        <a:spcBef>
                          <a:spcPts val="0"/>
                        </a:spcBef>
                        <a:spcAft>
                          <a:spcPts val="0"/>
                        </a:spcAft>
                        <a:buNone/>
                      </a:pPr>
                      <a:r>
                        <a:rPr lang="en-US" sz="1800" b="1" u="none" strike="noStrike" cap="none" dirty="0">
                          <a:solidFill>
                            <a:srgbClr val="000000"/>
                          </a:solidFill>
                        </a:rPr>
                        <a:t>Voluntary or community groups</a:t>
                      </a:r>
                      <a:endParaRPr b="1"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Clr>
                          <a:srgbClr val="000000"/>
                        </a:buClr>
                        <a:buSzPts val="1800"/>
                        <a:buFont typeface="Arial"/>
                        <a:buNone/>
                      </a:pPr>
                      <a:r>
                        <a:rPr lang="en-US" sz="1800" b="1" u="none" strike="noStrike" cap="none" dirty="0">
                          <a:solidFill>
                            <a:srgbClr val="000000"/>
                          </a:solidFill>
                        </a:rPr>
                        <a:t>Registered charities</a:t>
                      </a:r>
                      <a:endParaRPr b="1"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Clr>
                          <a:srgbClr val="000000"/>
                        </a:buClr>
                        <a:buSzPts val="1800"/>
                        <a:buFont typeface="Arial"/>
                        <a:buNone/>
                      </a:pPr>
                      <a:r>
                        <a:rPr lang="en-US" sz="1800" b="1" u="none" strike="noStrike" cap="none" dirty="0">
                          <a:solidFill>
                            <a:srgbClr val="000000"/>
                          </a:solidFill>
                        </a:rPr>
                        <a:t>Non-government organisations (NGOs)</a:t>
                      </a:r>
                      <a:endParaRPr b="1"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596000">
                <a:tc>
                  <a:txBody>
                    <a:bodyPr/>
                    <a:lstStyle/>
                    <a:p>
                      <a:pPr marL="0" marR="0" lvl="0" indent="0" algn="l" rtl="0">
                        <a:lnSpc>
                          <a:spcPct val="111111"/>
                        </a:lnSpc>
                        <a:spcBef>
                          <a:spcPts val="0"/>
                        </a:spcBef>
                        <a:spcAft>
                          <a:spcPts val="0"/>
                        </a:spcAft>
                        <a:buNone/>
                      </a:pPr>
                      <a:r>
                        <a:rPr lang="en-US" sz="1800" u="none" strike="noStrike" cap="none" dirty="0"/>
                        <a:t>The Kittiwake Trust</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British Heart Foundation</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Greenpeace</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596000">
                <a:tc>
                  <a:txBody>
                    <a:bodyPr/>
                    <a:lstStyle/>
                    <a:p>
                      <a:pPr marL="0" marR="0" lvl="0" indent="0" algn="l" rtl="0">
                        <a:lnSpc>
                          <a:spcPct val="111111"/>
                        </a:lnSpc>
                        <a:spcBef>
                          <a:spcPts val="0"/>
                        </a:spcBef>
                        <a:spcAft>
                          <a:spcPts val="0"/>
                        </a:spcAft>
                        <a:buNone/>
                      </a:pPr>
                      <a:r>
                        <a:rPr lang="en-US" sz="1800" u="none" strike="noStrike" cap="none" dirty="0"/>
                        <a:t>St Chad’s Community Project</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Norfolk Wildlife Trust</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Amnesty International</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596000">
                <a:tc>
                  <a:txBody>
                    <a:bodyPr/>
                    <a:lstStyle/>
                    <a:p>
                      <a:pPr marL="0" marR="0" lvl="0" indent="0" algn="l" rtl="0">
                        <a:lnSpc>
                          <a:spcPct val="111111"/>
                        </a:lnSpc>
                        <a:spcBef>
                          <a:spcPts val="0"/>
                        </a:spcBef>
                        <a:spcAft>
                          <a:spcPts val="0"/>
                        </a:spcAft>
                        <a:buNone/>
                      </a:pPr>
                      <a:r>
                        <a:rPr lang="en-US" sz="1800" u="none" strike="noStrike" cap="none" dirty="0"/>
                        <a:t>Friends of Chopwell Park</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Save the Children</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Doctors Without Borders</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21"/>
          <p:cNvSpPr txBox="1">
            <a:spLocks noGrp="1"/>
          </p:cNvSpPr>
          <p:nvPr>
            <p:ph type="title"/>
          </p:nvPr>
        </p:nvSpPr>
        <p:spPr>
          <a:xfrm>
            <a:off x="446856"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Other potential third sector organisations (1)</a:t>
            </a:r>
            <a:endParaRPr dirty="0"/>
          </a:p>
        </p:txBody>
      </p:sp>
      <p:sp>
        <p:nvSpPr>
          <p:cNvPr id="176" name="Google Shape;176;p21"/>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sz="1800" dirty="0"/>
              <a:t>Categorising some organisations according to a specific sector may not be as clear cut as it first seems. </a:t>
            </a:r>
            <a:endParaRPr sz="1800" dirty="0"/>
          </a:p>
          <a:p>
            <a:pPr marL="0" lvl="2" indent="0" algn="l" rtl="0">
              <a:lnSpc>
                <a:spcPct val="111111"/>
              </a:lnSpc>
              <a:spcBef>
                <a:spcPts val="1500"/>
              </a:spcBef>
              <a:spcAft>
                <a:spcPts val="0"/>
              </a:spcAft>
              <a:buNone/>
            </a:pPr>
            <a:r>
              <a:rPr lang="en-US" sz="1800" dirty="0"/>
              <a:t>There may be some overlap between private and third sectors for some business organisations, depending on their values and objectives.</a:t>
            </a:r>
            <a:endParaRPr sz="1800" dirty="0"/>
          </a:p>
          <a:p>
            <a:pPr marL="0" lvl="2" indent="0" algn="l" rtl="0">
              <a:lnSpc>
                <a:spcPct val="111111"/>
              </a:lnSpc>
              <a:spcBef>
                <a:spcPts val="1000"/>
              </a:spcBef>
              <a:spcAft>
                <a:spcPts val="0"/>
              </a:spcAft>
              <a:buNone/>
            </a:pPr>
            <a:r>
              <a:rPr lang="en-US" sz="1800" dirty="0"/>
              <a:t>For example, a limited company may have philanthropic or social enterprise values and objectives.</a:t>
            </a:r>
            <a:endParaRPr sz="1800" dirty="0"/>
          </a:p>
          <a:p>
            <a:pPr marL="0" lvl="2" indent="0" algn="l" rtl="0">
              <a:lnSpc>
                <a:spcPct val="111111"/>
              </a:lnSpc>
              <a:spcBef>
                <a:spcPts val="1000"/>
              </a:spcBef>
              <a:spcAft>
                <a:spcPts val="0"/>
              </a:spcAft>
              <a:buNone/>
            </a:pPr>
            <a:r>
              <a:rPr lang="en-US" sz="1800" dirty="0"/>
              <a:t>The following types of organisations may be categorised in either sector:</a:t>
            </a:r>
            <a:endParaRPr sz="1800" dirty="0"/>
          </a:p>
          <a:p>
            <a:pPr marL="324000" lvl="0" indent="-324000" algn="l" rtl="0">
              <a:lnSpc>
                <a:spcPct val="111111"/>
              </a:lnSpc>
              <a:spcBef>
                <a:spcPts val="1000"/>
              </a:spcBef>
              <a:spcAft>
                <a:spcPts val="0"/>
              </a:spcAft>
              <a:buClr>
                <a:srgbClr val="0070C0"/>
              </a:buClr>
              <a:buSzPts val="1800"/>
              <a:buFont typeface="Arial"/>
              <a:buChar char="•"/>
            </a:pPr>
            <a:r>
              <a:rPr lang="en-US" sz="1800" dirty="0">
                <a:solidFill>
                  <a:srgbClr val="000000"/>
                </a:solidFill>
              </a:rPr>
              <a:t>Mutual societies.</a:t>
            </a:r>
            <a:endParaRPr lang="en-US" sz="1800" dirty="0"/>
          </a:p>
          <a:p>
            <a:pPr marL="324000" marR="0" lvl="0" indent="-324000" algn="l" defTabSz="914400" rtl="0" eaLnBrk="1" fontAlgn="auto" latinLnBrk="0" hangingPunct="1">
              <a:lnSpc>
                <a:spcPct val="111111"/>
              </a:lnSpc>
              <a:spcBef>
                <a:spcPts val="1000"/>
              </a:spcBef>
              <a:spcAft>
                <a:spcPts val="0"/>
              </a:spcAft>
              <a:buClr>
                <a:srgbClr val="0070C0"/>
              </a:buClr>
              <a:buSzPts val="1800"/>
              <a:buFont typeface="Arial"/>
              <a:buChar char="•"/>
              <a:tabLst/>
              <a:defRPr/>
            </a:pPr>
            <a:r>
              <a:rPr kumimoji="0" lang="en-US" sz="1800" b="0" i="0" u="none" strike="noStrike" kern="0" cap="none" spc="0" normalizeH="0" baseline="0" noProof="0" dirty="0">
                <a:ln>
                  <a:noFill/>
                </a:ln>
                <a:solidFill>
                  <a:srgbClr val="000000"/>
                </a:solidFill>
                <a:effectLst/>
                <a:uLnTx/>
                <a:uFillTx/>
                <a:latin typeface="Arial"/>
                <a:cs typeface="Arial"/>
                <a:sym typeface="Arial"/>
              </a:rPr>
              <a:t>Co-operatives.</a:t>
            </a:r>
            <a:endParaRPr lang="en-US" sz="1800" dirty="0"/>
          </a:p>
          <a:p>
            <a:pPr marL="324000" lvl="0" indent="-324000" algn="l" rtl="0">
              <a:lnSpc>
                <a:spcPct val="111111"/>
              </a:lnSpc>
              <a:spcBef>
                <a:spcPts val="1000"/>
              </a:spcBef>
              <a:spcAft>
                <a:spcPts val="0"/>
              </a:spcAft>
              <a:buClr>
                <a:srgbClr val="0070C0"/>
              </a:buClr>
              <a:buSzPts val="1800"/>
              <a:buFont typeface="Arial"/>
              <a:buChar char="•"/>
            </a:pPr>
            <a:r>
              <a:rPr lang="en-US" sz="1800" dirty="0">
                <a:solidFill>
                  <a:srgbClr val="000000"/>
                </a:solidFill>
              </a:rPr>
              <a:t>Social enterprises.</a:t>
            </a:r>
            <a:endParaRPr lang="en-US" sz="1800" dirty="0"/>
          </a:p>
          <a:p>
            <a:pPr marL="324000" lvl="0" indent="-324000" algn="l" rtl="0">
              <a:lnSpc>
                <a:spcPct val="111111"/>
              </a:lnSpc>
              <a:spcBef>
                <a:spcPts val="1000"/>
              </a:spcBef>
              <a:spcAft>
                <a:spcPts val="0"/>
              </a:spcAft>
              <a:buClr>
                <a:srgbClr val="0070C0"/>
              </a:buClr>
              <a:buSzPts val="1800"/>
              <a:buFont typeface="Arial"/>
              <a:buChar char="•"/>
            </a:pPr>
            <a:r>
              <a:rPr lang="en-US" sz="1800" dirty="0">
                <a:solidFill>
                  <a:srgbClr val="000000"/>
                </a:solidFill>
              </a:rPr>
              <a:t>Community interest companies (CICs).</a:t>
            </a:r>
            <a:endParaRPr sz="1800" dirty="0"/>
          </a:p>
          <a:p>
            <a:pPr marL="0" lvl="2" indent="0" algn="l" rtl="0">
              <a:lnSpc>
                <a:spcPct val="125000"/>
              </a:lnSpc>
              <a:spcBef>
                <a:spcPts val="1000"/>
              </a:spcBef>
              <a:spcAft>
                <a:spcPts val="0"/>
              </a:spcAft>
              <a:buNone/>
            </a:pPr>
            <a:endParaRPr dirty="0"/>
          </a:p>
          <a:p>
            <a:pPr marL="0" lvl="2" indent="0" algn="l" rtl="0">
              <a:lnSpc>
                <a:spcPct val="125000"/>
              </a:lnSpc>
              <a:spcBef>
                <a:spcPts val="1000"/>
              </a:spcBef>
              <a:spcAft>
                <a:spcPts val="0"/>
              </a:spcAft>
              <a:buNone/>
            </a:pPr>
            <a:endParaRPr dirty="0"/>
          </a:p>
          <a:p>
            <a:pPr marL="0" lvl="0" indent="0" algn="l" rtl="0">
              <a:lnSpc>
                <a:spcPct val="120000"/>
              </a:lnSpc>
              <a:spcBef>
                <a:spcPts val="1500"/>
              </a:spcBef>
              <a:spcAft>
                <a:spcPts val="0"/>
              </a:spcAft>
              <a:buNone/>
            </a:pPr>
            <a:endParaRP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22"/>
          <p:cNvSpPr txBox="1">
            <a:spLocks noGrp="1"/>
          </p:cNvSpPr>
          <p:nvPr>
            <p:ph type="title"/>
          </p:nvPr>
        </p:nvSpPr>
        <p:spPr>
          <a:xfrm>
            <a:off x="457200" y="1008000"/>
            <a:ext cx="843528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Other potential third sector organisations (2)</a:t>
            </a:r>
            <a:endParaRPr dirty="0"/>
          </a:p>
        </p:txBody>
      </p:sp>
      <p:sp>
        <p:nvSpPr>
          <p:cNvPr id="183" name="Google Shape;183;p22"/>
          <p:cNvSpPr txBox="1">
            <a:spLocks noGrp="1"/>
          </p:cNvSpPr>
          <p:nvPr>
            <p:ph type="body" idx="1"/>
          </p:nvPr>
        </p:nvSpPr>
        <p:spPr>
          <a:xfrm>
            <a:off x="490101" y="1512000"/>
            <a:ext cx="8229600" cy="433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dirty="0"/>
              <a:t>Non-profits, voluntary and social enterprise groups are started and run by like-minded people who have a community or cause in mind.</a:t>
            </a:r>
            <a:endParaRPr dirty="0"/>
          </a:p>
          <a:p>
            <a:pPr marL="0" lvl="0" indent="0" algn="l" rtl="0">
              <a:lnSpc>
                <a:spcPct val="120000"/>
              </a:lnSpc>
              <a:spcBef>
                <a:spcPts val="2000"/>
              </a:spcBef>
              <a:spcAft>
                <a:spcPts val="0"/>
              </a:spcAft>
              <a:buNone/>
            </a:pPr>
            <a:r>
              <a:rPr lang="en-US" sz="1800" dirty="0"/>
              <a:t>For example:</a:t>
            </a:r>
            <a:endParaRPr sz="1800" dirty="0"/>
          </a:p>
          <a:p>
            <a:pPr marL="0" lvl="0" indent="0" algn="l" rtl="0">
              <a:lnSpc>
                <a:spcPct val="120000"/>
              </a:lnSpc>
              <a:spcBef>
                <a:spcPts val="2000"/>
              </a:spcBef>
              <a:spcAft>
                <a:spcPts val="0"/>
              </a:spcAft>
              <a:buNone/>
            </a:pPr>
            <a:endParaRPr b="1" dirty="0"/>
          </a:p>
        </p:txBody>
      </p:sp>
      <p:graphicFrame>
        <p:nvGraphicFramePr>
          <p:cNvPr id="184" name="Google Shape;184;p22"/>
          <p:cNvGraphicFramePr/>
          <p:nvPr>
            <p:extLst>
              <p:ext uri="{D42A27DB-BD31-4B8C-83A1-F6EECF244321}">
                <p14:modId xmlns:p14="http://schemas.microsoft.com/office/powerpoint/2010/main" val="429953425"/>
              </p:ext>
            </p:extLst>
          </p:nvPr>
        </p:nvGraphicFramePr>
        <p:xfrm>
          <a:off x="490101" y="2796979"/>
          <a:ext cx="8003225" cy="3010131"/>
        </p:xfrm>
        <a:graphic>
          <a:graphicData uri="http://schemas.openxmlformats.org/drawingml/2006/table">
            <a:tbl>
              <a:tblPr firstRow="1" bandRow="1">
                <a:noFill/>
                <a:tableStyleId>{0094D24E-A736-425D-9FAC-8A5FCF917447}</a:tableStyleId>
              </a:tblPr>
              <a:tblGrid>
                <a:gridCol w="2065675">
                  <a:extLst>
                    <a:ext uri="{9D8B030D-6E8A-4147-A177-3AD203B41FA5}">
                      <a16:colId xmlns:a16="http://schemas.microsoft.com/office/drawing/2014/main" val="20000"/>
                    </a:ext>
                  </a:extLst>
                </a:gridCol>
                <a:gridCol w="1944225">
                  <a:extLst>
                    <a:ext uri="{9D8B030D-6E8A-4147-A177-3AD203B41FA5}">
                      <a16:colId xmlns:a16="http://schemas.microsoft.com/office/drawing/2014/main" val="20001"/>
                    </a:ext>
                  </a:extLst>
                </a:gridCol>
                <a:gridCol w="1820225">
                  <a:extLst>
                    <a:ext uri="{9D8B030D-6E8A-4147-A177-3AD203B41FA5}">
                      <a16:colId xmlns:a16="http://schemas.microsoft.com/office/drawing/2014/main" val="20002"/>
                    </a:ext>
                  </a:extLst>
                </a:gridCol>
                <a:gridCol w="2173100">
                  <a:extLst>
                    <a:ext uri="{9D8B030D-6E8A-4147-A177-3AD203B41FA5}">
                      <a16:colId xmlns:a16="http://schemas.microsoft.com/office/drawing/2014/main" val="20003"/>
                    </a:ext>
                  </a:extLst>
                </a:gridCol>
              </a:tblGrid>
              <a:tr h="555423">
                <a:tc>
                  <a:txBody>
                    <a:bodyPr/>
                    <a:lstStyle/>
                    <a:p>
                      <a:pPr marL="0" marR="0" lvl="0" indent="0" algn="l" rtl="0">
                        <a:lnSpc>
                          <a:spcPct val="111111"/>
                        </a:lnSpc>
                        <a:spcBef>
                          <a:spcPts val="0"/>
                        </a:spcBef>
                        <a:spcAft>
                          <a:spcPts val="0"/>
                        </a:spcAft>
                        <a:buClr>
                          <a:srgbClr val="000000"/>
                        </a:buClr>
                        <a:buSzPts val="1800"/>
                        <a:buFont typeface="Arial"/>
                        <a:buNone/>
                      </a:pPr>
                      <a:r>
                        <a:rPr lang="en-US" sz="1800" b="1" u="none" strike="noStrike" cap="none" dirty="0">
                          <a:solidFill>
                            <a:srgbClr val="000000"/>
                          </a:solidFill>
                        </a:rPr>
                        <a:t>Mutual societies</a:t>
                      </a:r>
                      <a:endParaRPr b="1"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b="1" u="none" strike="noStrike" cap="none" dirty="0">
                          <a:solidFill>
                            <a:srgbClr val="000000"/>
                          </a:solidFill>
                        </a:rPr>
                        <a:t>Co-operatives</a:t>
                      </a:r>
                      <a:endParaRPr b="1"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Clr>
                          <a:srgbClr val="000000"/>
                        </a:buClr>
                        <a:buSzPts val="1800"/>
                        <a:buFont typeface="Arial"/>
                        <a:buNone/>
                      </a:pPr>
                      <a:r>
                        <a:rPr lang="en-US" sz="1800" b="1" u="none" strike="noStrike" cap="none" dirty="0">
                          <a:solidFill>
                            <a:srgbClr val="000000"/>
                          </a:solidFill>
                        </a:rPr>
                        <a:t>Social enterprises</a:t>
                      </a:r>
                      <a:endParaRPr b="1"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Clr>
                          <a:srgbClr val="000000"/>
                        </a:buClr>
                        <a:buSzPts val="1800"/>
                        <a:buFont typeface="Arial"/>
                        <a:buNone/>
                      </a:pPr>
                      <a:r>
                        <a:rPr lang="en-US" sz="1800" b="1" u="none" strike="noStrike" cap="none" dirty="0">
                          <a:solidFill>
                            <a:srgbClr val="000000"/>
                          </a:solidFill>
                        </a:rPr>
                        <a:t>Community interest companies (CICs)</a:t>
                      </a:r>
                      <a:endParaRPr b="1"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596000">
                <a:tc>
                  <a:txBody>
                    <a:bodyPr/>
                    <a:lstStyle/>
                    <a:p>
                      <a:pPr marL="0" marR="0" lvl="0" indent="0" algn="l" rtl="0">
                        <a:lnSpc>
                          <a:spcPct val="111111"/>
                        </a:lnSpc>
                        <a:spcBef>
                          <a:spcPts val="0"/>
                        </a:spcBef>
                        <a:spcAft>
                          <a:spcPts val="0"/>
                        </a:spcAft>
                        <a:buNone/>
                      </a:pPr>
                      <a:r>
                        <a:rPr lang="en-US" sz="1800" u="none" strike="noStrike" cap="none" dirty="0"/>
                        <a:t>Ancient Order of Foresters</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The Cooperative Group</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Edinburgh Remakery</a:t>
                      </a:r>
                      <a:endParaRPr sz="1800" u="none" strike="noStrike" cap="none"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Fitzrovia Noir CIC</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596000">
                <a:tc>
                  <a:txBody>
                    <a:bodyPr/>
                    <a:lstStyle/>
                    <a:p>
                      <a:pPr marL="0" marR="0" lvl="0" indent="0" algn="l" rtl="0">
                        <a:lnSpc>
                          <a:spcPct val="111111"/>
                        </a:lnSpc>
                        <a:spcBef>
                          <a:spcPts val="0"/>
                        </a:spcBef>
                        <a:spcAft>
                          <a:spcPts val="0"/>
                        </a:spcAft>
                        <a:buNone/>
                      </a:pPr>
                      <a:r>
                        <a:rPr lang="en-US" sz="1800" u="none" strike="noStrike" cap="none" dirty="0"/>
                        <a:t>Compass Friendly Society</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ABC Credit Union</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Let’s Do Business Group</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HR Sports Academy CIC</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596000">
                <a:tc>
                  <a:txBody>
                    <a:bodyPr/>
                    <a:lstStyle/>
                    <a:p>
                      <a:pPr marL="0" marR="0" lvl="0" indent="0" algn="l" rtl="0">
                        <a:lnSpc>
                          <a:spcPct val="111111"/>
                        </a:lnSpc>
                        <a:spcBef>
                          <a:spcPts val="0"/>
                        </a:spcBef>
                        <a:spcAft>
                          <a:spcPts val="0"/>
                        </a:spcAft>
                        <a:buNone/>
                      </a:pPr>
                      <a:r>
                        <a:rPr lang="en-US" sz="1800" u="none" strike="noStrike" cap="none" dirty="0"/>
                        <a:t>Benenden Health Care Society</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4CG Cymru</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Moving On Durham</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Borderlines Film Festival CIC</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Essential values of third sector organisations (1)</a:t>
            </a:r>
            <a:endParaRPr dirty="0"/>
          </a:p>
        </p:txBody>
      </p:sp>
      <p:sp>
        <p:nvSpPr>
          <p:cNvPr id="191" name="Google Shape;191;p23"/>
          <p:cNvSpPr txBox="1">
            <a:spLocks noGrp="1"/>
          </p:cNvSpPr>
          <p:nvPr>
            <p:ph type="body" idx="1"/>
          </p:nvPr>
        </p:nvSpPr>
        <p:spPr>
          <a:xfrm>
            <a:off x="457200" y="1242030"/>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2000"/>
              </a:spcBef>
              <a:spcAft>
                <a:spcPts val="0"/>
              </a:spcAft>
              <a:buNone/>
            </a:pPr>
            <a:r>
              <a:rPr lang="en-US" dirty="0"/>
              <a:t>The expected values of third sector organisations are generally classified as:</a:t>
            </a:r>
            <a:endParaRPr dirty="0"/>
          </a:p>
          <a:p>
            <a:pPr marL="324000" lvl="0" indent="-324000" algn="l" rtl="0">
              <a:lnSpc>
                <a:spcPct val="111111"/>
              </a:lnSpc>
              <a:spcBef>
                <a:spcPts val="1500"/>
              </a:spcBef>
              <a:spcAft>
                <a:spcPts val="0"/>
              </a:spcAft>
              <a:buClr>
                <a:srgbClr val="0070C0"/>
              </a:buClr>
              <a:buSzPts val="1800"/>
              <a:buFont typeface="Arial"/>
              <a:buAutoNum type="arabicPeriod"/>
            </a:pPr>
            <a:r>
              <a:rPr lang="en-US" dirty="0">
                <a:solidFill>
                  <a:srgbClr val="000000"/>
                </a:solidFill>
              </a:rPr>
              <a:t>Helping to improve people’s lives in some way.</a:t>
            </a:r>
            <a:endParaRPr dirty="0"/>
          </a:p>
          <a:p>
            <a:pPr marL="324000" lvl="0" indent="-324000" algn="l" rtl="0">
              <a:lnSpc>
                <a:spcPct val="111111"/>
              </a:lnSpc>
              <a:spcBef>
                <a:spcPts val="1000"/>
              </a:spcBef>
              <a:spcAft>
                <a:spcPts val="0"/>
              </a:spcAft>
              <a:buClr>
                <a:srgbClr val="0070C0"/>
              </a:buClr>
              <a:buSzPts val="1800"/>
              <a:buFont typeface="Arial"/>
              <a:buAutoNum type="arabicPeriod"/>
            </a:pPr>
            <a:r>
              <a:rPr lang="en-US" dirty="0">
                <a:solidFill>
                  <a:srgbClr val="000000"/>
                </a:solidFill>
              </a:rPr>
              <a:t>Delivering essential services.</a:t>
            </a:r>
            <a:endParaRPr dirty="0"/>
          </a:p>
          <a:p>
            <a:pPr marL="324000" lvl="0" indent="-324000" algn="l" rtl="0">
              <a:lnSpc>
                <a:spcPct val="111111"/>
              </a:lnSpc>
              <a:spcBef>
                <a:spcPts val="1000"/>
              </a:spcBef>
              <a:spcAft>
                <a:spcPts val="0"/>
              </a:spcAft>
              <a:buClr>
                <a:srgbClr val="0070C0"/>
              </a:buClr>
              <a:buSzPts val="1800"/>
              <a:buFont typeface="Arial"/>
              <a:buAutoNum type="arabicPeriod"/>
            </a:pPr>
            <a:r>
              <a:rPr lang="en-US" dirty="0">
                <a:solidFill>
                  <a:srgbClr val="000000"/>
                </a:solidFill>
              </a:rPr>
              <a:t>Contributing to economic growth.</a:t>
            </a:r>
            <a:endParaRPr dirty="0"/>
          </a:p>
          <a:p>
            <a:pPr marL="324000" lvl="0" indent="-324000" algn="l" rtl="0">
              <a:lnSpc>
                <a:spcPct val="111111"/>
              </a:lnSpc>
              <a:spcBef>
                <a:spcPts val="1000"/>
              </a:spcBef>
              <a:spcAft>
                <a:spcPts val="0"/>
              </a:spcAft>
              <a:buClr>
                <a:srgbClr val="0070C0"/>
              </a:buClr>
              <a:buSzPts val="1800"/>
              <a:buFont typeface="Arial"/>
              <a:buAutoNum type="arabicPeriod"/>
            </a:pPr>
            <a:r>
              <a:rPr lang="en-US" dirty="0">
                <a:solidFill>
                  <a:srgbClr val="000000"/>
                </a:solidFill>
              </a:rPr>
              <a:t>Playing a vital role in supporting communities at local levels.</a:t>
            </a:r>
            <a:endParaRPr dirty="0"/>
          </a:p>
          <a:p>
            <a:pPr marL="0" lvl="0" indent="0" algn="l" rtl="0">
              <a:lnSpc>
                <a:spcPct val="111111"/>
              </a:lnSpc>
              <a:spcBef>
                <a:spcPts val="1000"/>
              </a:spcBef>
              <a:spcAft>
                <a:spcPts val="0"/>
              </a:spcAft>
              <a:buNone/>
            </a:pPr>
            <a:endParaRPr dirty="0">
              <a:solidFill>
                <a:srgbClr val="000000"/>
              </a:solidFill>
            </a:endParaRPr>
          </a:p>
          <a:p>
            <a:pPr marL="0" lvl="0" indent="0" algn="l" rtl="0">
              <a:lnSpc>
                <a:spcPct val="111111"/>
              </a:lnSpc>
              <a:spcBef>
                <a:spcPts val="1000"/>
              </a:spcBef>
              <a:spcAft>
                <a:spcPts val="0"/>
              </a:spcAft>
              <a:buNone/>
            </a:pPr>
            <a:r>
              <a:rPr lang="en-US" dirty="0">
                <a:solidFill>
                  <a:srgbClr val="000000"/>
                </a:solidFill>
              </a:rPr>
              <a:t>Businesses may share these expected values and have limited liability status (eg CICs or social enterprises) but with an ethos that it’s not run for </a:t>
            </a:r>
            <a:r>
              <a:rPr lang="en-US" b="1" i="1" dirty="0">
                <a:solidFill>
                  <a:srgbClr val="000000"/>
                </a:solidFill>
              </a:rPr>
              <a:t>personal</a:t>
            </a:r>
            <a:r>
              <a:rPr lang="en-US" dirty="0">
                <a:solidFill>
                  <a:srgbClr val="000000"/>
                </a:solidFill>
              </a:rPr>
              <a:t> profit.</a:t>
            </a:r>
            <a:endParaRPr dirty="0"/>
          </a:p>
          <a:p>
            <a:pPr marL="0" lvl="0" indent="0" algn="l" rtl="0">
              <a:lnSpc>
                <a:spcPct val="111111"/>
              </a:lnSpc>
              <a:spcBef>
                <a:spcPts val="1000"/>
              </a:spcBef>
              <a:spcAft>
                <a:spcPts val="0"/>
              </a:spcAft>
              <a:buNone/>
            </a:pPr>
            <a:endParaRPr sz="1800" dirty="0">
              <a:solidFill>
                <a:srgbClr val="000000"/>
              </a:solidFill>
            </a:endParaRPr>
          </a:p>
          <a:p>
            <a:pPr marL="0" lvl="2" indent="0" algn="l" rtl="0">
              <a:lnSpc>
                <a:spcPct val="125000"/>
              </a:lnSpc>
              <a:spcBef>
                <a:spcPts val="1000"/>
              </a:spcBef>
              <a:spcAft>
                <a:spcPts val="0"/>
              </a:spcAft>
              <a:buNone/>
            </a:pPr>
            <a:endParaRPr dirty="0"/>
          </a:p>
          <a:p>
            <a:pPr marL="0" lvl="2" indent="0" algn="l" rtl="0">
              <a:lnSpc>
                <a:spcPct val="125000"/>
              </a:lnSpc>
              <a:spcBef>
                <a:spcPts val="1000"/>
              </a:spcBef>
              <a:spcAft>
                <a:spcPts val="0"/>
              </a:spcAft>
              <a:buNone/>
            </a:pPr>
            <a:endParaRPr dirty="0"/>
          </a:p>
          <a:p>
            <a:pPr marL="0" lvl="0" indent="0" algn="l" rtl="0">
              <a:lnSpc>
                <a:spcPct val="120000"/>
              </a:lnSpc>
              <a:spcBef>
                <a:spcPts val="1500"/>
              </a:spcBef>
              <a:spcAft>
                <a:spcPts val="0"/>
              </a:spcAft>
              <a:buNone/>
            </a:pPr>
            <a:endParaRP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24"/>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Essential Values of Third Sector organisations (2)</a:t>
            </a:r>
            <a:endParaRPr dirty="0"/>
          </a:p>
        </p:txBody>
      </p:sp>
      <p:sp>
        <p:nvSpPr>
          <p:cNvPr id="198" name="Google Shape;198;p24"/>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1000"/>
              </a:spcBef>
              <a:spcAft>
                <a:spcPts val="0"/>
              </a:spcAft>
              <a:buNone/>
            </a:pPr>
            <a:r>
              <a:rPr lang="en-US" dirty="0">
                <a:solidFill>
                  <a:srgbClr val="000000"/>
                </a:solidFill>
              </a:rPr>
              <a:t>However, like any business organisation, if a not-for-profit/voluntary organisation is not growing it is dying.</a:t>
            </a:r>
            <a:endParaRPr dirty="0"/>
          </a:p>
          <a:p>
            <a:pPr marL="0" lvl="0" indent="0" algn="l" rtl="0">
              <a:lnSpc>
                <a:spcPct val="100000"/>
              </a:lnSpc>
              <a:spcBef>
                <a:spcPts val="1000"/>
              </a:spcBef>
              <a:spcAft>
                <a:spcPts val="0"/>
              </a:spcAft>
              <a:buNone/>
            </a:pPr>
            <a:endParaRPr dirty="0">
              <a:solidFill>
                <a:srgbClr val="000000"/>
              </a:solidFill>
            </a:endParaRPr>
          </a:p>
          <a:p>
            <a:pPr marL="0" lvl="0" indent="0" algn="l" rtl="0">
              <a:lnSpc>
                <a:spcPct val="100000"/>
              </a:lnSpc>
              <a:spcBef>
                <a:spcPts val="1000"/>
              </a:spcBef>
              <a:spcAft>
                <a:spcPts val="0"/>
              </a:spcAft>
              <a:buNone/>
            </a:pPr>
            <a:r>
              <a:rPr lang="en-US" dirty="0">
                <a:solidFill>
                  <a:srgbClr val="000000"/>
                </a:solidFill>
              </a:rPr>
              <a:t>All third sector organisations need to aim to create surpluses (profits) to sustain financial stability and reinvestment in the organisation and/or its identified cause.</a:t>
            </a:r>
            <a:endParaRPr dirty="0"/>
          </a:p>
          <a:p>
            <a:pPr marL="0" lvl="0" indent="0" algn="l" rtl="0">
              <a:lnSpc>
                <a:spcPct val="100000"/>
              </a:lnSpc>
              <a:spcBef>
                <a:spcPts val="1000"/>
              </a:spcBef>
              <a:spcAft>
                <a:spcPts val="0"/>
              </a:spcAft>
              <a:buNone/>
            </a:pPr>
            <a:endParaRPr dirty="0">
              <a:solidFill>
                <a:srgbClr val="000000"/>
              </a:solidFill>
            </a:endParaRPr>
          </a:p>
          <a:p>
            <a:pPr marL="0" lvl="0" indent="0" algn="l" rtl="0">
              <a:lnSpc>
                <a:spcPct val="100000"/>
              </a:lnSpc>
              <a:spcBef>
                <a:spcPts val="1000"/>
              </a:spcBef>
              <a:spcAft>
                <a:spcPts val="0"/>
              </a:spcAft>
              <a:buNone/>
            </a:pPr>
            <a:r>
              <a:rPr lang="en-US" dirty="0">
                <a:solidFill>
                  <a:srgbClr val="000000"/>
                </a:solidFill>
              </a:rPr>
              <a:t>So, while profit may not be the primary motive, financial health is vital for not-for-profit and voluntary organisations to survive and thrive.  </a:t>
            </a:r>
            <a:endParaRPr dirty="0"/>
          </a:p>
          <a:p>
            <a:pPr marL="0" lvl="0" indent="0" algn="l" rtl="0">
              <a:lnSpc>
                <a:spcPct val="111111"/>
              </a:lnSpc>
              <a:spcBef>
                <a:spcPts val="1000"/>
              </a:spcBef>
              <a:spcAft>
                <a:spcPts val="0"/>
              </a:spcAft>
              <a:buNone/>
            </a:pPr>
            <a:endParaRPr sz="1800" dirty="0">
              <a:solidFill>
                <a:srgbClr val="000000"/>
              </a:solidFill>
            </a:endParaRPr>
          </a:p>
          <a:p>
            <a:pPr marL="0" lvl="2" indent="0" algn="l" rtl="0">
              <a:lnSpc>
                <a:spcPct val="125000"/>
              </a:lnSpc>
              <a:spcBef>
                <a:spcPts val="1000"/>
              </a:spcBef>
              <a:spcAft>
                <a:spcPts val="0"/>
              </a:spcAft>
              <a:buNone/>
            </a:pPr>
            <a:endParaRPr dirty="0"/>
          </a:p>
          <a:p>
            <a:pPr marL="0" lvl="2" indent="0" algn="l" rtl="0">
              <a:lnSpc>
                <a:spcPct val="125000"/>
              </a:lnSpc>
              <a:spcBef>
                <a:spcPts val="1000"/>
              </a:spcBef>
              <a:spcAft>
                <a:spcPts val="0"/>
              </a:spcAft>
              <a:buNone/>
            </a:pPr>
            <a:endParaRPr dirty="0"/>
          </a:p>
          <a:p>
            <a:pPr marL="0" lvl="0" indent="0" algn="l" rtl="0">
              <a:lnSpc>
                <a:spcPct val="120000"/>
              </a:lnSpc>
              <a:spcBef>
                <a:spcPts val="1500"/>
              </a:spcBef>
              <a:spcAft>
                <a:spcPts val="0"/>
              </a:spcAft>
              <a:buNone/>
            </a:pPr>
            <a:endParaRPr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2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Summary – what we did</a:t>
            </a:r>
            <a:endParaRPr dirty="0"/>
          </a:p>
        </p:txBody>
      </p:sp>
      <p:sp>
        <p:nvSpPr>
          <p:cNvPr id="204" name="Google Shape;204;p25"/>
          <p:cNvSpPr txBox="1">
            <a:spLocks noGrp="1"/>
          </p:cNvSpPr>
          <p:nvPr>
            <p:ph type="body" idx="1"/>
          </p:nvPr>
        </p:nvSpPr>
        <p:spPr>
          <a:xfrm>
            <a:off x="457200" y="1593446"/>
            <a:ext cx="8229600" cy="4248000"/>
          </a:xfrm>
          <a:prstGeom prst="rect">
            <a:avLst/>
          </a:prstGeom>
          <a:noFill/>
          <a:ln>
            <a:noFill/>
          </a:ln>
        </p:spPr>
        <p:txBody>
          <a:bodyPr spcFirstLastPara="1" wrap="square" lIns="0" tIns="0" rIns="0" bIns="0" anchor="t" anchorCtr="0">
            <a:noAutofit/>
          </a:bodyPr>
          <a:lstStyle/>
          <a:p>
            <a:pPr marL="342900" lvl="0" indent="-342900" algn="l" rtl="0">
              <a:lnSpc>
                <a:spcPct val="100000"/>
              </a:lnSpc>
              <a:spcBef>
                <a:spcPts val="0"/>
              </a:spcBef>
              <a:spcAft>
                <a:spcPts val="0"/>
              </a:spcAft>
              <a:buClr>
                <a:srgbClr val="0070C0"/>
              </a:buClr>
              <a:buSzPts val="2000"/>
              <a:buFont typeface="Arial"/>
              <a:buChar char="•"/>
            </a:pPr>
            <a:r>
              <a:rPr lang="en-US" dirty="0"/>
              <a:t>Considered what an organisation is and some formal/informal types.</a:t>
            </a:r>
            <a:endParaRPr dirty="0"/>
          </a:p>
          <a:p>
            <a:pPr marL="342900" lvl="0" indent="-342900" algn="l" rtl="0">
              <a:lnSpc>
                <a:spcPct val="100000"/>
              </a:lnSpc>
              <a:spcBef>
                <a:spcPts val="2000"/>
              </a:spcBef>
              <a:spcAft>
                <a:spcPts val="0"/>
              </a:spcAft>
              <a:buClr>
                <a:srgbClr val="0070C0"/>
              </a:buClr>
              <a:buSzPts val="2000"/>
              <a:buFont typeface="Arial"/>
              <a:buChar char="•"/>
            </a:pPr>
            <a:r>
              <a:rPr lang="en-US" dirty="0"/>
              <a:t>Categorised organisations into public, private and third sectors.</a:t>
            </a:r>
            <a:endParaRPr dirty="0"/>
          </a:p>
          <a:p>
            <a:pPr marL="342900" lvl="0" indent="-342900" algn="l" rtl="0">
              <a:lnSpc>
                <a:spcPct val="100000"/>
              </a:lnSpc>
              <a:spcBef>
                <a:spcPts val="2000"/>
              </a:spcBef>
              <a:spcAft>
                <a:spcPts val="0"/>
              </a:spcAft>
              <a:buClr>
                <a:srgbClr val="0070C0"/>
              </a:buClr>
              <a:buSzPts val="2000"/>
              <a:buFont typeface="Arial"/>
              <a:buChar char="•"/>
            </a:pPr>
            <a:r>
              <a:rPr lang="en-US" dirty="0"/>
              <a:t>Discovered the public sector is controlled by national and local government, and reviewed some public sector services.</a:t>
            </a:r>
            <a:endParaRPr dirty="0"/>
          </a:p>
          <a:p>
            <a:pPr marL="342900" lvl="0" indent="-342900" algn="l" rtl="0">
              <a:lnSpc>
                <a:spcPct val="100000"/>
              </a:lnSpc>
              <a:spcBef>
                <a:spcPts val="2000"/>
              </a:spcBef>
              <a:spcAft>
                <a:spcPts val="0"/>
              </a:spcAft>
              <a:buClr>
                <a:srgbClr val="0070C0"/>
              </a:buClr>
              <a:buSzPts val="2000"/>
              <a:buFont typeface="Arial"/>
              <a:buChar char="•"/>
            </a:pPr>
            <a:r>
              <a:rPr lang="en-US" dirty="0"/>
              <a:t>Considered the size and types of private sector businesses.</a:t>
            </a:r>
            <a:endParaRPr dirty="0"/>
          </a:p>
          <a:p>
            <a:pPr marL="342900" lvl="0" indent="-342900" algn="l" rtl="0">
              <a:lnSpc>
                <a:spcPct val="100000"/>
              </a:lnSpc>
              <a:spcBef>
                <a:spcPts val="2000"/>
              </a:spcBef>
              <a:spcAft>
                <a:spcPts val="0"/>
              </a:spcAft>
              <a:buClr>
                <a:srgbClr val="0070C0"/>
              </a:buClr>
              <a:buSzPts val="2000"/>
              <a:buFont typeface="Arial"/>
              <a:buChar char="•"/>
            </a:pPr>
            <a:r>
              <a:rPr lang="en-US" dirty="0"/>
              <a:t>Reviewed the main characteristics and reasons for business organisations.</a:t>
            </a:r>
            <a:endParaRPr dirty="0"/>
          </a:p>
          <a:p>
            <a:pPr marL="342900" lvl="0" indent="-342900" algn="l" rtl="0">
              <a:lnSpc>
                <a:spcPct val="100000"/>
              </a:lnSpc>
              <a:spcBef>
                <a:spcPts val="2000"/>
              </a:spcBef>
              <a:spcAft>
                <a:spcPts val="0"/>
              </a:spcAft>
              <a:buClr>
                <a:srgbClr val="0070C0"/>
              </a:buClr>
              <a:buSzPts val="2000"/>
              <a:buFont typeface="Arial"/>
              <a:buChar char="•"/>
            </a:pPr>
            <a:r>
              <a:rPr lang="en-US" dirty="0"/>
              <a:t>Explored different types of third sector organisations.</a:t>
            </a:r>
            <a:endParaRPr dirty="0"/>
          </a:p>
          <a:p>
            <a:pPr marL="342900" lvl="0" indent="-342900" algn="l" rtl="0">
              <a:lnSpc>
                <a:spcPct val="100000"/>
              </a:lnSpc>
              <a:spcBef>
                <a:spcPts val="2000"/>
              </a:spcBef>
              <a:spcAft>
                <a:spcPts val="0"/>
              </a:spcAft>
              <a:buClr>
                <a:srgbClr val="0070C0"/>
              </a:buClr>
              <a:buSzPts val="2000"/>
              <a:buFont typeface="Arial"/>
              <a:buChar char="•"/>
            </a:pPr>
            <a:r>
              <a:rPr lang="en-US" dirty="0"/>
              <a:t>Acknowledged the essential values expected of third sector organisations.</a:t>
            </a:r>
            <a:endParaRPr dirty="0"/>
          </a:p>
          <a:p>
            <a:pPr marL="342900" lvl="0" indent="-215900" algn="l" rtl="0">
              <a:lnSpc>
                <a:spcPct val="120000"/>
              </a:lnSpc>
              <a:spcBef>
                <a:spcPts val="2000"/>
              </a:spcBef>
              <a:spcAft>
                <a:spcPts val="0"/>
              </a:spcAft>
              <a:buClr>
                <a:schemeClr val="dk1"/>
              </a:buClr>
              <a:buSzPts val="2000"/>
              <a:buFont typeface="Arial"/>
              <a:buNone/>
            </a:pPr>
            <a:endParaRPr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26"/>
          <p:cNvSpPr txBox="1">
            <a:spLocks noGrp="1"/>
          </p:cNvSpPr>
          <p:nvPr>
            <p:ph type="body" idx="4294967295"/>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ctr" rtl="0">
              <a:lnSpc>
                <a:spcPct val="100000"/>
              </a:lnSpc>
              <a:spcBef>
                <a:spcPts val="0"/>
              </a:spcBef>
              <a:spcAft>
                <a:spcPts val="0"/>
              </a:spcAft>
              <a:buNone/>
            </a:pPr>
            <a:endParaRPr sz="6000" dirty="0">
              <a:solidFill>
                <a:srgbClr val="E30613"/>
              </a:solidFill>
            </a:endParaRPr>
          </a:p>
          <a:p>
            <a:pPr marL="0" lvl="0" indent="0" algn="ctr" rtl="0">
              <a:lnSpc>
                <a:spcPct val="100000"/>
              </a:lnSpc>
              <a:spcBef>
                <a:spcPts val="2000"/>
              </a:spcBef>
              <a:spcAft>
                <a:spcPts val="0"/>
              </a:spcAft>
              <a:buNone/>
            </a:pPr>
            <a:r>
              <a:rPr lang="en-US" sz="6000" dirty="0">
                <a:solidFill>
                  <a:srgbClr val="0077E3"/>
                </a:solidFill>
              </a:rPr>
              <a:t>Any questions?</a:t>
            </a: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0" name="Google Shape;40;p3"/>
          <p:cNvSpPr txBox="1">
            <a:spLocks noGrp="1"/>
          </p:cNvSpPr>
          <p:nvPr>
            <p:ph type="title"/>
          </p:nvPr>
        </p:nvSpPr>
        <p:spPr>
          <a:xfrm>
            <a:off x="457200" y="1021534"/>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Organisations (1)</a:t>
            </a:r>
            <a:endParaRPr dirty="0"/>
          </a:p>
        </p:txBody>
      </p:sp>
      <p:sp>
        <p:nvSpPr>
          <p:cNvPr id="41" name="Google Shape;41;p3"/>
          <p:cNvSpPr txBox="1">
            <a:spLocks noGrp="1"/>
          </p:cNvSpPr>
          <p:nvPr>
            <p:ph type="body" idx="1"/>
          </p:nvPr>
        </p:nvSpPr>
        <p:spPr>
          <a:xfrm>
            <a:off x="457200" y="1482571"/>
            <a:ext cx="8118629" cy="4280222"/>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b="1" dirty="0"/>
              <a:t>Definition:</a:t>
            </a:r>
            <a:r>
              <a:rPr lang="en-US" dirty="0"/>
              <a:t> An organisation is a group of people who come together for a common purpose.</a:t>
            </a:r>
            <a:endParaRPr dirty="0"/>
          </a:p>
          <a:p>
            <a:pPr marL="215900" lvl="1" indent="-215900" algn="l" rtl="0">
              <a:lnSpc>
                <a:spcPct val="120000"/>
              </a:lnSpc>
              <a:spcBef>
                <a:spcPts val="1500"/>
              </a:spcBef>
              <a:spcAft>
                <a:spcPts val="0"/>
              </a:spcAft>
              <a:buSzPts val="2000"/>
              <a:buChar char="•"/>
            </a:pPr>
            <a:r>
              <a:rPr lang="en-US" dirty="0"/>
              <a:t>Organisations are formed in every culture, for a variety of reasons.</a:t>
            </a:r>
            <a:endParaRPr dirty="0"/>
          </a:p>
          <a:p>
            <a:pPr marL="215900" lvl="1" indent="-215900" algn="l" rtl="0">
              <a:lnSpc>
                <a:spcPct val="120000"/>
              </a:lnSpc>
              <a:spcBef>
                <a:spcPts val="1000"/>
              </a:spcBef>
              <a:spcAft>
                <a:spcPts val="0"/>
              </a:spcAft>
              <a:buSzPts val="2000"/>
              <a:buChar char="•"/>
            </a:pPr>
            <a:r>
              <a:rPr lang="en-US" dirty="0"/>
              <a:t>They can be set up formally or informally.</a:t>
            </a:r>
            <a:endParaRPr dirty="0"/>
          </a:p>
          <a:p>
            <a:pPr marL="215900" lvl="1" indent="-215900" algn="l" rtl="0">
              <a:lnSpc>
                <a:spcPct val="120000"/>
              </a:lnSpc>
              <a:spcBef>
                <a:spcPts val="1000"/>
              </a:spcBef>
              <a:spcAft>
                <a:spcPts val="0"/>
              </a:spcAft>
              <a:buSzPts val="2000"/>
              <a:buChar char="•"/>
            </a:pPr>
            <a:r>
              <a:rPr lang="en-US" dirty="0"/>
              <a:t>We all belong to informal organisations throughout our life – such as: </a:t>
            </a:r>
            <a:endParaRPr dirty="0"/>
          </a:p>
          <a:p>
            <a:pPr marL="0" lvl="0" indent="0" algn="l" rtl="0">
              <a:lnSpc>
                <a:spcPct val="120000"/>
              </a:lnSpc>
              <a:spcBef>
                <a:spcPts val="1500"/>
              </a:spcBef>
              <a:spcAft>
                <a:spcPts val="0"/>
              </a:spcAft>
              <a:buNone/>
            </a:pPr>
            <a:endParaRPr dirty="0"/>
          </a:p>
          <a:p>
            <a:pPr marL="0" lvl="0" indent="0" algn="l" rtl="0">
              <a:lnSpc>
                <a:spcPct val="120000"/>
              </a:lnSpc>
              <a:spcBef>
                <a:spcPts val="2000"/>
              </a:spcBef>
              <a:spcAft>
                <a:spcPts val="0"/>
              </a:spcAft>
              <a:buNone/>
            </a:pPr>
            <a:endParaRPr dirty="0"/>
          </a:p>
          <a:p>
            <a:pPr marL="0" lvl="0" indent="0" algn="l" rtl="0">
              <a:lnSpc>
                <a:spcPct val="120000"/>
              </a:lnSpc>
              <a:spcBef>
                <a:spcPts val="2000"/>
              </a:spcBef>
              <a:spcAft>
                <a:spcPts val="0"/>
              </a:spcAft>
              <a:buNone/>
            </a:pPr>
            <a:endParaRPr dirty="0"/>
          </a:p>
          <a:p>
            <a:pPr marL="0" lvl="0" indent="0" algn="l" rtl="0">
              <a:lnSpc>
                <a:spcPct val="120000"/>
              </a:lnSpc>
              <a:spcBef>
                <a:spcPts val="2000"/>
              </a:spcBef>
              <a:spcAft>
                <a:spcPts val="0"/>
              </a:spcAft>
              <a:buNone/>
            </a:pPr>
            <a:r>
              <a:rPr lang="en-US" dirty="0"/>
              <a:t>	Family			School			Sports</a:t>
            </a:r>
            <a:endParaRPr dirty="0"/>
          </a:p>
        </p:txBody>
      </p:sp>
      <p:pic>
        <p:nvPicPr>
          <p:cNvPr id="1026" name="Picture 2">
            <a:extLst>
              <a:ext uri="{FF2B5EF4-FFF2-40B4-BE49-F238E27FC236}">
                <a16:creationId xmlns:a16="http://schemas.microsoft.com/office/drawing/2014/main" id="{AFACE0E5-49F4-0F5E-E8C9-298719AF5C4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a:off x="865590" y="4061051"/>
            <a:ext cx="1815466" cy="1494881"/>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a:extLst>
              <a:ext uri="{FF2B5EF4-FFF2-40B4-BE49-F238E27FC236}">
                <a16:creationId xmlns:a16="http://schemas.microsoft.com/office/drawing/2014/main" id="{8B0B293E-5678-8AF4-E322-9E016A72B9CF}"/>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p:blipFill>
        <p:spPr bwMode="auto">
          <a:xfrm>
            <a:off x="3273496" y="4063530"/>
            <a:ext cx="2250086" cy="1503057"/>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a:extLst>
              <a:ext uri="{FF2B5EF4-FFF2-40B4-BE49-F238E27FC236}">
                <a16:creationId xmlns:a16="http://schemas.microsoft.com/office/drawing/2014/main" id="{B271CCD7-6C65-2CF7-7422-068EAEC6C28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p:blipFill>
        <p:spPr bwMode="auto">
          <a:xfrm>
            <a:off x="6068904" y="4081744"/>
            <a:ext cx="2209506" cy="14759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4"/>
          <p:cNvSpPr txBox="1">
            <a:spLocks noGrp="1"/>
          </p:cNvSpPr>
          <p:nvPr>
            <p:ph type="title"/>
          </p:nvPr>
        </p:nvSpPr>
        <p:spPr>
          <a:xfrm>
            <a:off x="457200" y="978441"/>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Organisations (2)</a:t>
            </a:r>
            <a:endParaRPr dirty="0"/>
          </a:p>
        </p:txBody>
      </p:sp>
      <p:sp>
        <p:nvSpPr>
          <p:cNvPr id="50" name="Google Shape;50;p4"/>
          <p:cNvSpPr txBox="1">
            <a:spLocks noGrp="1"/>
          </p:cNvSpPr>
          <p:nvPr>
            <p:ph type="body" idx="1"/>
          </p:nvPr>
        </p:nvSpPr>
        <p:spPr>
          <a:xfrm>
            <a:off x="457200" y="1361029"/>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dirty="0"/>
              <a:t>In a business context, organisations operate formally in the following sectors: </a:t>
            </a:r>
            <a:endParaRPr dirty="0"/>
          </a:p>
          <a:p>
            <a:pPr marL="215900" lvl="1" indent="-215900" algn="l" rtl="0">
              <a:lnSpc>
                <a:spcPct val="100000"/>
              </a:lnSpc>
              <a:spcBef>
                <a:spcPts val="600"/>
              </a:spcBef>
              <a:spcAft>
                <a:spcPts val="0"/>
              </a:spcAft>
              <a:buSzPts val="2000"/>
              <a:buChar char="•"/>
            </a:pPr>
            <a:r>
              <a:rPr lang="en-US" dirty="0"/>
              <a:t>Public.</a:t>
            </a:r>
            <a:endParaRPr dirty="0"/>
          </a:p>
          <a:p>
            <a:pPr marL="215900" lvl="1" indent="-215900" algn="l" rtl="0">
              <a:lnSpc>
                <a:spcPct val="100000"/>
              </a:lnSpc>
              <a:spcBef>
                <a:spcPts val="1000"/>
              </a:spcBef>
              <a:spcAft>
                <a:spcPts val="0"/>
              </a:spcAft>
              <a:buSzPts val="2000"/>
              <a:buChar char="•"/>
            </a:pPr>
            <a:r>
              <a:rPr lang="en-US" dirty="0"/>
              <a:t>Private.</a:t>
            </a:r>
            <a:endParaRPr dirty="0"/>
          </a:p>
          <a:p>
            <a:pPr marL="215900" lvl="1" indent="-215900" algn="l" rtl="0">
              <a:lnSpc>
                <a:spcPct val="100000"/>
              </a:lnSpc>
              <a:spcBef>
                <a:spcPts val="1000"/>
              </a:spcBef>
              <a:spcAft>
                <a:spcPts val="0"/>
              </a:spcAft>
              <a:buSzPts val="2000"/>
              <a:buChar char="•"/>
            </a:pPr>
            <a:r>
              <a:rPr lang="en-US" dirty="0"/>
              <a:t>Not-for-profit/voluntary (also known as the third sector).</a:t>
            </a:r>
            <a:endParaRPr dirty="0"/>
          </a:p>
          <a:p>
            <a:pPr marL="0" lvl="0" indent="0" algn="l" rtl="0">
              <a:lnSpc>
                <a:spcPct val="120000"/>
              </a:lnSpc>
              <a:spcBef>
                <a:spcPts val="1500"/>
              </a:spcBef>
              <a:spcAft>
                <a:spcPts val="0"/>
              </a:spcAft>
              <a:buNone/>
            </a:pPr>
            <a:endParaRPr dirty="0"/>
          </a:p>
          <a:p>
            <a:pPr marL="0" lvl="0" indent="0" algn="l" rtl="0">
              <a:lnSpc>
                <a:spcPct val="120000"/>
              </a:lnSpc>
              <a:spcBef>
                <a:spcPts val="2000"/>
              </a:spcBef>
              <a:spcAft>
                <a:spcPts val="0"/>
              </a:spcAft>
              <a:buNone/>
            </a:pPr>
            <a:endParaRPr dirty="0"/>
          </a:p>
          <a:p>
            <a:pPr marL="0" lvl="0" indent="0" algn="l" rtl="0">
              <a:lnSpc>
                <a:spcPct val="120000"/>
              </a:lnSpc>
              <a:spcBef>
                <a:spcPts val="2000"/>
              </a:spcBef>
              <a:spcAft>
                <a:spcPts val="0"/>
              </a:spcAft>
              <a:buNone/>
            </a:pPr>
            <a:endParaRPr dirty="0"/>
          </a:p>
          <a:p>
            <a:pPr marL="0" lvl="0" indent="0" algn="l" rtl="0">
              <a:lnSpc>
                <a:spcPct val="100000"/>
              </a:lnSpc>
              <a:spcBef>
                <a:spcPts val="0"/>
              </a:spcBef>
              <a:spcAft>
                <a:spcPts val="0"/>
              </a:spcAft>
              <a:buNone/>
            </a:pPr>
            <a:r>
              <a:rPr lang="en-US" dirty="0"/>
              <a:t>         </a:t>
            </a:r>
            <a:r>
              <a:rPr lang="en-US" sz="1400" dirty="0"/>
              <a:t>Public sector	                            Private sector	                             Not-for-profit/voluntary       	(NHS)                                     (Business)	                              (Charities)																			</a:t>
            </a:r>
          </a:p>
          <a:p>
            <a:pPr marL="0" lvl="0" indent="0" algn="l" rtl="0">
              <a:lnSpc>
                <a:spcPct val="120000"/>
              </a:lnSpc>
              <a:spcBef>
                <a:spcPts val="2000"/>
              </a:spcBef>
              <a:spcAft>
                <a:spcPts val="0"/>
              </a:spcAft>
              <a:buNone/>
            </a:pPr>
            <a:r>
              <a:rPr lang="en-US" sz="1400" dirty="0"/>
              <a:t>		                                           	                                              </a:t>
            </a:r>
            <a:endParaRPr sz="1400" dirty="0"/>
          </a:p>
        </p:txBody>
      </p:sp>
      <p:pic>
        <p:nvPicPr>
          <p:cNvPr id="2050" name="Picture 2">
            <a:extLst>
              <a:ext uri="{FF2B5EF4-FFF2-40B4-BE49-F238E27FC236}">
                <a16:creationId xmlns:a16="http://schemas.microsoft.com/office/drawing/2014/main" id="{737CD1AF-C870-10B9-E863-2D4CC760CD3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a:off x="899940" y="3547792"/>
            <a:ext cx="2091659" cy="139722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FE9EB5AF-1904-3999-1DF3-1ECD355D3D4A}"/>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p:blipFill>
        <p:spPr bwMode="auto">
          <a:xfrm>
            <a:off x="3434339" y="3547792"/>
            <a:ext cx="2275321" cy="1519914"/>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id="{8E6F1DF5-CE80-ADEA-5E07-0BF5C146C9E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p:blipFill>
        <p:spPr bwMode="auto">
          <a:xfrm>
            <a:off x="6152400" y="3547792"/>
            <a:ext cx="2275321" cy="15199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Google Shape;58;p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Business organisations – the public sector (1)</a:t>
            </a:r>
            <a:endParaRPr dirty="0"/>
          </a:p>
        </p:txBody>
      </p:sp>
      <p:sp>
        <p:nvSpPr>
          <p:cNvPr id="59" name="Google Shape;59;p5"/>
          <p:cNvSpPr txBox="1">
            <a:spLocks noGrp="1"/>
          </p:cNvSpPr>
          <p:nvPr>
            <p:ph type="body" idx="1"/>
          </p:nvPr>
        </p:nvSpPr>
        <p:spPr>
          <a:xfrm>
            <a:off x="457200" y="1390588"/>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2000"/>
              </a:spcBef>
              <a:spcAft>
                <a:spcPts val="0"/>
              </a:spcAft>
              <a:buNone/>
            </a:pPr>
            <a:r>
              <a:rPr lang="en-US" sz="2000" b="1" dirty="0"/>
              <a:t>Public sector – classic definition</a:t>
            </a:r>
            <a:endParaRPr dirty="0"/>
          </a:p>
          <a:p>
            <a:pPr marL="0" lvl="0" indent="0" algn="l" rtl="0">
              <a:lnSpc>
                <a:spcPct val="120000"/>
              </a:lnSpc>
              <a:spcBef>
                <a:spcPts val="2000"/>
              </a:spcBef>
              <a:spcAft>
                <a:spcPts val="0"/>
              </a:spcAft>
              <a:buNone/>
            </a:pPr>
            <a:r>
              <a:rPr lang="en-US" sz="2000" dirty="0"/>
              <a:t>Organisations owned and controlled by national governments or local authorities are run for the benefit of the whole nation or </a:t>
            </a:r>
            <a:r>
              <a:rPr lang="en-US" dirty="0"/>
              <a:t>the local area and </a:t>
            </a:r>
            <a:r>
              <a:rPr lang="en-US" sz="2000" dirty="0"/>
              <a:t>operate in the </a:t>
            </a:r>
            <a:r>
              <a:rPr lang="en-US" dirty="0"/>
              <a:t>PUBLIC SECTOR.</a:t>
            </a:r>
            <a:endParaRPr dirty="0"/>
          </a:p>
          <a:p>
            <a:pPr marL="0" lvl="3" indent="0" algn="l" rtl="0">
              <a:lnSpc>
                <a:spcPct val="100000"/>
              </a:lnSpc>
              <a:spcBef>
                <a:spcPts val="1500"/>
              </a:spcBef>
              <a:spcAft>
                <a:spcPts val="0"/>
              </a:spcAft>
              <a:buSzPts val="2000"/>
              <a:buNone/>
            </a:pPr>
            <a:endParaRPr sz="2000" dirty="0"/>
          </a:p>
          <a:p>
            <a:pPr marL="0" lvl="3" indent="0" algn="ctr" rtl="0">
              <a:lnSpc>
                <a:spcPct val="100000"/>
              </a:lnSpc>
              <a:spcBef>
                <a:spcPts val="1000"/>
              </a:spcBef>
              <a:spcAft>
                <a:spcPts val="0"/>
              </a:spcAft>
              <a:buSzPts val="2000"/>
              <a:buNone/>
            </a:pPr>
            <a:endParaRPr sz="2000" dirty="0"/>
          </a:p>
          <a:p>
            <a:pPr marL="215900" lvl="3" indent="-88900" algn="l" rtl="0">
              <a:lnSpc>
                <a:spcPct val="100000"/>
              </a:lnSpc>
              <a:spcBef>
                <a:spcPts val="1000"/>
              </a:spcBef>
              <a:spcAft>
                <a:spcPts val="0"/>
              </a:spcAft>
              <a:buSzPts val="2000"/>
              <a:buNone/>
            </a:pPr>
            <a:endParaRPr sz="2000" dirty="0"/>
          </a:p>
          <a:p>
            <a:pPr marL="0" lvl="0" indent="0" algn="l" rtl="0">
              <a:lnSpc>
                <a:spcPct val="85714"/>
              </a:lnSpc>
              <a:spcBef>
                <a:spcPts val="1500"/>
              </a:spcBef>
              <a:spcAft>
                <a:spcPts val="0"/>
              </a:spcAft>
              <a:buNone/>
            </a:pPr>
            <a:endParaRPr sz="2800" dirty="0"/>
          </a:p>
        </p:txBody>
      </p:sp>
      <p:pic>
        <p:nvPicPr>
          <p:cNvPr id="3074" name="Picture 2">
            <a:extLst>
              <a:ext uri="{FF2B5EF4-FFF2-40B4-BE49-F238E27FC236}">
                <a16:creationId xmlns:a16="http://schemas.microsoft.com/office/drawing/2014/main" id="{C0A6D026-3D7E-2080-32FD-36F3583D0065}"/>
              </a:ext>
            </a:extLst>
          </p:cNvPr>
          <p:cNvPicPr>
            <a:picLocks noChangeAspect="1" noChangeArrowheads="1"/>
          </p:cNvPicPr>
          <p:nvPr/>
        </p:nvPicPr>
        <p:blipFill>
          <a:blip r:embed="rId3"/>
          <a:srcRect/>
          <a:stretch/>
        </p:blipFill>
        <p:spPr bwMode="auto">
          <a:xfrm>
            <a:off x="2898719" y="3514588"/>
            <a:ext cx="3674246" cy="245439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6"/>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Business organisations – the public sector (2)</a:t>
            </a:r>
            <a:endParaRPr dirty="0"/>
          </a:p>
        </p:txBody>
      </p:sp>
      <p:sp>
        <p:nvSpPr>
          <p:cNvPr id="66" name="Google Shape;66;p6"/>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2000"/>
              </a:spcBef>
              <a:spcAft>
                <a:spcPts val="0"/>
              </a:spcAft>
              <a:buNone/>
            </a:pPr>
            <a:r>
              <a:rPr lang="en-US" dirty="0"/>
              <a:t>The term p</a:t>
            </a:r>
            <a:r>
              <a:rPr lang="en-US" sz="2000" dirty="0"/>
              <a:t>ublic sector is very broad. It embraces political, economic and legal organisations responsible for the administration and welfare of a nation and its people.</a:t>
            </a:r>
            <a:endParaRPr dirty="0"/>
          </a:p>
          <a:p>
            <a:pPr marL="0" lvl="0" indent="0" algn="l" rtl="0">
              <a:lnSpc>
                <a:spcPct val="120000"/>
              </a:lnSpc>
              <a:spcBef>
                <a:spcPts val="2000"/>
              </a:spcBef>
              <a:spcAft>
                <a:spcPts val="0"/>
              </a:spcAft>
              <a:buNone/>
            </a:pPr>
            <a:r>
              <a:rPr lang="en-US" sz="2000" dirty="0"/>
              <a:t>The two major administrators of public sector organisations are:  </a:t>
            </a:r>
            <a:endParaRPr sz="2000" dirty="0"/>
          </a:p>
          <a:p>
            <a:pPr marL="215900" lvl="3" indent="-215900" algn="l" rtl="0">
              <a:lnSpc>
                <a:spcPct val="111111"/>
              </a:lnSpc>
              <a:spcBef>
                <a:spcPts val="1500"/>
              </a:spcBef>
              <a:spcAft>
                <a:spcPts val="0"/>
              </a:spcAft>
              <a:buSzPts val="1800"/>
              <a:buChar char="•"/>
            </a:pPr>
            <a:r>
              <a:rPr lang="en-US" sz="2000" dirty="0"/>
              <a:t>National government.</a:t>
            </a:r>
            <a:endParaRPr sz="2000" dirty="0"/>
          </a:p>
          <a:p>
            <a:pPr marL="215900" lvl="3" indent="-215900" algn="l" rtl="0">
              <a:lnSpc>
                <a:spcPct val="111111"/>
              </a:lnSpc>
              <a:spcBef>
                <a:spcPts val="1000"/>
              </a:spcBef>
              <a:spcAft>
                <a:spcPts val="0"/>
              </a:spcAft>
              <a:buSzPts val="1800"/>
              <a:buChar char="•"/>
            </a:pPr>
            <a:r>
              <a:rPr lang="en-US" sz="2000" dirty="0"/>
              <a:t>Local authorities.</a:t>
            </a:r>
            <a:endParaRPr sz="2000" dirty="0"/>
          </a:p>
          <a:p>
            <a:pPr marL="0" lvl="3" indent="0" algn="l" rtl="0">
              <a:lnSpc>
                <a:spcPct val="100000"/>
              </a:lnSpc>
              <a:spcBef>
                <a:spcPts val="1000"/>
              </a:spcBef>
              <a:spcAft>
                <a:spcPts val="0"/>
              </a:spcAft>
              <a:buSzPts val="2000"/>
              <a:buNone/>
            </a:pPr>
            <a:endParaRPr sz="2000" dirty="0"/>
          </a:p>
          <a:p>
            <a:pPr marL="215900" lvl="3" indent="-88900" algn="l" rtl="0">
              <a:lnSpc>
                <a:spcPct val="100000"/>
              </a:lnSpc>
              <a:spcBef>
                <a:spcPts val="1000"/>
              </a:spcBef>
              <a:spcAft>
                <a:spcPts val="0"/>
              </a:spcAft>
              <a:buSzPts val="2000"/>
              <a:buNone/>
            </a:pPr>
            <a:endParaRPr sz="2000" dirty="0"/>
          </a:p>
          <a:p>
            <a:pPr marL="0" lvl="0" indent="0" algn="l" rtl="0">
              <a:lnSpc>
                <a:spcPct val="85714"/>
              </a:lnSpc>
              <a:spcBef>
                <a:spcPts val="1500"/>
              </a:spcBef>
              <a:spcAft>
                <a:spcPts val="0"/>
              </a:spcAft>
              <a:buNone/>
            </a:pPr>
            <a:endParaRPr sz="2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Google Shape;72;p7"/>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The public sector – national government</a:t>
            </a:r>
            <a:endParaRPr b="0" dirty="0"/>
          </a:p>
        </p:txBody>
      </p:sp>
      <p:sp>
        <p:nvSpPr>
          <p:cNvPr id="73" name="Google Shape;73;p7"/>
          <p:cNvSpPr txBox="1">
            <a:spLocks noGrp="1"/>
          </p:cNvSpPr>
          <p:nvPr>
            <p:ph type="body" idx="1"/>
          </p:nvPr>
        </p:nvSpPr>
        <p:spPr>
          <a:xfrm>
            <a:off x="483834" y="1512000"/>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Responsible for how the country is run.</a:t>
            </a:r>
            <a:endParaRPr dirty="0"/>
          </a:p>
          <a:p>
            <a:pPr marL="215900" lvl="3" indent="-215900" algn="l" rtl="0">
              <a:lnSpc>
                <a:spcPct val="111111"/>
              </a:lnSpc>
              <a:spcBef>
                <a:spcPts val="1000"/>
              </a:spcBef>
              <a:spcAft>
                <a:spcPts val="0"/>
              </a:spcAft>
              <a:buSzPts val="1800"/>
              <a:buChar char="•"/>
            </a:pPr>
            <a:r>
              <a:rPr lang="en-US" sz="1800" dirty="0"/>
              <a:t>Formulate government policies</a:t>
            </a:r>
            <a:endParaRPr sz="1800" dirty="0"/>
          </a:p>
          <a:p>
            <a:pPr marL="609750" lvl="0" indent="-285750" algn="l" rtl="0">
              <a:lnSpc>
                <a:spcPct val="125000"/>
              </a:lnSpc>
              <a:spcBef>
                <a:spcPts val="500"/>
              </a:spcBef>
              <a:spcAft>
                <a:spcPts val="0"/>
              </a:spcAft>
              <a:buClr>
                <a:srgbClr val="0077E3"/>
              </a:buClr>
              <a:buSzPts val="1600"/>
              <a:buFont typeface="Arial" panose="020B0604020202020204" pitchFamily="34" charset="0"/>
              <a:buChar char="‒"/>
            </a:pPr>
            <a:r>
              <a:rPr lang="en-US" sz="1800" dirty="0">
                <a:solidFill>
                  <a:srgbClr val="000000"/>
                </a:solidFill>
              </a:rPr>
              <a:t>eg fiscal, monetary, health.</a:t>
            </a:r>
            <a:endParaRPr sz="1800" dirty="0"/>
          </a:p>
          <a:p>
            <a:pPr marL="215900" lvl="3" indent="-215900" algn="l" rtl="0">
              <a:lnSpc>
                <a:spcPct val="111111"/>
              </a:lnSpc>
              <a:spcBef>
                <a:spcPts val="1000"/>
              </a:spcBef>
              <a:spcAft>
                <a:spcPts val="0"/>
              </a:spcAft>
              <a:buSzPts val="1800"/>
              <a:buChar char="•"/>
            </a:pPr>
            <a:r>
              <a:rPr lang="en-US" sz="1800" dirty="0"/>
              <a:t>Create economic stability</a:t>
            </a:r>
            <a:endParaRPr sz="1800" dirty="0"/>
          </a:p>
          <a:p>
            <a:pPr marL="609750" lvl="0" indent="-285750" algn="l" rtl="0">
              <a:lnSpc>
                <a:spcPct val="125000"/>
              </a:lnSpc>
              <a:spcBef>
                <a:spcPts val="500"/>
              </a:spcBef>
              <a:spcAft>
                <a:spcPts val="0"/>
              </a:spcAft>
              <a:buClr>
                <a:srgbClr val="0077E3"/>
              </a:buClr>
              <a:buSzPts val="1600"/>
              <a:buFont typeface="Arial" panose="020B0604020202020204" pitchFamily="34" charset="0"/>
              <a:buChar char="‒"/>
            </a:pPr>
            <a:r>
              <a:rPr lang="en-US" sz="1800" dirty="0">
                <a:solidFill>
                  <a:srgbClr val="000000"/>
                </a:solidFill>
              </a:rPr>
              <a:t>eg taxes, public spending.</a:t>
            </a:r>
            <a:endParaRPr sz="1800" dirty="0"/>
          </a:p>
          <a:p>
            <a:pPr marL="215900" lvl="3" indent="-215900" algn="l" rtl="0">
              <a:lnSpc>
                <a:spcPct val="111111"/>
              </a:lnSpc>
              <a:spcBef>
                <a:spcPts val="1000"/>
              </a:spcBef>
              <a:spcAft>
                <a:spcPts val="0"/>
              </a:spcAft>
              <a:buSzPts val="1800"/>
              <a:buChar char="•"/>
            </a:pPr>
            <a:r>
              <a:rPr lang="en-US" sz="1800" dirty="0"/>
              <a:t>Provide public services</a:t>
            </a:r>
            <a:endParaRPr sz="1800" dirty="0"/>
          </a:p>
          <a:p>
            <a:pPr marL="609750" lvl="0" indent="-285750" algn="l" rtl="0">
              <a:lnSpc>
                <a:spcPct val="125000"/>
              </a:lnSpc>
              <a:spcBef>
                <a:spcPts val="500"/>
              </a:spcBef>
              <a:spcAft>
                <a:spcPts val="0"/>
              </a:spcAft>
              <a:buClr>
                <a:srgbClr val="0077E3"/>
              </a:buClr>
              <a:buSzPts val="1600"/>
              <a:buFont typeface="Arial" panose="020B0604020202020204" pitchFamily="34" charset="0"/>
              <a:buChar char="‒"/>
            </a:pPr>
            <a:r>
              <a:rPr lang="en-US" sz="1800" dirty="0">
                <a:solidFill>
                  <a:srgbClr val="000000"/>
                </a:solidFill>
              </a:rPr>
              <a:t>eg NHS, education.</a:t>
            </a:r>
            <a:endParaRPr sz="1800" dirty="0"/>
          </a:p>
          <a:p>
            <a:pPr marL="215900" lvl="3" indent="-215900" algn="l" rtl="0">
              <a:lnSpc>
                <a:spcPct val="111111"/>
              </a:lnSpc>
              <a:spcBef>
                <a:spcPts val="1000"/>
              </a:spcBef>
              <a:spcAft>
                <a:spcPts val="0"/>
              </a:spcAft>
              <a:buSzPts val="1800"/>
              <a:buChar char="•"/>
            </a:pPr>
            <a:r>
              <a:rPr lang="en-US" sz="1800" dirty="0"/>
              <a:t>Internal and external security and defence</a:t>
            </a:r>
            <a:endParaRPr sz="1800" dirty="0"/>
          </a:p>
          <a:p>
            <a:pPr marL="609750" lvl="0" indent="-285750" algn="l" rtl="0">
              <a:lnSpc>
                <a:spcPct val="125000"/>
              </a:lnSpc>
              <a:spcBef>
                <a:spcPts val="500"/>
              </a:spcBef>
              <a:spcAft>
                <a:spcPts val="0"/>
              </a:spcAft>
              <a:buClr>
                <a:srgbClr val="0077E3"/>
              </a:buClr>
              <a:buSzPts val="1600"/>
              <a:buFont typeface="Arial" panose="020B0604020202020204" pitchFamily="34" charset="0"/>
              <a:buChar char="‒"/>
            </a:pPr>
            <a:r>
              <a:rPr lang="en-US" sz="1800" dirty="0">
                <a:solidFill>
                  <a:srgbClr val="000000"/>
                </a:solidFill>
              </a:rPr>
              <a:t>eg armed forces, coastguard.</a:t>
            </a:r>
            <a:endParaRPr sz="1800" dirty="0"/>
          </a:p>
          <a:p>
            <a:pPr marL="215900" lvl="3" indent="-215900" algn="l" rtl="0">
              <a:lnSpc>
                <a:spcPct val="111111"/>
              </a:lnSpc>
              <a:spcBef>
                <a:spcPts val="1000"/>
              </a:spcBef>
              <a:spcAft>
                <a:spcPts val="0"/>
              </a:spcAft>
              <a:buSzPts val="1800"/>
              <a:buChar char="•"/>
            </a:pPr>
            <a:r>
              <a:rPr lang="en-US" sz="1800" dirty="0"/>
              <a:t>Maintain social order</a:t>
            </a:r>
            <a:endParaRPr sz="1800" dirty="0"/>
          </a:p>
          <a:p>
            <a:pPr marL="609750" lvl="0" indent="-285750" algn="l" rtl="0">
              <a:lnSpc>
                <a:spcPct val="125000"/>
              </a:lnSpc>
              <a:spcBef>
                <a:spcPts val="500"/>
              </a:spcBef>
              <a:spcAft>
                <a:spcPts val="0"/>
              </a:spcAft>
              <a:buClr>
                <a:srgbClr val="0077E3"/>
              </a:buClr>
              <a:buSzPts val="1600"/>
              <a:buFont typeface="Arial" panose="020B0604020202020204" pitchFamily="34" charset="0"/>
              <a:buChar char="‒"/>
            </a:pPr>
            <a:r>
              <a:rPr lang="en-US" sz="1800" dirty="0">
                <a:solidFill>
                  <a:srgbClr val="000000"/>
                </a:solidFill>
              </a:rPr>
              <a:t>eg social contracts, rules, laws, standards.</a:t>
            </a:r>
            <a:endParaRPr sz="1800" dirty="0"/>
          </a:p>
          <a:p>
            <a:pPr marL="215900" lvl="4" indent="0" algn="l" rtl="0">
              <a:lnSpc>
                <a:spcPct val="125000"/>
              </a:lnSpc>
              <a:spcBef>
                <a:spcPts val="500"/>
              </a:spcBef>
              <a:spcAft>
                <a:spcPts val="0"/>
              </a:spcAft>
              <a:buClr>
                <a:schemeClr val="dk1"/>
              </a:buClr>
              <a:buSzPts val="1600"/>
              <a:buNone/>
            </a:pPr>
            <a:endParaRPr dirty="0"/>
          </a:p>
        </p:txBody>
      </p:sp>
      <p:pic>
        <p:nvPicPr>
          <p:cNvPr id="4098" name="Picture 2">
            <a:extLst>
              <a:ext uri="{FF2B5EF4-FFF2-40B4-BE49-F238E27FC236}">
                <a16:creationId xmlns:a16="http://schemas.microsoft.com/office/drawing/2014/main" id="{8F190D88-3B91-A965-59DD-7F3C2C5E8227}"/>
              </a:ext>
            </a:extLst>
          </p:cNvPr>
          <p:cNvPicPr>
            <a:picLocks noChangeAspect="1" noChangeArrowheads="1"/>
          </p:cNvPicPr>
          <p:nvPr/>
        </p:nvPicPr>
        <p:blipFill>
          <a:blip r:embed="rId3"/>
          <a:srcRect/>
          <a:stretch/>
        </p:blipFill>
        <p:spPr bwMode="auto">
          <a:xfrm>
            <a:off x="5133195" y="1634266"/>
            <a:ext cx="3672343" cy="24531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Google Shape;81;p8"/>
          <p:cNvSpPr txBox="1">
            <a:spLocks noGrp="1"/>
          </p:cNvSpPr>
          <p:nvPr>
            <p:ph type="title"/>
          </p:nvPr>
        </p:nvSpPr>
        <p:spPr>
          <a:xfrm>
            <a:off x="457200" y="906706"/>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The public sector – local authorities</a:t>
            </a:r>
            <a:endParaRPr b="0" dirty="0"/>
          </a:p>
        </p:txBody>
      </p:sp>
      <p:sp>
        <p:nvSpPr>
          <p:cNvPr id="82" name="Google Shape;82;p8"/>
          <p:cNvSpPr txBox="1">
            <a:spLocks noGrp="1"/>
          </p:cNvSpPr>
          <p:nvPr>
            <p:ph type="body" idx="1"/>
          </p:nvPr>
        </p:nvSpPr>
        <p:spPr>
          <a:xfrm>
            <a:off x="488904" y="1328828"/>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Responsible for a broad range of services.</a:t>
            </a:r>
            <a:endParaRPr dirty="0"/>
          </a:p>
          <a:p>
            <a:pPr marL="215900" lvl="3" indent="-215900" algn="l" rtl="0">
              <a:lnSpc>
                <a:spcPct val="100000"/>
              </a:lnSpc>
              <a:spcBef>
                <a:spcPts val="1000"/>
              </a:spcBef>
              <a:spcAft>
                <a:spcPts val="0"/>
              </a:spcAft>
              <a:buSzPts val="1800"/>
              <a:buChar char="•"/>
            </a:pPr>
            <a:r>
              <a:rPr lang="en-US" sz="1800" dirty="0"/>
              <a:t>Local infrastructure</a:t>
            </a:r>
            <a:endParaRPr sz="1800" dirty="0"/>
          </a:p>
          <a:p>
            <a:pPr marL="609750" lvl="0" indent="-285750" algn="l" rtl="0">
              <a:lnSpc>
                <a:spcPct val="100000"/>
              </a:lnSpc>
              <a:spcBef>
                <a:spcPts val="500"/>
              </a:spcBef>
              <a:spcAft>
                <a:spcPts val="0"/>
              </a:spcAft>
              <a:buClr>
                <a:srgbClr val="0077E3"/>
              </a:buClr>
              <a:buSzPts val="1600"/>
              <a:buFont typeface="Arial" panose="020B0604020202020204" pitchFamily="34" charset="0"/>
              <a:buChar char="‒"/>
            </a:pPr>
            <a:r>
              <a:rPr lang="en-US" sz="1800" dirty="0">
                <a:solidFill>
                  <a:srgbClr val="000000"/>
                </a:solidFill>
              </a:rPr>
              <a:t>eg roads/traffic, planning, housing.</a:t>
            </a:r>
            <a:endParaRPr sz="1800" dirty="0"/>
          </a:p>
          <a:p>
            <a:pPr marL="215900" lvl="3" indent="-215900" algn="l" rtl="0">
              <a:lnSpc>
                <a:spcPct val="100000"/>
              </a:lnSpc>
              <a:spcBef>
                <a:spcPts val="1000"/>
              </a:spcBef>
              <a:spcAft>
                <a:spcPts val="0"/>
              </a:spcAft>
              <a:buSzPts val="1800"/>
              <a:buChar char="•"/>
            </a:pPr>
            <a:r>
              <a:rPr lang="en-US" sz="1800" dirty="0"/>
              <a:t>Health services</a:t>
            </a:r>
            <a:endParaRPr sz="1800" dirty="0"/>
          </a:p>
          <a:p>
            <a:pPr marL="609750" lvl="0" indent="-285750" algn="l" rtl="0">
              <a:lnSpc>
                <a:spcPct val="100000"/>
              </a:lnSpc>
              <a:spcBef>
                <a:spcPts val="500"/>
              </a:spcBef>
              <a:spcAft>
                <a:spcPts val="0"/>
              </a:spcAft>
              <a:buClr>
                <a:srgbClr val="0077E3"/>
              </a:buClr>
              <a:buSzPts val="1600"/>
              <a:buFont typeface="Arial" panose="020B0604020202020204" pitchFamily="34" charset="0"/>
              <a:buChar char="‒"/>
            </a:pPr>
            <a:r>
              <a:rPr lang="en-US" sz="1800" dirty="0">
                <a:solidFill>
                  <a:srgbClr val="000000"/>
                </a:solidFill>
              </a:rPr>
              <a:t>eg social care, social services.</a:t>
            </a:r>
            <a:endParaRPr sz="1800" dirty="0"/>
          </a:p>
          <a:p>
            <a:pPr marL="215900" lvl="3" indent="-215900" algn="l" rtl="0">
              <a:lnSpc>
                <a:spcPct val="100000"/>
              </a:lnSpc>
              <a:spcBef>
                <a:spcPts val="1000"/>
              </a:spcBef>
              <a:spcAft>
                <a:spcPts val="0"/>
              </a:spcAft>
              <a:buSzPts val="1800"/>
              <a:buChar char="•"/>
            </a:pPr>
            <a:r>
              <a:rPr lang="en-US" sz="1800" dirty="0"/>
              <a:t>Environmental services</a:t>
            </a:r>
            <a:endParaRPr sz="1800" dirty="0"/>
          </a:p>
          <a:p>
            <a:pPr marL="609750" lvl="0" indent="-285750" algn="l" rtl="0">
              <a:lnSpc>
                <a:spcPct val="100000"/>
              </a:lnSpc>
              <a:spcBef>
                <a:spcPts val="500"/>
              </a:spcBef>
              <a:spcAft>
                <a:spcPts val="0"/>
              </a:spcAft>
              <a:buClr>
                <a:srgbClr val="0077E3"/>
              </a:buClr>
              <a:buSzPts val="1600"/>
              <a:buFont typeface="Arial" panose="020B0604020202020204" pitchFamily="34" charset="0"/>
              <a:buChar char="‒"/>
            </a:pPr>
            <a:r>
              <a:rPr lang="en-US" sz="1800" dirty="0">
                <a:solidFill>
                  <a:srgbClr val="000000"/>
                </a:solidFill>
              </a:rPr>
              <a:t>eg waste disposal.</a:t>
            </a:r>
            <a:endParaRPr sz="1800" dirty="0"/>
          </a:p>
          <a:p>
            <a:pPr marL="215900" lvl="3" indent="-215900" algn="l" rtl="0">
              <a:lnSpc>
                <a:spcPct val="100000"/>
              </a:lnSpc>
              <a:spcBef>
                <a:spcPts val="1000"/>
              </a:spcBef>
              <a:spcAft>
                <a:spcPts val="0"/>
              </a:spcAft>
              <a:buSzPts val="1800"/>
              <a:buChar char="•"/>
            </a:pPr>
            <a:r>
              <a:rPr lang="en-US" sz="1800" dirty="0"/>
              <a:t>Education</a:t>
            </a:r>
            <a:endParaRPr sz="1800" dirty="0"/>
          </a:p>
          <a:p>
            <a:pPr marL="609750" lvl="0" indent="-285750" algn="l" rtl="0">
              <a:lnSpc>
                <a:spcPct val="100000"/>
              </a:lnSpc>
              <a:spcBef>
                <a:spcPts val="500"/>
              </a:spcBef>
              <a:spcAft>
                <a:spcPts val="0"/>
              </a:spcAft>
              <a:buClr>
                <a:srgbClr val="0077E3"/>
              </a:buClr>
              <a:buSzPts val="1600"/>
              <a:buFont typeface="Arial" panose="020B0604020202020204" pitchFamily="34" charset="0"/>
              <a:buChar char="‒"/>
            </a:pPr>
            <a:r>
              <a:rPr lang="en-US" sz="1800" dirty="0">
                <a:solidFill>
                  <a:srgbClr val="000000"/>
                </a:solidFill>
              </a:rPr>
              <a:t>eg fair admissions, special educational needs.</a:t>
            </a:r>
            <a:endParaRPr sz="1800" dirty="0"/>
          </a:p>
          <a:p>
            <a:pPr marL="215900" lvl="3" indent="-215900" algn="l" rtl="0">
              <a:lnSpc>
                <a:spcPct val="100000"/>
              </a:lnSpc>
              <a:spcBef>
                <a:spcPts val="1000"/>
              </a:spcBef>
              <a:spcAft>
                <a:spcPts val="0"/>
              </a:spcAft>
              <a:buSzPts val="1800"/>
              <a:buChar char="•"/>
            </a:pPr>
            <a:r>
              <a:rPr lang="en-US" sz="1800" dirty="0"/>
              <a:t>Economic development</a:t>
            </a:r>
            <a:endParaRPr sz="1800" dirty="0"/>
          </a:p>
          <a:p>
            <a:pPr marL="609750" lvl="0" indent="-285750" algn="l" rtl="0">
              <a:lnSpc>
                <a:spcPct val="100000"/>
              </a:lnSpc>
              <a:spcBef>
                <a:spcPts val="500"/>
              </a:spcBef>
              <a:spcAft>
                <a:spcPts val="0"/>
              </a:spcAft>
              <a:buClr>
                <a:srgbClr val="0077E3"/>
              </a:buClr>
              <a:buSzPts val="1600"/>
              <a:buFont typeface="Arial" panose="020B0604020202020204" pitchFamily="34" charset="0"/>
              <a:buChar char="‒"/>
            </a:pPr>
            <a:r>
              <a:rPr lang="en-US" sz="1800" dirty="0">
                <a:solidFill>
                  <a:srgbClr val="000000"/>
                </a:solidFill>
              </a:rPr>
              <a:t>eg community planning and growth, land use.</a:t>
            </a:r>
            <a:endParaRPr sz="1800" dirty="0"/>
          </a:p>
          <a:p>
            <a:pPr marL="0" lvl="3" indent="0" algn="l" rtl="0">
              <a:lnSpc>
                <a:spcPct val="125000"/>
              </a:lnSpc>
              <a:spcBef>
                <a:spcPts val="1000"/>
              </a:spcBef>
              <a:spcAft>
                <a:spcPts val="0"/>
              </a:spcAft>
              <a:buSzPts val="1600"/>
              <a:buNone/>
            </a:pPr>
            <a:r>
              <a:rPr lang="en-US" sz="1800" dirty="0"/>
              <a:t>Local Government Act 2002: ‘… is responsible for the economic, social and environmental well being of its area …’.</a:t>
            </a:r>
            <a:endParaRPr sz="1800" dirty="0"/>
          </a:p>
        </p:txBody>
      </p:sp>
      <p:pic>
        <p:nvPicPr>
          <p:cNvPr id="5122" name="Picture 2">
            <a:extLst>
              <a:ext uri="{FF2B5EF4-FFF2-40B4-BE49-F238E27FC236}">
                <a16:creationId xmlns:a16="http://schemas.microsoft.com/office/drawing/2014/main" id="{E458C773-3C46-0799-3E58-316531FBDDD7}"/>
              </a:ext>
            </a:extLst>
          </p:cNvPr>
          <p:cNvPicPr>
            <a:picLocks noChangeAspect="1" noChangeArrowheads="1"/>
          </p:cNvPicPr>
          <p:nvPr/>
        </p:nvPicPr>
        <p:blipFill>
          <a:blip r:embed="rId3"/>
          <a:srcRect/>
          <a:stretch/>
        </p:blipFill>
        <p:spPr bwMode="auto">
          <a:xfrm>
            <a:off x="5260654" y="1601335"/>
            <a:ext cx="3426146" cy="195975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9"/>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The private sector – overview</a:t>
            </a:r>
            <a:endParaRPr dirty="0"/>
          </a:p>
        </p:txBody>
      </p:sp>
      <p:sp>
        <p:nvSpPr>
          <p:cNvPr id="90" name="Google Shape;90;p9"/>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285750" lvl="0" indent="-285750" algn="l" rtl="0">
              <a:lnSpc>
                <a:spcPct val="133333"/>
              </a:lnSpc>
              <a:spcBef>
                <a:spcPts val="0"/>
              </a:spcBef>
              <a:spcAft>
                <a:spcPts val="0"/>
              </a:spcAft>
              <a:buClr>
                <a:srgbClr val="0070C0"/>
              </a:buClr>
              <a:buSzPct val="100000"/>
              <a:buFont typeface="Arial" panose="020B0604020202020204" pitchFamily="34" charset="0"/>
              <a:buChar char="•"/>
            </a:pPr>
            <a:r>
              <a:rPr lang="en-US" sz="1800" dirty="0"/>
              <a:t>Private sector business organisations vary in size and type in a variety of structures. </a:t>
            </a:r>
            <a:endParaRPr dirty="0"/>
          </a:p>
          <a:p>
            <a:pPr marL="285750" lvl="0" indent="-285750" algn="l" rtl="0">
              <a:lnSpc>
                <a:spcPct val="133333"/>
              </a:lnSpc>
              <a:spcBef>
                <a:spcPts val="2000"/>
              </a:spcBef>
              <a:spcAft>
                <a:spcPts val="0"/>
              </a:spcAft>
              <a:buClr>
                <a:srgbClr val="0070C0"/>
              </a:buClr>
              <a:buSzPct val="100000"/>
              <a:buFont typeface="Arial" panose="020B0604020202020204" pitchFamily="34" charset="0"/>
              <a:buChar char="•"/>
            </a:pPr>
            <a:r>
              <a:rPr lang="en-US" sz="1800" dirty="0"/>
              <a:t>Regardless of the size or type of structure, business organisations share a range of common characteristics.</a:t>
            </a:r>
            <a:endParaRPr dirty="0"/>
          </a:p>
          <a:p>
            <a:pPr marL="285750" lvl="0" indent="-285750" algn="l" rtl="0">
              <a:lnSpc>
                <a:spcPct val="133333"/>
              </a:lnSpc>
              <a:spcBef>
                <a:spcPts val="2000"/>
              </a:spcBef>
              <a:spcAft>
                <a:spcPts val="0"/>
              </a:spcAft>
              <a:buClr>
                <a:srgbClr val="0070C0"/>
              </a:buClr>
              <a:buSzPct val="100000"/>
              <a:buFont typeface="Arial" panose="020B0604020202020204" pitchFamily="34" charset="0"/>
              <a:buChar char="•"/>
            </a:pPr>
            <a:r>
              <a:rPr lang="en-US" sz="1800" dirty="0"/>
              <a:t>The motives and reasons for setting up a private sector business organisation vary widely. </a:t>
            </a:r>
            <a:endParaRPr dirty="0"/>
          </a:p>
          <a:p>
            <a:pPr marL="285750" lvl="0" indent="-285750" algn="l" rtl="0">
              <a:lnSpc>
                <a:spcPct val="133333"/>
              </a:lnSpc>
              <a:spcBef>
                <a:spcPts val="2000"/>
              </a:spcBef>
              <a:spcAft>
                <a:spcPts val="0"/>
              </a:spcAft>
              <a:buClr>
                <a:srgbClr val="0070C0"/>
              </a:buClr>
              <a:buSzPct val="100000"/>
              <a:buFont typeface="Arial" panose="020B0604020202020204" pitchFamily="34" charset="0"/>
              <a:buChar char="•"/>
            </a:pPr>
            <a:r>
              <a:rPr lang="en-US" sz="1800" dirty="0"/>
              <a:t>Even private sector organisations can be run for the benefit of an identified community.</a:t>
            </a:r>
            <a:endParaRPr dirty="0"/>
          </a:p>
          <a:p>
            <a:pPr marL="285750" lvl="0" indent="-285750" algn="l" rtl="0">
              <a:lnSpc>
                <a:spcPct val="133333"/>
              </a:lnSpc>
              <a:spcBef>
                <a:spcPts val="2000"/>
              </a:spcBef>
              <a:spcAft>
                <a:spcPts val="0"/>
              </a:spcAft>
              <a:buClr>
                <a:srgbClr val="0070C0"/>
              </a:buClr>
              <a:buSzPct val="100000"/>
              <a:buFont typeface="Arial" panose="020B0604020202020204" pitchFamily="34" charset="0"/>
              <a:buChar char="•"/>
            </a:pPr>
            <a:r>
              <a:rPr lang="en-US" sz="1800" dirty="0"/>
              <a:t>The majority of business organisations may be set up for profit motives but there are several other motives to consider. </a:t>
            </a:r>
            <a:endParaRPr dirty="0"/>
          </a:p>
        </p:txBody>
      </p:sp>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479</TotalTime>
  <Words>2209</Words>
  <Application>Microsoft Office PowerPoint</Application>
  <PresentationFormat>On-screen Show (4:3)</PresentationFormat>
  <Paragraphs>276</Paragraphs>
  <Slides>26</Slides>
  <Notes>26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26</vt:i4>
      </vt:variant>
    </vt:vector>
  </HeadingPairs>
  <TitlesOfParts>
    <vt:vector size="29" baseType="lpstr">
      <vt:lpstr>Arial</vt:lpstr>
      <vt:lpstr>Times New Roman</vt:lpstr>
      <vt:lpstr>Default Design</vt:lpstr>
      <vt:lpstr>PowerPoint 1: Types of organisations and the sectors they belong to</vt:lpstr>
      <vt:lpstr>Learning objectives</vt:lpstr>
      <vt:lpstr>Organisations (1)</vt:lpstr>
      <vt:lpstr>Organisations (2)</vt:lpstr>
      <vt:lpstr>Business organisations – the public sector (1)</vt:lpstr>
      <vt:lpstr>Business organisations – the public sector (2)</vt:lpstr>
      <vt:lpstr>The public sector – national government</vt:lpstr>
      <vt:lpstr>The public sector – local authorities</vt:lpstr>
      <vt:lpstr>The private sector – overview</vt:lpstr>
      <vt:lpstr>Business organisations – the private sector (1)</vt:lpstr>
      <vt:lpstr>Business organisations – the private sector</vt:lpstr>
      <vt:lpstr>The private sector – types of business organisations (1)</vt:lpstr>
      <vt:lpstr>The private sector: types of business organisations (2)</vt:lpstr>
      <vt:lpstr>The private sector – characteristics of business organisations (3)</vt:lpstr>
      <vt:lpstr>The private sector – reasons for business organisations (1)</vt:lpstr>
      <vt:lpstr>The private sector – reasons for business organisations (2)</vt:lpstr>
      <vt:lpstr>Business organisations – not-for-profit/voluntary sector (1)</vt:lpstr>
      <vt:lpstr>Business organisations – not-for-profit/voluntary sector (2)</vt:lpstr>
      <vt:lpstr>The third sector – types of organisations (1)</vt:lpstr>
      <vt:lpstr>The third sector – types of organisations (2)</vt:lpstr>
      <vt:lpstr>Other potential third sector organisations (1)</vt:lpstr>
      <vt:lpstr>Other potential third sector organisations (2)</vt:lpstr>
      <vt:lpstr>Essential values of third sector organisations (1)</vt:lpstr>
      <vt:lpstr>Essential Values of Third Sector organisations (2)</vt:lpstr>
      <vt:lpstr>Summary – what we did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1.1 Types of organisations and the environments in which they operate  PowerPoint 1: Types of organisations &amp; the sectors they belong to</dc:title>
  <dc:creator>janicec</dc:creator>
  <cp:lastModifiedBy>Fiona Freel</cp:lastModifiedBy>
  <cp:revision>21</cp:revision>
  <dcterms:created xsi:type="dcterms:W3CDTF">2013-05-28T00:38:54Z</dcterms:created>
  <dcterms:modified xsi:type="dcterms:W3CDTF">2022-08-22T09:09:17Z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