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gzY4ZwyUAetOi9DFPs/uauL/bs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761216-BBEB-4E43-9BB7-A684E5E2A986}" v="15" dt="2022-08-18T11:10:52.0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1761216-BBEB-4E43-9BB7-A684E5E2A986}"/>
    <pc:docChg chg="custSel modSld">
      <pc:chgData name="Eve Thould" userId="38451c84653f422f" providerId="LiveId" clId="{D1761216-BBEB-4E43-9BB7-A684E5E2A986}" dt="2022-08-18T11:14:46.841" v="212" actId="20577"/>
      <pc:docMkLst>
        <pc:docMk/>
      </pc:docMkLst>
      <pc:sldChg chg="modSp mod">
        <pc:chgData name="Eve Thould" userId="38451c84653f422f" providerId="LiveId" clId="{D1761216-BBEB-4E43-9BB7-A684E5E2A986}" dt="2022-08-18T10:58:59.385" v="1" actId="20577"/>
        <pc:sldMkLst>
          <pc:docMk/>
          <pc:sldMk cId="0" sldId="257"/>
        </pc:sldMkLst>
        <pc:spChg chg="mod">
          <ac:chgData name="Eve Thould" userId="38451c84653f422f" providerId="LiveId" clId="{D1761216-BBEB-4E43-9BB7-A684E5E2A986}" dt="2022-08-18T10:58:59.385" v="1" actId="20577"/>
          <ac:spMkLst>
            <pc:docMk/>
            <pc:sldMk cId="0" sldId="257"/>
            <ac:spMk id="34" creationId="{00000000-0000-0000-0000-000000000000}"/>
          </ac:spMkLst>
        </pc:spChg>
      </pc:sldChg>
      <pc:sldChg chg="modSp mod">
        <pc:chgData name="Eve Thould" userId="38451c84653f422f" providerId="LiveId" clId="{D1761216-BBEB-4E43-9BB7-A684E5E2A986}" dt="2022-08-18T10:59:29.741" v="3" actId="255"/>
        <pc:sldMkLst>
          <pc:docMk/>
          <pc:sldMk cId="0" sldId="258"/>
        </pc:sldMkLst>
        <pc:spChg chg="mod">
          <ac:chgData name="Eve Thould" userId="38451c84653f422f" providerId="LiveId" clId="{D1761216-BBEB-4E43-9BB7-A684E5E2A986}" dt="2022-08-18T10:59:29.741" v="3" actId="255"/>
          <ac:spMkLst>
            <pc:docMk/>
            <pc:sldMk cId="0" sldId="258"/>
            <ac:spMk id="41" creationId="{00000000-0000-0000-0000-000000000000}"/>
          </ac:spMkLst>
        </pc:spChg>
      </pc:sldChg>
      <pc:sldChg chg="modSp mod">
        <pc:chgData name="Eve Thould" userId="38451c84653f422f" providerId="LiveId" clId="{D1761216-BBEB-4E43-9BB7-A684E5E2A986}" dt="2022-08-18T10:59:52.553" v="8" actId="20577"/>
        <pc:sldMkLst>
          <pc:docMk/>
          <pc:sldMk cId="0" sldId="259"/>
        </pc:sldMkLst>
        <pc:spChg chg="mod">
          <ac:chgData name="Eve Thould" userId="38451c84653f422f" providerId="LiveId" clId="{D1761216-BBEB-4E43-9BB7-A684E5E2A986}" dt="2022-08-18T10:59:52.553" v="8" actId="20577"/>
          <ac:spMkLst>
            <pc:docMk/>
            <pc:sldMk cId="0" sldId="259"/>
            <ac:spMk id="49" creationId="{00000000-0000-0000-0000-000000000000}"/>
          </ac:spMkLst>
        </pc:spChg>
      </pc:sldChg>
      <pc:sldChg chg="modSp mod">
        <pc:chgData name="Eve Thould" userId="38451c84653f422f" providerId="LiveId" clId="{D1761216-BBEB-4E43-9BB7-A684E5E2A986}" dt="2022-08-18T11:00:03.779" v="13" actId="20577"/>
        <pc:sldMkLst>
          <pc:docMk/>
          <pc:sldMk cId="0" sldId="260"/>
        </pc:sldMkLst>
        <pc:spChg chg="mod">
          <ac:chgData name="Eve Thould" userId="38451c84653f422f" providerId="LiveId" clId="{D1761216-BBEB-4E43-9BB7-A684E5E2A986}" dt="2022-08-18T11:00:03.779" v="13" actId="20577"/>
          <ac:spMkLst>
            <pc:docMk/>
            <pc:sldMk cId="0" sldId="260"/>
            <ac:spMk id="57" creationId="{00000000-0000-0000-0000-000000000000}"/>
          </ac:spMkLst>
        </pc:spChg>
      </pc:sldChg>
      <pc:sldChg chg="modSp mod">
        <pc:chgData name="Eve Thould" userId="38451c84653f422f" providerId="LiveId" clId="{D1761216-BBEB-4E43-9BB7-A684E5E2A986}" dt="2022-08-18T11:00:15.088" v="15" actId="20577"/>
        <pc:sldMkLst>
          <pc:docMk/>
          <pc:sldMk cId="0" sldId="261"/>
        </pc:sldMkLst>
        <pc:spChg chg="mod">
          <ac:chgData name="Eve Thould" userId="38451c84653f422f" providerId="LiveId" clId="{D1761216-BBEB-4E43-9BB7-A684E5E2A986}" dt="2022-08-18T11:00:15.088" v="15" actId="20577"/>
          <ac:spMkLst>
            <pc:docMk/>
            <pc:sldMk cId="0" sldId="261"/>
            <ac:spMk id="65" creationId="{00000000-0000-0000-0000-000000000000}"/>
          </ac:spMkLst>
        </pc:spChg>
      </pc:sldChg>
      <pc:sldChg chg="modSp mod">
        <pc:chgData name="Eve Thould" userId="38451c84653f422f" providerId="LiveId" clId="{D1761216-BBEB-4E43-9BB7-A684E5E2A986}" dt="2022-08-18T11:00:34.338" v="23" actId="20577"/>
        <pc:sldMkLst>
          <pc:docMk/>
          <pc:sldMk cId="0" sldId="262"/>
        </pc:sldMkLst>
        <pc:spChg chg="mod">
          <ac:chgData name="Eve Thould" userId="38451c84653f422f" providerId="LiveId" clId="{D1761216-BBEB-4E43-9BB7-A684E5E2A986}" dt="2022-08-18T11:00:34.338" v="23" actId="20577"/>
          <ac:spMkLst>
            <pc:docMk/>
            <pc:sldMk cId="0" sldId="262"/>
            <ac:spMk id="73" creationId="{00000000-0000-0000-0000-000000000000}"/>
          </ac:spMkLst>
        </pc:spChg>
      </pc:sldChg>
      <pc:sldChg chg="modSp mod">
        <pc:chgData name="Eve Thould" userId="38451c84653f422f" providerId="LiveId" clId="{D1761216-BBEB-4E43-9BB7-A684E5E2A986}" dt="2022-08-18T11:01:20.188" v="41" actId="20577"/>
        <pc:sldMkLst>
          <pc:docMk/>
          <pc:sldMk cId="0" sldId="263"/>
        </pc:sldMkLst>
        <pc:spChg chg="mod">
          <ac:chgData name="Eve Thould" userId="38451c84653f422f" providerId="LiveId" clId="{D1761216-BBEB-4E43-9BB7-A684E5E2A986}" dt="2022-08-18T11:01:20.188" v="41" actId="20577"/>
          <ac:spMkLst>
            <pc:docMk/>
            <pc:sldMk cId="0" sldId="263"/>
            <ac:spMk id="81" creationId="{00000000-0000-0000-0000-000000000000}"/>
          </ac:spMkLst>
        </pc:spChg>
      </pc:sldChg>
      <pc:sldChg chg="modSp mod">
        <pc:chgData name="Eve Thould" userId="38451c84653f422f" providerId="LiveId" clId="{D1761216-BBEB-4E43-9BB7-A684E5E2A986}" dt="2022-08-18T11:03:06.260" v="50" actId="14826"/>
        <pc:sldMkLst>
          <pc:docMk/>
          <pc:sldMk cId="0" sldId="264"/>
        </pc:sldMkLst>
        <pc:spChg chg="mod">
          <ac:chgData name="Eve Thould" userId="38451c84653f422f" providerId="LiveId" clId="{D1761216-BBEB-4E43-9BB7-A684E5E2A986}" dt="2022-08-18T11:01:41.689" v="49" actId="20577"/>
          <ac:spMkLst>
            <pc:docMk/>
            <pc:sldMk cId="0" sldId="264"/>
            <ac:spMk id="89" creationId="{00000000-0000-0000-0000-000000000000}"/>
          </ac:spMkLst>
        </pc:spChg>
        <pc:picChg chg="mod">
          <ac:chgData name="Eve Thould" userId="38451c84653f422f" providerId="LiveId" clId="{D1761216-BBEB-4E43-9BB7-A684E5E2A986}" dt="2022-08-18T11:03:06.260" v="50" actId="14826"/>
          <ac:picMkLst>
            <pc:docMk/>
            <pc:sldMk cId="0" sldId="264"/>
            <ac:picMk id="1026" creationId="{09FF2AD0-A4B3-3467-9563-90989BB8EF31}"/>
          </ac:picMkLst>
        </pc:picChg>
      </pc:sldChg>
      <pc:sldChg chg="modSp mod">
        <pc:chgData name="Eve Thould" userId="38451c84653f422f" providerId="LiveId" clId="{D1761216-BBEB-4E43-9BB7-A684E5E2A986}" dt="2022-08-18T11:04:58.130" v="64" actId="20577"/>
        <pc:sldMkLst>
          <pc:docMk/>
          <pc:sldMk cId="0" sldId="265"/>
        </pc:sldMkLst>
        <pc:spChg chg="mod">
          <ac:chgData name="Eve Thould" userId="38451c84653f422f" providerId="LiveId" clId="{D1761216-BBEB-4E43-9BB7-A684E5E2A986}" dt="2022-08-18T11:04:58.130" v="64" actId="20577"/>
          <ac:spMkLst>
            <pc:docMk/>
            <pc:sldMk cId="0" sldId="265"/>
            <ac:spMk id="97" creationId="{00000000-0000-0000-0000-000000000000}"/>
          </ac:spMkLst>
        </pc:spChg>
        <pc:picChg chg="mod">
          <ac:chgData name="Eve Thould" userId="38451c84653f422f" providerId="LiveId" clId="{D1761216-BBEB-4E43-9BB7-A684E5E2A986}" dt="2022-08-18T11:04:20.074" v="56" actId="14826"/>
          <ac:picMkLst>
            <pc:docMk/>
            <pc:sldMk cId="0" sldId="265"/>
            <ac:picMk id="2050" creationId="{7A62DA5A-D274-7225-0E10-5F49771DE24F}"/>
          </ac:picMkLst>
        </pc:picChg>
      </pc:sldChg>
      <pc:sldChg chg="delSp modSp mod">
        <pc:chgData name="Eve Thould" userId="38451c84653f422f" providerId="LiveId" clId="{D1761216-BBEB-4E43-9BB7-A684E5E2A986}" dt="2022-08-18T11:07:09.110" v="76" actId="21"/>
        <pc:sldMkLst>
          <pc:docMk/>
          <pc:sldMk cId="0" sldId="266"/>
        </pc:sldMkLst>
        <pc:spChg chg="mod">
          <ac:chgData name="Eve Thould" userId="38451c84653f422f" providerId="LiveId" clId="{D1761216-BBEB-4E43-9BB7-A684E5E2A986}" dt="2022-08-18T11:05:20.690" v="75" actId="20577"/>
          <ac:spMkLst>
            <pc:docMk/>
            <pc:sldMk cId="0" sldId="266"/>
            <ac:spMk id="105" creationId="{00000000-0000-0000-0000-000000000000}"/>
          </ac:spMkLst>
        </pc:spChg>
        <pc:picChg chg="del mod">
          <ac:chgData name="Eve Thould" userId="38451c84653f422f" providerId="LiveId" clId="{D1761216-BBEB-4E43-9BB7-A684E5E2A986}" dt="2022-08-18T11:07:09.110" v="76" actId="21"/>
          <ac:picMkLst>
            <pc:docMk/>
            <pc:sldMk cId="0" sldId="266"/>
            <ac:picMk id="3074" creationId="{9F1C62E3-A072-E198-36CC-5803B0B561DF}"/>
          </ac:picMkLst>
        </pc:picChg>
      </pc:sldChg>
      <pc:sldChg chg="modSp mod">
        <pc:chgData name="Eve Thould" userId="38451c84653f422f" providerId="LiveId" clId="{D1761216-BBEB-4E43-9BB7-A684E5E2A986}" dt="2022-08-18T11:08:11.111" v="84" actId="20577"/>
        <pc:sldMkLst>
          <pc:docMk/>
          <pc:sldMk cId="0" sldId="267"/>
        </pc:sldMkLst>
        <pc:spChg chg="mod">
          <ac:chgData name="Eve Thould" userId="38451c84653f422f" providerId="LiveId" clId="{D1761216-BBEB-4E43-9BB7-A684E5E2A986}" dt="2022-08-18T11:08:11.111" v="84" actId="20577"/>
          <ac:spMkLst>
            <pc:docMk/>
            <pc:sldMk cId="0" sldId="267"/>
            <ac:spMk id="113" creationId="{00000000-0000-0000-0000-000000000000}"/>
          </ac:spMkLst>
        </pc:spChg>
      </pc:sldChg>
      <pc:sldChg chg="modSp mod">
        <pc:chgData name="Eve Thould" userId="38451c84653f422f" providerId="LiveId" clId="{D1761216-BBEB-4E43-9BB7-A684E5E2A986}" dt="2022-08-18T11:08:24.239" v="93" actId="20577"/>
        <pc:sldMkLst>
          <pc:docMk/>
          <pc:sldMk cId="0" sldId="268"/>
        </pc:sldMkLst>
        <pc:spChg chg="mod">
          <ac:chgData name="Eve Thould" userId="38451c84653f422f" providerId="LiveId" clId="{D1761216-BBEB-4E43-9BB7-A684E5E2A986}" dt="2022-08-18T11:08:24.239" v="93" actId="20577"/>
          <ac:spMkLst>
            <pc:docMk/>
            <pc:sldMk cId="0" sldId="268"/>
            <ac:spMk id="121" creationId="{00000000-0000-0000-0000-000000000000}"/>
          </ac:spMkLst>
        </pc:spChg>
      </pc:sldChg>
      <pc:sldChg chg="modSp mod">
        <pc:chgData name="Eve Thould" userId="38451c84653f422f" providerId="LiveId" clId="{D1761216-BBEB-4E43-9BB7-A684E5E2A986}" dt="2022-08-18T11:08:36.908" v="99" actId="20577"/>
        <pc:sldMkLst>
          <pc:docMk/>
          <pc:sldMk cId="0" sldId="269"/>
        </pc:sldMkLst>
        <pc:spChg chg="mod">
          <ac:chgData name="Eve Thould" userId="38451c84653f422f" providerId="LiveId" clId="{D1761216-BBEB-4E43-9BB7-A684E5E2A986}" dt="2022-08-18T11:08:36.908" v="99" actId="20577"/>
          <ac:spMkLst>
            <pc:docMk/>
            <pc:sldMk cId="0" sldId="269"/>
            <ac:spMk id="129" creationId="{00000000-0000-0000-0000-000000000000}"/>
          </ac:spMkLst>
        </pc:spChg>
      </pc:sldChg>
      <pc:sldChg chg="modSp mod">
        <pc:chgData name="Eve Thould" userId="38451c84653f422f" providerId="LiveId" clId="{D1761216-BBEB-4E43-9BB7-A684E5E2A986}" dt="2022-08-18T11:09:38.213" v="109" actId="1076"/>
        <pc:sldMkLst>
          <pc:docMk/>
          <pc:sldMk cId="0" sldId="270"/>
        </pc:sldMkLst>
        <pc:spChg chg="mod">
          <ac:chgData name="Eve Thould" userId="38451c84653f422f" providerId="LiveId" clId="{D1761216-BBEB-4E43-9BB7-A684E5E2A986}" dt="2022-08-18T11:08:52.425" v="106" actId="20577"/>
          <ac:spMkLst>
            <pc:docMk/>
            <pc:sldMk cId="0" sldId="270"/>
            <ac:spMk id="137" creationId="{00000000-0000-0000-0000-000000000000}"/>
          </ac:spMkLst>
        </pc:spChg>
        <pc:picChg chg="mod">
          <ac:chgData name="Eve Thould" userId="38451c84653f422f" providerId="LiveId" clId="{D1761216-BBEB-4E43-9BB7-A684E5E2A986}" dt="2022-08-18T11:09:38.213" v="109" actId="1076"/>
          <ac:picMkLst>
            <pc:docMk/>
            <pc:sldMk cId="0" sldId="270"/>
            <ac:picMk id="4098" creationId="{150AAFCC-0BA1-2081-0CBC-582E544A665F}"/>
          </ac:picMkLst>
        </pc:picChg>
      </pc:sldChg>
      <pc:sldChg chg="modSp mod">
        <pc:chgData name="Eve Thould" userId="38451c84653f422f" providerId="LiveId" clId="{D1761216-BBEB-4E43-9BB7-A684E5E2A986}" dt="2022-08-18T11:10:52.072" v="124" actId="14826"/>
        <pc:sldMkLst>
          <pc:docMk/>
          <pc:sldMk cId="0" sldId="271"/>
        </pc:sldMkLst>
        <pc:spChg chg="mod">
          <ac:chgData name="Eve Thould" userId="38451c84653f422f" providerId="LiveId" clId="{D1761216-BBEB-4E43-9BB7-A684E5E2A986}" dt="2022-08-18T11:10:10.513" v="123" actId="20577"/>
          <ac:spMkLst>
            <pc:docMk/>
            <pc:sldMk cId="0" sldId="271"/>
            <ac:spMk id="145" creationId="{00000000-0000-0000-0000-000000000000}"/>
          </ac:spMkLst>
        </pc:spChg>
        <pc:picChg chg="mod">
          <ac:chgData name="Eve Thould" userId="38451c84653f422f" providerId="LiveId" clId="{D1761216-BBEB-4E43-9BB7-A684E5E2A986}" dt="2022-08-18T11:10:52.072" v="124" actId="14826"/>
          <ac:picMkLst>
            <pc:docMk/>
            <pc:sldMk cId="0" sldId="271"/>
            <ac:picMk id="5122" creationId="{C3A12ED9-96FD-CA4F-4486-E9F5105160F4}"/>
          </ac:picMkLst>
        </pc:picChg>
      </pc:sldChg>
      <pc:sldChg chg="modSp mod">
        <pc:chgData name="Eve Thould" userId="38451c84653f422f" providerId="LiveId" clId="{D1761216-BBEB-4E43-9BB7-A684E5E2A986}" dt="2022-08-18T11:11:27.271" v="132" actId="20577"/>
        <pc:sldMkLst>
          <pc:docMk/>
          <pc:sldMk cId="0" sldId="272"/>
        </pc:sldMkLst>
        <pc:spChg chg="mod">
          <ac:chgData name="Eve Thould" userId="38451c84653f422f" providerId="LiveId" clId="{D1761216-BBEB-4E43-9BB7-A684E5E2A986}" dt="2022-08-18T11:11:27.271" v="132" actId="20577"/>
          <ac:spMkLst>
            <pc:docMk/>
            <pc:sldMk cId="0" sldId="272"/>
            <ac:spMk id="153" creationId="{00000000-0000-0000-0000-000000000000}"/>
          </ac:spMkLst>
        </pc:spChg>
      </pc:sldChg>
      <pc:sldChg chg="modSp mod">
        <pc:chgData name="Eve Thould" userId="38451c84653f422f" providerId="LiveId" clId="{D1761216-BBEB-4E43-9BB7-A684E5E2A986}" dt="2022-08-18T11:14:46.841" v="212" actId="20577"/>
        <pc:sldMkLst>
          <pc:docMk/>
          <pc:sldMk cId="0" sldId="273"/>
        </pc:sldMkLst>
        <pc:spChg chg="mod">
          <ac:chgData name="Eve Thould" userId="38451c84653f422f" providerId="LiveId" clId="{D1761216-BBEB-4E43-9BB7-A684E5E2A986}" dt="2022-08-18T11:14:46.841" v="212" actId="20577"/>
          <ac:spMkLst>
            <pc:docMk/>
            <pc:sldMk cId="0" sldId="273"/>
            <ac:spMk id="161" creationId="{00000000-0000-0000-0000-000000000000}"/>
          </ac:spMkLst>
        </pc:spChg>
      </pc:sldChg>
      <pc:sldChg chg="modSp mod">
        <pc:chgData name="Eve Thould" userId="38451c84653f422f" providerId="LiveId" clId="{D1761216-BBEB-4E43-9BB7-A684E5E2A986}" dt="2022-08-18T11:11:54.615" v="148" actId="20577"/>
        <pc:sldMkLst>
          <pc:docMk/>
          <pc:sldMk cId="0" sldId="274"/>
        </pc:sldMkLst>
        <pc:spChg chg="mod">
          <ac:chgData name="Eve Thould" userId="38451c84653f422f" providerId="LiveId" clId="{D1761216-BBEB-4E43-9BB7-A684E5E2A986}" dt="2022-08-18T11:11:54.615" v="148" actId="20577"/>
          <ac:spMkLst>
            <pc:docMk/>
            <pc:sldMk cId="0" sldId="274"/>
            <ac:spMk id="169" creationId="{00000000-0000-0000-0000-000000000000}"/>
          </ac:spMkLst>
        </pc:spChg>
      </pc:sldChg>
      <pc:sldChg chg="modSp mod">
        <pc:chgData name="Eve Thould" userId="38451c84653f422f" providerId="LiveId" clId="{D1761216-BBEB-4E43-9BB7-A684E5E2A986}" dt="2022-08-18T11:12:10.286" v="154" actId="1076"/>
        <pc:sldMkLst>
          <pc:docMk/>
          <pc:sldMk cId="0" sldId="275"/>
        </pc:sldMkLst>
        <pc:spChg chg="mod">
          <ac:chgData name="Eve Thould" userId="38451c84653f422f" providerId="LiveId" clId="{D1761216-BBEB-4E43-9BB7-A684E5E2A986}" dt="2022-08-18T11:12:10.286" v="154" actId="1076"/>
          <ac:spMkLst>
            <pc:docMk/>
            <pc:sldMk cId="0" sldId="275"/>
            <ac:spMk id="177" creationId="{00000000-0000-0000-0000-000000000000}"/>
          </ac:spMkLst>
        </pc:spChg>
      </pc:sldChg>
      <pc:sldChg chg="modSp mod">
        <pc:chgData name="Eve Thould" userId="38451c84653f422f" providerId="LiveId" clId="{D1761216-BBEB-4E43-9BB7-A684E5E2A986}" dt="2022-08-18T11:12:22.614" v="158" actId="20577"/>
        <pc:sldMkLst>
          <pc:docMk/>
          <pc:sldMk cId="0" sldId="276"/>
        </pc:sldMkLst>
        <pc:spChg chg="mod">
          <ac:chgData name="Eve Thould" userId="38451c84653f422f" providerId="LiveId" clId="{D1761216-BBEB-4E43-9BB7-A684E5E2A986}" dt="2022-08-18T11:12:22.614" v="158" actId="20577"/>
          <ac:spMkLst>
            <pc:docMk/>
            <pc:sldMk cId="0" sldId="276"/>
            <ac:spMk id="185" creationId="{00000000-0000-0000-0000-000000000000}"/>
          </ac:spMkLst>
        </pc:spChg>
      </pc:sldChg>
      <pc:sldChg chg="modSp mod">
        <pc:chgData name="Eve Thould" userId="38451c84653f422f" providerId="LiveId" clId="{D1761216-BBEB-4E43-9BB7-A684E5E2A986}" dt="2022-08-18T11:12:31.007" v="163" actId="255"/>
        <pc:sldMkLst>
          <pc:docMk/>
          <pc:sldMk cId="0" sldId="277"/>
        </pc:sldMkLst>
        <pc:spChg chg="mod">
          <ac:chgData name="Eve Thould" userId="38451c84653f422f" providerId="LiveId" clId="{D1761216-BBEB-4E43-9BB7-A684E5E2A986}" dt="2022-08-18T11:12:31.007" v="163" actId="255"/>
          <ac:spMkLst>
            <pc:docMk/>
            <pc:sldMk cId="0" sldId="277"/>
            <ac:spMk id="193" creationId="{00000000-0000-0000-0000-000000000000}"/>
          </ac:spMkLst>
        </pc:spChg>
      </pc:sldChg>
      <pc:sldChg chg="modSp mod">
        <pc:chgData name="Eve Thould" userId="38451c84653f422f" providerId="LiveId" clId="{D1761216-BBEB-4E43-9BB7-A684E5E2A986}" dt="2022-08-18T11:12:50.483" v="171" actId="20577"/>
        <pc:sldMkLst>
          <pc:docMk/>
          <pc:sldMk cId="0" sldId="278"/>
        </pc:sldMkLst>
        <pc:spChg chg="mod">
          <ac:chgData name="Eve Thould" userId="38451c84653f422f" providerId="LiveId" clId="{D1761216-BBEB-4E43-9BB7-A684E5E2A986}" dt="2022-08-18T11:12:50.483" v="171" actId="20577"/>
          <ac:spMkLst>
            <pc:docMk/>
            <pc:sldMk cId="0" sldId="278"/>
            <ac:spMk id="201" creationId="{00000000-0000-0000-0000-000000000000}"/>
          </ac:spMkLst>
        </pc:spChg>
      </pc:sldChg>
      <pc:sldChg chg="modSp mod">
        <pc:chgData name="Eve Thould" userId="38451c84653f422f" providerId="LiveId" clId="{D1761216-BBEB-4E43-9BB7-A684E5E2A986}" dt="2022-08-18T11:13:14.980" v="179" actId="20577"/>
        <pc:sldMkLst>
          <pc:docMk/>
          <pc:sldMk cId="0" sldId="279"/>
        </pc:sldMkLst>
        <pc:spChg chg="mod">
          <ac:chgData name="Eve Thould" userId="38451c84653f422f" providerId="LiveId" clId="{D1761216-BBEB-4E43-9BB7-A684E5E2A986}" dt="2022-08-18T11:13:14.980" v="179" actId="20577"/>
          <ac:spMkLst>
            <pc:docMk/>
            <pc:sldMk cId="0" sldId="279"/>
            <ac:spMk id="209" creationId="{00000000-0000-0000-0000-000000000000}"/>
          </ac:spMkLst>
        </pc:spChg>
      </pc:sldChg>
      <pc:sldChg chg="modSp mod">
        <pc:chgData name="Eve Thould" userId="38451c84653f422f" providerId="LiveId" clId="{D1761216-BBEB-4E43-9BB7-A684E5E2A986}" dt="2022-08-18T11:13:46.529" v="191" actId="20577"/>
        <pc:sldMkLst>
          <pc:docMk/>
          <pc:sldMk cId="0" sldId="280"/>
        </pc:sldMkLst>
        <pc:spChg chg="mod">
          <ac:chgData name="Eve Thould" userId="38451c84653f422f" providerId="LiveId" clId="{D1761216-BBEB-4E43-9BB7-A684E5E2A986}" dt="2022-08-18T11:13:46.529" v="191" actId="20577"/>
          <ac:spMkLst>
            <pc:docMk/>
            <pc:sldMk cId="0" sldId="280"/>
            <ac:spMk id="217" creationId="{00000000-0000-0000-0000-000000000000}"/>
          </ac:spMkLst>
        </pc:spChg>
      </pc:sldChg>
      <pc:sldChg chg="modSp mod">
        <pc:chgData name="Eve Thould" userId="38451c84653f422f" providerId="LiveId" clId="{D1761216-BBEB-4E43-9BB7-A684E5E2A986}" dt="2022-08-18T11:14:30.978" v="211" actId="1076"/>
        <pc:sldMkLst>
          <pc:docMk/>
          <pc:sldMk cId="0" sldId="281"/>
        </pc:sldMkLst>
        <pc:spChg chg="mod">
          <ac:chgData name="Eve Thould" userId="38451c84653f422f" providerId="LiveId" clId="{D1761216-BBEB-4E43-9BB7-A684E5E2A986}" dt="2022-08-18T11:14:30.978" v="211" actId="1076"/>
          <ac:spMkLst>
            <pc:docMk/>
            <pc:sldMk cId="0" sldId="281"/>
            <ac:spMk id="225" creationId="{00000000-0000-0000-0000-000000000000}"/>
          </ac:spMkLst>
        </pc:spChg>
      </pc:sldChg>
    </pc:docChg>
  </pc:docChgLst>
  <pc:docChgLst>
    <pc:chgData name="Eve Thould" userId="38451c84653f422f" providerId="LiveId" clId="{3327366D-2C97-4090-8D04-51F4836F52C9}"/>
    <pc:docChg chg="modSld">
      <pc:chgData name="Eve Thould" userId="38451c84653f422f" providerId="LiveId" clId="{3327366D-2C97-4090-8D04-51F4836F52C9}" dt="2022-08-18T15:28:41.726" v="3" actId="20577"/>
      <pc:docMkLst>
        <pc:docMk/>
      </pc:docMkLst>
      <pc:sldChg chg="modSp mod">
        <pc:chgData name="Eve Thould" userId="38451c84653f422f" providerId="LiveId" clId="{3327366D-2C97-4090-8D04-51F4836F52C9}" dt="2022-08-18T15:28:31.988" v="2" actId="20577"/>
        <pc:sldMkLst>
          <pc:docMk/>
          <pc:sldMk cId="0" sldId="261"/>
        </pc:sldMkLst>
        <pc:spChg chg="mod">
          <ac:chgData name="Eve Thould" userId="38451c84653f422f" providerId="LiveId" clId="{3327366D-2C97-4090-8D04-51F4836F52C9}" dt="2022-08-18T15:28:31.988" v="2" actId="20577"/>
          <ac:spMkLst>
            <pc:docMk/>
            <pc:sldMk cId="0" sldId="261"/>
            <ac:spMk id="65" creationId="{00000000-0000-0000-0000-000000000000}"/>
          </ac:spMkLst>
        </pc:spChg>
      </pc:sldChg>
      <pc:sldChg chg="modSp mod">
        <pc:chgData name="Eve Thould" userId="38451c84653f422f" providerId="LiveId" clId="{3327366D-2C97-4090-8D04-51F4836F52C9}" dt="2022-08-18T15:28:41.726" v="3" actId="20577"/>
        <pc:sldMkLst>
          <pc:docMk/>
          <pc:sldMk cId="0" sldId="267"/>
        </pc:sldMkLst>
        <pc:spChg chg="mod">
          <ac:chgData name="Eve Thould" userId="38451c84653f422f" providerId="LiveId" clId="{3327366D-2C97-4090-8D04-51F4836F52C9}" dt="2022-08-18T15:28:41.726" v="3" actId="20577"/>
          <ac:spMkLst>
            <pc:docMk/>
            <pc:sldMk cId="0" sldId="267"/>
            <ac:spMk id="11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 name="Google Shape;93;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4" name="Google Shape;94;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 name="Google Shape;10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2" name="Google Shape;10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 name="Google Shape;10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0" name="Google Shape;11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 name="Google Shape;11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8" name="Google Shape;11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6" name="Google Shape;12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4" name="Google Shape;13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 name="Google Shape;14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2" name="Google Shape;14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Learning Outcome 1.9 deals with internal and external stakeholders in detail </a:t>
            </a: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Learning Outcome 1.9 deals with internal and external stakeholders in detail </a:t>
            </a: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 name="Google Shape;2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6" name="Google Shape;206;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3" name="Google Shape;213;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4" name="Google Shape;214;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1" name="Google Shape;221;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2" name="Google Shape;222;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29" name="Google Shape;229;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5" name="Google Shape;235;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 name="Google Shape;4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6" name="Google Shape;4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 name="Google Shape;5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 name="Google Shape;61;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 name="Google Shape;62;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 name="Google Shape;6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0" name="Google Shape;7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 name="Google Shape;77;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8" name="Google Shape;78;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 name="Google Shape;8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6" name="Google Shape;8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9"/>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28</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9"/>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9"/>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9"/>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9"/>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9"/>
          <p:cNvSpPr txBox="1"/>
          <p:nvPr/>
        </p:nvSpPr>
        <p:spPr>
          <a:xfrm>
            <a:off x="2403376" y="61170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BFC37477-0B6D-81A0-3AF6-AFA513BC3B6D}"/>
              </a:ext>
            </a:extLst>
          </p:cNvPr>
          <p:cNvPicPr>
            <a:picLocks noChangeAspect="1"/>
          </p:cNvPicPr>
          <p:nvPr userDrawn="1"/>
        </p:nvPicPr>
        <p:blipFill>
          <a:blip r:embed="rId4"/>
          <a:stretch>
            <a:fillRect/>
          </a:stretch>
        </p:blipFill>
        <p:spPr>
          <a:xfrm>
            <a:off x="8177784" y="603097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18: The principles of culture and values of organisations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rituals and myths</a:t>
            </a:r>
            <a:endParaRPr dirty="0"/>
          </a:p>
        </p:txBody>
      </p:sp>
      <p:sp>
        <p:nvSpPr>
          <p:cNvPr id="97" name="Google Shape;97;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rituals and myths of culture are the stories that are told and the history of the organisation. </a:t>
            </a:r>
            <a:endParaRPr sz="1800" dirty="0"/>
          </a:p>
          <a:p>
            <a:pPr marL="0" lvl="3" indent="0" algn="l" rtl="0">
              <a:lnSpc>
                <a:spcPct val="111111"/>
              </a:lnSpc>
              <a:spcBef>
                <a:spcPts val="1000"/>
              </a:spcBef>
              <a:spcAft>
                <a:spcPts val="0"/>
              </a:spcAft>
              <a:buSzPts val="1800"/>
              <a:buNone/>
            </a:pPr>
            <a:r>
              <a:rPr lang="en-US" sz="1800" b="1" dirty="0"/>
              <a:t>Rituals and myths</a:t>
            </a:r>
            <a:endParaRPr sz="1800" dirty="0"/>
          </a:p>
          <a:p>
            <a:pPr marL="215900" lvl="3" indent="-215900" algn="l" rtl="0">
              <a:lnSpc>
                <a:spcPct val="100000"/>
              </a:lnSpc>
              <a:spcBef>
                <a:spcPts val="600"/>
              </a:spcBef>
              <a:spcAft>
                <a:spcPts val="0"/>
              </a:spcAft>
              <a:buSzPts val="1600"/>
              <a:buChar char="•"/>
            </a:pPr>
            <a:r>
              <a:rPr lang="en-US" sz="1800" dirty="0"/>
              <a:t>Formal or informal workwear. </a:t>
            </a:r>
            <a:endParaRPr sz="1800" dirty="0"/>
          </a:p>
          <a:p>
            <a:pPr marL="215900" lvl="3" indent="-215900" algn="l" rtl="0">
              <a:lnSpc>
                <a:spcPct val="100000"/>
              </a:lnSpc>
              <a:spcBef>
                <a:spcPts val="600"/>
              </a:spcBef>
              <a:spcAft>
                <a:spcPts val="0"/>
              </a:spcAft>
              <a:buSzPts val="1600"/>
              <a:buChar char="•"/>
            </a:pPr>
            <a:r>
              <a:rPr lang="en-US" sz="1800" dirty="0"/>
              <a:t>Repeated legends and stories.</a:t>
            </a:r>
            <a:endParaRPr sz="1800" dirty="0"/>
          </a:p>
          <a:p>
            <a:pPr marL="215900" lvl="3" indent="-215900" algn="l" rtl="0">
              <a:lnSpc>
                <a:spcPct val="100000"/>
              </a:lnSpc>
              <a:spcBef>
                <a:spcPts val="600"/>
              </a:spcBef>
              <a:spcAft>
                <a:spcPts val="0"/>
              </a:spcAft>
              <a:buSzPts val="1600"/>
              <a:buChar char="•"/>
            </a:pPr>
            <a:r>
              <a:rPr lang="en-US" sz="1800" dirty="0"/>
              <a:t>Enterprising or low risk.</a:t>
            </a:r>
            <a:endParaRPr sz="1800" dirty="0"/>
          </a:p>
          <a:p>
            <a:pPr marL="215900" lvl="3" indent="-215900" algn="l" rtl="0">
              <a:lnSpc>
                <a:spcPct val="100000"/>
              </a:lnSpc>
              <a:spcBef>
                <a:spcPts val="600"/>
              </a:spcBef>
              <a:spcAft>
                <a:spcPts val="0"/>
              </a:spcAft>
              <a:buSzPts val="1600"/>
              <a:buChar char="•"/>
            </a:pPr>
            <a:r>
              <a:rPr lang="en-US" sz="1800" dirty="0"/>
              <a:t>Team-building events.</a:t>
            </a:r>
            <a:endParaRPr sz="1800" dirty="0"/>
          </a:p>
          <a:p>
            <a:pPr marL="215900" lvl="3" indent="-215900" algn="l" rtl="0">
              <a:lnSpc>
                <a:spcPct val="100000"/>
              </a:lnSpc>
              <a:spcBef>
                <a:spcPts val="600"/>
              </a:spcBef>
              <a:spcAft>
                <a:spcPts val="0"/>
              </a:spcAft>
              <a:buSzPts val="1600"/>
              <a:buChar char="•"/>
            </a:pPr>
            <a:r>
              <a:rPr lang="en-US" sz="1800" dirty="0"/>
              <a:t>Informal nights out.</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Ritual and myths sets how the organisation ‘feels’ to work in or visit. It may not suit everyone to go to the pub after work but if that’s how promotions are decided ... Could potentially clash with the values held by individuals.</a:t>
            </a:r>
            <a:endParaRPr sz="1800" dirty="0"/>
          </a:p>
        </p:txBody>
      </p:sp>
      <p:pic>
        <p:nvPicPr>
          <p:cNvPr id="2050" name="Picture 2">
            <a:extLst>
              <a:ext uri="{FF2B5EF4-FFF2-40B4-BE49-F238E27FC236}">
                <a16:creationId xmlns:a16="http://schemas.microsoft.com/office/drawing/2014/main" id="{7A62DA5A-D274-7225-0E10-5F49771DE24F}"/>
              </a:ext>
            </a:extLst>
          </p:cNvPr>
          <p:cNvPicPr>
            <a:picLocks noChangeAspect="1" noChangeArrowheads="1"/>
          </p:cNvPicPr>
          <p:nvPr/>
        </p:nvPicPr>
        <p:blipFill>
          <a:blip r:embed="rId3"/>
          <a:srcRect/>
          <a:stretch/>
        </p:blipFill>
        <p:spPr bwMode="auto">
          <a:xfrm>
            <a:off x="4572000" y="1982335"/>
            <a:ext cx="3902243" cy="26066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symbolism</a:t>
            </a:r>
            <a:endParaRPr dirty="0"/>
          </a:p>
        </p:txBody>
      </p:sp>
      <p:sp>
        <p:nvSpPr>
          <p:cNvPr id="105" name="Google Shape;105;p1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Symbolism is the internal signals that let others know they are excluded in some way.</a:t>
            </a:r>
            <a:endParaRPr sz="1800" b="1" dirty="0"/>
          </a:p>
          <a:p>
            <a:pPr marL="0" lvl="3" indent="0" algn="l" rtl="0">
              <a:lnSpc>
                <a:spcPct val="111111"/>
              </a:lnSpc>
              <a:spcBef>
                <a:spcPts val="1000"/>
              </a:spcBef>
              <a:spcAft>
                <a:spcPts val="0"/>
              </a:spcAft>
              <a:buSzPts val="1800"/>
              <a:buNone/>
            </a:pPr>
            <a:r>
              <a:rPr lang="en-US" sz="1800" b="1" dirty="0"/>
              <a:t>Symbolism</a:t>
            </a:r>
            <a:endParaRPr sz="1800" dirty="0"/>
          </a:p>
          <a:p>
            <a:pPr marL="215900" lvl="3" indent="-215900" algn="l" rtl="0">
              <a:lnSpc>
                <a:spcPct val="100000"/>
              </a:lnSpc>
              <a:spcBef>
                <a:spcPts val="600"/>
              </a:spcBef>
              <a:spcAft>
                <a:spcPts val="0"/>
              </a:spcAft>
              <a:buSzPts val="1600"/>
              <a:buChar char="•"/>
            </a:pPr>
            <a:r>
              <a:rPr lang="en-US" sz="1800" dirty="0"/>
              <a:t>Reinforces professional cultures.</a:t>
            </a:r>
            <a:endParaRPr sz="1800" dirty="0"/>
          </a:p>
          <a:p>
            <a:pPr marL="215900" lvl="3" indent="-215900" algn="l" rtl="0">
              <a:lnSpc>
                <a:spcPct val="100000"/>
              </a:lnSpc>
              <a:spcBef>
                <a:spcPts val="600"/>
              </a:spcBef>
              <a:spcAft>
                <a:spcPts val="0"/>
              </a:spcAft>
              <a:buSzPts val="1600"/>
              <a:buChar char="•"/>
            </a:pPr>
            <a:r>
              <a:rPr lang="en-US" sz="1800" dirty="0"/>
              <a:t>Jargon/technical language.</a:t>
            </a:r>
            <a:endParaRPr sz="1800" dirty="0"/>
          </a:p>
          <a:p>
            <a:pPr marL="215900" lvl="3" indent="-215900" algn="l" rtl="0">
              <a:lnSpc>
                <a:spcPct val="100000"/>
              </a:lnSpc>
              <a:spcBef>
                <a:spcPts val="600"/>
              </a:spcBef>
              <a:spcAft>
                <a:spcPts val="0"/>
              </a:spcAft>
              <a:buSzPts val="1600"/>
              <a:buChar char="•"/>
            </a:pPr>
            <a:r>
              <a:rPr lang="en-US" sz="1800" dirty="0"/>
              <a:t>Status symbols:</a:t>
            </a:r>
            <a:endParaRPr sz="1800" dirty="0"/>
          </a:p>
          <a:p>
            <a:pPr marL="431800" lvl="4" indent="-215900" algn="l" rtl="0">
              <a:lnSpc>
                <a:spcPct val="100000"/>
              </a:lnSpc>
              <a:spcBef>
                <a:spcPts val="600"/>
              </a:spcBef>
              <a:spcAft>
                <a:spcPts val="0"/>
              </a:spcAft>
              <a:buClr>
                <a:srgbClr val="0070C0"/>
              </a:buClr>
              <a:buSzPts val="1600"/>
              <a:buChar char="–"/>
            </a:pPr>
            <a:r>
              <a:rPr lang="en-US" sz="1800" dirty="0"/>
              <a:t>Named parking space.</a:t>
            </a:r>
            <a:endParaRPr sz="1800" dirty="0"/>
          </a:p>
          <a:p>
            <a:pPr marL="431800" lvl="4" indent="-215900" algn="l" rtl="0">
              <a:lnSpc>
                <a:spcPct val="100000"/>
              </a:lnSpc>
              <a:spcBef>
                <a:spcPts val="600"/>
              </a:spcBef>
              <a:spcAft>
                <a:spcPts val="0"/>
              </a:spcAft>
              <a:buClr>
                <a:srgbClr val="0070C0"/>
              </a:buClr>
              <a:buSzPts val="1600"/>
              <a:buChar char="–"/>
            </a:pPr>
            <a:r>
              <a:rPr lang="en-US" sz="1800" dirty="0"/>
              <a:t>Secretarial support.</a:t>
            </a:r>
            <a:endParaRPr sz="1800" dirty="0"/>
          </a:p>
          <a:p>
            <a:pPr marL="215900" lvl="3" indent="-215900" algn="l" rtl="0">
              <a:lnSpc>
                <a:spcPct val="100000"/>
              </a:lnSpc>
              <a:spcBef>
                <a:spcPts val="600"/>
              </a:spcBef>
              <a:spcAft>
                <a:spcPts val="0"/>
              </a:spcAft>
              <a:buSzPts val="1600"/>
              <a:buChar char="•"/>
            </a:pPr>
            <a:r>
              <a:rPr lang="en-US" sz="1800" dirty="0"/>
              <a:t>Separate dining areas/entrances.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Symbolism is meant to inspire employees aiming to achieve promotion and status in the organisation by working in ways required by the culture.</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organisation structure</a:t>
            </a:r>
            <a:endParaRPr dirty="0"/>
          </a:p>
        </p:txBody>
      </p:sp>
      <p:sp>
        <p:nvSpPr>
          <p:cNvPr id="113" name="Google Shape;113;p1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structure of an organisation is a very strong indicator of the culture to expect.</a:t>
            </a:r>
            <a:endParaRPr sz="1800" b="1" dirty="0"/>
          </a:p>
          <a:p>
            <a:pPr marL="0" lvl="3" indent="0" algn="l" rtl="0">
              <a:lnSpc>
                <a:spcPct val="111111"/>
              </a:lnSpc>
              <a:spcBef>
                <a:spcPts val="1000"/>
              </a:spcBef>
              <a:spcAft>
                <a:spcPts val="0"/>
              </a:spcAft>
              <a:buSzPts val="1800"/>
              <a:buNone/>
            </a:pPr>
            <a:r>
              <a:rPr lang="en-US" sz="1800" b="1" dirty="0"/>
              <a:t>Organisation structure</a:t>
            </a:r>
            <a:endParaRPr sz="1800" dirty="0"/>
          </a:p>
          <a:p>
            <a:pPr marL="215900" lvl="3" indent="-215900" algn="l" rtl="0">
              <a:lnSpc>
                <a:spcPct val="125000"/>
              </a:lnSpc>
              <a:spcBef>
                <a:spcPts val="1000"/>
              </a:spcBef>
              <a:spcAft>
                <a:spcPts val="0"/>
              </a:spcAft>
              <a:buSzPts val="1600"/>
              <a:buChar char="•"/>
            </a:pPr>
            <a:r>
              <a:rPr lang="en-US" sz="1800" dirty="0"/>
              <a:t>Tall hierarchical structures. </a:t>
            </a:r>
            <a:endParaRPr sz="1800" dirty="0"/>
          </a:p>
          <a:p>
            <a:pPr marL="215900" lvl="3" indent="-215900" algn="l" rtl="0">
              <a:lnSpc>
                <a:spcPct val="125000"/>
              </a:lnSpc>
              <a:spcBef>
                <a:spcPts val="1000"/>
              </a:spcBef>
              <a:spcAft>
                <a:spcPts val="0"/>
              </a:spcAft>
              <a:buSzPts val="1600"/>
              <a:buChar char="•"/>
            </a:pPr>
            <a:r>
              <a:rPr lang="en-US" sz="1800" dirty="0"/>
              <a:t>Vertical layers of management.</a:t>
            </a:r>
            <a:endParaRPr sz="1800" dirty="0"/>
          </a:p>
          <a:p>
            <a:pPr marL="215900" lvl="3" indent="-215900" algn="l" rtl="0">
              <a:lnSpc>
                <a:spcPct val="125000"/>
              </a:lnSpc>
              <a:spcBef>
                <a:spcPts val="1000"/>
              </a:spcBef>
              <a:spcAft>
                <a:spcPts val="0"/>
              </a:spcAft>
              <a:buSzPts val="1600"/>
              <a:buChar char="•"/>
            </a:pPr>
            <a:r>
              <a:rPr lang="en-US" sz="1800" dirty="0"/>
              <a:t>By functional areas horizontally.</a:t>
            </a:r>
            <a:endParaRPr sz="1800" dirty="0"/>
          </a:p>
          <a:p>
            <a:pPr marL="215900" lvl="3" indent="-215900" algn="l" rtl="0">
              <a:lnSpc>
                <a:spcPct val="125000"/>
              </a:lnSpc>
              <a:spcBef>
                <a:spcPts val="1000"/>
              </a:spcBef>
              <a:spcAft>
                <a:spcPts val="0"/>
              </a:spcAft>
              <a:buSzPts val="1600"/>
              <a:buChar char="•"/>
            </a:pPr>
            <a:r>
              <a:rPr lang="en-US" sz="1800" dirty="0"/>
              <a:t>Matrix style decentralised.</a:t>
            </a:r>
            <a:endParaRPr sz="1800" dirty="0"/>
          </a:p>
          <a:p>
            <a:pPr marL="215900" lvl="3" indent="-215900" algn="l" rtl="0">
              <a:lnSpc>
                <a:spcPct val="125000"/>
              </a:lnSpc>
              <a:spcBef>
                <a:spcPts val="1000"/>
              </a:spcBef>
              <a:spcAft>
                <a:spcPts val="0"/>
              </a:spcAft>
              <a:buSzPts val="1600"/>
              <a:buChar char="•"/>
            </a:pPr>
            <a:r>
              <a:rPr lang="en-US" sz="1800" dirty="0"/>
              <a:t>Emphasis on delegation.</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Cultures that emerge from organisational structures tend to rely on the management decision process to achieve its version of success. </a:t>
            </a:r>
            <a:endParaRPr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power structure</a:t>
            </a:r>
            <a:endParaRPr dirty="0"/>
          </a:p>
        </p:txBody>
      </p:sp>
      <p:sp>
        <p:nvSpPr>
          <p:cNvPr id="121" name="Google Shape;121;p1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 power structured organisation is all about who has the power to take decisions and make them happen.</a:t>
            </a:r>
            <a:endParaRPr sz="1800" b="1" dirty="0"/>
          </a:p>
          <a:p>
            <a:pPr marL="0" lvl="3" indent="0" algn="l" rtl="0">
              <a:lnSpc>
                <a:spcPct val="111111"/>
              </a:lnSpc>
              <a:spcBef>
                <a:spcPts val="1000"/>
              </a:spcBef>
              <a:spcAft>
                <a:spcPts val="0"/>
              </a:spcAft>
              <a:buSzPts val="1800"/>
              <a:buNone/>
            </a:pPr>
            <a:r>
              <a:rPr lang="en-US" sz="1800" b="1" dirty="0"/>
              <a:t>Power structure</a:t>
            </a:r>
            <a:endParaRPr sz="1800" dirty="0"/>
          </a:p>
          <a:p>
            <a:pPr marL="215900" lvl="3" indent="-215900" algn="l" rtl="0">
              <a:lnSpc>
                <a:spcPct val="125000"/>
              </a:lnSpc>
              <a:spcBef>
                <a:spcPts val="1000"/>
              </a:spcBef>
              <a:spcAft>
                <a:spcPts val="0"/>
              </a:spcAft>
              <a:buSzPts val="1600"/>
              <a:buChar char="•"/>
            </a:pPr>
            <a:r>
              <a:rPr lang="en-US" sz="1800" dirty="0"/>
              <a:t>Interrelationships between individuals.</a:t>
            </a:r>
            <a:endParaRPr sz="1800" dirty="0"/>
          </a:p>
          <a:p>
            <a:pPr marL="215900" lvl="3" indent="-215900" algn="l" rtl="0">
              <a:lnSpc>
                <a:spcPct val="125000"/>
              </a:lnSpc>
              <a:spcBef>
                <a:spcPts val="1000"/>
              </a:spcBef>
              <a:spcAft>
                <a:spcPts val="0"/>
              </a:spcAft>
              <a:buSzPts val="1600"/>
              <a:buChar char="•"/>
            </a:pPr>
            <a:r>
              <a:rPr lang="en-US" sz="1800" dirty="0"/>
              <a:t>Interrelationships between teams.</a:t>
            </a:r>
            <a:endParaRPr sz="1800" dirty="0"/>
          </a:p>
          <a:p>
            <a:pPr marL="215900" lvl="3" indent="-215900" algn="l" rtl="0">
              <a:lnSpc>
                <a:spcPct val="125000"/>
              </a:lnSpc>
              <a:spcBef>
                <a:spcPts val="1000"/>
              </a:spcBef>
              <a:spcAft>
                <a:spcPts val="0"/>
              </a:spcAft>
              <a:buSzPts val="1600"/>
              <a:buChar char="•"/>
            </a:pPr>
            <a:r>
              <a:rPr lang="en-US" sz="1800" dirty="0"/>
              <a:t>Who allocates the resources.</a:t>
            </a:r>
            <a:endParaRPr sz="1800" dirty="0"/>
          </a:p>
          <a:p>
            <a:pPr marL="215900" lvl="3" indent="-215900" algn="l" rtl="0">
              <a:lnSpc>
                <a:spcPct val="125000"/>
              </a:lnSpc>
              <a:spcBef>
                <a:spcPts val="1000"/>
              </a:spcBef>
              <a:spcAft>
                <a:spcPts val="0"/>
              </a:spcAft>
              <a:buSzPts val="1600"/>
              <a:buChar char="•"/>
            </a:pPr>
            <a:r>
              <a:rPr lang="en-US" sz="1800" dirty="0"/>
              <a:t>Challenge managers’ views.</a:t>
            </a:r>
            <a:endParaRPr sz="1800" dirty="0"/>
          </a:p>
          <a:p>
            <a:pPr marL="215900" lvl="3" indent="-215900" algn="l" rtl="0">
              <a:lnSpc>
                <a:spcPct val="125000"/>
              </a:lnSpc>
              <a:spcBef>
                <a:spcPts val="1000"/>
              </a:spcBef>
              <a:spcAft>
                <a:spcPts val="0"/>
              </a:spcAft>
              <a:buSzPts val="1600"/>
              <a:buChar char="•"/>
            </a:pPr>
            <a:r>
              <a:rPr lang="en-US" sz="1800" dirty="0"/>
              <a:t>Cooperation or rivalry.</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Organisational power structures may feel like a competitive environment that requires a resilient workforce who enjoy debates and verbal jousting. </a:t>
            </a:r>
            <a:endParaRPr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a:t>
            </a:r>
            <a:endParaRPr dirty="0"/>
          </a:p>
        </p:txBody>
      </p:sp>
      <p:sp>
        <p:nvSpPr>
          <p:cNvPr id="129" name="Google Shape;129;p14"/>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In 1981 Charles Handy published his book </a:t>
            </a:r>
            <a:r>
              <a:rPr lang="en-US" sz="1800" i="1" dirty="0"/>
              <a:t>Understanding Organisations</a:t>
            </a:r>
            <a:r>
              <a:rPr lang="en-US" sz="1800" dirty="0"/>
              <a:t>. </a:t>
            </a:r>
            <a:endParaRPr sz="1800" dirty="0"/>
          </a:p>
          <a:p>
            <a:pPr marL="0" lvl="3" indent="0" algn="l" rtl="0">
              <a:lnSpc>
                <a:spcPct val="111111"/>
              </a:lnSpc>
              <a:spcBef>
                <a:spcPts val="1000"/>
              </a:spcBef>
              <a:spcAft>
                <a:spcPts val="0"/>
              </a:spcAft>
              <a:buSzPts val="1800"/>
              <a:buNone/>
            </a:pPr>
            <a:r>
              <a:rPr lang="en-US" sz="1800" dirty="0"/>
              <a:t>He identified </a:t>
            </a:r>
            <a:r>
              <a:rPr lang="en-US" sz="1800" b="1" dirty="0"/>
              <a:t>FOUR</a:t>
            </a:r>
            <a:r>
              <a:rPr lang="en-US" sz="1800" dirty="0"/>
              <a:t> models of organisational cultures.  </a:t>
            </a:r>
            <a:endParaRPr sz="1800" b="1" dirty="0"/>
          </a:p>
          <a:p>
            <a:pPr marL="0" lvl="3" indent="0" algn="l" rtl="0">
              <a:lnSpc>
                <a:spcPct val="111111"/>
              </a:lnSpc>
              <a:spcBef>
                <a:spcPts val="1000"/>
              </a:spcBef>
              <a:spcAft>
                <a:spcPts val="0"/>
              </a:spcAft>
              <a:buSzPts val="1800"/>
              <a:buNone/>
            </a:pPr>
            <a:r>
              <a:rPr lang="en-US" sz="1800" b="1" dirty="0"/>
              <a:t>Types of organisational culture</a:t>
            </a:r>
            <a:endParaRPr sz="1800" dirty="0"/>
          </a:p>
          <a:p>
            <a:pPr marL="215900" lvl="3" indent="-215900" algn="l" rtl="0">
              <a:lnSpc>
                <a:spcPct val="125000"/>
              </a:lnSpc>
              <a:spcBef>
                <a:spcPts val="1000"/>
              </a:spcBef>
              <a:spcAft>
                <a:spcPts val="0"/>
              </a:spcAft>
              <a:buSzPts val="1600"/>
              <a:buChar char="•"/>
            </a:pPr>
            <a:r>
              <a:rPr lang="en-US" sz="1800" dirty="0"/>
              <a:t>Power culture.</a:t>
            </a:r>
            <a:endParaRPr sz="1800" dirty="0"/>
          </a:p>
          <a:p>
            <a:pPr marL="215900" lvl="3" indent="-215900" algn="l" rtl="0">
              <a:lnSpc>
                <a:spcPct val="125000"/>
              </a:lnSpc>
              <a:spcBef>
                <a:spcPts val="1000"/>
              </a:spcBef>
              <a:spcAft>
                <a:spcPts val="0"/>
              </a:spcAft>
              <a:buSzPts val="1600"/>
              <a:buChar char="•"/>
            </a:pPr>
            <a:r>
              <a:rPr lang="en-US" sz="1800" dirty="0"/>
              <a:t>Person culture.</a:t>
            </a:r>
            <a:endParaRPr sz="1800" dirty="0"/>
          </a:p>
          <a:p>
            <a:pPr marL="215900" lvl="3" indent="-215900" algn="l" rtl="0">
              <a:lnSpc>
                <a:spcPct val="125000"/>
              </a:lnSpc>
              <a:spcBef>
                <a:spcPts val="1000"/>
              </a:spcBef>
              <a:spcAft>
                <a:spcPts val="0"/>
              </a:spcAft>
              <a:buSzPts val="1600"/>
              <a:buChar char="•"/>
            </a:pPr>
            <a:r>
              <a:rPr lang="en-US" sz="1800" dirty="0"/>
              <a:t>Role culture.</a:t>
            </a:r>
            <a:endParaRPr sz="1800" dirty="0"/>
          </a:p>
          <a:p>
            <a:pPr marL="215900" lvl="3" indent="-215900" algn="l" rtl="0">
              <a:lnSpc>
                <a:spcPct val="125000"/>
              </a:lnSpc>
              <a:spcBef>
                <a:spcPts val="1000"/>
              </a:spcBef>
              <a:spcAft>
                <a:spcPts val="0"/>
              </a:spcAft>
              <a:buSzPts val="1600"/>
              <a:buChar char="•"/>
            </a:pPr>
            <a:r>
              <a:rPr lang="en-US" sz="1800" dirty="0"/>
              <a:t>Task culture.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Based on the balance of power and sphere of influence, how people think and are motivated and their attitudes to change.</a:t>
            </a:r>
            <a:endParaRPr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power culture</a:t>
            </a:r>
            <a:endParaRPr dirty="0"/>
          </a:p>
        </p:txBody>
      </p:sp>
      <p:sp>
        <p:nvSpPr>
          <p:cNvPr id="137" name="Google Shape;137;p15"/>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A power culture where there is a dominant individual or group setting the scene. </a:t>
            </a:r>
            <a:endParaRPr sz="1800" dirty="0"/>
          </a:p>
          <a:p>
            <a:pPr marL="0" lvl="3" indent="0" algn="l" rtl="0">
              <a:lnSpc>
                <a:spcPct val="111111"/>
              </a:lnSpc>
              <a:spcBef>
                <a:spcPts val="1000"/>
              </a:spcBef>
              <a:spcAft>
                <a:spcPts val="0"/>
              </a:spcAft>
              <a:buSzPts val="1800"/>
              <a:buNone/>
            </a:pPr>
            <a:r>
              <a:rPr lang="en-US" sz="1800" b="1" dirty="0"/>
              <a:t>Power culture</a:t>
            </a:r>
            <a:endParaRPr sz="1800" dirty="0"/>
          </a:p>
          <a:p>
            <a:pPr marL="215900" lvl="3" indent="-215900" algn="l" rtl="0">
              <a:lnSpc>
                <a:spcPct val="125000"/>
              </a:lnSpc>
              <a:spcBef>
                <a:spcPts val="1000"/>
              </a:spcBef>
              <a:spcAft>
                <a:spcPts val="0"/>
              </a:spcAft>
              <a:buSzPts val="1600"/>
              <a:buChar char="•"/>
            </a:pPr>
            <a:r>
              <a:rPr lang="en-US" sz="1800" dirty="0"/>
              <a:t>Central web of ruling power.</a:t>
            </a:r>
            <a:endParaRPr sz="1800" dirty="0"/>
          </a:p>
          <a:p>
            <a:pPr marL="215900" lvl="3" indent="-215900" algn="l" rtl="0">
              <a:lnSpc>
                <a:spcPct val="125000"/>
              </a:lnSpc>
              <a:spcBef>
                <a:spcPts val="1000"/>
              </a:spcBef>
              <a:spcAft>
                <a:spcPts val="0"/>
              </a:spcAft>
              <a:buSzPts val="1600"/>
              <a:buChar char="•"/>
            </a:pPr>
            <a:r>
              <a:rPr lang="en-US" sz="1800" dirty="0"/>
              <a:t>Influence spread from the centre.</a:t>
            </a:r>
            <a:endParaRPr sz="1800" dirty="0"/>
          </a:p>
          <a:p>
            <a:pPr marL="215900" lvl="3" indent="-215900" algn="l" rtl="0">
              <a:lnSpc>
                <a:spcPct val="125000"/>
              </a:lnSpc>
              <a:spcBef>
                <a:spcPts val="1000"/>
              </a:spcBef>
              <a:spcAft>
                <a:spcPts val="0"/>
              </a:spcAft>
              <a:buSzPts val="1600"/>
              <a:buChar char="•"/>
            </a:pPr>
            <a:r>
              <a:rPr lang="en-US" sz="1800" dirty="0"/>
              <a:t>Charismatic and controlling leadership.</a:t>
            </a:r>
            <a:endParaRPr sz="1800" dirty="0"/>
          </a:p>
          <a:p>
            <a:pPr marL="215900" lvl="3" indent="-215900" algn="l" rtl="0">
              <a:lnSpc>
                <a:spcPct val="125000"/>
              </a:lnSpc>
              <a:spcBef>
                <a:spcPts val="1000"/>
              </a:spcBef>
              <a:spcAft>
                <a:spcPts val="0"/>
              </a:spcAft>
              <a:buSzPts val="1600"/>
              <a:buChar char="•"/>
            </a:pPr>
            <a:r>
              <a:rPr lang="en-US" sz="1800" dirty="0"/>
              <a:t>Small business with strong founder.</a:t>
            </a:r>
            <a:endParaRPr sz="1800" dirty="0"/>
          </a:p>
          <a:p>
            <a:pPr marL="215900" lvl="3" indent="-215900" algn="l" rtl="0">
              <a:lnSpc>
                <a:spcPct val="125000"/>
              </a:lnSpc>
              <a:spcBef>
                <a:spcPts val="1000"/>
              </a:spcBef>
              <a:spcAft>
                <a:spcPts val="0"/>
              </a:spcAft>
              <a:buSzPts val="1600"/>
              <a:buChar char="•"/>
            </a:pPr>
            <a:r>
              <a:rPr lang="en-US" sz="1800" dirty="0"/>
              <a:t>Personal contact matters.</a:t>
            </a:r>
            <a:endParaRPr sz="1800" dirty="0"/>
          </a:p>
          <a:p>
            <a:pPr marL="215900" lvl="3" indent="-215900" algn="l" rtl="0">
              <a:lnSpc>
                <a:spcPct val="125000"/>
              </a:lnSpc>
              <a:spcBef>
                <a:spcPts val="1000"/>
              </a:spcBef>
              <a:spcAft>
                <a:spcPts val="0"/>
              </a:spcAft>
              <a:buSzPts val="1600"/>
              <a:buChar char="•"/>
            </a:pPr>
            <a:r>
              <a:rPr lang="en-US" sz="1800" dirty="0"/>
              <a:t>Set expected values.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culture of the organisation is like a web and everyone depends on the central power source – who may or may not have strong or ethical values.</a:t>
            </a:r>
            <a:endParaRPr sz="1800" dirty="0"/>
          </a:p>
        </p:txBody>
      </p:sp>
      <p:pic>
        <p:nvPicPr>
          <p:cNvPr id="4098" name="Picture 2">
            <a:extLst>
              <a:ext uri="{FF2B5EF4-FFF2-40B4-BE49-F238E27FC236}">
                <a16:creationId xmlns:a16="http://schemas.microsoft.com/office/drawing/2014/main" id="{150AAFCC-0BA1-2081-0CBC-582E544A665F}"/>
              </a:ext>
            </a:extLst>
          </p:cNvPr>
          <p:cNvPicPr>
            <a:picLocks noChangeAspect="1" noChangeArrowheads="1"/>
          </p:cNvPicPr>
          <p:nvPr/>
        </p:nvPicPr>
        <p:blipFill>
          <a:blip r:embed="rId3"/>
          <a:srcRect/>
          <a:stretch/>
        </p:blipFill>
        <p:spPr bwMode="auto">
          <a:xfrm>
            <a:off x="4717064" y="2310108"/>
            <a:ext cx="3969736" cy="26517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person culture</a:t>
            </a:r>
            <a:endParaRPr dirty="0"/>
          </a:p>
        </p:txBody>
      </p:sp>
      <p:sp>
        <p:nvSpPr>
          <p:cNvPr id="145" name="Google Shape;145;p16"/>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Person culture occurs in professions where the organisation exists to support the professional development and personal ambitions of the individuals within it.</a:t>
            </a:r>
            <a:endParaRPr sz="1800" b="1" dirty="0"/>
          </a:p>
          <a:p>
            <a:pPr marL="0" lvl="3" indent="0" algn="l" rtl="0">
              <a:lnSpc>
                <a:spcPct val="111111"/>
              </a:lnSpc>
              <a:spcBef>
                <a:spcPts val="1000"/>
              </a:spcBef>
              <a:spcAft>
                <a:spcPts val="0"/>
              </a:spcAft>
              <a:buSzPts val="1800"/>
              <a:buNone/>
            </a:pPr>
            <a:r>
              <a:rPr lang="en-US" sz="1800" b="1" dirty="0"/>
              <a:t>Person culture</a:t>
            </a:r>
            <a:endParaRPr sz="1800" dirty="0"/>
          </a:p>
          <a:p>
            <a:pPr marL="215900" lvl="3" indent="-215900" algn="l" rtl="0">
              <a:lnSpc>
                <a:spcPct val="100000"/>
              </a:lnSpc>
              <a:spcBef>
                <a:spcPts val="600"/>
              </a:spcBef>
              <a:spcAft>
                <a:spcPts val="0"/>
              </a:spcAft>
              <a:buSzPts val="1600"/>
              <a:buChar char="•"/>
            </a:pPr>
            <a:r>
              <a:rPr lang="en-US" sz="1800" dirty="0"/>
              <a:t>Career development through the organisation.</a:t>
            </a:r>
            <a:endParaRPr sz="1800" dirty="0"/>
          </a:p>
          <a:p>
            <a:pPr marL="215900" lvl="3" indent="-215900" algn="l" rtl="0">
              <a:lnSpc>
                <a:spcPct val="100000"/>
              </a:lnSpc>
              <a:spcBef>
                <a:spcPts val="600"/>
              </a:spcBef>
              <a:spcAft>
                <a:spcPts val="0"/>
              </a:spcAft>
              <a:buSzPts val="1600"/>
              <a:buChar char="•"/>
            </a:pPr>
            <a:r>
              <a:rPr lang="en-US" sz="1800" dirty="0"/>
              <a:t>Individuals focused on building own expertise.</a:t>
            </a:r>
            <a:endParaRPr sz="1800" dirty="0"/>
          </a:p>
          <a:p>
            <a:pPr marL="215900" lvl="3" indent="-215900" algn="l" rtl="0">
              <a:lnSpc>
                <a:spcPct val="100000"/>
              </a:lnSpc>
              <a:spcBef>
                <a:spcPts val="600"/>
              </a:spcBef>
              <a:spcAft>
                <a:spcPts val="0"/>
              </a:spcAft>
              <a:buSzPts val="1600"/>
              <a:buChar char="•"/>
            </a:pPr>
            <a:r>
              <a:rPr lang="en-US" sz="1800" dirty="0"/>
              <a:t>Business exists to serve individuals needs.</a:t>
            </a:r>
            <a:endParaRPr sz="1800" dirty="0"/>
          </a:p>
          <a:p>
            <a:pPr marL="215900" lvl="3" indent="-215900" algn="l" rtl="0">
              <a:lnSpc>
                <a:spcPct val="100000"/>
              </a:lnSpc>
              <a:spcBef>
                <a:spcPts val="600"/>
              </a:spcBef>
              <a:spcAft>
                <a:spcPts val="0"/>
              </a:spcAft>
              <a:buSzPts val="1600"/>
              <a:buChar char="•"/>
            </a:pPr>
            <a:r>
              <a:rPr lang="en-US" sz="1800" dirty="0"/>
              <a:t>Strong values about their ways of working.</a:t>
            </a:r>
            <a:endParaRPr sz="1800" dirty="0"/>
          </a:p>
          <a:p>
            <a:pPr marL="215900" lvl="3" indent="-215900" algn="l" rtl="0">
              <a:lnSpc>
                <a:spcPct val="100000"/>
              </a:lnSpc>
              <a:spcBef>
                <a:spcPts val="600"/>
              </a:spcBef>
              <a:spcAft>
                <a:spcPts val="0"/>
              </a:spcAft>
              <a:buSzPts val="1600"/>
              <a:buChar char="•"/>
            </a:pPr>
            <a:r>
              <a:rPr lang="en-US" sz="1800" dirty="0"/>
              <a:t>Can be difficult to manage individuals.</a:t>
            </a:r>
            <a:endParaRPr sz="1800" dirty="0"/>
          </a:p>
          <a:p>
            <a:pPr marL="215900" lvl="3" indent="-215900" algn="l" rtl="0">
              <a:lnSpc>
                <a:spcPct val="100000"/>
              </a:lnSpc>
              <a:spcBef>
                <a:spcPts val="600"/>
              </a:spcBef>
              <a:spcAft>
                <a:spcPts val="0"/>
              </a:spcAft>
              <a:buSzPts val="1600"/>
              <a:buChar char="•"/>
            </a:pPr>
            <a:r>
              <a:rPr lang="en-US" sz="1800" dirty="0"/>
              <a:t>Clients have specific need of services.</a:t>
            </a:r>
            <a:endParaRPr sz="1800" dirty="0"/>
          </a:p>
          <a:p>
            <a:pPr marL="0" lvl="3" indent="0" algn="l" rtl="0">
              <a:lnSpc>
                <a:spcPct val="111111"/>
              </a:lnSpc>
              <a:spcBef>
                <a:spcPts val="1000"/>
              </a:spcBef>
              <a:spcAft>
                <a:spcPts val="0"/>
              </a:spcAft>
              <a:buSzPts val="1800"/>
              <a:buNone/>
            </a:pPr>
            <a:r>
              <a:rPr lang="en-US" sz="1800" dirty="0"/>
              <a:t>This type of culture is common in fields where personal, professional development is important, such as law firms, universities and accountancy partnerships.</a:t>
            </a:r>
            <a:endParaRPr sz="1800" dirty="0"/>
          </a:p>
        </p:txBody>
      </p:sp>
      <p:pic>
        <p:nvPicPr>
          <p:cNvPr id="5122" name="Picture 2">
            <a:extLst>
              <a:ext uri="{FF2B5EF4-FFF2-40B4-BE49-F238E27FC236}">
                <a16:creationId xmlns:a16="http://schemas.microsoft.com/office/drawing/2014/main" id="{C3A12ED9-96FD-CA4F-4486-E9F5105160F4}"/>
              </a:ext>
            </a:extLst>
          </p:cNvPr>
          <p:cNvPicPr>
            <a:picLocks noChangeAspect="1" noChangeArrowheads="1"/>
          </p:cNvPicPr>
          <p:nvPr/>
        </p:nvPicPr>
        <p:blipFill>
          <a:blip r:embed="rId3"/>
          <a:srcRect/>
          <a:stretch/>
        </p:blipFill>
        <p:spPr bwMode="auto">
          <a:xfrm>
            <a:off x="5504156" y="2732309"/>
            <a:ext cx="3352258" cy="16761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role culture</a:t>
            </a:r>
            <a:endParaRPr dirty="0"/>
          </a:p>
        </p:txBody>
      </p:sp>
      <p:sp>
        <p:nvSpPr>
          <p:cNvPr id="153" name="Google Shape;153;p17"/>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Role culture is an organisation focused on policies, processes and procedures. </a:t>
            </a:r>
            <a:endParaRPr sz="1800" b="1" dirty="0"/>
          </a:p>
          <a:p>
            <a:pPr marL="0" lvl="3" indent="0" algn="l" rtl="0">
              <a:lnSpc>
                <a:spcPct val="111111"/>
              </a:lnSpc>
              <a:spcBef>
                <a:spcPts val="1000"/>
              </a:spcBef>
              <a:spcAft>
                <a:spcPts val="0"/>
              </a:spcAft>
              <a:buSzPts val="1800"/>
              <a:buNone/>
            </a:pPr>
            <a:r>
              <a:rPr lang="en-US" sz="1800" b="1" dirty="0"/>
              <a:t>Role culture</a:t>
            </a:r>
            <a:endParaRPr sz="1800" dirty="0"/>
          </a:p>
          <a:p>
            <a:pPr marL="215900" lvl="3" indent="-215900" algn="l" rtl="0">
              <a:lnSpc>
                <a:spcPct val="125000"/>
              </a:lnSpc>
              <a:spcBef>
                <a:spcPts val="1000"/>
              </a:spcBef>
              <a:spcAft>
                <a:spcPts val="0"/>
              </a:spcAft>
              <a:buSzPts val="1600"/>
              <a:buChar char="•"/>
            </a:pPr>
            <a:r>
              <a:rPr lang="en-US" sz="1800" dirty="0"/>
              <a:t>Bureaucratic organisation style.</a:t>
            </a:r>
            <a:endParaRPr sz="1800" dirty="0"/>
          </a:p>
          <a:p>
            <a:pPr marL="215900" lvl="3" indent="-215900" algn="l" rtl="0">
              <a:lnSpc>
                <a:spcPct val="125000"/>
              </a:lnSpc>
              <a:spcBef>
                <a:spcPts val="1000"/>
              </a:spcBef>
              <a:spcAft>
                <a:spcPts val="0"/>
              </a:spcAft>
              <a:buSzPts val="1600"/>
              <a:buChar char="•"/>
            </a:pPr>
            <a:r>
              <a:rPr lang="en-US" sz="1800" dirty="0"/>
              <a:t>Written procedures for every process.</a:t>
            </a:r>
            <a:endParaRPr sz="1800" dirty="0"/>
          </a:p>
          <a:p>
            <a:pPr marL="215900" lvl="3" indent="-215900" algn="l" rtl="0">
              <a:lnSpc>
                <a:spcPct val="125000"/>
              </a:lnSpc>
              <a:spcBef>
                <a:spcPts val="1000"/>
              </a:spcBef>
              <a:spcAft>
                <a:spcPts val="0"/>
              </a:spcAft>
              <a:buSzPts val="1600"/>
              <a:buChar char="•"/>
            </a:pPr>
            <a:r>
              <a:rPr lang="en-US" sz="1800" dirty="0"/>
              <a:t>Written job roles for every procedure. </a:t>
            </a:r>
            <a:endParaRPr sz="1800" dirty="0"/>
          </a:p>
          <a:p>
            <a:pPr marL="215900" lvl="3" indent="-215900" algn="l" rtl="0">
              <a:lnSpc>
                <a:spcPct val="125000"/>
              </a:lnSpc>
              <a:spcBef>
                <a:spcPts val="1000"/>
              </a:spcBef>
              <a:spcAft>
                <a:spcPts val="0"/>
              </a:spcAft>
              <a:buSzPts val="1600"/>
              <a:buChar char="•"/>
            </a:pPr>
            <a:r>
              <a:rPr lang="en-US" sz="1800" dirty="0"/>
              <a:t>Defined decision-making responsibilities.</a:t>
            </a:r>
            <a:endParaRPr sz="1800" dirty="0"/>
          </a:p>
          <a:p>
            <a:pPr marL="215900" lvl="3" indent="-215900" algn="l" rtl="0">
              <a:lnSpc>
                <a:spcPct val="125000"/>
              </a:lnSpc>
              <a:spcBef>
                <a:spcPts val="1000"/>
              </a:spcBef>
              <a:spcAft>
                <a:spcPts val="0"/>
              </a:spcAft>
              <a:buSzPts val="1600"/>
              <a:buChar char="•"/>
            </a:pPr>
            <a:r>
              <a:rPr lang="en-US" sz="1800" dirty="0"/>
              <a:t>Very difficult to introduce change.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Role culture is common in the public sector or very large centrally managed organisations. Its values are based on no/low risk activities and doing things right. </a:t>
            </a:r>
            <a:endParaRPr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task culture</a:t>
            </a:r>
            <a:endParaRPr dirty="0"/>
          </a:p>
        </p:txBody>
      </p:sp>
      <p:sp>
        <p:nvSpPr>
          <p:cNvPr id="161" name="Google Shape;161;p18"/>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Task culture is related to the organisation’s values to getting the project done on time, to budget. </a:t>
            </a:r>
            <a:endParaRPr sz="1800" b="1" dirty="0"/>
          </a:p>
          <a:p>
            <a:pPr marL="0" lvl="3" indent="0" algn="l" rtl="0">
              <a:lnSpc>
                <a:spcPct val="111111"/>
              </a:lnSpc>
              <a:spcBef>
                <a:spcPts val="1000"/>
              </a:spcBef>
              <a:spcAft>
                <a:spcPts val="0"/>
              </a:spcAft>
              <a:buSzPts val="1800"/>
              <a:buNone/>
            </a:pPr>
            <a:r>
              <a:rPr lang="en-US" sz="1800" b="1" dirty="0"/>
              <a:t>Task culture</a:t>
            </a:r>
            <a:endParaRPr sz="1800" dirty="0"/>
          </a:p>
          <a:p>
            <a:pPr marL="215900" lvl="3" indent="-215900" algn="l" rtl="0">
              <a:lnSpc>
                <a:spcPct val="125000"/>
              </a:lnSpc>
              <a:spcBef>
                <a:spcPts val="1000"/>
              </a:spcBef>
              <a:spcAft>
                <a:spcPts val="0"/>
              </a:spcAft>
              <a:buSzPts val="1600"/>
              <a:buChar char="•"/>
            </a:pPr>
            <a:r>
              <a:rPr lang="en-US" sz="1800" dirty="0"/>
              <a:t>Small team approaches.</a:t>
            </a:r>
            <a:endParaRPr sz="1800" dirty="0"/>
          </a:p>
          <a:p>
            <a:pPr marL="215900" lvl="3" indent="-215900" algn="l" rtl="0">
              <a:lnSpc>
                <a:spcPct val="125000"/>
              </a:lnSpc>
              <a:spcBef>
                <a:spcPts val="1000"/>
              </a:spcBef>
              <a:spcAft>
                <a:spcPts val="0"/>
              </a:spcAft>
              <a:buSzPts val="1600"/>
              <a:buChar char="•"/>
            </a:pPr>
            <a:r>
              <a:rPr lang="en-US" sz="1800" dirty="0"/>
              <a:t>Matrix-style organisation.</a:t>
            </a:r>
            <a:endParaRPr sz="1800" dirty="0"/>
          </a:p>
          <a:p>
            <a:pPr marL="215900" lvl="3" indent="-215900" algn="l" rtl="0">
              <a:lnSpc>
                <a:spcPct val="125000"/>
              </a:lnSpc>
              <a:spcBef>
                <a:spcPts val="1000"/>
              </a:spcBef>
              <a:spcAft>
                <a:spcPts val="0"/>
              </a:spcAft>
              <a:buSzPts val="1600"/>
              <a:buChar char="•"/>
            </a:pPr>
            <a:r>
              <a:rPr lang="en-US" sz="1800" dirty="0"/>
              <a:t>Results orientated.</a:t>
            </a:r>
            <a:endParaRPr sz="1800" dirty="0"/>
          </a:p>
          <a:p>
            <a:pPr marL="215900" lvl="3" indent="-215900" algn="l" rtl="0">
              <a:lnSpc>
                <a:spcPct val="125000"/>
              </a:lnSpc>
              <a:spcBef>
                <a:spcPts val="1000"/>
              </a:spcBef>
              <a:spcAft>
                <a:spcPts val="0"/>
              </a:spcAft>
              <a:buSzPts val="1600"/>
              <a:buChar char="•"/>
            </a:pPr>
            <a:r>
              <a:rPr lang="en-US" sz="1800" dirty="0"/>
              <a:t>Empowered teams.</a:t>
            </a:r>
            <a:endParaRPr sz="1800" dirty="0"/>
          </a:p>
          <a:p>
            <a:pPr marL="215900" lvl="3" indent="-215900" algn="l" rtl="0">
              <a:lnSpc>
                <a:spcPct val="125000"/>
              </a:lnSpc>
              <a:spcBef>
                <a:spcPts val="1000"/>
              </a:spcBef>
              <a:spcAft>
                <a:spcPts val="0"/>
              </a:spcAft>
              <a:buSzPts val="1600"/>
              <a:buChar char="•"/>
            </a:pPr>
            <a:r>
              <a:rPr lang="en-US" sz="1800" dirty="0"/>
              <a:t>Empowered individuals.</a:t>
            </a:r>
            <a:endParaRPr sz="1800" dirty="0"/>
          </a:p>
          <a:p>
            <a:pPr marL="215900" lvl="3" indent="-215900" algn="l" rtl="0">
              <a:lnSpc>
                <a:spcPct val="125000"/>
              </a:lnSpc>
              <a:spcBef>
                <a:spcPts val="1000"/>
              </a:spcBef>
              <a:spcAft>
                <a:spcPts val="0"/>
              </a:spcAft>
              <a:buSzPts val="1600"/>
              <a:buChar char="•"/>
            </a:pPr>
            <a:r>
              <a:rPr lang="en-US" sz="1800" dirty="0"/>
              <a:t>Emphasis on talent and trust.</a:t>
            </a:r>
            <a:endParaRPr sz="1800" dirty="0"/>
          </a:p>
          <a:p>
            <a:pPr marL="0" lvl="3" indent="0" algn="l" rtl="0">
              <a:lnSpc>
                <a:spcPct val="111111"/>
              </a:lnSpc>
              <a:spcBef>
                <a:spcPts val="1000"/>
              </a:spcBef>
              <a:spcAft>
                <a:spcPts val="0"/>
              </a:spcAft>
              <a:buSzPts val="1800"/>
              <a:buNone/>
            </a:pPr>
            <a:r>
              <a:rPr lang="en-US" sz="1800" dirty="0"/>
              <a:t>Task culture is all about problem solving, sharing ideas for the good of the project.  It is a collaborative and consultative way of working. </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Culture and values – impact on stakeholders (1)</a:t>
            </a:r>
            <a:endParaRPr dirty="0"/>
          </a:p>
        </p:txBody>
      </p:sp>
      <p:sp>
        <p:nvSpPr>
          <p:cNvPr id="169" name="Google Shape;169;p1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impact of culture and values on stakeholders can be considered in terms of local and international stakeholders.</a:t>
            </a:r>
            <a:endParaRPr sz="1800" dirty="0"/>
          </a:p>
          <a:p>
            <a:pPr marL="0" lvl="2" indent="0" algn="l" rtl="0">
              <a:lnSpc>
                <a:spcPct val="111111"/>
              </a:lnSpc>
              <a:spcBef>
                <a:spcPts val="1000"/>
              </a:spcBef>
              <a:spcAft>
                <a:spcPts val="0"/>
              </a:spcAft>
              <a:buNone/>
            </a:pPr>
            <a:r>
              <a:rPr lang="en-US" sz="1800" b="1" dirty="0"/>
              <a:t>Impacts</a:t>
            </a:r>
            <a:r>
              <a:rPr lang="en-US" sz="1800" dirty="0"/>
              <a:t> –</a:t>
            </a:r>
            <a:r>
              <a:rPr lang="en-US" sz="1800" b="1" dirty="0"/>
              <a:t> local stakeholders</a:t>
            </a:r>
            <a:endParaRPr dirty="0"/>
          </a:p>
          <a:p>
            <a:pPr marL="215900" lvl="3" indent="-215900" algn="l" rtl="0">
              <a:lnSpc>
                <a:spcPct val="111111"/>
              </a:lnSpc>
              <a:spcBef>
                <a:spcPts val="1000"/>
              </a:spcBef>
              <a:spcAft>
                <a:spcPts val="0"/>
              </a:spcAft>
              <a:buSzPts val="1800"/>
              <a:buChar char="•"/>
            </a:pPr>
            <a:r>
              <a:rPr lang="en-US" sz="1800" dirty="0"/>
              <a:t>Guide employee behaviours and actions. </a:t>
            </a:r>
            <a:endParaRPr dirty="0"/>
          </a:p>
          <a:p>
            <a:pPr marL="215900" lvl="3" indent="-215900" algn="l" rtl="0">
              <a:lnSpc>
                <a:spcPct val="111111"/>
              </a:lnSpc>
              <a:spcBef>
                <a:spcPts val="1000"/>
              </a:spcBef>
              <a:spcAft>
                <a:spcPts val="0"/>
              </a:spcAft>
              <a:buSzPts val="1800"/>
              <a:buChar char="•"/>
            </a:pPr>
            <a:r>
              <a:rPr lang="en-US" sz="1800" dirty="0"/>
              <a:t>Align with customers values for brand loyalty. </a:t>
            </a:r>
            <a:endParaRPr dirty="0"/>
          </a:p>
          <a:p>
            <a:pPr marL="215900" lvl="3" indent="-215900" algn="l" rtl="0">
              <a:lnSpc>
                <a:spcPct val="111111"/>
              </a:lnSpc>
              <a:spcBef>
                <a:spcPts val="1000"/>
              </a:spcBef>
              <a:spcAft>
                <a:spcPts val="0"/>
              </a:spcAft>
              <a:buSzPts val="1800"/>
              <a:buChar char="•"/>
            </a:pPr>
            <a:r>
              <a:rPr lang="en-US" sz="1800" dirty="0"/>
              <a:t>Deal with suppliers with professionalism and integrity.</a:t>
            </a:r>
            <a:endParaRPr dirty="0"/>
          </a:p>
          <a:p>
            <a:pPr marL="215900" lvl="3" indent="-215900" algn="l" rtl="0">
              <a:lnSpc>
                <a:spcPct val="111111"/>
              </a:lnSpc>
              <a:spcBef>
                <a:spcPts val="1000"/>
              </a:spcBef>
              <a:spcAft>
                <a:spcPts val="0"/>
              </a:spcAft>
              <a:buSzPts val="1800"/>
              <a:buChar char="•"/>
            </a:pPr>
            <a:r>
              <a:rPr lang="en-US" sz="1800" dirty="0"/>
              <a:t>Shareholders may invest based on shared values.</a:t>
            </a:r>
            <a:endParaRPr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Individuals have different beliefs and values. Setting out clear cultural norms and values will help stakeholders decide whether to develop relationships with organisations.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37322"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1800" dirty="0"/>
              <a:t>By the end of this session, learners should be able to:</a:t>
            </a:r>
            <a:endParaRPr sz="1800" dirty="0"/>
          </a:p>
          <a:p>
            <a:pPr marL="215900" lvl="1" indent="-215900" algn="l" rtl="0">
              <a:lnSpc>
                <a:spcPct val="133333"/>
              </a:lnSpc>
              <a:spcBef>
                <a:spcPts val="1500"/>
              </a:spcBef>
              <a:spcAft>
                <a:spcPts val="0"/>
              </a:spcAft>
              <a:buSzPts val="1800"/>
              <a:buChar char="•"/>
            </a:pPr>
            <a:r>
              <a:rPr lang="en-US" sz="1800" dirty="0"/>
              <a:t>Identify what is meant by culture and values in an organisation.</a:t>
            </a:r>
            <a:endParaRPr sz="1800" dirty="0"/>
          </a:p>
          <a:p>
            <a:pPr marL="215900" lvl="1" indent="-215900" algn="l" rtl="0">
              <a:lnSpc>
                <a:spcPct val="133333"/>
              </a:lnSpc>
              <a:spcBef>
                <a:spcPts val="1000"/>
              </a:spcBef>
              <a:spcAft>
                <a:spcPts val="0"/>
              </a:spcAft>
              <a:buSzPts val="1800"/>
              <a:buChar char="•"/>
            </a:pPr>
            <a:r>
              <a:rPr lang="en-US" sz="1800" dirty="0"/>
              <a:t>Explain the importance of having culture and values in organisations.</a:t>
            </a:r>
            <a:endParaRPr sz="1800" dirty="0"/>
          </a:p>
          <a:p>
            <a:pPr marL="215900" lvl="1" indent="-215900" algn="l" rtl="0">
              <a:lnSpc>
                <a:spcPct val="133333"/>
              </a:lnSpc>
              <a:spcBef>
                <a:spcPts val="1000"/>
              </a:spcBef>
              <a:spcAft>
                <a:spcPts val="0"/>
              </a:spcAft>
              <a:buSzPts val="1800"/>
              <a:buChar char="•"/>
            </a:pPr>
            <a:r>
              <a:rPr lang="en-US" sz="1800" dirty="0"/>
              <a:t>Discuss the impacts of organisational culture and values on stakeholders.</a:t>
            </a:r>
            <a:endParaRPr sz="1800" dirty="0"/>
          </a:p>
          <a:p>
            <a:pPr marL="215900" lvl="1" indent="-215900" algn="l" rtl="0">
              <a:lnSpc>
                <a:spcPct val="133333"/>
              </a:lnSpc>
              <a:spcBef>
                <a:spcPts val="1000"/>
              </a:spcBef>
              <a:spcAft>
                <a:spcPts val="0"/>
              </a:spcAft>
              <a:buSzPts val="1800"/>
              <a:buChar char="•"/>
            </a:pPr>
            <a:r>
              <a:rPr lang="en-US" sz="1800" dirty="0"/>
              <a:t>Consider the reasons why organisations would have different cultures and values.</a:t>
            </a:r>
            <a:endParaRPr sz="1800" dirty="0"/>
          </a:p>
          <a:p>
            <a:pPr marL="215900" lvl="1" indent="-215900" algn="l" rtl="0">
              <a:lnSpc>
                <a:spcPct val="133333"/>
              </a:lnSpc>
              <a:spcBef>
                <a:spcPts val="1000"/>
              </a:spcBef>
              <a:spcAft>
                <a:spcPts val="0"/>
              </a:spcAft>
              <a:buSzPts val="1800"/>
              <a:buChar char="•"/>
            </a:pPr>
            <a:r>
              <a:rPr lang="en-US" sz="1800" dirty="0"/>
              <a:t>Discuss the process of changing culture in an organisation and potential barriers to resist it.</a:t>
            </a:r>
            <a:endParaRPr sz="1800" dirty="0"/>
          </a:p>
          <a:p>
            <a:pPr marL="215900" lvl="1" indent="-215900" algn="l" rtl="0">
              <a:lnSpc>
                <a:spcPct val="133333"/>
              </a:lnSpc>
              <a:spcBef>
                <a:spcPts val="1000"/>
              </a:spcBef>
              <a:spcAft>
                <a:spcPts val="0"/>
              </a:spcAft>
              <a:buSzPts val="1800"/>
              <a:buChar char="•"/>
            </a:pPr>
            <a:r>
              <a:rPr lang="en-US" sz="1800" dirty="0"/>
              <a:t>Consider the methods organisations can use to demonstrate and reinforce their culture and values internally and externally.</a:t>
            </a:r>
            <a:endParaRPr sz="1800"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Culture and values – impact on stakeholders (2)</a:t>
            </a:r>
            <a:endParaRPr dirty="0"/>
          </a:p>
        </p:txBody>
      </p:sp>
      <p:sp>
        <p:nvSpPr>
          <p:cNvPr id="177" name="Google Shape;177;p20"/>
          <p:cNvSpPr txBox="1">
            <a:spLocks noGrp="1"/>
          </p:cNvSpPr>
          <p:nvPr>
            <p:ph type="body" idx="1"/>
          </p:nvPr>
        </p:nvSpPr>
        <p:spPr>
          <a:xfrm>
            <a:off x="457200" y="154552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As an organisation, culture and values may need to be expressed differently when dealing with international stakeholders.</a:t>
            </a:r>
            <a:endParaRPr dirty="0"/>
          </a:p>
          <a:p>
            <a:pPr marL="0" lvl="2" indent="0" algn="l" rtl="0">
              <a:lnSpc>
                <a:spcPct val="111111"/>
              </a:lnSpc>
              <a:spcBef>
                <a:spcPts val="1000"/>
              </a:spcBef>
              <a:spcAft>
                <a:spcPts val="0"/>
              </a:spcAft>
              <a:buNone/>
            </a:pPr>
            <a:r>
              <a:rPr lang="en-US" sz="1800" b="1" dirty="0"/>
              <a:t>International stakeholders</a:t>
            </a:r>
            <a:endParaRPr dirty="0"/>
          </a:p>
          <a:p>
            <a:pPr marL="215900" lvl="3" indent="-215900" algn="l" rtl="0">
              <a:lnSpc>
                <a:spcPct val="111111"/>
              </a:lnSpc>
              <a:spcBef>
                <a:spcPts val="1000"/>
              </a:spcBef>
              <a:spcAft>
                <a:spcPts val="0"/>
              </a:spcAft>
              <a:buSzPts val="1800"/>
              <a:buChar char="•"/>
            </a:pPr>
            <a:r>
              <a:rPr lang="en-US" sz="1800" dirty="0"/>
              <a:t>Forms of greeting. </a:t>
            </a:r>
            <a:endParaRPr dirty="0"/>
          </a:p>
          <a:p>
            <a:pPr marL="215900" lvl="3" indent="-215900" algn="l" rtl="0">
              <a:lnSpc>
                <a:spcPct val="111111"/>
              </a:lnSpc>
              <a:spcBef>
                <a:spcPts val="1000"/>
              </a:spcBef>
              <a:spcAft>
                <a:spcPts val="0"/>
              </a:spcAft>
              <a:buSzPts val="1800"/>
              <a:buChar char="•"/>
            </a:pPr>
            <a:r>
              <a:rPr lang="en-US" sz="1800" dirty="0"/>
              <a:t>Language differences. </a:t>
            </a:r>
            <a:endParaRPr dirty="0"/>
          </a:p>
          <a:p>
            <a:pPr marL="215900" lvl="3" indent="-215900" algn="l" rtl="0">
              <a:lnSpc>
                <a:spcPct val="111111"/>
              </a:lnSpc>
              <a:spcBef>
                <a:spcPts val="1000"/>
              </a:spcBef>
              <a:spcAft>
                <a:spcPts val="0"/>
              </a:spcAft>
              <a:buSzPts val="1800"/>
              <a:buChar char="•"/>
            </a:pPr>
            <a:r>
              <a:rPr lang="en-US" sz="1800" dirty="0"/>
              <a:t>Acceptable mannerisms.</a:t>
            </a:r>
            <a:endParaRPr dirty="0"/>
          </a:p>
          <a:p>
            <a:pPr marL="215900" lvl="3" indent="-215900" algn="l" rtl="0">
              <a:lnSpc>
                <a:spcPct val="111111"/>
              </a:lnSpc>
              <a:spcBef>
                <a:spcPts val="1000"/>
              </a:spcBef>
              <a:spcAft>
                <a:spcPts val="0"/>
              </a:spcAft>
              <a:buSzPts val="1800"/>
              <a:buChar char="•"/>
            </a:pPr>
            <a:r>
              <a:rPr lang="en-US" sz="1800" dirty="0"/>
              <a:t>Exchange of gifts – expectations.</a:t>
            </a:r>
            <a:endParaRPr dirty="0"/>
          </a:p>
          <a:p>
            <a:pPr marL="215900" lvl="3" indent="-215900" algn="l" rtl="0">
              <a:lnSpc>
                <a:spcPct val="111111"/>
              </a:lnSpc>
              <a:spcBef>
                <a:spcPts val="1000"/>
              </a:spcBef>
              <a:spcAft>
                <a:spcPts val="0"/>
              </a:spcAft>
              <a:buSzPts val="1800"/>
              <a:buChar char="•"/>
            </a:pPr>
            <a:r>
              <a:rPr lang="en-US" sz="1800" dirty="0"/>
              <a:t>Family structures – matriarchal/patriarchal.</a:t>
            </a:r>
          </a:p>
          <a:p>
            <a:pPr marL="215900" lvl="3" indent="-215900" algn="l" rtl="0">
              <a:lnSpc>
                <a:spcPct val="111111"/>
              </a:lnSpc>
              <a:spcBef>
                <a:spcPts val="1000"/>
              </a:spcBef>
              <a:spcAft>
                <a:spcPts val="0"/>
              </a:spcAft>
              <a:buSzPts val="1800"/>
              <a:buChar char="•"/>
            </a:pPr>
            <a:endParaRPr dirty="0"/>
          </a:p>
          <a:p>
            <a:pPr marL="0" lvl="3" indent="0" algn="l" rtl="0">
              <a:lnSpc>
                <a:spcPct val="111111"/>
              </a:lnSpc>
              <a:spcBef>
                <a:spcPts val="1000"/>
              </a:spcBef>
              <a:spcAft>
                <a:spcPts val="0"/>
              </a:spcAft>
              <a:buSzPts val="1800"/>
              <a:buNone/>
            </a:pPr>
            <a:r>
              <a:rPr lang="en-US" sz="1800" dirty="0"/>
              <a:t>The impact of organisational cultures and values can potentially offend international stakeholders. Necessary to take extra care or substantial orders may be lost. </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reasons</a:t>
            </a:r>
            <a:endParaRPr dirty="0"/>
          </a:p>
        </p:txBody>
      </p:sp>
      <p:sp>
        <p:nvSpPr>
          <p:cNvPr id="185" name="Google Shape;185;p2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When is organisational cultural change necessary?</a:t>
            </a:r>
            <a:endParaRPr sz="1800" dirty="0"/>
          </a:p>
          <a:p>
            <a:pPr marL="0" lvl="3" indent="0" algn="l" rtl="0">
              <a:lnSpc>
                <a:spcPct val="111111"/>
              </a:lnSpc>
              <a:spcBef>
                <a:spcPts val="1000"/>
              </a:spcBef>
              <a:spcAft>
                <a:spcPts val="0"/>
              </a:spcAft>
              <a:buSzPts val="1800"/>
              <a:buNone/>
            </a:pPr>
            <a:r>
              <a:rPr lang="en-US" sz="1800" dirty="0"/>
              <a:t>External environmental changes may trigger the need for change.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b="1" dirty="0"/>
              <a:t>Reasons for cultural change</a:t>
            </a:r>
            <a:endParaRPr sz="1800" dirty="0"/>
          </a:p>
          <a:p>
            <a:pPr marL="215900" lvl="3" indent="-215900" algn="l" rtl="0">
              <a:lnSpc>
                <a:spcPct val="111111"/>
              </a:lnSpc>
              <a:spcBef>
                <a:spcPts val="1000"/>
              </a:spcBef>
              <a:spcAft>
                <a:spcPts val="0"/>
              </a:spcAft>
              <a:buSzPts val="1800"/>
              <a:buChar char="•"/>
            </a:pPr>
            <a:r>
              <a:rPr lang="en-US" sz="1800" dirty="0"/>
              <a:t>Values are no longer appropriate.</a:t>
            </a:r>
            <a:endParaRPr sz="1800" dirty="0"/>
          </a:p>
          <a:p>
            <a:pPr marL="215900" lvl="3" indent="-215900" algn="l" rtl="0">
              <a:lnSpc>
                <a:spcPct val="111111"/>
              </a:lnSpc>
              <a:spcBef>
                <a:spcPts val="1000"/>
              </a:spcBef>
              <a:spcAft>
                <a:spcPts val="0"/>
              </a:spcAft>
              <a:buSzPts val="1800"/>
              <a:buChar char="•"/>
            </a:pPr>
            <a:r>
              <a:rPr lang="en-US" sz="1800" dirty="0"/>
              <a:t>Markets may become more competitive. </a:t>
            </a:r>
            <a:endParaRPr sz="1800" dirty="0"/>
          </a:p>
          <a:p>
            <a:pPr marL="215900" lvl="3" indent="-215900" algn="l" rtl="0">
              <a:lnSpc>
                <a:spcPct val="111111"/>
              </a:lnSpc>
              <a:spcBef>
                <a:spcPts val="1000"/>
              </a:spcBef>
              <a:spcAft>
                <a:spcPts val="0"/>
              </a:spcAft>
              <a:buSzPts val="1800"/>
              <a:buChar char="•"/>
            </a:pPr>
            <a:r>
              <a:rPr lang="en-US" sz="1800" dirty="0"/>
              <a:t>Existing products may become obsolete.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A change in culture may become necessary to maintain an organisation’s survival if society changes what is important or acceptable.</a:t>
            </a: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the process (1)</a:t>
            </a:r>
            <a:endParaRPr dirty="0"/>
          </a:p>
        </p:txBody>
      </p:sp>
      <p:sp>
        <p:nvSpPr>
          <p:cNvPr id="193" name="Google Shape;193;p2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credibility of cultural change depends on leadership and must be championed by the senior leader of the organisation who takes on the change management role. </a:t>
            </a:r>
            <a:endParaRPr sz="1800" b="1" dirty="0"/>
          </a:p>
          <a:p>
            <a:pPr marL="0" lvl="3" indent="0" algn="l" rtl="0">
              <a:lnSpc>
                <a:spcPct val="111111"/>
              </a:lnSpc>
              <a:spcBef>
                <a:spcPts val="1000"/>
              </a:spcBef>
              <a:spcAft>
                <a:spcPts val="0"/>
              </a:spcAft>
              <a:buSzPts val="1800"/>
              <a:buNone/>
            </a:pPr>
            <a:r>
              <a:rPr lang="en-US" sz="1800" b="1" dirty="0"/>
              <a:t>Managing the cultural change process</a:t>
            </a:r>
            <a:r>
              <a:rPr lang="en-US" sz="1800" dirty="0"/>
              <a:t>  </a:t>
            </a:r>
            <a:endParaRPr sz="1800" dirty="0"/>
          </a:p>
          <a:p>
            <a:pPr marL="215900" lvl="3" indent="-215900" algn="l" rtl="0">
              <a:lnSpc>
                <a:spcPct val="111111"/>
              </a:lnSpc>
              <a:spcBef>
                <a:spcPts val="1000"/>
              </a:spcBef>
              <a:spcAft>
                <a:spcPts val="0"/>
              </a:spcAft>
              <a:buSzPts val="1800"/>
              <a:buChar char="•"/>
            </a:pPr>
            <a:r>
              <a:rPr lang="en-US" sz="1800" dirty="0"/>
              <a:t>Senior managers act as role models.</a:t>
            </a:r>
            <a:endParaRPr sz="1800" dirty="0"/>
          </a:p>
          <a:p>
            <a:pPr marL="215900" lvl="3" indent="-215900" algn="l" rtl="0">
              <a:lnSpc>
                <a:spcPct val="111111"/>
              </a:lnSpc>
              <a:spcBef>
                <a:spcPts val="1000"/>
              </a:spcBef>
              <a:spcAft>
                <a:spcPts val="0"/>
              </a:spcAft>
              <a:buSzPts val="1800"/>
              <a:buChar char="•"/>
            </a:pPr>
            <a:r>
              <a:rPr lang="en-US" sz="1800" dirty="0"/>
              <a:t>Communicate the need for change.</a:t>
            </a:r>
            <a:endParaRPr sz="1800" dirty="0"/>
          </a:p>
          <a:p>
            <a:pPr marL="215900" lvl="3" indent="-215900" algn="l" rtl="0">
              <a:lnSpc>
                <a:spcPct val="111111"/>
              </a:lnSpc>
              <a:spcBef>
                <a:spcPts val="1000"/>
              </a:spcBef>
              <a:spcAft>
                <a:spcPts val="0"/>
              </a:spcAft>
              <a:buSzPts val="1800"/>
              <a:buChar char="•"/>
            </a:pPr>
            <a:r>
              <a:rPr lang="en-US" sz="1800" dirty="0"/>
              <a:t>Consultations with all stakeholders.</a:t>
            </a:r>
            <a:endParaRPr sz="1800" dirty="0"/>
          </a:p>
          <a:p>
            <a:pPr marL="215900" lvl="3" indent="-215900" algn="l" rtl="0">
              <a:lnSpc>
                <a:spcPct val="111111"/>
              </a:lnSpc>
              <a:spcBef>
                <a:spcPts val="1000"/>
              </a:spcBef>
              <a:spcAft>
                <a:spcPts val="0"/>
              </a:spcAft>
              <a:buSzPts val="1800"/>
              <a:buChar char="•"/>
            </a:pPr>
            <a:r>
              <a:rPr lang="en-US" sz="1800" dirty="0"/>
              <a:t>Allocate the necessary resources.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Any type of change management is a difficult process, but cultural change is deeply embedded in the personal beliefs and values of the individuals it will affect.</a:t>
            </a:r>
            <a:endParaRPr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the process (2)</a:t>
            </a:r>
            <a:endParaRPr dirty="0"/>
          </a:p>
        </p:txBody>
      </p:sp>
      <p:sp>
        <p:nvSpPr>
          <p:cNvPr id="201" name="Google Shape;201;p2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Cultural change must be conducted in an open and very public way to indicate the organisation is serious about this change.</a:t>
            </a:r>
            <a:endParaRPr sz="1800" dirty="0"/>
          </a:p>
          <a:p>
            <a:pPr marL="0" lvl="3" indent="0" algn="l" rtl="0">
              <a:lnSpc>
                <a:spcPct val="125000"/>
              </a:lnSpc>
              <a:spcBef>
                <a:spcPts val="1000"/>
              </a:spcBef>
              <a:spcAft>
                <a:spcPts val="0"/>
              </a:spcAft>
              <a:buSzPts val="1600"/>
              <a:buNone/>
            </a:pPr>
            <a:r>
              <a:rPr lang="en-US" sz="1800" b="1" dirty="0"/>
              <a:t>The cultural change process</a:t>
            </a:r>
            <a:r>
              <a:rPr lang="en-US" sz="1800" dirty="0"/>
              <a:t>  </a:t>
            </a:r>
            <a:endParaRPr sz="1800" dirty="0"/>
          </a:p>
          <a:p>
            <a:pPr marL="215900" lvl="3" indent="-215900" algn="l" rtl="0">
              <a:lnSpc>
                <a:spcPct val="125000"/>
              </a:lnSpc>
              <a:spcBef>
                <a:spcPts val="1000"/>
              </a:spcBef>
              <a:spcAft>
                <a:spcPts val="0"/>
              </a:spcAft>
              <a:buSzPts val="1600"/>
              <a:buChar char="•"/>
            </a:pPr>
            <a:r>
              <a:rPr lang="en-US" sz="1800" dirty="0"/>
              <a:t>Requires a long-term perspective.</a:t>
            </a:r>
            <a:endParaRPr sz="1800" dirty="0"/>
          </a:p>
          <a:p>
            <a:pPr marL="215900" lvl="3" indent="-215900" algn="l" rtl="0">
              <a:lnSpc>
                <a:spcPct val="125000"/>
              </a:lnSpc>
              <a:spcBef>
                <a:spcPts val="1000"/>
              </a:spcBef>
              <a:spcAft>
                <a:spcPts val="0"/>
              </a:spcAft>
              <a:buSzPts val="1600"/>
              <a:buChar char="•"/>
            </a:pPr>
            <a:r>
              <a:rPr lang="en-US" sz="1800" dirty="0"/>
              <a:t>Consults with and involves employees.</a:t>
            </a:r>
            <a:endParaRPr sz="1800" dirty="0"/>
          </a:p>
          <a:p>
            <a:pPr marL="215900" lvl="3" indent="-215900" algn="l" rtl="0">
              <a:lnSpc>
                <a:spcPct val="125000"/>
              </a:lnSpc>
              <a:spcBef>
                <a:spcPts val="1000"/>
              </a:spcBef>
              <a:spcAft>
                <a:spcPts val="0"/>
              </a:spcAft>
              <a:buSzPts val="1600"/>
              <a:buChar char="•"/>
            </a:pPr>
            <a:r>
              <a:rPr lang="en-US" sz="1800" dirty="0"/>
              <a:t>Clarifies the outcome and benefits for all.</a:t>
            </a:r>
            <a:endParaRPr sz="1800" dirty="0"/>
          </a:p>
          <a:p>
            <a:pPr marL="215900" lvl="3" indent="-215900" algn="l" rtl="0">
              <a:lnSpc>
                <a:spcPct val="125000"/>
              </a:lnSpc>
              <a:spcBef>
                <a:spcPts val="1000"/>
              </a:spcBef>
              <a:spcAft>
                <a:spcPts val="0"/>
              </a:spcAft>
              <a:buSzPts val="1600"/>
              <a:buChar char="•"/>
            </a:pPr>
            <a:r>
              <a:rPr lang="en-US" sz="1800" dirty="0"/>
              <a:t>Plans changes in processes and behaviours.</a:t>
            </a:r>
            <a:endParaRPr sz="1800" dirty="0"/>
          </a:p>
          <a:p>
            <a:pPr marL="215900" lvl="3" indent="-215900" algn="l" rtl="0">
              <a:lnSpc>
                <a:spcPct val="125000"/>
              </a:lnSpc>
              <a:spcBef>
                <a:spcPts val="1000"/>
              </a:spcBef>
              <a:spcAft>
                <a:spcPts val="0"/>
              </a:spcAft>
              <a:buSzPts val="1600"/>
              <a:buChar char="•"/>
            </a:pPr>
            <a:r>
              <a:rPr lang="en-US" sz="1800" dirty="0"/>
              <a:t>Measures what is changing, progress and results.</a:t>
            </a:r>
            <a:endParaRPr sz="1800" dirty="0"/>
          </a:p>
          <a:p>
            <a:pPr marL="215900" lvl="3" indent="-215900" algn="l" rtl="0">
              <a:lnSpc>
                <a:spcPct val="125000"/>
              </a:lnSpc>
              <a:spcBef>
                <a:spcPts val="1000"/>
              </a:spcBef>
              <a:spcAft>
                <a:spcPts val="0"/>
              </a:spcAft>
              <a:buSzPts val="1600"/>
              <a:buChar char="•"/>
            </a:pPr>
            <a:r>
              <a:rPr lang="en-US" sz="1800" dirty="0"/>
              <a:t>Manages symbolism, removes deeply embedded items.</a:t>
            </a:r>
            <a:endParaRPr sz="1800" dirty="0"/>
          </a:p>
          <a:p>
            <a:pPr marL="0" lvl="3" indent="0" algn="l" rtl="0">
              <a:lnSpc>
                <a:spcPct val="111111"/>
              </a:lnSpc>
              <a:spcBef>
                <a:spcPts val="500"/>
              </a:spcBef>
              <a:spcAft>
                <a:spcPts val="0"/>
              </a:spcAft>
              <a:buSzPts val="1800"/>
              <a:buNone/>
            </a:pPr>
            <a:r>
              <a:rPr lang="en-US" sz="1800" dirty="0"/>
              <a:t>The key to success is to embed cultural change in business strategy and outcomes.</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barriers</a:t>
            </a:r>
            <a:endParaRPr dirty="0"/>
          </a:p>
        </p:txBody>
      </p:sp>
      <p:sp>
        <p:nvSpPr>
          <p:cNvPr id="209" name="Google Shape;209;p24"/>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Cultural barriers to change occur when the existing culture is strongly embedded in operations and employee values. Resistance stems from their attitude to change.</a:t>
            </a:r>
            <a:endParaRPr sz="1800" b="1" dirty="0"/>
          </a:p>
          <a:p>
            <a:pPr marL="0" lvl="3" indent="0" algn="l" rtl="0">
              <a:lnSpc>
                <a:spcPct val="125000"/>
              </a:lnSpc>
              <a:spcBef>
                <a:spcPts val="1000"/>
              </a:spcBef>
              <a:spcAft>
                <a:spcPts val="0"/>
              </a:spcAft>
              <a:buSzPts val="1600"/>
              <a:buNone/>
            </a:pPr>
            <a:r>
              <a:rPr lang="en-US" sz="1800" b="1" dirty="0"/>
              <a:t>Barriers to cultural change</a:t>
            </a:r>
            <a:endParaRPr sz="1800" dirty="0"/>
          </a:p>
          <a:p>
            <a:pPr marL="215900" lvl="3" indent="-215900" algn="l" rtl="0">
              <a:lnSpc>
                <a:spcPct val="100000"/>
              </a:lnSpc>
              <a:spcBef>
                <a:spcPts val="600"/>
              </a:spcBef>
              <a:spcAft>
                <a:spcPts val="0"/>
              </a:spcAft>
              <a:buSzPts val="1600"/>
              <a:buChar char="•"/>
            </a:pPr>
            <a:r>
              <a:rPr lang="en-US" sz="1800" dirty="0"/>
              <a:t>Existing culture – ‘we’ve always done it this way’.</a:t>
            </a:r>
            <a:endParaRPr sz="1800" dirty="0"/>
          </a:p>
          <a:p>
            <a:pPr marL="215900" lvl="3" indent="-215900" algn="l" rtl="0">
              <a:lnSpc>
                <a:spcPct val="100000"/>
              </a:lnSpc>
              <a:spcBef>
                <a:spcPts val="600"/>
              </a:spcBef>
              <a:spcAft>
                <a:spcPts val="0"/>
              </a:spcAft>
              <a:buSzPts val="1600"/>
              <a:buChar char="•"/>
            </a:pPr>
            <a:r>
              <a:rPr lang="en-US" sz="1800" dirty="0"/>
              <a:t>Concerns it means more work for them. </a:t>
            </a:r>
            <a:endParaRPr sz="1800" dirty="0"/>
          </a:p>
          <a:p>
            <a:pPr marL="215900" lvl="3" indent="-215900" algn="l" rtl="0">
              <a:lnSpc>
                <a:spcPct val="100000"/>
              </a:lnSpc>
              <a:spcBef>
                <a:spcPts val="600"/>
              </a:spcBef>
              <a:spcAft>
                <a:spcPts val="0"/>
              </a:spcAft>
              <a:buSzPts val="1600"/>
              <a:buChar char="•"/>
            </a:pPr>
            <a:r>
              <a:rPr lang="en-US" sz="1800" dirty="0"/>
              <a:t>Worry about using new technologies.</a:t>
            </a:r>
            <a:endParaRPr sz="1800" dirty="0"/>
          </a:p>
          <a:p>
            <a:pPr marL="215900" lvl="3" indent="-215900" algn="l" rtl="0">
              <a:lnSpc>
                <a:spcPct val="100000"/>
              </a:lnSpc>
              <a:spcBef>
                <a:spcPts val="600"/>
              </a:spcBef>
              <a:spcAft>
                <a:spcPts val="0"/>
              </a:spcAft>
              <a:buSzPts val="1600"/>
              <a:buChar char="•"/>
            </a:pPr>
            <a:r>
              <a:rPr lang="en-US" sz="1800" dirty="0"/>
              <a:t>Can’t see why change is necessary.</a:t>
            </a:r>
            <a:endParaRPr sz="1800" dirty="0"/>
          </a:p>
          <a:p>
            <a:pPr marL="215900" lvl="3" indent="-215900" algn="l" rtl="0">
              <a:lnSpc>
                <a:spcPct val="100000"/>
              </a:lnSpc>
              <a:spcBef>
                <a:spcPts val="600"/>
              </a:spcBef>
              <a:spcAft>
                <a:spcPts val="0"/>
              </a:spcAft>
              <a:buSzPts val="1600"/>
              <a:buChar char="•"/>
            </a:pPr>
            <a:r>
              <a:rPr lang="en-US" sz="1800" dirty="0"/>
              <a:t>Seen it before – doesn’t work.</a:t>
            </a:r>
            <a:endParaRPr sz="1800" dirty="0"/>
          </a:p>
          <a:p>
            <a:pPr marL="0" lvl="3" indent="0" algn="l" rtl="0">
              <a:lnSpc>
                <a:spcPct val="111111"/>
              </a:lnSpc>
              <a:spcBef>
                <a:spcPts val="1000"/>
              </a:spcBef>
              <a:spcAft>
                <a:spcPts val="0"/>
              </a:spcAft>
              <a:buSzPts val="1800"/>
              <a:buNone/>
            </a:pPr>
            <a:r>
              <a:rPr lang="en-US" sz="1800" dirty="0"/>
              <a:t>Changing attitudes is a long and difficult process. Managers have strategies such as restructuring, promoting, demoting and staff redundancies, training and recruitment for necessary skills to indicate the seriousness of the need for cultural change.</a:t>
            </a:r>
            <a:endParaRPr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reinforcing culture (1)</a:t>
            </a:r>
            <a:endParaRPr dirty="0"/>
          </a:p>
        </p:txBody>
      </p:sp>
      <p:sp>
        <p:nvSpPr>
          <p:cNvPr id="217" name="Google Shape;217;p2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Organisational culture flows from its true values. It is important to reinforce the culture and values of an organisation using a consistent and supportive methodology. </a:t>
            </a:r>
            <a:endParaRPr sz="1800" b="1" dirty="0"/>
          </a:p>
          <a:p>
            <a:pPr marL="0" lvl="3" indent="0" algn="l" rtl="0">
              <a:lnSpc>
                <a:spcPct val="125000"/>
              </a:lnSpc>
              <a:spcBef>
                <a:spcPts val="1000"/>
              </a:spcBef>
              <a:spcAft>
                <a:spcPts val="0"/>
              </a:spcAft>
              <a:buSzPts val="1600"/>
              <a:buNone/>
            </a:pPr>
            <a:r>
              <a:rPr lang="en-US" sz="1800" b="1" dirty="0"/>
              <a:t>Internal branding</a:t>
            </a:r>
            <a:endParaRPr sz="1800" dirty="0"/>
          </a:p>
          <a:p>
            <a:pPr marL="215900" lvl="3" indent="-215900" algn="l" rtl="0">
              <a:lnSpc>
                <a:spcPct val="100000"/>
              </a:lnSpc>
              <a:spcBef>
                <a:spcPts val="600"/>
              </a:spcBef>
              <a:spcAft>
                <a:spcPts val="0"/>
              </a:spcAft>
              <a:buSzPts val="1600"/>
              <a:buChar char="•"/>
            </a:pPr>
            <a:r>
              <a:rPr lang="en-US" sz="1800" dirty="0"/>
              <a:t>Connected spin-off to external brand:</a:t>
            </a:r>
            <a:endParaRPr sz="1800" dirty="0"/>
          </a:p>
          <a:p>
            <a:pPr marL="431800" lvl="4" indent="-215900" algn="l" rtl="0">
              <a:lnSpc>
                <a:spcPct val="100000"/>
              </a:lnSpc>
              <a:spcBef>
                <a:spcPts val="600"/>
              </a:spcBef>
              <a:spcAft>
                <a:spcPts val="0"/>
              </a:spcAft>
              <a:buClr>
                <a:srgbClr val="0070C0"/>
              </a:buClr>
              <a:buSzPts val="1600"/>
              <a:buChar char="–"/>
            </a:pPr>
            <a:r>
              <a:rPr lang="en-US" sz="1800" dirty="0"/>
              <a:t>Own logos/fonts/colours/taglines.</a:t>
            </a:r>
            <a:endParaRPr sz="1800" dirty="0"/>
          </a:p>
          <a:p>
            <a:pPr marL="215900" lvl="3" indent="-215900" algn="l" rtl="0">
              <a:lnSpc>
                <a:spcPct val="100000"/>
              </a:lnSpc>
              <a:spcBef>
                <a:spcPts val="600"/>
              </a:spcBef>
              <a:spcAft>
                <a:spcPts val="0"/>
              </a:spcAft>
              <a:buSzPts val="1600"/>
              <a:buChar char="•"/>
            </a:pPr>
            <a:r>
              <a:rPr lang="en-US" sz="1800" dirty="0"/>
              <a:t>Understand and live company mission.</a:t>
            </a:r>
            <a:endParaRPr sz="1800" dirty="0"/>
          </a:p>
          <a:p>
            <a:pPr marL="215900" lvl="3" indent="-215900" algn="l" rtl="0">
              <a:lnSpc>
                <a:spcPct val="100000"/>
              </a:lnSpc>
              <a:spcBef>
                <a:spcPts val="600"/>
              </a:spcBef>
              <a:spcAft>
                <a:spcPts val="0"/>
              </a:spcAft>
              <a:buSzPts val="1600"/>
              <a:buChar char="•"/>
            </a:pPr>
            <a:r>
              <a:rPr lang="en-US" sz="1800" dirty="0"/>
              <a:t>Embed into internal communications: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Logos on intranet home page.</a:t>
            </a:r>
            <a:endParaRPr sz="1800" dirty="0"/>
          </a:p>
          <a:p>
            <a:pPr marL="431800" lvl="4" indent="-215900" algn="l" rtl="0">
              <a:lnSpc>
                <a:spcPct val="100000"/>
              </a:lnSpc>
              <a:spcBef>
                <a:spcPts val="600"/>
              </a:spcBef>
              <a:spcAft>
                <a:spcPts val="0"/>
              </a:spcAft>
              <a:buClr>
                <a:srgbClr val="0070C0"/>
              </a:buClr>
              <a:buSzPts val="1600"/>
              <a:buChar char="–"/>
            </a:pPr>
            <a:r>
              <a:rPr lang="en-US" sz="1800" dirty="0"/>
              <a:t>Value statements on staff posters. </a:t>
            </a:r>
            <a:endParaRPr sz="1800" dirty="0"/>
          </a:p>
          <a:p>
            <a:pPr marL="431800" lvl="4" indent="-215900" algn="l" rtl="0">
              <a:lnSpc>
                <a:spcPct val="100000"/>
              </a:lnSpc>
              <a:spcBef>
                <a:spcPts val="600"/>
              </a:spcBef>
              <a:spcAft>
                <a:spcPts val="0"/>
              </a:spcAft>
              <a:buClr>
                <a:schemeClr val="dk1"/>
              </a:buClr>
              <a:buSzPts val="1600"/>
              <a:buChar char="–"/>
            </a:pPr>
            <a:r>
              <a:rPr lang="en-US" sz="1800" dirty="0"/>
              <a:t>Logo/values on staff email signatures .</a:t>
            </a:r>
            <a:endParaRPr sz="1800" dirty="0"/>
          </a:p>
          <a:p>
            <a:pPr marL="215900" lvl="3" indent="-215900" algn="l" rtl="0">
              <a:lnSpc>
                <a:spcPct val="100000"/>
              </a:lnSpc>
              <a:spcBef>
                <a:spcPts val="600"/>
              </a:spcBef>
              <a:spcAft>
                <a:spcPts val="0"/>
              </a:spcAft>
              <a:buSzPts val="1600"/>
              <a:buChar char="•"/>
            </a:pPr>
            <a:r>
              <a:rPr lang="en-US" sz="1800" dirty="0"/>
              <a:t>Recognise, reward and incentivise employees ‘living the brand’.</a:t>
            </a:r>
            <a:endParaRPr sz="1800" dirty="0"/>
          </a:p>
          <a:p>
            <a:pPr marL="0" lvl="3" indent="0" algn="l" rtl="0">
              <a:lnSpc>
                <a:spcPct val="111111"/>
              </a:lnSpc>
              <a:spcBef>
                <a:spcPts val="1000"/>
              </a:spcBef>
              <a:spcAft>
                <a:spcPts val="0"/>
              </a:spcAft>
              <a:buSzPts val="1800"/>
              <a:buNone/>
            </a:pPr>
            <a:r>
              <a:rPr lang="en-US" sz="1800" dirty="0"/>
              <a:t> </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6"/>
          <p:cNvSpPr txBox="1">
            <a:spLocks noGrp="1"/>
          </p:cNvSpPr>
          <p:nvPr>
            <p:ph type="title"/>
          </p:nvPr>
        </p:nvSpPr>
        <p:spPr>
          <a:xfrm>
            <a:off x="457200" y="83682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reinforcing culture (2)</a:t>
            </a:r>
            <a:endParaRPr dirty="0"/>
          </a:p>
        </p:txBody>
      </p:sp>
      <p:sp>
        <p:nvSpPr>
          <p:cNvPr id="225" name="Google Shape;225;p26"/>
          <p:cNvSpPr txBox="1">
            <a:spLocks noGrp="1"/>
          </p:cNvSpPr>
          <p:nvPr>
            <p:ph type="body" idx="1"/>
          </p:nvPr>
        </p:nvSpPr>
        <p:spPr>
          <a:xfrm>
            <a:off x="457200" y="1222583"/>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Employee behaviours to reinforce organisational culture can be encouraged through the processes set up to reflect how it values and respects its staff. </a:t>
            </a:r>
            <a:endParaRPr sz="1800" b="1" dirty="0"/>
          </a:p>
          <a:p>
            <a:pPr marL="0" lvl="3" indent="0" algn="l" rtl="0">
              <a:lnSpc>
                <a:spcPct val="125000"/>
              </a:lnSpc>
              <a:spcBef>
                <a:spcPts val="1000"/>
              </a:spcBef>
              <a:spcAft>
                <a:spcPts val="0"/>
              </a:spcAft>
              <a:buSzPts val="1600"/>
              <a:buNone/>
            </a:pPr>
            <a:r>
              <a:rPr lang="en-US" sz="1800" b="1" dirty="0"/>
              <a:t>Employee conduct and behaviours</a:t>
            </a:r>
            <a:endParaRPr sz="1800" dirty="0"/>
          </a:p>
          <a:p>
            <a:pPr marL="215900" lvl="3" indent="-215900" algn="l" rtl="0">
              <a:lnSpc>
                <a:spcPct val="100000"/>
              </a:lnSpc>
              <a:spcBef>
                <a:spcPts val="600"/>
              </a:spcBef>
              <a:spcAft>
                <a:spcPts val="0"/>
              </a:spcAft>
              <a:buSzPts val="1600"/>
              <a:buChar char="•"/>
            </a:pPr>
            <a:r>
              <a:rPr lang="en-US" sz="1800" dirty="0"/>
              <a:t>On-boarding/induction for new staff.</a:t>
            </a:r>
            <a:endParaRPr sz="1800" dirty="0"/>
          </a:p>
          <a:p>
            <a:pPr marL="215900" lvl="3" indent="-215900" algn="l" rtl="0">
              <a:lnSpc>
                <a:spcPct val="100000"/>
              </a:lnSpc>
              <a:spcBef>
                <a:spcPts val="600"/>
              </a:spcBef>
              <a:spcAft>
                <a:spcPts val="0"/>
              </a:spcAft>
              <a:buSzPts val="1600"/>
              <a:buChar char="•"/>
            </a:pPr>
            <a:r>
              <a:rPr lang="en-US" sz="1800" dirty="0"/>
              <a:t>Celebrating performance and behaviours.</a:t>
            </a:r>
            <a:endParaRPr sz="1800" dirty="0"/>
          </a:p>
          <a:p>
            <a:pPr marL="215900" lvl="3" indent="-215900" algn="l" rtl="0">
              <a:lnSpc>
                <a:spcPct val="100000"/>
              </a:lnSpc>
              <a:spcBef>
                <a:spcPts val="600"/>
              </a:spcBef>
              <a:spcAft>
                <a:spcPts val="0"/>
              </a:spcAft>
              <a:buSzPts val="1600"/>
              <a:buChar char="•"/>
            </a:pPr>
            <a:r>
              <a:rPr lang="en-US" sz="1800" dirty="0"/>
              <a:t>Professional development programmes:</a:t>
            </a:r>
            <a:endParaRPr sz="1800" dirty="0"/>
          </a:p>
          <a:p>
            <a:pPr marL="431800" lvl="4" indent="-215900" algn="l" rtl="0">
              <a:lnSpc>
                <a:spcPct val="100000"/>
              </a:lnSpc>
              <a:spcBef>
                <a:spcPts val="600"/>
              </a:spcBef>
              <a:spcAft>
                <a:spcPts val="0"/>
              </a:spcAft>
              <a:buClr>
                <a:schemeClr val="dk1"/>
              </a:buClr>
              <a:buSzPts val="1600"/>
              <a:buChar char="–"/>
            </a:pPr>
            <a:r>
              <a:rPr lang="en-US" sz="1800" dirty="0"/>
              <a:t>Promotions.</a:t>
            </a:r>
            <a:endParaRPr sz="1800" dirty="0"/>
          </a:p>
          <a:p>
            <a:pPr marL="431800" lvl="4" indent="-215900" algn="l" rtl="0">
              <a:lnSpc>
                <a:spcPct val="100000"/>
              </a:lnSpc>
              <a:spcBef>
                <a:spcPts val="600"/>
              </a:spcBef>
              <a:spcAft>
                <a:spcPts val="0"/>
              </a:spcAft>
              <a:buClr>
                <a:schemeClr val="dk1"/>
              </a:buClr>
              <a:buSzPts val="1600"/>
              <a:buChar char="–"/>
            </a:pPr>
            <a:r>
              <a:rPr lang="en-US" sz="1800" dirty="0"/>
              <a:t>Qualification.</a:t>
            </a:r>
            <a:endParaRPr sz="1800" dirty="0"/>
          </a:p>
          <a:p>
            <a:pPr marL="215900" lvl="3" indent="-215900" algn="l" rtl="0">
              <a:lnSpc>
                <a:spcPct val="100000"/>
              </a:lnSpc>
              <a:spcBef>
                <a:spcPts val="600"/>
              </a:spcBef>
              <a:spcAft>
                <a:spcPts val="0"/>
              </a:spcAft>
              <a:buSzPts val="1600"/>
              <a:buChar char="•"/>
            </a:pPr>
            <a:r>
              <a:rPr lang="en-US" sz="1800" dirty="0"/>
              <a:t>Personal development programmes:</a:t>
            </a:r>
            <a:endParaRPr sz="1800" dirty="0"/>
          </a:p>
          <a:p>
            <a:pPr marL="431800" lvl="4" indent="-215900" algn="l" rtl="0">
              <a:lnSpc>
                <a:spcPct val="100000"/>
              </a:lnSpc>
              <a:spcBef>
                <a:spcPts val="600"/>
              </a:spcBef>
              <a:spcAft>
                <a:spcPts val="0"/>
              </a:spcAft>
              <a:buClr>
                <a:schemeClr val="dk1"/>
              </a:buClr>
              <a:buSzPts val="1600"/>
              <a:buChar char="–"/>
            </a:pPr>
            <a:r>
              <a:rPr lang="en-US" sz="1800" dirty="0"/>
              <a:t>Health and well-being.</a:t>
            </a:r>
            <a:endParaRPr sz="1800" dirty="0"/>
          </a:p>
          <a:p>
            <a:pPr marL="431800" lvl="4" indent="-215900" algn="l" rtl="0">
              <a:lnSpc>
                <a:spcPct val="100000"/>
              </a:lnSpc>
              <a:spcBef>
                <a:spcPts val="600"/>
              </a:spcBef>
              <a:spcAft>
                <a:spcPts val="0"/>
              </a:spcAft>
              <a:buClr>
                <a:schemeClr val="dk1"/>
              </a:buClr>
              <a:buSzPts val="1600"/>
              <a:buChar char="–"/>
            </a:pPr>
            <a:r>
              <a:rPr lang="en-US" sz="1800" dirty="0"/>
              <a:t>Safety and security.</a:t>
            </a:r>
            <a:endParaRPr sz="1800" dirty="0"/>
          </a:p>
          <a:p>
            <a:pPr marL="215900" lvl="3" indent="-215900" algn="l" rtl="0">
              <a:lnSpc>
                <a:spcPct val="100000"/>
              </a:lnSpc>
              <a:spcBef>
                <a:spcPts val="600"/>
              </a:spcBef>
              <a:spcAft>
                <a:spcPts val="0"/>
              </a:spcAft>
              <a:buSzPts val="1800"/>
              <a:buChar char="•"/>
            </a:pPr>
            <a:r>
              <a:rPr lang="en-US" sz="1800" dirty="0"/>
              <a:t>Employees can demonstrate their efforts and commitment to the organisation by fully participating in these processes and acting as ambassadors to                 the brand.</a:t>
            </a: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32" name="Google Shape;232;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Identified what is meant by both culture and values in an organisation.</a:t>
            </a:r>
            <a:endParaRPr dirty="0"/>
          </a:p>
          <a:p>
            <a:pPr marL="215900" lvl="1" indent="-215900" algn="l" rtl="0">
              <a:lnSpc>
                <a:spcPct val="120000"/>
              </a:lnSpc>
              <a:spcBef>
                <a:spcPts val="1000"/>
              </a:spcBef>
              <a:spcAft>
                <a:spcPts val="0"/>
              </a:spcAft>
              <a:buSzPts val="2000"/>
              <a:buChar char="•"/>
            </a:pPr>
            <a:r>
              <a:rPr lang="en-US" sz="2000" dirty="0"/>
              <a:t>Explained the importance of having culture and values in organisations.</a:t>
            </a:r>
            <a:endParaRPr dirty="0"/>
          </a:p>
          <a:p>
            <a:pPr marL="215900" lvl="1" indent="-215900" algn="l" rtl="0">
              <a:lnSpc>
                <a:spcPct val="120000"/>
              </a:lnSpc>
              <a:spcBef>
                <a:spcPts val="1000"/>
              </a:spcBef>
              <a:spcAft>
                <a:spcPts val="0"/>
              </a:spcAft>
              <a:buSzPts val="2000"/>
              <a:buChar char="•"/>
            </a:pPr>
            <a:r>
              <a:rPr lang="en-US" sz="2000" dirty="0"/>
              <a:t>Discussed the impacts of organisational culture and values on stakeholders.</a:t>
            </a:r>
            <a:endParaRPr dirty="0"/>
          </a:p>
          <a:p>
            <a:pPr marL="215900" lvl="1" indent="-215900" algn="l" rtl="0">
              <a:lnSpc>
                <a:spcPct val="120000"/>
              </a:lnSpc>
              <a:spcBef>
                <a:spcPts val="1000"/>
              </a:spcBef>
              <a:spcAft>
                <a:spcPts val="0"/>
              </a:spcAft>
              <a:buSzPts val="2000"/>
              <a:buChar char="•"/>
            </a:pPr>
            <a:r>
              <a:rPr lang="en-US" sz="2000" dirty="0"/>
              <a:t>Considered the reasons why organisations would have different cultures and values.</a:t>
            </a:r>
            <a:endParaRPr dirty="0"/>
          </a:p>
          <a:p>
            <a:pPr marL="215900" lvl="1" indent="-215900" algn="l" rtl="0">
              <a:lnSpc>
                <a:spcPct val="120000"/>
              </a:lnSpc>
              <a:spcBef>
                <a:spcPts val="1000"/>
              </a:spcBef>
              <a:spcAft>
                <a:spcPts val="0"/>
              </a:spcAft>
              <a:buSzPts val="2000"/>
              <a:buChar char="•"/>
            </a:pPr>
            <a:r>
              <a:rPr lang="en-US" sz="2000" dirty="0"/>
              <a:t>Discussed the process of changing culture in an organisation and potential barriers to resist it.</a:t>
            </a:r>
            <a:endParaRPr dirty="0"/>
          </a:p>
          <a:p>
            <a:pPr marL="215900" lvl="1" indent="-215900" algn="l" rtl="0">
              <a:lnSpc>
                <a:spcPct val="120000"/>
              </a:lnSpc>
              <a:spcBef>
                <a:spcPts val="1000"/>
              </a:spcBef>
              <a:spcAft>
                <a:spcPts val="0"/>
              </a:spcAft>
              <a:buSzPts val="2000"/>
              <a:buChar char="•"/>
            </a:pPr>
            <a:r>
              <a:rPr lang="en-US" sz="2000" dirty="0"/>
              <a:t>Considered the methods organisations and employees can use to demonstrate and reinforce their culture and values internally and externally.</a:t>
            </a:r>
            <a:endParaRPr dirty="0"/>
          </a:p>
          <a:p>
            <a:pPr marL="215900" lvl="1" indent="-88900" algn="l" rtl="0">
              <a:lnSpc>
                <a:spcPct val="120000"/>
              </a:lnSpc>
              <a:spcBef>
                <a:spcPts val="1000"/>
              </a:spcBef>
              <a:spcAft>
                <a:spcPts val="0"/>
              </a:spcAft>
              <a:buSzPts val="2000"/>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066199" y="624441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culture and values (1)</a:t>
            </a:r>
            <a:endParaRPr dirty="0"/>
          </a:p>
        </p:txBody>
      </p:sp>
      <p:sp>
        <p:nvSpPr>
          <p:cNvPr id="41" name="Google Shape;41;p3"/>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What is organisational culture?</a:t>
            </a:r>
            <a:endParaRPr sz="2000" dirty="0"/>
          </a:p>
          <a:p>
            <a:pPr marL="0" lvl="2" indent="0" algn="l" rtl="0">
              <a:lnSpc>
                <a:spcPct val="111111"/>
              </a:lnSpc>
              <a:spcBef>
                <a:spcPts val="1000"/>
              </a:spcBef>
              <a:spcAft>
                <a:spcPts val="0"/>
              </a:spcAft>
              <a:buNone/>
            </a:pPr>
            <a:endParaRPr sz="2000" b="1" dirty="0"/>
          </a:p>
          <a:p>
            <a:pPr marL="0" lvl="3" indent="0" algn="l" rtl="0">
              <a:lnSpc>
                <a:spcPct val="111111"/>
              </a:lnSpc>
              <a:spcBef>
                <a:spcPts val="1000"/>
              </a:spcBef>
              <a:spcAft>
                <a:spcPts val="0"/>
              </a:spcAft>
              <a:buSzPts val="1800"/>
              <a:buNone/>
            </a:pPr>
            <a:r>
              <a:rPr lang="en-US" sz="2000" dirty="0"/>
              <a:t>Definition:</a:t>
            </a:r>
          </a:p>
          <a:p>
            <a:pPr marL="0" lvl="3" indent="0" algn="l" rtl="0">
              <a:lnSpc>
                <a:spcPct val="111111"/>
              </a:lnSpc>
              <a:spcBef>
                <a:spcPts val="1000"/>
              </a:spcBef>
              <a:spcAft>
                <a:spcPts val="0"/>
              </a:spcAft>
              <a:buSzPts val="1800"/>
              <a:buNone/>
            </a:pPr>
            <a:r>
              <a:rPr lang="en-US" sz="2000" dirty="0"/>
              <a:t>Organisational culture is a collection of the values, beliefs and assumptions that sets out its expectations of how people should behave, how its decisions are made and the way things should be done. </a:t>
            </a:r>
            <a:endParaRPr sz="20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200000"/>
              </a:lnSpc>
              <a:spcBef>
                <a:spcPts val="1000"/>
              </a:spcBef>
              <a:spcAft>
                <a:spcPts val="0"/>
              </a:spcAft>
              <a:buSzPts val="10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culture and values (2)</a:t>
            </a:r>
            <a:endParaRPr dirty="0"/>
          </a:p>
        </p:txBody>
      </p:sp>
      <p:sp>
        <p:nvSpPr>
          <p:cNvPr id="49" name="Google Shape;49;p4"/>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What are organisational values?</a:t>
            </a:r>
            <a:endParaRPr sz="2000" dirty="0"/>
          </a:p>
          <a:p>
            <a:pPr marL="0" lvl="2" indent="0" algn="l" rtl="0">
              <a:lnSpc>
                <a:spcPct val="111111"/>
              </a:lnSpc>
              <a:spcBef>
                <a:spcPts val="1000"/>
              </a:spcBef>
              <a:spcAft>
                <a:spcPts val="0"/>
              </a:spcAft>
              <a:buNone/>
            </a:pPr>
            <a:endParaRPr sz="2000" dirty="0"/>
          </a:p>
          <a:p>
            <a:pPr marL="0" lvl="3" indent="0" algn="l" rtl="0">
              <a:lnSpc>
                <a:spcPct val="111111"/>
              </a:lnSpc>
              <a:spcBef>
                <a:spcPts val="1000"/>
              </a:spcBef>
              <a:spcAft>
                <a:spcPts val="0"/>
              </a:spcAft>
              <a:buSzPts val="1800"/>
              <a:buNone/>
            </a:pPr>
            <a:r>
              <a:rPr lang="en-US" sz="2000" dirty="0"/>
              <a:t>Definition:</a:t>
            </a:r>
          </a:p>
          <a:p>
            <a:pPr marL="0" lvl="3" indent="0" algn="l" rtl="0">
              <a:lnSpc>
                <a:spcPct val="111111"/>
              </a:lnSpc>
              <a:spcBef>
                <a:spcPts val="1000"/>
              </a:spcBef>
              <a:spcAft>
                <a:spcPts val="0"/>
              </a:spcAft>
              <a:buSzPts val="1800"/>
              <a:buNone/>
            </a:pPr>
            <a:r>
              <a:rPr lang="en-US" sz="2000" dirty="0"/>
              <a:t>Organisational core values are the authentic and deeply ingrained guiding principles of all the company’s actions and activities.</a:t>
            </a:r>
            <a:endParaRPr sz="2000" dirty="0"/>
          </a:p>
          <a:p>
            <a:pPr marL="0" lvl="3" indent="0" algn="l" rtl="0">
              <a:lnSpc>
                <a:spcPct val="111111"/>
              </a:lnSpc>
              <a:spcBef>
                <a:spcPts val="1000"/>
              </a:spcBef>
              <a:spcAft>
                <a:spcPts val="0"/>
              </a:spcAft>
              <a:buSzPts val="1800"/>
              <a:buNone/>
            </a:pPr>
            <a:endParaRPr sz="2000" dirty="0"/>
          </a:p>
          <a:p>
            <a:pPr marL="215900" lvl="3" indent="-215900" algn="l" rtl="0">
              <a:lnSpc>
                <a:spcPct val="111111"/>
              </a:lnSpc>
              <a:spcBef>
                <a:spcPts val="1000"/>
              </a:spcBef>
              <a:spcAft>
                <a:spcPts val="0"/>
              </a:spcAft>
              <a:buSzPts val="1800"/>
              <a:buChar char="•"/>
            </a:pPr>
            <a:r>
              <a:rPr lang="en-US" sz="2000" dirty="0"/>
              <a:t>Core values should never be compromised.</a:t>
            </a:r>
            <a:endParaRPr sz="2000" dirty="0"/>
          </a:p>
          <a:p>
            <a:pPr marL="215900" lvl="3" indent="-215900" algn="l" rtl="0">
              <a:lnSpc>
                <a:spcPct val="111111"/>
              </a:lnSpc>
              <a:spcBef>
                <a:spcPts val="1000"/>
              </a:spcBef>
              <a:spcAft>
                <a:spcPts val="0"/>
              </a:spcAft>
              <a:buSzPts val="1800"/>
              <a:buChar char="•"/>
            </a:pPr>
            <a:r>
              <a:rPr lang="en-US" sz="2000" dirty="0"/>
              <a:t>Clarify understanding of what success means.</a:t>
            </a:r>
            <a:endParaRPr sz="2000" dirty="0"/>
          </a:p>
          <a:p>
            <a:pPr marL="215900" lvl="3" indent="-215900" algn="l" rtl="0">
              <a:lnSpc>
                <a:spcPct val="111111"/>
              </a:lnSpc>
              <a:spcBef>
                <a:spcPts val="1000"/>
              </a:spcBef>
              <a:spcAft>
                <a:spcPts val="0"/>
              </a:spcAft>
              <a:buSzPts val="1800"/>
              <a:buChar char="•"/>
            </a:pPr>
            <a:r>
              <a:rPr lang="en-US" sz="2000" dirty="0"/>
              <a:t>Differentiate business from competitors.</a:t>
            </a:r>
            <a:endParaRPr sz="2000" dirty="0"/>
          </a:p>
          <a:p>
            <a:pPr marL="215900" lvl="3" indent="-215900" algn="l" rtl="0">
              <a:lnSpc>
                <a:spcPct val="111111"/>
              </a:lnSpc>
              <a:spcBef>
                <a:spcPts val="1000"/>
              </a:spcBef>
              <a:spcAft>
                <a:spcPts val="0"/>
              </a:spcAft>
              <a:buSzPts val="1800"/>
              <a:buChar char="•"/>
            </a:pPr>
            <a:r>
              <a:rPr lang="en-US" sz="2000" dirty="0"/>
              <a:t>Clarify how employees must behave.</a:t>
            </a:r>
            <a:endParaRPr sz="2000" dirty="0"/>
          </a:p>
          <a:p>
            <a:pPr marL="215900" lvl="3" indent="-101600" algn="l" rtl="0">
              <a:lnSpc>
                <a:spcPct val="111111"/>
              </a:lnSpc>
              <a:spcBef>
                <a:spcPts val="1000"/>
              </a:spcBef>
              <a:spcAft>
                <a:spcPts val="0"/>
              </a:spcAft>
              <a:buSzPts val="1800"/>
              <a:buNone/>
            </a:pP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Different types of organisational culture</a:t>
            </a:r>
            <a:endParaRPr dirty="0"/>
          </a:p>
        </p:txBody>
      </p:sp>
      <p:sp>
        <p:nvSpPr>
          <p:cNvPr id="57" name="Google Shape;57;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The culture and values of an organisation are what differentiates it from all other organisations in the same industry or sector.</a:t>
            </a:r>
            <a:endParaRPr sz="1800" dirty="0"/>
          </a:p>
          <a:p>
            <a:pPr marL="0" lvl="1" indent="0" algn="l" rtl="0">
              <a:lnSpc>
                <a:spcPct val="133333"/>
              </a:lnSpc>
              <a:spcBef>
                <a:spcPts val="0"/>
              </a:spcBef>
              <a:spcAft>
                <a:spcPts val="0"/>
              </a:spcAft>
              <a:buSzPts val="1800"/>
              <a:buNone/>
            </a:pPr>
            <a:r>
              <a:rPr lang="en-US" sz="1800" dirty="0"/>
              <a:t>It gives the organisation a sense of identity. Its owners and employees will know:</a:t>
            </a:r>
            <a:endParaRPr sz="1800" dirty="0"/>
          </a:p>
          <a:p>
            <a:pPr marL="501650" lvl="1" indent="-285750" algn="l" rtl="0">
              <a:lnSpc>
                <a:spcPct val="150000"/>
              </a:lnSpc>
              <a:spcBef>
                <a:spcPts val="600"/>
              </a:spcBef>
              <a:spcAft>
                <a:spcPts val="0"/>
              </a:spcAft>
              <a:buSzPts val="1600"/>
              <a:buFont typeface="Arial"/>
              <a:buChar char="•"/>
            </a:pPr>
            <a:r>
              <a:rPr lang="en-US" sz="1800" dirty="0"/>
              <a:t>Who ‘we’ are.</a:t>
            </a:r>
            <a:endParaRPr sz="1800" dirty="0"/>
          </a:p>
          <a:p>
            <a:pPr marL="501650" lvl="1" indent="-285750" algn="l" rtl="0">
              <a:lnSpc>
                <a:spcPct val="150000"/>
              </a:lnSpc>
              <a:spcBef>
                <a:spcPts val="600"/>
              </a:spcBef>
              <a:spcAft>
                <a:spcPts val="0"/>
              </a:spcAft>
              <a:buSzPts val="1600"/>
              <a:buFont typeface="Arial"/>
              <a:buChar char="•"/>
            </a:pPr>
            <a:r>
              <a:rPr lang="en-US" sz="1800" dirty="0"/>
              <a:t>What ‘we’ do.</a:t>
            </a:r>
            <a:endParaRPr sz="1800" dirty="0"/>
          </a:p>
          <a:p>
            <a:pPr marL="501650" lvl="1" indent="-285750" algn="l" rtl="0">
              <a:lnSpc>
                <a:spcPct val="150000"/>
              </a:lnSpc>
              <a:spcBef>
                <a:spcPts val="600"/>
              </a:spcBef>
              <a:spcAft>
                <a:spcPts val="0"/>
              </a:spcAft>
              <a:buSzPts val="1600"/>
              <a:buFont typeface="Arial"/>
              <a:buChar char="•"/>
            </a:pPr>
            <a:r>
              <a:rPr lang="en-US" sz="1800" dirty="0"/>
              <a:t>What ‘we’ stand for.</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culture will have a widely shared history, language and body of stories that show how it has worked in the past. </a:t>
            </a:r>
            <a:endParaRPr sz="1800" dirty="0"/>
          </a:p>
          <a:p>
            <a:pPr marL="0" lvl="3" indent="0" algn="l" rtl="0">
              <a:lnSpc>
                <a:spcPct val="111111"/>
              </a:lnSpc>
              <a:spcBef>
                <a:spcPts val="1000"/>
              </a:spcBef>
              <a:spcAft>
                <a:spcPts val="0"/>
              </a:spcAft>
              <a:buSzPts val="1800"/>
              <a:buNone/>
            </a:pPr>
            <a:r>
              <a:rPr lang="en-US" sz="1800" dirty="0"/>
              <a:t>A strong organisational culture is consistent, congruent, easily recognised and embedded in the branding of the business.</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sources of organisational culture (1)</a:t>
            </a:r>
            <a:endParaRPr dirty="0"/>
          </a:p>
        </p:txBody>
      </p:sp>
      <p:sp>
        <p:nvSpPr>
          <p:cNvPr id="65" name="Google Shape;65;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Culture tends to emerge from the values of the owners and senior managers who may try to impose their own styles on the organisation. </a:t>
            </a:r>
            <a:endParaRPr sz="1800" dirty="0"/>
          </a:p>
          <a:p>
            <a:pPr marL="0" lvl="2" indent="0" algn="l" rtl="0">
              <a:lnSpc>
                <a:spcPct val="111111"/>
              </a:lnSpc>
              <a:spcBef>
                <a:spcPts val="1000"/>
              </a:spcBef>
              <a:spcAft>
                <a:spcPts val="0"/>
              </a:spcAft>
              <a:buNone/>
            </a:pPr>
            <a:endParaRPr sz="1800" dirty="0"/>
          </a:p>
          <a:p>
            <a:pPr marL="0" lvl="3" indent="0" algn="l" rtl="0">
              <a:lnSpc>
                <a:spcPct val="111111"/>
              </a:lnSpc>
              <a:spcBef>
                <a:spcPts val="1000"/>
              </a:spcBef>
              <a:spcAft>
                <a:spcPts val="0"/>
              </a:spcAft>
              <a:buSzPts val="1800"/>
              <a:buNone/>
            </a:pPr>
            <a:r>
              <a:rPr lang="en-US" sz="1800" b="1" dirty="0"/>
              <a:t>Factors of culture:</a:t>
            </a:r>
            <a:endParaRPr sz="1800" dirty="0"/>
          </a:p>
          <a:p>
            <a:pPr marL="215900" lvl="3" indent="-215900" algn="l" rtl="0">
              <a:lnSpc>
                <a:spcPct val="125000"/>
              </a:lnSpc>
              <a:spcBef>
                <a:spcPts val="1000"/>
              </a:spcBef>
              <a:spcAft>
                <a:spcPts val="0"/>
              </a:spcAft>
              <a:buSzPts val="1600"/>
              <a:buChar char="•"/>
            </a:pPr>
            <a:r>
              <a:rPr lang="en-US" sz="1800" dirty="0"/>
              <a:t>Leadership/management styles.</a:t>
            </a:r>
            <a:endParaRPr sz="1800" dirty="0"/>
          </a:p>
          <a:p>
            <a:pPr marL="215900" lvl="3" indent="-215900" algn="l" rtl="0">
              <a:lnSpc>
                <a:spcPct val="125000"/>
              </a:lnSpc>
              <a:spcBef>
                <a:spcPts val="1000"/>
              </a:spcBef>
              <a:spcAft>
                <a:spcPts val="0"/>
              </a:spcAft>
              <a:buSzPts val="1600"/>
              <a:buChar char="•"/>
            </a:pPr>
            <a:r>
              <a:rPr lang="en-US" sz="1800" dirty="0"/>
              <a:t>Decision-making processes.</a:t>
            </a:r>
            <a:endParaRPr sz="1800" dirty="0"/>
          </a:p>
          <a:p>
            <a:pPr marL="215900" lvl="3" indent="-215900" algn="l" rtl="0">
              <a:lnSpc>
                <a:spcPct val="125000"/>
              </a:lnSpc>
              <a:spcBef>
                <a:spcPts val="1000"/>
              </a:spcBef>
              <a:spcAft>
                <a:spcPts val="0"/>
              </a:spcAft>
              <a:buSzPts val="1600"/>
              <a:buChar char="•"/>
            </a:pPr>
            <a:r>
              <a:rPr lang="en-US" sz="1800" dirty="0"/>
              <a:t>How success is viewed.</a:t>
            </a:r>
            <a:endParaRPr sz="1800" dirty="0"/>
          </a:p>
          <a:p>
            <a:pPr marL="215900" lvl="3" indent="-114300" algn="l" rtl="0">
              <a:lnSpc>
                <a:spcPct val="125000"/>
              </a:lnSpc>
              <a:spcBef>
                <a:spcPts val="1000"/>
              </a:spcBef>
              <a:spcAft>
                <a:spcPts val="0"/>
              </a:spcAft>
              <a:buSzPts val="1600"/>
              <a:buNone/>
            </a:pPr>
            <a:endParaRPr sz="1800" dirty="0"/>
          </a:p>
          <a:p>
            <a:pPr marL="0" lvl="3" indent="0" algn="l" rtl="0">
              <a:lnSpc>
                <a:spcPct val="111111"/>
              </a:lnSpc>
              <a:spcBef>
                <a:spcPts val="1000"/>
              </a:spcBef>
              <a:spcAft>
                <a:spcPts val="0"/>
              </a:spcAft>
              <a:buSzPts val="1800"/>
              <a:buNone/>
            </a:pPr>
            <a:r>
              <a:rPr lang="en-US" sz="1800" dirty="0"/>
              <a:t>Like leadership styles, there is no single ideal organisational culture. The cultural environment will depend on the factors that create it.</a:t>
            </a:r>
            <a:endParaRPr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sources of organisational culture (2)</a:t>
            </a:r>
            <a:endParaRPr dirty="0"/>
          </a:p>
        </p:txBody>
      </p:sp>
      <p:sp>
        <p:nvSpPr>
          <p:cNvPr id="73" name="Google Shape;73;p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culture of the organisation will emerge from its priorities and operations, so it can best serve its customers and complete necessary actions.  </a:t>
            </a:r>
            <a:endParaRPr sz="1800" b="1" dirty="0"/>
          </a:p>
          <a:p>
            <a:pPr marL="0" lvl="3" indent="0" algn="l" rtl="0">
              <a:lnSpc>
                <a:spcPct val="111111"/>
              </a:lnSpc>
              <a:spcBef>
                <a:spcPts val="1000"/>
              </a:spcBef>
              <a:spcAft>
                <a:spcPts val="0"/>
              </a:spcAft>
              <a:buSzPts val="1800"/>
              <a:buNone/>
            </a:pPr>
            <a:r>
              <a:rPr lang="en-US" sz="1800" b="1" dirty="0"/>
              <a:t>Sources of organisational culture</a:t>
            </a:r>
            <a:endParaRPr sz="1800" dirty="0"/>
          </a:p>
          <a:p>
            <a:pPr marL="215900" lvl="3" indent="-215900" algn="l" rtl="0">
              <a:lnSpc>
                <a:spcPct val="125000"/>
              </a:lnSpc>
              <a:spcBef>
                <a:spcPts val="1000"/>
              </a:spcBef>
              <a:spcAft>
                <a:spcPts val="0"/>
              </a:spcAft>
              <a:buSzPts val="1600"/>
              <a:buChar char="•"/>
            </a:pPr>
            <a:r>
              <a:rPr lang="en-US" sz="1800" dirty="0"/>
              <a:t>Regular routines: the ways of working.</a:t>
            </a:r>
            <a:endParaRPr sz="1800" dirty="0"/>
          </a:p>
          <a:p>
            <a:pPr marL="215900" lvl="3" indent="-215900" algn="l" rtl="0">
              <a:lnSpc>
                <a:spcPct val="125000"/>
              </a:lnSpc>
              <a:spcBef>
                <a:spcPts val="1000"/>
              </a:spcBef>
              <a:spcAft>
                <a:spcPts val="0"/>
              </a:spcAft>
              <a:buSzPts val="1600"/>
              <a:buChar char="•"/>
            </a:pPr>
            <a:r>
              <a:rPr lang="en-US" sz="1800" dirty="0"/>
              <a:t>Policies and procedures: formal actions.</a:t>
            </a:r>
            <a:endParaRPr sz="1800" dirty="0"/>
          </a:p>
          <a:p>
            <a:pPr marL="215900" lvl="3" indent="-215900" algn="l" rtl="0">
              <a:lnSpc>
                <a:spcPct val="125000"/>
              </a:lnSpc>
              <a:spcBef>
                <a:spcPts val="1000"/>
              </a:spcBef>
              <a:spcAft>
                <a:spcPts val="0"/>
              </a:spcAft>
              <a:buSzPts val="1600"/>
              <a:buChar char="•"/>
            </a:pPr>
            <a:r>
              <a:rPr lang="en-US" sz="1800" dirty="0"/>
              <a:t>Rituals and myths: accepted behaviours.</a:t>
            </a:r>
            <a:endParaRPr sz="1800" dirty="0"/>
          </a:p>
          <a:p>
            <a:pPr marL="215900" lvl="3" indent="-215900" algn="l" rtl="0">
              <a:lnSpc>
                <a:spcPct val="125000"/>
              </a:lnSpc>
              <a:spcBef>
                <a:spcPts val="1000"/>
              </a:spcBef>
              <a:spcAft>
                <a:spcPts val="0"/>
              </a:spcAft>
              <a:buSzPts val="1600"/>
              <a:buChar char="•"/>
            </a:pPr>
            <a:r>
              <a:rPr lang="en-US" sz="1800" dirty="0"/>
              <a:t>Symbolism: status, support, privileges.</a:t>
            </a:r>
            <a:endParaRPr sz="1800" dirty="0"/>
          </a:p>
          <a:p>
            <a:pPr marL="215900" lvl="3" indent="-215900" algn="l" rtl="0">
              <a:lnSpc>
                <a:spcPct val="125000"/>
              </a:lnSpc>
              <a:spcBef>
                <a:spcPts val="1000"/>
              </a:spcBef>
              <a:spcAft>
                <a:spcPts val="0"/>
              </a:spcAft>
              <a:buSzPts val="1600"/>
              <a:buChar char="•"/>
            </a:pPr>
            <a:r>
              <a:rPr lang="en-US" sz="1800" dirty="0"/>
              <a:t>Organisational structure: tall or flat.</a:t>
            </a:r>
            <a:endParaRPr sz="1800" dirty="0"/>
          </a:p>
          <a:p>
            <a:pPr marL="215900" lvl="3" indent="-215900" algn="l" rtl="0">
              <a:lnSpc>
                <a:spcPct val="125000"/>
              </a:lnSpc>
              <a:spcBef>
                <a:spcPts val="1000"/>
              </a:spcBef>
              <a:spcAft>
                <a:spcPts val="0"/>
              </a:spcAft>
              <a:buSzPts val="1600"/>
              <a:buChar char="•"/>
            </a:pPr>
            <a:r>
              <a:rPr lang="en-US" sz="1800" dirty="0"/>
              <a:t>Power structures: decision making.</a:t>
            </a:r>
            <a:endParaRPr sz="1800" dirty="0"/>
          </a:p>
          <a:p>
            <a:pPr marL="0" lvl="3" indent="0" algn="l" rtl="0">
              <a:lnSpc>
                <a:spcPct val="111111"/>
              </a:lnSpc>
              <a:spcBef>
                <a:spcPts val="1000"/>
              </a:spcBef>
              <a:spcAft>
                <a:spcPts val="0"/>
              </a:spcAft>
              <a:buSzPts val="1800"/>
              <a:buNone/>
            </a:pPr>
            <a:r>
              <a:rPr lang="en-US" sz="1800" dirty="0"/>
              <a:t>The variety of sources in organisational culture are part of the reason why it is so different in every business.</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and values – routines and ways of working</a:t>
            </a:r>
            <a:endParaRPr dirty="0"/>
          </a:p>
        </p:txBody>
      </p:sp>
      <p:sp>
        <p:nvSpPr>
          <p:cNvPr id="81" name="Google Shape;81;p8"/>
          <p:cNvSpPr txBox="1">
            <a:spLocks noGrp="1"/>
          </p:cNvSpPr>
          <p:nvPr>
            <p:ph type="body" idx="1"/>
          </p:nvPr>
        </p:nvSpPr>
        <p:spPr>
          <a:xfrm>
            <a:off x="457200" y="1724035"/>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Regular routines define a cultural identity that is accepted as the way things are.</a:t>
            </a:r>
            <a:endParaRPr sz="1800" b="1" dirty="0"/>
          </a:p>
          <a:p>
            <a:pPr marL="0" lvl="3" indent="0" algn="l" rtl="0">
              <a:lnSpc>
                <a:spcPct val="111111"/>
              </a:lnSpc>
              <a:spcBef>
                <a:spcPts val="1000"/>
              </a:spcBef>
              <a:spcAft>
                <a:spcPts val="0"/>
              </a:spcAft>
              <a:buSzPts val="1800"/>
              <a:buNone/>
            </a:pPr>
            <a:r>
              <a:rPr lang="en-US" sz="1800" b="1" dirty="0"/>
              <a:t>Routines and ways of working</a:t>
            </a:r>
            <a:endParaRPr sz="1800" dirty="0"/>
          </a:p>
          <a:p>
            <a:pPr marL="215900" lvl="3" indent="-215900" algn="l" rtl="0">
              <a:lnSpc>
                <a:spcPct val="125000"/>
              </a:lnSpc>
              <a:spcBef>
                <a:spcPts val="1000"/>
              </a:spcBef>
              <a:spcAft>
                <a:spcPts val="0"/>
              </a:spcAft>
              <a:buSzPts val="1600"/>
              <a:buChar char="•"/>
            </a:pPr>
            <a:r>
              <a:rPr lang="en-US" sz="1800" dirty="0"/>
              <a:t>Expected to get on with things.</a:t>
            </a:r>
            <a:endParaRPr sz="1800" dirty="0"/>
          </a:p>
          <a:p>
            <a:pPr marL="215900" lvl="3" indent="-215900" algn="l" rtl="0">
              <a:lnSpc>
                <a:spcPct val="125000"/>
              </a:lnSpc>
              <a:spcBef>
                <a:spcPts val="1000"/>
              </a:spcBef>
              <a:spcAft>
                <a:spcPts val="0"/>
              </a:spcAft>
              <a:buSzPts val="1600"/>
              <a:buChar char="•"/>
            </a:pPr>
            <a:r>
              <a:rPr lang="en-US" sz="1800" dirty="0"/>
              <a:t>Day-to day decision making.</a:t>
            </a:r>
            <a:endParaRPr sz="1800" dirty="0"/>
          </a:p>
          <a:p>
            <a:pPr marL="215900" lvl="3" indent="-215900" algn="l" rtl="0">
              <a:lnSpc>
                <a:spcPct val="125000"/>
              </a:lnSpc>
              <a:spcBef>
                <a:spcPts val="1000"/>
              </a:spcBef>
              <a:spcAft>
                <a:spcPts val="0"/>
              </a:spcAft>
              <a:buSzPts val="1600"/>
              <a:buChar char="•"/>
            </a:pPr>
            <a:r>
              <a:rPr lang="en-US" sz="1800" dirty="0"/>
              <a:t>Managers regular walkabout, or managers are rarely seen.</a:t>
            </a:r>
            <a:endParaRPr sz="1800" dirty="0"/>
          </a:p>
          <a:p>
            <a:pPr marL="215900" lvl="3" indent="-215900" algn="l" rtl="0">
              <a:lnSpc>
                <a:spcPct val="125000"/>
              </a:lnSpc>
              <a:spcBef>
                <a:spcPts val="1000"/>
              </a:spcBef>
              <a:spcAft>
                <a:spcPts val="0"/>
              </a:spcAft>
              <a:buSzPts val="1600"/>
              <a:buChar char="•"/>
            </a:pPr>
            <a:r>
              <a:rPr lang="en-US" sz="1800" dirty="0"/>
              <a:t>Regular staff meetings, or staff rarely consulted.</a:t>
            </a:r>
            <a:endParaRPr sz="1800" dirty="0"/>
          </a:p>
          <a:p>
            <a:pPr marL="0" lvl="3" indent="0" algn="l" rtl="0">
              <a:lnSpc>
                <a:spcPct val="111111"/>
              </a:lnSpc>
              <a:spcBef>
                <a:spcPts val="1000"/>
              </a:spcBef>
              <a:spcAft>
                <a:spcPts val="0"/>
              </a:spcAft>
              <a:buSzPts val="1800"/>
              <a:buNone/>
            </a:pPr>
            <a:r>
              <a:rPr lang="en-US" sz="1800" dirty="0"/>
              <a:t>Regular behaviours set the tone and expectations of how and what people should do. </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and values – policies and procedures</a:t>
            </a:r>
            <a:endParaRPr dirty="0"/>
          </a:p>
        </p:txBody>
      </p:sp>
      <p:sp>
        <p:nvSpPr>
          <p:cNvPr id="89" name="Google Shape;89;p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Polices and procedures set out how formal the cultural control is in the organisation.</a:t>
            </a:r>
            <a:endParaRPr sz="1800" b="1" dirty="0"/>
          </a:p>
          <a:p>
            <a:pPr marL="0" lvl="3" indent="0" algn="l" rtl="0">
              <a:lnSpc>
                <a:spcPct val="111111"/>
              </a:lnSpc>
              <a:spcBef>
                <a:spcPts val="1000"/>
              </a:spcBef>
              <a:spcAft>
                <a:spcPts val="0"/>
              </a:spcAft>
              <a:buSzPts val="1800"/>
              <a:buNone/>
            </a:pPr>
            <a:r>
              <a:rPr lang="en-US" sz="1800" b="1" dirty="0"/>
              <a:t>Policies and procedures</a:t>
            </a:r>
            <a:endParaRPr sz="1800" dirty="0"/>
          </a:p>
          <a:p>
            <a:pPr marL="215900" lvl="3" indent="-215900" algn="l" rtl="0">
              <a:lnSpc>
                <a:spcPct val="125000"/>
              </a:lnSpc>
              <a:spcBef>
                <a:spcPts val="1000"/>
              </a:spcBef>
              <a:spcAft>
                <a:spcPts val="0"/>
              </a:spcAft>
              <a:buSzPts val="1600"/>
              <a:buChar char="•"/>
            </a:pPr>
            <a:r>
              <a:rPr lang="en-US" sz="1800" dirty="0"/>
              <a:t>Formal control processes.</a:t>
            </a:r>
            <a:endParaRPr sz="1800" dirty="0"/>
          </a:p>
          <a:p>
            <a:pPr marL="215900" lvl="3" indent="-215900" algn="l" rtl="0">
              <a:lnSpc>
                <a:spcPct val="125000"/>
              </a:lnSpc>
              <a:spcBef>
                <a:spcPts val="1000"/>
              </a:spcBef>
              <a:spcAft>
                <a:spcPts val="0"/>
              </a:spcAft>
              <a:buSzPts val="1600"/>
              <a:buChar char="•"/>
            </a:pPr>
            <a:r>
              <a:rPr lang="en-US" sz="1800" dirty="0"/>
              <a:t>Follow the procedures.</a:t>
            </a:r>
            <a:endParaRPr sz="1800" dirty="0"/>
          </a:p>
          <a:p>
            <a:pPr marL="215900" lvl="3" indent="-215900" algn="l" rtl="0">
              <a:lnSpc>
                <a:spcPct val="125000"/>
              </a:lnSpc>
              <a:spcBef>
                <a:spcPts val="1000"/>
              </a:spcBef>
              <a:spcAft>
                <a:spcPts val="0"/>
              </a:spcAft>
              <a:buSzPts val="1600"/>
              <a:buChar char="•"/>
            </a:pPr>
            <a:r>
              <a:rPr lang="en-US" sz="1800" dirty="0"/>
              <a:t>Little/no autonomy.</a:t>
            </a:r>
            <a:endParaRPr sz="1800" dirty="0"/>
          </a:p>
          <a:p>
            <a:pPr marL="215900" lvl="3" indent="-215900" algn="l" rtl="0">
              <a:lnSpc>
                <a:spcPct val="125000"/>
              </a:lnSpc>
              <a:spcBef>
                <a:spcPts val="1000"/>
              </a:spcBef>
              <a:spcAft>
                <a:spcPts val="0"/>
              </a:spcAft>
              <a:buSzPts val="1600"/>
              <a:buChar char="•"/>
            </a:pPr>
            <a:r>
              <a:rPr lang="en-US" sz="1800" dirty="0"/>
              <a:t>Little/no independence.</a:t>
            </a:r>
            <a:endParaRPr sz="1800" dirty="0"/>
          </a:p>
          <a:p>
            <a:pPr marL="215900" lvl="3" indent="-215900" algn="l" rtl="0">
              <a:lnSpc>
                <a:spcPct val="125000"/>
              </a:lnSpc>
              <a:spcBef>
                <a:spcPts val="1000"/>
              </a:spcBef>
              <a:spcAft>
                <a:spcPts val="0"/>
              </a:spcAft>
              <a:buSzPts val="1600"/>
              <a:buChar char="•"/>
            </a:pPr>
            <a:r>
              <a:rPr lang="en-US" sz="1800" dirty="0"/>
              <a:t>Take no risks.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These formal controls encourage serious attention with no room for entrepreneurial actions. Values are based on doing things right.</a:t>
            </a:r>
            <a:endParaRPr sz="1800" dirty="0"/>
          </a:p>
        </p:txBody>
      </p:sp>
      <p:pic>
        <p:nvPicPr>
          <p:cNvPr id="1026" name="Picture 2">
            <a:extLst>
              <a:ext uri="{FF2B5EF4-FFF2-40B4-BE49-F238E27FC236}">
                <a16:creationId xmlns:a16="http://schemas.microsoft.com/office/drawing/2014/main" id="{09FF2AD0-A4B3-3467-9563-90989BB8EF31}"/>
              </a:ext>
            </a:extLst>
          </p:cNvPr>
          <p:cNvPicPr>
            <a:picLocks noChangeAspect="1" noChangeArrowheads="1"/>
          </p:cNvPicPr>
          <p:nvPr/>
        </p:nvPicPr>
        <p:blipFill>
          <a:blip r:embed="rId3"/>
          <a:srcRect/>
          <a:stretch/>
        </p:blipFill>
        <p:spPr bwMode="auto">
          <a:xfrm>
            <a:off x="4572000" y="2370067"/>
            <a:ext cx="3801600" cy="2531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2251</Words>
  <Application>Microsoft Office PowerPoint</Application>
  <PresentationFormat>On-screen Show (4:3)</PresentationFormat>
  <Paragraphs>290</Paragraphs>
  <Slides>28</Slides>
  <Notes>28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28</vt:i4>
      </vt:variant>
    </vt:vector>
  </HeadingPairs>
  <TitlesOfParts>
    <vt:vector size="31" baseType="lpstr">
      <vt:lpstr>Arial</vt:lpstr>
      <vt:lpstr>Times New Roman</vt:lpstr>
      <vt:lpstr>Default Design</vt:lpstr>
      <vt:lpstr>PowerPoint 18: The principles of culture and values of organisations</vt:lpstr>
      <vt:lpstr>Learning objectives</vt:lpstr>
      <vt:lpstr>Organisational culture and values (1)</vt:lpstr>
      <vt:lpstr>Organisational culture and values (2)</vt:lpstr>
      <vt:lpstr>Different types of organisational culture</vt:lpstr>
      <vt:lpstr>The sources of organisational culture (1)</vt:lpstr>
      <vt:lpstr>The sources of organisational culture (2)</vt:lpstr>
      <vt:lpstr>Sources of culture and values – routines and ways of working</vt:lpstr>
      <vt:lpstr>Sources of culture and values – policies and procedures</vt:lpstr>
      <vt:lpstr>Sources of culture – rituals and myths</vt:lpstr>
      <vt:lpstr>Sources of culture – symbolism</vt:lpstr>
      <vt:lpstr>Sources of culture – organisation structure</vt:lpstr>
      <vt:lpstr>Sources of culture – power structure</vt:lpstr>
      <vt:lpstr>Models of organisational cultures</vt:lpstr>
      <vt:lpstr>Models of organisational cultures – power culture</vt:lpstr>
      <vt:lpstr>Models of organisational cultures – person culture</vt:lpstr>
      <vt:lpstr>Models of organisational cultures – role culture</vt:lpstr>
      <vt:lpstr>Models of organisational cultures – task culture</vt:lpstr>
      <vt:lpstr>Culture and values – impact on stakeholders (1)</vt:lpstr>
      <vt:lpstr>Culture and values – impact on stakeholders (2)</vt:lpstr>
      <vt:lpstr>Changing organisational culture – reasons</vt:lpstr>
      <vt:lpstr>Changing organisational culture – the process (1)</vt:lpstr>
      <vt:lpstr>Changing organisational culture – the process (2)</vt:lpstr>
      <vt:lpstr>Changing organisational culture – barriers</vt:lpstr>
      <vt:lpstr>Changing organisational culture – reinforcing culture (1)</vt:lpstr>
      <vt:lpstr>Changing organisational culture – reinforcing culture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18: The principles of culture and values of organisations</dc:title>
  <dc:creator>janicec</dc:creator>
  <cp:lastModifiedBy>Fiona Freel</cp:lastModifiedBy>
  <cp:revision>11</cp:revision>
  <dcterms:created xsi:type="dcterms:W3CDTF">2013-05-28T00:38:54Z</dcterms:created>
  <dcterms:modified xsi:type="dcterms:W3CDTF">2022-08-22T11:27:48Z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