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2" roundtripDataSignature="AMtx7mipEMCEuIVi1d+aMn1a7mPj1PpgG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7F9678-F74C-451B-B572-54CA2E5AA31C}" v="35" dt="2022-08-17T15:53:54.136"/>
  </p1510:revLst>
</p1510:revInfo>
</file>

<file path=ppt/tableStyles.xml><?xml version="1.0" encoding="utf-8"?>
<a:tblStyleLst xmlns:a="http://schemas.openxmlformats.org/drawingml/2006/main" def="{8670017A-09CC-4166-963B-D50073C17F9D}">
  <a:tblStyle styleId="{8670017A-09CC-4166-963B-D50073C17F9D}"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3F9FA"/>
          </a:solidFill>
        </a:fill>
      </a:tcStyle>
    </a:wholeTbl>
    <a:band1H>
      <a:tcTxStyle/>
      <a:tcStyle>
        <a:tcBdr/>
        <a:fill>
          <a:solidFill>
            <a:srgbClr val="E7F3F4"/>
          </a:solidFill>
        </a:fill>
      </a:tcStyle>
    </a:band1H>
    <a:band2H>
      <a:tcTxStyle/>
      <a:tcStyle>
        <a:tcBdr/>
      </a:tcStyle>
    </a:band2H>
    <a:band1V>
      <a:tcTxStyle/>
      <a:tcStyle>
        <a:tcBdr/>
        <a:fill>
          <a:solidFill>
            <a:srgbClr val="E7F3F4"/>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A35D1BC1-1824-4F5B-A8AC-D7062EA94FD0}"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7E7ED"/>
          </a:solidFill>
        </a:fill>
      </a:tcStyle>
    </a:wholeTbl>
    <a:band1H>
      <a:tcTxStyle/>
      <a:tcStyle>
        <a:tcBdr/>
        <a:fill>
          <a:solidFill>
            <a:srgbClr val="CCCCD9"/>
          </a:solidFill>
        </a:fill>
      </a:tcStyle>
    </a:band1H>
    <a:band2H>
      <a:tcTxStyle/>
      <a:tcStyle>
        <a:tcBdr/>
      </a:tcStyle>
    </a:band2H>
    <a:band1V>
      <a:tcTxStyle/>
      <a:tcStyle>
        <a:tcBdr/>
        <a:fill>
          <a:solidFill>
            <a:srgbClr val="CCCCD9"/>
          </a:solidFill>
        </a:fill>
      </a:tcStyle>
    </a:band1V>
    <a:band2V>
      <a:tcTxStyle/>
      <a:tcStyle>
        <a:tcBdr/>
      </a:tcStyle>
    </a:band2V>
    <a:lastCol>
      <a:tcTxStyle b="on" i="off">
        <a:font>
          <a:latin typeface="Arial"/>
          <a:ea typeface="Arial"/>
          <a:cs typeface="Arial"/>
        </a:font>
        <a:schemeClr val="lt1"/>
      </a:tcTxStyle>
      <a:tcStyle>
        <a:tcBdr/>
        <a:fill>
          <a:solidFill>
            <a:schemeClr val="accent6"/>
          </a:solidFill>
        </a:fill>
      </a:tcStyle>
    </a:lastCol>
    <a:firstCol>
      <a:tcTxStyle b="on" i="off">
        <a:font>
          <a:latin typeface="Arial"/>
          <a:ea typeface="Arial"/>
          <a:cs typeface="Arial"/>
        </a:font>
        <a:schemeClr val="lt1"/>
      </a:tcTxStyle>
      <a:tcStyle>
        <a:tcBdr/>
        <a:fill>
          <a:solidFill>
            <a:schemeClr val="accent6"/>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6"/>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6"/>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8" d="100"/>
          <a:sy n="58" d="100"/>
        </p:scale>
        <p:origin x="1520" y="56"/>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customschemas.google.com/relationships/presentationmetadata" Target="metadata"/><Relationship Id="rId47"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46"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BB04A878-E7E6-48CE-9D82-E006D2CD408C}"/>
    <pc:docChg chg="modSld">
      <pc:chgData name="Eve Thould" userId="38451c84653f422f" providerId="LiveId" clId="{BB04A878-E7E6-48CE-9D82-E006D2CD408C}" dt="2022-08-18T15:20:51.720" v="6" actId="20577"/>
      <pc:docMkLst>
        <pc:docMk/>
      </pc:docMkLst>
      <pc:sldChg chg="modSp mod">
        <pc:chgData name="Eve Thould" userId="38451c84653f422f" providerId="LiveId" clId="{BB04A878-E7E6-48CE-9D82-E006D2CD408C}" dt="2022-08-18T15:19:06.946" v="0" actId="20577"/>
        <pc:sldMkLst>
          <pc:docMk/>
          <pc:sldMk cId="0" sldId="259"/>
        </pc:sldMkLst>
        <pc:spChg chg="mod">
          <ac:chgData name="Eve Thould" userId="38451c84653f422f" providerId="LiveId" clId="{BB04A878-E7E6-48CE-9D82-E006D2CD408C}" dt="2022-08-18T15:19:06.946" v="0" actId="20577"/>
          <ac:spMkLst>
            <pc:docMk/>
            <pc:sldMk cId="0" sldId="259"/>
            <ac:spMk id="51" creationId="{00000000-0000-0000-0000-000000000000}"/>
          </ac:spMkLst>
        </pc:spChg>
      </pc:sldChg>
      <pc:sldChg chg="modSp mod">
        <pc:chgData name="Eve Thould" userId="38451c84653f422f" providerId="LiveId" clId="{BB04A878-E7E6-48CE-9D82-E006D2CD408C}" dt="2022-08-18T15:19:33.405" v="1" actId="11"/>
        <pc:sldMkLst>
          <pc:docMk/>
          <pc:sldMk cId="0" sldId="263"/>
        </pc:sldMkLst>
        <pc:spChg chg="mod">
          <ac:chgData name="Eve Thould" userId="38451c84653f422f" providerId="LiveId" clId="{BB04A878-E7E6-48CE-9D82-E006D2CD408C}" dt="2022-08-18T15:19:33.405" v="1" actId="11"/>
          <ac:spMkLst>
            <pc:docMk/>
            <pc:sldMk cId="0" sldId="263"/>
            <ac:spMk id="81" creationId="{00000000-0000-0000-0000-000000000000}"/>
          </ac:spMkLst>
        </pc:spChg>
      </pc:sldChg>
      <pc:sldChg chg="modSp mod">
        <pc:chgData name="Eve Thould" userId="38451c84653f422f" providerId="LiveId" clId="{BB04A878-E7E6-48CE-9D82-E006D2CD408C}" dt="2022-08-18T15:20:51.720" v="6" actId="20577"/>
        <pc:sldMkLst>
          <pc:docMk/>
          <pc:sldMk cId="0" sldId="270"/>
        </pc:sldMkLst>
        <pc:spChg chg="mod">
          <ac:chgData name="Eve Thould" userId="38451c84653f422f" providerId="LiveId" clId="{BB04A878-E7E6-48CE-9D82-E006D2CD408C}" dt="2022-08-18T15:20:51.720" v="6" actId="20577"/>
          <ac:spMkLst>
            <pc:docMk/>
            <pc:sldMk cId="0" sldId="270"/>
            <ac:spMk id="125" creationId="{00000000-0000-0000-0000-000000000000}"/>
          </ac:spMkLst>
        </pc:spChg>
      </pc:sldChg>
    </pc:docChg>
  </pc:docChgLst>
  <pc:docChgLst>
    <pc:chgData name="Eve Thould" userId="38451c84653f422f" providerId="LiveId" clId="{CF7F9678-F74C-451B-B572-54CA2E5AA31C}"/>
    <pc:docChg chg="custSel modSld">
      <pc:chgData name="Eve Thould" userId="38451c84653f422f" providerId="LiveId" clId="{CF7F9678-F74C-451B-B572-54CA2E5AA31C}" dt="2022-08-18T13:41:10.233" v="331" actId="20577"/>
      <pc:docMkLst>
        <pc:docMk/>
      </pc:docMkLst>
      <pc:sldChg chg="modSp mod">
        <pc:chgData name="Eve Thould" userId="38451c84653f422f" providerId="LiveId" clId="{CF7F9678-F74C-451B-B572-54CA2E5AA31C}" dt="2022-08-17T15:26:04.886" v="2" actId="1076"/>
        <pc:sldMkLst>
          <pc:docMk/>
          <pc:sldMk cId="0" sldId="257"/>
        </pc:sldMkLst>
        <pc:spChg chg="mod">
          <ac:chgData name="Eve Thould" userId="38451c84653f422f" providerId="LiveId" clId="{CF7F9678-F74C-451B-B572-54CA2E5AA31C}" dt="2022-08-17T15:26:04.886" v="2" actId="1076"/>
          <ac:spMkLst>
            <pc:docMk/>
            <pc:sldMk cId="0" sldId="257"/>
            <ac:spMk id="34" creationId="{00000000-0000-0000-0000-000000000000}"/>
          </ac:spMkLst>
        </pc:spChg>
      </pc:sldChg>
      <pc:sldChg chg="modSp mod">
        <pc:chgData name="Eve Thould" userId="38451c84653f422f" providerId="LiveId" clId="{CF7F9678-F74C-451B-B572-54CA2E5AA31C}" dt="2022-08-17T15:29:17.905" v="15" actId="1076"/>
        <pc:sldMkLst>
          <pc:docMk/>
          <pc:sldMk cId="0" sldId="258"/>
        </pc:sldMkLst>
        <pc:spChg chg="mod">
          <ac:chgData name="Eve Thould" userId="38451c84653f422f" providerId="LiveId" clId="{CF7F9678-F74C-451B-B572-54CA2E5AA31C}" dt="2022-08-17T15:26:10.298" v="3" actId="1076"/>
          <ac:spMkLst>
            <pc:docMk/>
            <pc:sldMk cId="0" sldId="258"/>
            <ac:spMk id="41" creationId="{00000000-0000-0000-0000-000000000000}"/>
          </ac:spMkLst>
        </pc:spChg>
        <pc:picChg chg="mod">
          <ac:chgData name="Eve Thould" userId="38451c84653f422f" providerId="LiveId" clId="{CF7F9678-F74C-451B-B572-54CA2E5AA31C}" dt="2022-08-17T15:29:17.905" v="15" actId="1076"/>
          <ac:picMkLst>
            <pc:docMk/>
            <pc:sldMk cId="0" sldId="258"/>
            <ac:picMk id="1026" creationId="{800EE552-F9CF-E9F0-E60A-7E67A0571961}"/>
          </ac:picMkLst>
        </pc:picChg>
        <pc:picChg chg="mod">
          <ac:chgData name="Eve Thould" userId="38451c84653f422f" providerId="LiveId" clId="{CF7F9678-F74C-451B-B572-54CA2E5AA31C}" dt="2022-08-17T15:29:15.917" v="14" actId="1076"/>
          <ac:picMkLst>
            <pc:docMk/>
            <pc:sldMk cId="0" sldId="258"/>
            <ac:picMk id="1028" creationId="{FFF8DD44-DF9A-5856-A996-73A89F301008}"/>
          </ac:picMkLst>
        </pc:picChg>
        <pc:picChg chg="mod">
          <ac:chgData name="Eve Thould" userId="38451c84653f422f" providerId="LiveId" clId="{CF7F9678-F74C-451B-B572-54CA2E5AA31C}" dt="2022-08-17T15:29:13.353" v="13" actId="1076"/>
          <ac:picMkLst>
            <pc:docMk/>
            <pc:sldMk cId="0" sldId="258"/>
            <ac:picMk id="1030" creationId="{5C49AD09-6CE8-D2E5-2B70-7DFB84B09E9D}"/>
          </ac:picMkLst>
        </pc:picChg>
      </pc:sldChg>
      <pc:sldChg chg="modSp mod">
        <pc:chgData name="Eve Thould" userId="38451c84653f422f" providerId="LiveId" clId="{CF7F9678-F74C-451B-B572-54CA2E5AA31C}" dt="2022-08-17T15:29:35.913" v="21" actId="5793"/>
        <pc:sldMkLst>
          <pc:docMk/>
          <pc:sldMk cId="0" sldId="259"/>
        </pc:sldMkLst>
        <pc:spChg chg="mod">
          <ac:chgData name="Eve Thould" userId="38451c84653f422f" providerId="LiveId" clId="{CF7F9678-F74C-451B-B572-54CA2E5AA31C}" dt="2022-08-17T15:29:35.913" v="21" actId="5793"/>
          <ac:spMkLst>
            <pc:docMk/>
            <pc:sldMk cId="0" sldId="259"/>
            <ac:spMk id="51" creationId="{00000000-0000-0000-0000-000000000000}"/>
          </ac:spMkLst>
        </pc:spChg>
      </pc:sldChg>
      <pc:sldChg chg="modSp mod">
        <pc:chgData name="Eve Thould" userId="38451c84653f422f" providerId="LiveId" clId="{CF7F9678-F74C-451B-B572-54CA2E5AA31C}" dt="2022-08-17T15:29:50.312" v="27" actId="20577"/>
        <pc:sldMkLst>
          <pc:docMk/>
          <pc:sldMk cId="0" sldId="260"/>
        </pc:sldMkLst>
        <pc:spChg chg="mod">
          <ac:chgData name="Eve Thould" userId="38451c84653f422f" providerId="LiveId" clId="{CF7F9678-F74C-451B-B572-54CA2E5AA31C}" dt="2022-08-17T15:29:50.312" v="27" actId="20577"/>
          <ac:spMkLst>
            <pc:docMk/>
            <pc:sldMk cId="0" sldId="260"/>
            <ac:spMk id="59" creationId="{00000000-0000-0000-0000-000000000000}"/>
          </ac:spMkLst>
        </pc:spChg>
      </pc:sldChg>
      <pc:sldChg chg="modSp mod">
        <pc:chgData name="Eve Thould" userId="38451c84653f422f" providerId="LiveId" clId="{CF7F9678-F74C-451B-B572-54CA2E5AA31C}" dt="2022-08-18T13:41:06.072" v="330" actId="20577"/>
        <pc:sldMkLst>
          <pc:docMk/>
          <pc:sldMk cId="0" sldId="261"/>
        </pc:sldMkLst>
        <pc:spChg chg="mod">
          <ac:chgData name="Eve Thould" userId="38451c84653f422f" providerId="LiveId" clId="{CF7F9678-F74C-451B-B572-54CA2E5AA31C}" dt="2022-08-18T13:41:06.072" v="330" actId="20577"/>
          <ac:spMkLst>
            <pc:docMk/>
            <pc:sldMk cId="0" sldId="261"/>
            <ac:spMk id="67" creationId="{00000000-0000-0000-0000-000000000000}"/>
          </ac:spMkLst>
        </pc:spChg>
      </pc:sldChg>
      <pc:sldChg chg="modSp mod">
        <pc:chgData name="Eve Thould" userId="38451c84653f422f" providerId="LiveId" clId="{CF7F9678-F74C-451B-B572-54CA2E5AA31C}" dt="2022-08-18T04:07:20.229" v="312" actId="12"/>
        <pc:sldMkLst>
          <pc:docMk/>
          <pc:sldMk cId="0" sldId="262"/>
        </pc:sldMkLst>
        <pc:spChg chg="mod">
          <ac:chgData name="Eve Thould" userId="38451c84653f422f" providerId="LiveId" clId="{CF7F9678-F74C-451B-B572-54CA2E5AA31C}" dt="2022-08-17T15:32:44.082" v="62" actId="1076"/>
          <ac:spMkLst>
            <pc:docMk/>
            <pc:sldMk cId="0" sldId="262"/>
            <ac:spMk id="74" creationId="{00000000-0000-0000-0000-000000000000}"/>
          </ac:spMkLst>
        </pc:spChg>
        <pc:spChg chg="mod">
          <ac:chgData name="Eve Thould" userId="38451c84653f422f" providerId="LiveId" clId="{CF7F9678-F74C-451B-B572-54CA2E5AA31C}" dt="2022-08-18T04:07:20.229" v="312" actId="12"/>
          <ac:spMkLst>
            <pc:docMk/>
            <pc:sldMk cId="0" sldId="262"/>
            <ac:spMk id="75" creationId="{00000000-0000-0000-0000-000000000000}"/>
          </ac:spMkLst>
        </pc:spChg>
      </pc:sldChg>
      <pc:sldChg chg="modSp mod">
        <pc:chgData name="Eve Thould" userId="38451c84653f422f" providerId="LiveId" clId="{CF7F9678-F74C-451B-B572-54CA2E5AA31C}" dt="2022-08-18T04:07:51.398" v="316" actId="20577"/>
        <pc:sldMkLst>
          <pc:docMk/>
          <pc:sldMk cId="0" sldId="263"/>
        </pc:sldMkLst>
        <pc:spChg chg="mod">
          <ac:chgData name="Eve Thould" userId="38451c84653f422f" providerId="LiveId" clId="{CF7F9678-F74C-451B-B572-54CA2E5AA31C}" dt="2022-08-18T04:07:51.398" v="316" actId="20577"/>
          <ac:spMkLst>
            <pc:docMk/>
            <pc:sldMk cId="0" sldId="263"/>
            <ac:spMk id="81" creationId="{00000000-0000-0000-0000-000000000000}"/>
          </ac:spMkLst>
        </pc:spChg>
      </pc:sldChg>
      <pc:sldChg chg="modSp mod">
        <pc:chgData name="Eve Thould" userId="38451c84653f422f" providerId="LiveId" clId="{CF7F9678-F74C-451B-B572-54CA2E5AA31C}" dt="2022-08-17T15:32:56.227" v="71" actId="20577"/>
        <pc:sldMkLst>
          <pc:docMk/>
          <pc:sldMk cId="0" sldId="264"/>
        </pc:sldMkLst>
        <pc:graphicFrameChg chg="modGraphic">
          <ac:chgData name="Eve Thould" userId="38451c84653f422f" providerId="LiveId" clId="{CF7F9678-F74C-451B-B572-54CA2E5AA31C}" dt="2022-08-17T15:32:56.227" v="71" actId="20577"/>
          <ac:graphicFrameMkLst>
            <pc:docMk/>
            <pc:sldMk cId="0" sldId="264"/>
            <ac:graphicFrameMk id="87" creationId="{00000000-0000-0000-0000-000000000000}"/>
          </ac:graphicFrameMkLst>
        </pc:graphicFrameChg>
      </pc:sldChg>
      <pc:sldChg chg="modSp mod">
        <pc:chgData name="Eve Thould" userId="38451c84653f422f" providerId="LiveId" clId="{CF7F9678-F74C-451B-B572-54CA2E5AA31C}" dt="2022-08-18T04:08:17.576" v="319" actId="20577"/>
        <pc:sldMkLst>
          <pc:docMk/>
          <pc:sldMk cId="0" sldId="265"/>
        </pc:sldMkLst>
        <pc:spChg chg="mod">
          <ac:chgData name="Eve Thould" userId="38451c84653f422f" providerId="LiveId" clId="{CF7F9678-F74C-451B-B572-54CA2E5AA31C}" dt="2022-08-18T04:08:17.576" v="319" actId="20577"/>
          <ac:spMkLst>
            <pc:docMk/>
            <pc:sldMk cId="0" sldId="265"/>
            <ac:spMk id="93" creationId="{00000000-0000-0000-0000-000000000000}"/>
          </ac:spMkLst>
        </pc:spChg>
        <pc:picChg chg="mod">
          <ac:chgData name="Eve Thould" userId="38451c84653f422f" providerId="LiveId" clId="{CF7F9678-F74C-451B-B572-54CA2E5AA31C}" dt="2022-08-17T15:34:09.568" v="85" actId="1076"/>
          <ac:picMkLst>
            <pc:docMk/>
            <pc:sldMk cId="0" sldId="265"/>
            <ac:picMk id="2050" creationId="{BD880669-D4D6-C0C2-B4D3-F80FF7E5307A}"/>
          </ac:picMkLst>
        </pc:picChg>
      </pc:sldChg>
      <pc:sldChg chg="modSp mod">
        <pc:chgData name="Eve Thould" userId="38451c84653f422f" providerId="LiveId" clId="{CF7F9678-F74C-451B-B572-54CA2E5AA31C}" dt="2022-08-18T13:41:10.233" v="331" actId="20577"/>
        <pc:sldMkLst>
          <pc:docMk/>
          <pc:sldMk cId="0" sldId="266"/>
        </pc:sldMkLst>
        <pc:spChg chg="mod">
          <ac:chgData name="Eve Thould" userId="38451c84653f422f" providerId="LiveId" clId="{CF7F9678-F74C-451B-B572-54CA2E5AA31C}" dt="2022-08-18T13:41:10.233" v="331" actId="20577"/>
          <ac:spMkLst>
            <pc:docMk/>
            <pc:sldMk cId="0" sldId="266"/>
            <ac:spMk id="100" creationId="{00000000-0000-0000-0000-000000000000}"/>
          </ac:spMkLst>
        </pc:spChg>
      </pc:sldChg>
      <pc:sldChg chg="modSp mod">
        <pc:chgData name="Eve Thould" userId="38451c84653f422f" providerId="LiveId" clId="{CF7F9678-F74C-451B-B572-54CA2E5AA31C}" dt="2022-08-17T15:34:31.950" v="94" actId="20577"/>
        <pc:sldMkLst>
          <pc:docMk/>
          <pc:sldMk cId="0" sldId="267"/>
        </pc:sldMkLst>
        <pc:graphicFrameChg chg="modGraphic">
          <ac:chgData name="Eve Thould" userId="38451c84653f422f" providerId="LiveId" clId="{CF7F9678-F74C-451B-B572-54CA2E5AA31C}" dt="2022-08-17T15:34:31.950" v="94" actId="20577"/>
          <ac:graphicFrameMkLst>
            <pc:docMk/>
            <pc:sldMk cId="0" sldId="267"/>
            <ac:graphicFrameMk id="106" creationId="{00000000-0000-0000-0000-000000000000}"/>
          </ac:graphicFrameMkLst>
        </pc:graphicFrameChg>
      </pc:sldChg>
      <pc:sldChg chg="modSp mod">
        <pc:chgData name="Eve Thould" userId="38451c84653f422f" providerId="LiveId" clId="{CF7F9678-F74C-451B-B572-54CA2E5AA31C}" dt="2022-08-18T04:08:43.237" v="321" actId="1076"/>
        <pc:sldMkLst>
          <pc:docMk/>
          <pc:sldMk cId="0" sldId="268"/>
        </pc:sldMkLst>
        <pc:spChg chg="mod">
          <ac:chgData name="Eve Thould" userId="38451c84653f422f" providerId="LiveId" clId="{CF7F9678-F74C-451B-B572-54CA2E5AA31C}" dt="2022-08-18T04:08:43.237" v="321" actId="1076"/>
          <ac:spMkLst>
            <pc:docMk/>
            <pc:sldMk cId="0" sldId="268"/>
            <ac:spMk id="112" creationId="{00000000-0000-0000-0000-000000000000}"/>
          </ac:spMkLst>
        </pc:spChg>
        <pc:picChg chg="mod">
          <ac:chgData name="Eve Thould" userId="38451c84653f422f" providerId="LiveId" clId="{CF7F9678-F74C-451B-B572-54CA2E5AA31C}" dt="2022-08-17T15:37:18.233" v="104" actId="14826"/>
          <ac:picMkLst>
            <pc:docMk/>
            <pc:sldMk cId="0" sldId="268"/>
            <ac:picMk id="3074" creationId="{5069A9E2-AB98-423F-21C3-AE9FA7C6B3F5}"/>
          </ac:picMkLst>
        </pc:picChg>
      </pc:sldChg>
      <pc:sldChg chg="modSp mod">
        <pc:chgData name="Eve Thould" userId="38451c84653f422f" providerId="LiveId" clId="{CF7F9678-F74C-451B-B572-54CA2E5AA31C}" dt="2022-08-18T04:08:52.549" v="322" actId="1076"/>
        <pc:sldMkLst>
          <pc:docMk/>
          <pc:sldMk cId="0" sldId="269"/>
        </pc:sldMkLst>
        <pc:spChg chg="mod">
          <ac:chgData name="Eve Thould" userId="38451c84653f422f" providerId="LiveId" clId="{CF7F9678-F74C-451B-B572-54CA2E5AA31C}" dt="2022-08-17T15:41:12.786" v="116" actId="1036"/>
          <ac:spMkLst>
            <pc:docMk/>
            <pc:sldMk cId="0" sldId="269"/>
            <ac:spMk id="118" creationId="{00000000-0000-0000-0000-000000000000}"/>
          </ac:spMkLst>
        </pc:spChg>
        <pc:spChg chg="mod">
          <ac:chgData name="Eve Thould" userId="38451c84653f422f" providerId="LiveId" clId="{CF7F9678-F74C-451B-B572-54CA2E5AA31C}" dt="2022-08-18T04:08:52.549" v="322" actId="1076"/>
          <ac:spMkLst>
            <pc:docMk/>
            <pc:sldMk cId="0" sldId="269"/>
            <ac:spMk id="119" creationId="{00000000-0000-0000-0000-000000000000}"/>
          </ac:spMkLst>
        </pc:spChg>
      </pc:sldChg>
      <pc:sldChg chg="modSp mod">
        <pc:chgData name="Eve Thould" userId="38451c84653f422f" providerId="LiveId" clId="{CF7F9678-F74C-451B-B572-54CA2E5AA31C}" dt="2022-08-17T15:42:11.537" v="139" actId="20577"/>
        <pc:sldMkLst>
          <pc:docMk/>
          <pc:sldMk cId="0" sldId="270"/>
        </pc:sldMkLst>
        <pc:spChg chg="mod">
          <ac:chgData name="Eve Thould" userId="38451c84653f422f" providerId="LiveId" clId="{CF7F9678-F74C-451B-B572-54CA2E5AA31C}" dt="2022-08-17T15:42:11.537" v="139" actId="20577"/>
          <ac:spMkLst>
            <pc:docMk/>
            <pc:sldMk cId="0" sldId="270"/>
            <ac:spMk id="125" creationId="{00000000-0000-0000-0000-000000000000}"/>
          </ac:spMkLst>
        </pc:spChg>
      </pc:sldChg>
      <pc:sldChg chg="modSp mod">
        <pc:chgData name="Eve Thould" userId="38451c84653f422f" providerId="LiveId" clId="{CF7F9678-F74C-451B-B572-54CA2E5AA31C}" dt="2022-08-17T15:42:54.822" v="149" actId="20577"/>
        <pc:sldMkLst>
          <pc:docMk/>
          <pc:sldMk cId="0" sldId="271"/>
        </pc:sldMkLst>
        <pc:spChg chg="mod">
          <ac:chgData name="Eve Thould" userId="38451c84653f422f" providerId="LiveId" clId="{CF7F9678-F74C-451B-B572-54CA2E5AA31C}" dt="2022-08-17T15:42:47.466" v="143" actId="20577"/>
          <ac:spMkLst>
            <pc:docMk/>
            <pc:sldMk cId="0" sldId="271"/>
            <ac:spMk id="132" creationId="{00000000-0000-0000-0000-000000000000}"/>
          </ac:spMkLst>
        </pc:spChg>
        <pc:graphicFrameChg chg="mod modGraphic">
          <ac:chgData name="Eve Thould" userId="38451c84653f422f" providerId="LiveId" clId="{CF7F9678-F74C-451B-B572-54CA2E5AA31C}" dt="2022-08-17T15:42:54.822" v="149" actId="20577"/>
          <ac:graphicFrameMkLst>
            <pc:docMk/>
            <pc:sldMk cId="0" sldId="271"/>
            <ac:graphicFrameMk id="133" creationId="{00000000-0000-0000-0000-000000000000}"/>
          </ac:graphicFrameMkLst>
        </pc:graphicFrameChg>
      </pc:sldChg>
      <pc:sldChg chg="modSp mod">
        <pc:chgData name="Eve Thould" userId="38451c84653f422f" providerId="LiveId" clId="{CF7F9678-F74C-451B-B572-54CA2E5AA31C}" dt="2022-08-17T15:44:19.837" v="160" actId="20577"/>
        <pc:sldMkLst>
          <pc:docMk/>
          <pc:sldMk cId="0" sldId="272"/>
        </pc:sldMkLst>
        <pc:spChg chg="mod">
          <ac:chgData name="Eve Thould" userId="38451c84653f422f" providerId="LiveId" clId="{CF7F9678-F74C-451B-B572-54CA2E5AA31C}" dt="2022-08-17T15:44:19.837" v="160" actId="20577"/>
          <ac:spMkLst>
            <pc:docMk/>
            <pc:sldMk cId="0" sldId="272"/>
            <ac:spMk id="139" creationId="{00000000-0000-0000-0000-000000000000}"/>
          </ac:spMkLst>
        </pc:spChg>
      </pc:sldChg>
      <pc:sldChg chg="delSp modSp mod">
        <pc:chgData name="Eve Thould" userId="38451c84653f422f" providerId="LiveId" clId="{CF7F9678-F74C-451B-B572-54CA2E5AA31C}" dt="2022-08-17T15:45:42.631" v="172" actId="21"/>
        <pc:sldMkLst>
          <pc:docMk/>
          <pc:sldMk cId="0" sldId="273"/>
        </pc:sldMkLst>
        <pc:spChg chg="mod">
          <ac:chgData name="Eve Thould" userId="38451c84653f422f" providerId="LiveId" clId="{CF7F9678-F74C-451B-B572-54CA2E5AA31C}" dt="2022-08-17T15:45:01.821" v="171" actId="12"/>
          <ac:spMkLst>
            <pc:docMk/>
            <pc:sldMk cId="0" sldId="273"/>
            <ac:spMk id="146" creationId="{00000000-0000-0000-0000-000000000000}"/>
          </ac:spMkLst>
        </pc:spChg>
        <pc:picChg chg="del mod">
          <ac:chgData name="Eve Thould" userId="38451c84653f422f" providerId="LiveId" clId="{CF7F9678-F74C-451B-B572-54CA2E5AA31C}" dt="2022-08-17T15:45:42.631" v="172" actId="21"/>
          <ac:picMkLst>
            <pc:docMk/>
            <pc:sldMk cId="0" sldId="273"/>
            <ac:picMk id="4098" creationId="{0DB39E4E-773B-6D98-1CCA-E92428B50A78}"/>
          </ac:picMkLst>
        </pc:picChg>
      </pc:sldChg>
      <pc:sldChg chg="modSp mod">
        <pc:chgData name="Eve Thould" userId="38451c84653f422f" providerId="LiveId" clId="{CF7F9678-F74C-451B-B572-54CA2E5AA31C}" dt="2022-08-17T15:46:00.183" v="183" actId="20577"/>
        <pc:sldMkLst>
          <pc:docMk/>
          <pc:sldMk cId="0" sldId="274"/>
        </pc:sldMkLst>
        <pc:graphicFrameChg chg="modGraphic">
          <ac:chgData name="Eve Thould" userId="38451c84653f422f" providerId="LiveId" clId="{CF7F9678-F74C-451B-B572-54CA2E5AA31C}" dt="2022-08-17T15:46:00.183" v="183" actId="20577"/>
          <ac:graphicFrameMkLst>
            <pc:docMk/>
            <pc:sldMk cId="0" sldId="274"/>
            <ac:graphicFrameMk id="153" creationId="{00000000-0000-0000-0000-000000000000}"/>
          </ac:graphicFrameMkLst>
        </pc:graphicFrameChg>
      </pc:sldChg>
      <pc:sldChg chg="modSp mod">
        <pc:chgData name="Eve Thould" userId="38451c84653f422f" providerId="LiveId" clId="{CF7F9678-F74C-451B-B572-54CA2E5AA31C}" dt="2022-08-17T15:46:38.913" v="187" actId="1076"/>
        <pc:sldMkLst>
          <pc:docMk/>
          <pc:sldMk cId="0" sldId="275"/>
        </pc:sldMkLst>
        <pc:spChg chg="mod">
          <ac:chgData name="Eve Thould" userId="38451c84653f422f" providerId="LiveId" clId="{CF7F9678-F74C-451B-B572-54CA2E5AA31C}" dt="2022-08-17T15:46:38.913" v="187" actId="1076"/>
          <ac:spMkLst>
            <pc:docMk/>
            <pc:sldMk cId="0" sldId="275"/>
            <ac:spMk id="159" creationId="{00000000-0000-0000-0000-000000000000}"/>
          </ac:spMkLst>
        </pc:spChg>
      </pc:sldChg>
      <pc:sldChg chg="modSp mod">
        <pc:chgData name="Eve Thould" userId="38451c84653f422f" providerId="LiveId" clId="{CF7F9678-F74C-451B-B572-54CA2E5AA31C}" dt="2022-08-18T04:10:12.079" v="324" actId="313"/>
        <pc:sldMkLst>
          <pc:docMk/>
          <pc:sldMk cId="0" sldId="276"/>
        </pc:sldMkLst>
        <pc:spChg chg="mod">
          <ac:chgData name="Eve Thould" userId="38451c84653f422f" providerId="LiveId" clId="{CF7F9678-F74C-451B-B572-54CA2E5AA31C}" dt="2022-08-18T04:10:12.079" v="324" actId="313"/>
          <ac:spMkLst>
            <pc:docMk/>
            <pc:sldMk cId="0" sldId="276"/>
            <ac:spMk id="165" creationId="{00000000-0000-0000-0000-000000000000}"/>
          </ac:spMkLst>
        </pc:spChg>
      </pc:sldChg>
      <pc:sldChg chg="modSp mod">
        <pc:chgData name="Eve Thould" userId="38451c84653f422f" providerId="LiveId" clId="{CF7F9678-F74C-451B-B572-54CA2E5AA31C}" dt="2022-08-17T15:47:26.128" v="199" actId="20577"/>
        <pc:sldMkLst>
          <pc:docMk/>
          <pc:sldMk cId="0" sldId="277"/>
        </pc:sldMkLst>
        <pc:graphicFrameChg chg="modGraphic">
          <ac:chgData name="Eve Thould" userId="38451c84653f422f" providerId="LiveId" clId="{CF7F9678-F74C-451B-B572-54CA2E5AA31C}" dt="2022-08-17T15:47:26.128" v="199" actId="20577"/>
          <ac:graphicFrameMkLst>
            <pc:docMk/>
            <pc:sldMk cId="0" sldId="277"/>
            <ac:graphicFrameMk id="172" creationId="{00000000-0000-0000-0000-000000000000}"/>
          </ac:graphicFrameMkLst>
        </pc:graphicFrameChg>
      </pc:sldChg>
      <pc:sldChg chg="modSp mod">
        <pc:chgData name="Eve Thould" userId="38451c84653f422f" providerId="LiveId" clId="{CF7F9678-F74C-451B-B572-54CA2E5AA31C}" dt="2022-08-17T15:48:09.390" v="213" actId="12"/>
        <pc:sldMkLst>
          <pc:docMk/>
          <pc:sldMk cId="0" sldId="278"/>
        </pc:sldMkLst>
        <pc:spChg chg="mod">
          <ac:chgData name="Eve Thould" userId="38451c84653f422f" providerId="LiveId" clId="{CF7F9678-F74C-451B-B572-54CA2E5AA31C}" dt="2022-08-17T15:48:09.390" v="213" actId="12"/>
          <ac:spMkLst>
            <pc:docMk/>
            <pc:sldMk cId="0" sldId="278"/>
            <ac:spMk id="178" creationId="{00000000-0000-0000-0000-000000000000}"/>
          </ac:spMkLst>
        </pc:spChg>
      </pc:sldChg>
      <pc:sldChg chg="delSp modSp mod">
        <pc:chgData name="Eve Thould" userId="38451c84653f422f" providerId="LiveId" clId="{CF7F9678-F74C-451B-B572-54CA2E5AA31C}" dt="2022-08-17T15:50:21.444" v="247" actId="12"/>
        <pc:sldMkLst>
          <pc:docMk/>
          <pc:sldMk cId="0" sldId="279"/>
        </pc:sldMkLst>
        <pc:spChg chg="mod">
          <ac:chgData name="Eve Thould" userId="38451c84653f422f" providerId="LiveId" clId="{CF7F9678-F74C-451B-B572-54CA2E5AA31C}" dt="2022-08-17T15:50:21.444" v="247" actId="12"/>
          <ac:spMkLst>
            <pc:docMk/>
            <pc:sldMk cId="0" sldId="279"/>
            <ac:spMk id="186" creationId="{00000000-0000-0000-0000-000000000000}"/>
          </ac:spMkLst>
        </pc:spChg>
        <pc:picChg chg="del mod">
          <ac:chgData name="Eve Thould" userId="38451c84653f422f" providerId="LiveId" clId="{CF7F9678-F74C-451B-B572-54CA2E5AA31C}" dt="2022-08-17T15:49:20.908" v="224" actId="21"/>
          <ac:picMkLst>
            <pc:docMk/>
            <pc:sldMk cId="0" sldId="279"/>
            <ac:picMk id="5122" creationId="{4FE5AC1D-51CE-EB59-0A55-E4B20B4655EC}"/>
          </ac:picMkLst>
        </pc:picChg>
      </pc:sldChg>
      <pc:sldChg chg="delSp modSp mod">
        <pc:chgData name="Eve Thould" userId="38451c84653f422f" providerId="LiveId" clId="{CF7F9678-F74C-451B-B572-54CA2E5AA31C}" dt="2022-08-18T04:10:36.762" v="329" actId="1035"/>
        <pc:sldMkLst>
          <pc:docMk/>
          <pc:sldMk cId="0" sldId="280"/>
        </pc:sldMkLst>
        <pc:spChg chg="mod">
          <ac:chgData name="Eve Thould" userId="38451c84653f422f" providerId="LiveId" clId="{CF7F9678-F74C-451B-B572-54CA2E5AA31C}" dt="2022-08-18T04:10:36.762" v="329" actId="1035"/>
          <ac:spMkLst>
            <pc:docMk/>
            <pc:sldMk cId="0" sldId="280"/>
            <ac:spMk id="194" creationId="{00000000-0000-0000-0000-000000000000}"/>
          </ac:spMkLst>
        </pc:spChg>
        <pc:picChg chg="del mod">
          <ac:chgData name="Eve Thould" userId="38451c84653f422f" providerId="LiveId" clId="{CF7F9678-F74C-451B-B572-54CA2E5AA31C}" dt="2022-08-17T15:50:05.523" v="246" actId="21"/>
          <ac:picMkLst>
            <pc:docMk/>
            <pc:sldMk cId="0" sldId="280"/>
            <ac:picMk id="6146" creationId="{8F08995E-A1E8-0074-BBE2-554376E66835}"/>
          </ac:picMkLst>
        </pc:picChg>
      </pc:sldChg>
      <pc:sldChg chg="modSp mod">
        <pc:chgData name="Eve Thould" userId="38451c84653f422f" providerId="LiveId" clId="{CF7F9678-F74C-451B-B572-54CA2E5AA31C}" dt="2022-08-17T15:50:57.120" v="250" actId="12"/>
        <pc:sldMkLst>
          <pc:docMk/>
          <pc:sldMk cId="0" sldId="281"/>
        </pc:sldMkLst>
        <pc:spChg chg="mod">
          <ac:chgData name="Eve Thould" userId="38451c84653f422f" providerId="LiveId" clId="{CF7F9678-F74C-451B-B572-54CA2E5AA31C}" dt="2022-08-17T15:50:57.120" v="250" actId="12"/>
          <ac:spMkLst>
            <pc:docMk/>
            <pc:sldMk cId="0" sldId="281"/>
            <ac:spMk id="201" creationId="{00000000-0000-0000-0000-000000000000}"/>
          </ac:spMkLst>
        </pc:spChg>
      </pc:sldChg>
      <pc:sldChg chg="modSp mod">
        <pc:chgData name="Eve Thould" userId="38451c84653f422f" providerId="LiveId" clId="{CF7F9678-F74C-451B-B572-54CA2E5AA31C}" dt="2022-08-17T15:51:11.579" v="261" actId="20577"/>
        <pc:sldMkLst>
          <pc:docMk/>
          <pc:sldMk cId="0" sldId="282"/>
        </pc:sldMkLst>
        <pc:graphicFrameChg chg="modGraphic">
          <ac:chgData name="Eve Thould" userId="38451c84653f422f" providerId="LiveId" clId="{CF7F9678-F74C-451B-B572-54CA2E5AA31C}" dt="2022-08-17T15:51:11.579" v="261" actId="20577"/>
          <ac:graphicFrameMkLst>
            <pc:docMk/>
            <pc:sldMk cId="0" sldId="282"/>
            <ac:graphicFrameMk id="208" creationId="{00000000-0000-0000-0000-000000000000}"/>
          </ac:graphicFrameMkLst>
        </pc:graphicFrameChg>
      </pc:sldChg>
      <pc:sldChg chg="modSp mod">
        <pc:chgData name="Eve Thould" userId="38451c84653f422f" providerId="LiveId" clId="{CF7F9678-F74C-451B-B572-54CA2E5AA31C}" dt="2022-08-17T15:54:53.286" v="301" actId="403"/>
        <pc:sldMkLst>
          <pc:docMk/>
          <pc:sldMk cId="0" sldId="283"/>
        </pc:sldMkLst>
        <pc:spChg chg="mod">
          <ac:chgData name="Eve Thould" userId="38451c84653f422f" providerId="LiveId" clId="{CF7F9678-F74C-451B-B572-54CA2E5AA31C}" dt="2022-08-17T15:54:53.286" v="301" actId="403"/>
          <ac:spMkLst>
            <pc:docMk/>
            <pc:sldMk cId="0" sldId="283"/>
            <ac:spMk id="215" creationId="{00000000-0000-0000-0000-000000000000}"/>
          </ac:spMkLst>
        </pc:spChg>
      </pc:sldChg>
      <pc:sldChg chg="modSp mod">
        <pc:chgData name="Eve Thould" userId="38451c84653f422f" providerId="LiveId" clId="{CF7F9678-F74C-451B-B572-54CA2E5AA31C}" dt="2022-08-17T15:55:01.625" v="302" actId="255"/>
        <pc:sldMkLst>
          <pc:docMk/>
          <pc:sldMk cId="0" sldId="284"/>
        </pc:sldMkLst>
        <pc:spChg chg="mod">
          <ac:chgData name="Eve Thould" userId="38451c84653f422f" providerId="LiveId" clId="{CF7F9678-F74C-451B-B572-54CA2E5AA31C}" dt="2022-08-17T15:55:01.625" v="302" actId="255"/>
          <ac:spMkLst>
            <pc:docMk/>
            <pc:sldMk cId="0" sldId="284"/>
            <ac:spMk id="222" creationId="{00000000-0000-0000-0000-000000000000}"/>
          </ac:spMkLst>
        </pc:spChg>
      </pc:sldChg>
      <pc:sldChg chg="modSp mod">
        <pc:chgData name="Eve Thould" userId="38451c84653f422f" providerId="LiveId" clId="{CF7F9678-F74C-451B-B572-54CA2E5AA31C}" dt="2022-08-17T15:52:43.487" v="284" actId="20577"/>
        <pc:sldMkLst>
          <pc:docMk/>
          <pc:sldMk cId="0" sldId="285"/>
        </pc:sldMkLst>
        <pc:graphicFrameChg chg="modGraphic">
          <ac:chgData name="Eve Thould" userId="38451c84653f422f" providerId="LiveId" clId="{CF7F9678-F74C-451B-B572-54CA2E5AA31C}" dt="2022-08-17T15:52:43.487" v="284" actId="20577"/>
          <ac:graphicFrameMkLst>
            <pc:docMk/>
            <pc:sldMk cId="0" sldId="285"/>
            <ac:graphicFrameMk id="229" creationId="{00000000-0000-0000-0000-000000000000}"/>
          </ac:graphicFrameMkLst>
        </pc:graphicFrameChg>
      </pc:sldChg>
      <pc:sldChg chg="modSp">
        <pc:chgData name="Eve Thould" userId="38451c84653f422f" providerId="LiveId" clId="{CF7F9678-F74C-451B-B572-54CA2E5AA31C}" dt="2022-08-17T15:53:54.135" v="286" actId="1076"/>
        <pc:sldMkLst>
          <pc:docMk/>
          <pc:sldMk cId="0" sldId="286"/>
        </pc:sldMkLst>
        <pc:picChg chg="mod">
          <ac:chgData name="Eve Thould" userId="38451c84653f422f" providerId="LiveId" clId="{CF7F9678-F74C-451B-B572-54CA2E5AA31C}" dt="2022-08-17T15:53:54.135" v="286" actId="1076"/>
          <ac:picMkLst>
            <pc:docMk/>
            <pc:sldMk cId="0" sldId="286"/>
            <ac:picMk id="7170" creationId="{2056881E-B9C2-0120-087B-7E319E34F223}"/>
          </ac:picMkLst>
        </pc:picChg>
      </pc:sldChg>
      <pc:sldChg chg="modSp mod">
        <pc:chgData name="Eve Thould" userId="38451c84653f422f" providerId="LiveId" clId="{CF7F9678-F74C-451B-B572-54CA2E5AA31C}" dt="2022-08-17T15:54:23.856" v="289" actId="1076"/>
        <pc:sldMkLst>
          <pc:docMk/>
          <pc:sldMk cId="0" sldId="287"/>
        </pc:sldMkLst>
        <pc:spChg chg="mod">
          <ac:chgData name="Eve Thould" userId="38451c84653f422f" providerId="LiveId" clId="{CF7F9678-F74C-451B-B572-54CA2E5AA31C}" dt="2022-08-17T15:54:23.856" v="289" actId="1076"/>
          <ac:spMkLst>
            <pc:docMk/>
            <pc:sldMk cId="0" sldId="287"/>
            <ac:spMk id="243" creationId="{00000000-0000-0000-0000-000000000000}"/>
          </ac:spMkLst>
        </pc:spChg>
      </pc:sldChg>
      <pc:sldChg chg="modSp mod">
        <pc:chgData name="Eve Thould" userId="38451c84653f422f" providerId="LiveId" clId="{CF7F9678-F74C-451B-B572-54CA2E5AA31C}" dt="2022-08-17T15:54:36.281" v="299" actId="20577"/>
        <pc:sldMkLst>
          <pc:docMk/>
          <pc:sldMk cId="0" sldId="288"/>
        </pc:sldMkLst>
        <pc:graphicFrameChg chg="modGraphic">
          <ac:chgData name="Eve Thould" userId="38451c84653f422f" providerId="LiveId" clId="{CF7F9678-F74C-451B-B572-54CA2E5AA31C}" dt="2022-08-17T15:54:36.281" v="299" actId="20577"/>
          <ac:graphicFrameMkLst>
            <pc:docMk/>
            <pc:sldMk cId="0" sldId="288"/>
            <ac:graphicFrameMk id="251" creationId="{00000000-0000-0000-0000-000000000000}"/>
          </ac:graphicFrameMkLst>
        </pc:graphicFrameChg>
      </pc:sldChg>
      <pc:sldChg chg="modSp mod">
        <pc:chgData name="Eve Thould" userId="38451c84653f422f" providerId="LiveId" clId="{CF7F9678-F74C-451B-B572-54CA2E5AA31C}" dt="2022-08-17T15:54:45.516" v="300" actId="1076"/>
        <pc:sldMkLst>
          <pc:docMk/>
          <pc:sldMk cId="0" sldId="289"/>
        </pc:sldMkLst>
        <pc:spChg chg="mod">
          <ac:chgData name="Eve Thould" userId="38451c84653f422f" providerId="LiveId" clId="{CF7F9678-F74C-451B-B572-54CA2E5AA31C}" dt="2022-08-17T15:54:45.516" v="300" actId="1076"/>
          <ac:spMkLst>
            <pc:docMk/>
            <pc:sldMk cId="0" sldId="289"/>
            <ac:spMk id="257"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dirty="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gov.uk/topic/company-registration-filing/starting-company"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gov.uk/government/publications/community-interest-companies-how-to-form-a-cic"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socialenterprise.org.uk/faq/"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4" name="Google Shape;2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1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90" name="Google Shape;90;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1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97" name="Google Shape;97;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1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03" name="Google Shape;103;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1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09" name="Google Shape;109;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1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16" name="Google Shape;116;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1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sz="1200" u="sng" dirty="0">
                <a:solidFill>
                  <a:schemeClr val="hlink"/>
                </a:solidFill>
                <a:hlinkClick r:id="rId3"/>
              </a:rPr>
              <a:t>Tutor note:</a:t>
            </a:r>
          </a:p>
          <a:p>
            <a:pPr marL="0" lvl="0" indent="0" algn="l" rtl="0">
              <a:spcBef>
                <a:spcPts val="360"/>
              </a:spcBef>
              <a:spcAft>
                <a:spcPts val="0"/>
              </a:spcAft>
              <a:buNone/>
            </a:pPr>
            <a:r>
              <a:rPr lang="en-US" sz="1200" u="sng" dirty="0">
                <a:solidFill>
                  <a:schemeClr val="hlink"/>
                </a:solidFill>
                <a:hlinkClick r:id="rId3"/>
              </a:rPr>
              <a:t>https://www.gov.uk/topic/company-registration-filing/starting-company</a:t>
            </a:r>
            <a:endParaRPr dirty="0"/>
          </a:p>
        </p:txBody>
      </p:sp>
      <p:sp>
        <p:nvSpPr>
          <p:cNvPr id="122" name="Google Shape;122;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1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29" name="Google Shape;129;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1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36" name="Google Shape;136;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1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43" name="Google Shape;143;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50" name="Google Shape;150;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Google Shape;30;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1" name="Google Shape;31;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2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56" name="Google Shape;156;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2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dirty="0"/>
              <a:t>Tutor note:</a:t>
            </a:r>
          </a:p>
          <a:p>
            <a:pPr marL="0" lvl="0" indent="0" algn="l" rtl="0">
              <a:spcBef>
                <a:spcPts val="360"/>
              </a:spcBef>
              <a:spcAft>
                <a:spcPts val="0"/>
              </a:spcAft>
              <a:buNone/>
            </a:pPr>
            <a:r>
              <a:rPr lang="en-US" sz="1200" u="sng" dirty="0">
                <a:solidFill>
                  <a:srgbClr val="0563C1"/>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https://www.gov.uk/government/publications/community-interest-companies-how-to-form-a-cic</a:t>
            </a:r>
            <a:endParaRPr dirty="0"/>
          </a:p>
        </p:txBody>
      </p:sp>
      <p:sp>
        <p:nvSpPr>
          <p:cNvPr id="162" name="Google Shape;162;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2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69" name="Google Shape;169;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2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75" name="Google Shape;175;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2" name="Google Shape;182;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Glocalisation is about operating a business according to both local and global requirements.</a:t>
            </a:r>
            <a:endParaRPr dirty="0"/>
          </a:p>
          <a:p>
            <a:pPr marL="0" lvl="0" indent="0" algn="l" rtl="0">
              <a:spcBef>
                <a:spcPts val="360"/>
              </a:spcBef>
              <a:spcAft>
                <a:spcPts val="0"/>
              </a:spcAft>
              <a:buNone/>
            </a:pPr>
            <a:r>
              <a:rPr lang="en-US" dirty="0"/>
              <a:t>Examples include Starbucks offering its usual products in China but producing their own version of a local delicacy, moon cakes, and</a:t>
            </a:r>
            <a:endParaRPr dirty="0"/>
          </a:p>
          <a:p>
            <a:pPr marL="0" lvl="0" indent="0" algn="l" rtl="0">
              <a:spcBef>
                <a:spcPts val="360"/>
              </a:spcBef>
              <a:spcAft>
                <a:spcPts val="0"/>
              </a:spcAft>
              <a:buNone/>
            </a:pPr>
            <a:r>
              <a:rPr lang="en-US" dirty="0"/>
              <a:t>McDonald’s in India removing beef products from menus and producing spicy vegetarian options (because the cow is a sacred animal there).</a:t>
            </a:r>
            <a:endParaRPr dirty="0"/>
          </a:p>
        </p:txBody>
      </p:sp>
      <p:sp>
        <p:nvSpPr>
          <p:cNvPr id="183" name="Google Shape;183;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0" name="Google Shape;190;p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Globalisation increases the flow of goods/service, technology and ideas across international borders.</a:t>
            </a:r>
            <a:endParaRPr dirty="0"/>
          </a:p>
          <a:p>
            <a:pPr marL="0" lvl="0" indent="0" algn="l" rtl="0">
              <a:spcBef>
                <a:spcPts val="360"/>
              </a:spcBef>
              <a:spcAft>
                <a:spcPts val="0"/>
              </a:spcAft>
              <a:buNone/>
            </a:pPr>
            <a:r>
              <a:rPr lang="en-US" dirty="0"/>
              <a:t>Its critics believe it creates inequalities and trade imbalances.</a:t>
            </a:r>
            <a:endParaRPr dirty="0"/>
          </a:p>
          <a:p>
            <a:pPr marL="0" lvl="0" indent="0" algn="l" rtl="0">
              <a:spcBef>
                <a:spcPts val="360"/>
              </a:spcBef>
              <a:spcAft>
                <a:spcPts val="0"/>
              </a:spcAft>
              <a:buNone/>
            </a:pPr>
            <a:r>
              <a:rPr lang="en-US" dirty="0"/>
              <a:t>For example: Coca-Cola has been the subject of such criticisms several times around the globe.</a:t>
            </a:r>
            <a:endParaRPr dirty="0"/>
          </a:p>
          <a:p>
            <a:pPr marL="0" lvl="0" indent="0" algn="l" rtl="0">
              <a:spcBef>
                <a:spcPts val="360"/>
              </a:spcBef>
              <a:spcAft>
                <a:spcPts val="0"/>
              </a:spcAft>
              <a:buNone/>
            </a:pPr>
            <a:r>
              <a:rPr lang="en-US" dirty="0"/>
              <a:t>Nissan closed its production plant in Spain after several years because it was the least productive globally. Workers allegedly demanded to be able to follow the traditional closure of business every afternoon for a siesta.  </a:t>
            </a:r>
            <a:endParaRPr dirty="0"/>
          </a:p>
        </p:txBody>
      </p:sp>
      <p:sp>
        <p:nvSpPr>
          <p:cNvPr id="191" name="Google Shape;191;p2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2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98" name="Google Shape;198;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4" name="Google Shape;204;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many well known favourite brands are franchises. </a:t>
            </a:r>
            <a:endParaRPr dirty="0"/>
          </a:p>
          <a:p>
            <a:pPr marL="0" lvl="0" indent="0" algn="l" rtl="0">
              <a:spcBef>
                <a:spcPts val="360"/>
              </a:spcBef>
              <a:spcAft>
                <a:spcPts val="0"/>
              </a:spcAft>
              <a:buNone/>
            </a:pPr>
            <a:r>
              <a:rPr lang="en-US" dirty="0"/>
              <a:t>Especially fast food outlets such as McDonalds, KFC, Dunkin’ Donuts</a:t>
            </a:r>
            <a:endParaRPr dirty="0"/>
          </a:p>
        </p:txBody>
      </p:sp>
      <p:sp>
        <p:nvSpPr>
          <p:cNvPr id="205" name="Google Shape;205;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27</a:t>
            </a:fld>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1" name="Google Shape;211;p2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2" name="Google Shape;212;p2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28</a:t>
            </a:fld>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2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19" name="Google Shape;219;p2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 name="Google Shape;37;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Class discussion on the concept of a business being recognised in a court of law as being a legal person in its own right.</a:t>
            </a:r>
            <a:endParaRPr dirty="0"/>
          </a:p>
          <a:p>
            <a:pPr marL="0" lvl="0" indent="0" algn="l" rtl="0">
              <a:spcBef>
                <a:spcPts val="360"/>
              </a:spcBef>
              <a:spcAft>
                <a:spcPts val="0"/>
              </a:spcAft>
              <a:buNone/>
            </a:pPr>
            <a:r>
              <a:rPr lang="en-US" dirty="0"/>
              <a:t>Which is why it can sue and be sued independently of the owner – depending on how it is structured.</a:t>
            </a:r>
            <a:endParaRPr dirty="0"/>
          </a:p>
          <a:p>
            <a:pPr marL="0" lvl="0" indent="0" algn="l" rtl="0">
              <a:spcBef>
                <a:spcPts val="360"/>
              </a:spcBef>
              <a:spcAft>
                <a:spcPts val="0"/>
              </a:spcAft>
              <a:buNone/>
            </a:pPr>
            <a:r>
              <a:rPr lang="en-US" dirty="0"/>
              <a:t>This key concept will be explored in more depth over the next few slides.</a:t>
            </a:r>
            <a:endParaRPr dirty="0"/>
          </a:p>
        </p:txBody>
      </p:sp>
      <p:sp>
        <p:nvSpPr>
          <p:cNvPr id="38" name="Google Shape;38;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5" name="Google Shape;225;p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Many well known favourite brands are franchises. </a:t>
            </a:r>
            <a:endParaRPr dirty="0"/>
          </a:p>
          <a:p>
            <a:pPr marL="0" lvl="0" indent="0" algn="l" rtl="0">
              <a:spcBef>
                <a:spcPts val="360"/>
              </a:spcBef>
              <a:spcAft>
                <a:spcPts val="0"/>
              </a:spcAft>
              <a:buNone/>
            </a:pPr>
            <a:r>
              <a:rPr lang="en-US" dirty="0"/>
              <a:t>Especially fast-food outlets such as McDonald’s, KFC, etc.</a:t>
            </a:r>
            <a:endParaRPr dirty="0"/>
          </a:p>
        </p:txBody>
      </p:sp>
      <p:sp>
        <p:nvSpPr>
          <p:cNvPr id="226" name="Google Shape;226;p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30</a:t>
            </a:fld>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3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32" name="Google Shape;232;p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3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39" name="Google Shape;239;p3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The Charity Commission is encouraging more charities to convert or register as a CIO. </a:t>
            </a:r>
            <a:endParaRPr dirty="0"/>
          </a:p>
          <a:p>
            <a:pPr marL="0" lvl="0" indent="0" algn="l" rtl="0">
              <a:spcBef>
                <a:spcPts val="360"/>
              </a:spcBef>
              <a:spcAft>
                <a:spcPts val="0"/>
              </a:spcAft>
              <a:buNone/>
            </a:pPr>
            <a:r>
              <a:rPr lang="en-US" dirty="0"/>
              <a:t>Because of the added benefits of limited liability for owners/founders and trustees.</a:t>
            </a:r>
            <a:endParaRPr dirty="0"/>
          </a:p>
          <a:p>
            <a:pPr marL="0" lvl="0" indent="0" algn="l" rtl="0">
              <a:spcBef>
                <a:spcPts val="360"/>
              </a:spcBef>
              <a:spcAft>
                <a:spcPts val="0"/>
              </a:spcAft>
              <a:buNone/>
            </a:pPr>
            <a:r>
              <a:rPr lang="en-US" dirty="0"/>
              <a:t>Also because it can then directly employ paid staff, sign contracts such as a lease on a building or purchase properties</a:t>
            </a:r>
            <a:endParaRPr dirty="0"/>
          </a:p>
        </p:txBody>
      </p:sp>
      <p:sp>
        <p:nvSpPr>
          <p:cNvPr id="240" name="Google Shape;240;p3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32</a:t>
            </a:fld>
            <a:endParaRPr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3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47" name="Google Shape;247;p3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48" name="Google Shape;248;p3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33</a:t>
            </a:fld>
            <a:endParaRPr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3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54" name="Google Shape;254;p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3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60" name="Google Shape;260;p3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7" name="Google Shape;47;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8" name="Google Shape;48;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5" name="Google Shape;55;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Many business owners use the unincorporated structures to start up and run a business. </a:t>
            </a:r>
            <a:endParaRPr dirty="0"/>
          </a:p>
          <a:p>
            <a:pPr marL="0" lvl="0" indent="0" algn="l" rtl="0">
              <a:spcBef>
                <a:spcPts val="360"/>
              </a:spcBef>
              <a:spcAft>
                <a:spcPts val="0"/>
              </a:spcAft>
              <a:buNone/>
            </a:pPr>
            <a:r>
              <a:rPr lang="en-US" dirty="0"/>
              <a:t>Why might this be?</a:t>
            </a:r>
            <a:endParaRPr dirty="0"/>
          </a:p>
          <a:p>
            <a:pPr marL="0" lvl="0" indent="0" algn="l" rtl="0">
              <a:spcBef>
                <a:spcPts val="360"/>
              </a:spcBef>
              <a:spcAft>
                <a:spcPts val="0"/>
              </a:spcAft>
              <a:buNone/>
            </a:pPr>
            <a:r>
              <a:rPr lang="en-US" dirty="0"/>
              <a:t>Generally, it depends on the type of business activities, the level of revenues generates and the tax status of the owners.</a:t>
            </a:r>
            <a:endParaRPr dirty="0"/>
          </a:p>
        </p:txBody>
      </p:sp>
      <p:sp>
        <p:nvSpPr>
          <p:cNvPr id="56" name="Google Shape;56;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3" name="Google Shape;63;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Incorporation shelters owners’ personal assets from being seized to pay off the debts of the organisation. </a:t>
            </a:r>
            <a:endParaRPr dirty="0"/>
          </a:p>
          <a:p>
            <a:pPr marL="0" lvl="0" indent="0" algn="l" rtl="0">
              <a:spcBef>
                <a:spcPts val="360"/>
              </a:spcBef>
              <a:spcAft>
                <a:spcPts val="0"/>
              </a:spcAft>
              <a:buNone/>
            </a:pPr>
            <a:r>
              <a:rPr lang="en-US" dirty="0"/>
              <a:t>This structure also allows the business to employ staff, buy or lease property and enter contracts in its own right.</a:t>
            </a:r>
            <a:endParaRPr dirty="0"/>
          </a:p>
        </p:txBody>
      </p:sp>
      <p:sp>
        <p:nvSpPr>
          <p:cNvPr id="64" name="Google Shape;64;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1" name="Google Shape;71;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Class discussion – what it means to be a social enterprise? </a:t>
            </a:r>
            <a:endParaRPr dirty="0"/>
          </a:p>
          <a:p>
            <a:pPr marL="0" lvl="0" indent="0" algn="l" rtl="0">
              <a:spcBef>
                <a:spcPts val="360"/>
              </a:spcBef>
              <a:spcAft>
                <a:spcPts val="0"/>
              </a:spcAft>
              <a:buNone/>
            </a:pPr>
            <a:r>
              <a:rPr lang="en-US" dirty="0"/>
              <a:t>Social enterprises are the fastest growing type of start up globally as well as in the UK.</a:t>
            </a:r>
            <a:endParaRPr dirty="0"/>
          </a:p>
          <a:p>
            <a:pPr marL="0" lvl="0" indent="0" algn="l" rtl="0">
              <a:spcBef>
                <a:spcPts val="360"/>
              </a:spcBef>
              <a:spcAft>
                <a:spcPts val="0"/>
              </a:spcAft>
              <a:buNone/>
            </a:pPr>
            <a:r>
              <a:rPr lang="en-US" dirty="0"/>
              <a:t>Why might this be? (social conscience, raised awareness of issues, tax advantages, access to funding, etc)</a:t>
            </a:r>
            <a:endParaRPr dirty="0"/>
          </a:p>
          <a:p>
            <a:pPr marL="0" lvl="0" indent="0" algn="l" rtl="0">
              <a:spcBef>
                <a:spcPts val="360"/>
              </a:spcBef>
              <a:spcAft>
                <a:spcPts val="0"/>
              </a:spcAft>
              <a:buNone/>
            </a:pPr>
            <a:r>
              <a:rPr lang="en-US" sz="1200" u="sng" dirty="0">
                <a:solidFill>
                  <a:srgbClr val="0563C1"/>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https://www.socialenterprise.org.uk/faq/</a:t>
            </a:r>
            <a:r>
              <a:rPr lang="en-US" sz="1200" u="sng" dirty="0">
                <a:solidFill>
                  <a:srgbClr val="0563C1"/>
                </a:solidFill>
                <a:latin typeface="Arial"/>
                <a:ea typeface="Arial"/>
                <a:cs typeface="Arial"/>
                <a:sym typeface="Arial"/>
              </a:rPr>
              <a:t>.</a:t>
            </a:r>
            <a:endParaRPr dirty="0"/>
          </a:p>
        </p:txBody>
      </p:sp>
      <p:sp>
        <p:nvSpPr>
          <p:cNvPr id="72" name="Google Shape;72;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78" name="Google Shape;78;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84" name="Google Shape;84;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3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37"/>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lvl="0" indent="-228600" algn="l">
              <a:lnSpc>
                <a:spcPct val="133333"/>
              </a:lnSpc>
              <a:spcBef>
                <a:spcPts val="1000"/>
              </a:spcBef>
              <a:spcAft>
                <a:spcPts val="0"/>
              </a:spcAft>
              <a:buSzPts val="1400"/>
              <a:buNone/>
              <a:defRPr/>
            </a:lvl1pPr>
            <a:lvl2pPr marL="914400" lvl="1" indent="-342900" algn="l">
              <a:lnSpc>
                <a:spcPct val="133333"/>
              </a:lnSpc>
              <a:spcBef>
                <a:spcPts val="1000"/>
              </a:spcBef>
              <a:spcAft>
                <a:spcPts val="0"/>
              </a:spcAft>
              <a:buSzPts val="1800"/>
              <a:buChar char="•"/>
              <a:defRPr/>
            </a:lvl2pPr>
            <a:lvl3pPr marL="1371600" lvl="2" indent="-228600" algn="l">
              <a:lnSpc>
                <a:spcPct val="111111"/>
              </a:lnSpc>
              <a:spcBef>
                <a:spcPts val="500"/>
              </a:spcBef>
              <a:spcAft>
                <a:spcPts val="0"/>
              </a:spcAft>
              <a:buSzPts val="1400"/>
              <a:buNone/>
              <a:defRPr/>
            </a:lvl3pPr>
            <a:lvl4pPr marL="1828800" lvl="3" indent="-342900" algn="l">
              <a:lnSpc>
                <a:spcPct val="111111"/>
              </a:lnSpc>
              <a:spcBef>
                <a:spcPts val="500"/>
              </a:spcBef>
              <a:spcAft>
                <a:spcPts val="0"/>
              </a:spcAft>
              <a:buSzPts val="1800"/>
              <a:buChar char="•"/>
              <a:defRPr/>
            </a:lvl4pPr>
            <a:lvl5pPr marL="2286000" lvl="4" indent="-342900" algn="l">
              <a:lnSpc>
                <a:spcPct val="111111"/>
              </a:lnSpc>
              <a:spcBef>
                <a:spcPts val="500"/>
              </a:spcBef>
              <a:spcAft>
                <a:spcPts val="0"/>
              </a:spcAft>
              <a:buClr>
                <a:schemeClr val="dk1"/>
              </a:buClr>
              <a:buSzPts val="1800"/>
              <a:buChar char="–"/>
              <a:defRPr/>
            </a:lvl5pPr>
            <a:lvl6pPr marL="2743200" lvl="5" indent="-342900" algn="l">
              <a:spcBef>
                <a:spcPts val="500"/>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6"/>
          <p:cNvSpPr txBox="1"/>
          <p:nvPr/>
        </p:nvSpPr>
        <p:spPr>
          <a:xfrm>
            <a:off x="0" y="457200"/>
            <a:ext cx="9144000" cy="152400"/>
          </a:xfrm>
          <a:prstGeom prst="rect">
            <a:avLst/>
          </a:prstGeom>
          <a:solidFill>
            <a:srgbClr val="D9D9D9">
              <a:alpha val="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rgbClr val="D9D9D9"/>
                </a:solidFill>
                <a:latin typeface="Arial"/>
                <a:ea typeface="Arial"/>
                <a:cs typeface="Arial"/>
                <a:sym typeface="Arial"/>
              </a:rPr>
              <a:t> </a:t>
            </a:r>
            <a:endParaRPr dirty="0"/>
          </a:p>
        </p:txBody>
      </p:sp>
      <p:sp>
        <p:nvSpPr>
          <p:cNvPr id="11" name="Google Shape;11;p36"/>
          <p:cNvSpPr txBox="1"/>
          <p:nvPr/>
        </p:nvSpPr>
        <p:spPr>
          <a:xfrm>
            <a:off x="7239000" y="6480000"/>
            <a:ext cx="1447800" cy="228600"/>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None/>
            </a:pPr>
            <a:fld id="{00000000-1234-1234-1234-123412341234}" type="slidenum">
              <a:rPr lang="en-US" sz="900" b="0" i="0" u="none" strike="noStrike" cap="none">
                <a:solidFill>
                  <a:schemeClr val="dk1"/>
                </a:solidFill>
                <a:latin typeface="Arial"/>
                <a:ea typeface="Arial"/>
                <a:cs typeface="Arial"/>
                <a:sym typeface="Arial"/>
              </a:rPr>
              <a:t>‹#›</a:t>
            </a:fld>
            <a:r>
              <a:rPr lang="en-US" sz="900" b="0" i="0" u="none" strike="noStrike" cap="none" dirty="0">
                <a:solidFill>
                  <a:schemeClr val="dk1"/>
                </a:solidFill>
                <a:latin typeface="Arial"/>
                <a:ea typeface="Arial"/>
                <a:cs typeface="Arial"/>
                <a:sym typeface="Arial"/>
              </a:rPr>
              <a:t> of 35</a:t>
            </a:r>
            <a:endParaRPr dirty="0"/>
          </a:p>
          <a:p>
            <a:pPr marL="0" marR="0" lvl="0" indent="0" algn="l" rtl="0">
              <a:spcBef>
                <a:spcPts val="0"/>
              </a:spcBef>
              <a:spcAft>
                <a:spcPts val="0"/>
              </a:spcAft>
              <a:buNone/>
            </a:pPr>
            <a:br>
              <a:rPr lang="en-US" sz="1100" b="0" i="0" u="none" strike="noStrike" cap="none"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br>
              <a:rPr lang="en-US" sz="1100"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p:txBody>
      </p:sp>
      <p:sp>
        <p:nvSpPr>
          <p:cNvPr id="12" name="Google Shape;12;p36"/>
          <p:cNvSpPr txBox="1">
            <a:spLocks noGrp="1"/>
          </p:cNvSpPr>
          <p:nvPr>
            <p:ph type="title"/>
          </p:nvPr>
        </p:nvSpPr>
        <p:spPr>
          <a:xfrm>
            <a:off x="457200" y="1008000"/>
            <a:ext cx="8218488" cy="382588"/>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2400" b="1" i="0" u="none" strike="noStrike" cap="none">
                <a:solidFill>
                  <a:srgbClr val="0077E3"/>
                </a:solidFill>
                <a:latin typeface="Arial"/>
                <a:ea typeface="Arial"/>
                <a:cs typeface="Arial"/>
                <a:sym typeface="Arial"/>
              </a:defRPr>
            </a:lvl1pPr>
            <a:lvl2pPr marR="0" lvl="1" algn="l" rtl="0">
              <a:spcBef>
                <a:spcPts val="0"/>
              </a:spcBef>
              <a:spcAft>
                <a:spcPts val="0"/>
              </a:spcAft>
              <a:buSzPts val="1400"/>
              <a:buNone/>
              <a:defRPr sz="2400"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0"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0"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0"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00"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00"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00"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00" b="0" i="0" u="none" strike="noStrike" cap="none">
                <a:solidFill>
                  <a:srgbClr val="CC0000"/>
                </a:solidFill>
                <a:latin typeface="Arial"/>
                <a:ea typeface="Arial"/>
                <a:cs typeface="Arial"/>
                <a:sym typeface="Arial"/>
              </a:defRPr>
            </a:lvl9pPr>
          </a:lstStyle>
          <a:p>
            <a:endParaRPr/>
          </a:p>
        </p:txBody>
      </p:sp>
      <p:sp>
        <p:nvSpPr>
          <p:cNvPr id="13" name="Google Shape;13;p36"/>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1000"/>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000"/>
              </a:lnSpc>
              <a:spcBef>
                <a:spcPts val="1000"/>
              </a:spcBef>
              <a:spcAft>
                <a:spcPts val="0"/>
              </a:spcAft>
              <a:buClr>
                <a:srgbClr val="0077E3"/>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00"/>
              </a:lnSpc>
              <a:spcBef>
                <a:spcPts val="50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330200" algn="l" rtl="0">
              <a:lnSpc>
                <a:spcPct val="125000"/>
              </a:lnSpc>
              <a:spcBef>
                <a:spcPts val="500"/>
              </a:spcBef>
              <a:spcAft>
                <a:spcPts val="0"/>
              </a:spcAft>
              <a:buClr>
                <a:srgbClr val="0077E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25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rgbClr val="E3061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9pPr>
          </a:lstStyle>
          <a:p>
            <a:endParaRPr dirty="0"/>
          </a:p>
        </p:txBody>
      </p:sp>
      <p:sp>
        <p:nvSpPr>
          <p:cNvPr id="14" name="Google Shape;14;p36"/>
          <p:cNvSpPr/>
          <p:nvPr/>
        </p:nvSpPr>
        <p:spPr>
          <a:xfrm>
            <a:off x="468312" y="145670"/>
            <a:ext cx="6091200" cy="646331"/>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T-Level Technical Qualification in</a:t>
            </a:r>
            <a:br>
              <a:rPr lang="en-US" sz="1400" dirty="0">
                <a:solidFill>
                  <a:schemeClr val="dk1"/>
                </a:solidFill>
                <a:latin typeface="Arial"/>
                <a:ea typeface="Arial"/>
                <a:cs typeface="Arial"/>
                <a:sym typeface="Arial"/>
              </a:rPr>
            </a:br>
            <a:r>
              <a:rPr lang="en-US" sz="1400" b="1" dirty="0">
                <a:solidFill>
                  <a:schemeClr val="dk1"/>
                </a:solidFill>
                <a:latin typeface="Arial"/>
                <a:ea typeface="Arial"/>
                <a:cs typeface="Arial"/>
                <a:sym typeface="Arial"/>
              </a:rPr>
              <a:t>Management and Administration (Level 3)</a:t>
            </a:r>
            <a:endParaRPr dirty="0"/>
          </a:p>
          <a:p>
            <a:pPr marL="0" marR="0" lvl="0" indent="0" algn="l" rtl="0">
              <a:lnSpc>
                <a:spcPct val="100000"/>
              </a:lnSpc>
              <a:spcBef>
                <a:spcPts val="0"/>
              </a:spcBef>
              <a:spcAft>
                <a:spcPts val="0"/>
              </a:spcAft>
              <a:buClr>
                <a:srgbClr val="0077E3"/>
              </a:buClr>
              <a:buSzPts val="1400"/>
              <a:buFont typeface="Arial"/>
              <a:buNone/>
            </a:pPr>
            <a:r>
              <a:rPr lang="en-US" sz="1400" b="0" dirty="0">
                <a:solidFill>
                  <a:srgbClr val="0077E3"/>
                </a:solidFill>
                <a:latin typeface="Arial"/>
                <a:ea typeface="Arial"/>
                <a:cs typeface="Arial"/>
                <a:sym typeface="Arial"/>
              </a:rPr>
              <a:t>300 Management and Administration Core</a:t>
            </a:r>
            <a:endParaRPr sz="1400" b="0" dirty="0">
              <a:solidFill>
                <a:srgbClr val="0077E3"/>
              </a:solidFill>
              <a:latin typeface="Arial"/>
              <a:ea typeface="Arial"/>
              <a:cs typeface="Arial"/>
              <a:sym typeface="Arial"/>
            </a:endParaRPr>
          </a:p>
        </p:txBody>
      </p:sp>
      <p:cxnSp>
        <p:nvCxnSpPr>
          <p:cNvPr id="15" name="Google Shape;15;p36"/>
          <p:cNvCxnSpPr/>
          <p:nvPr/>
        </p:nvCxnSpPr>
        <p:spPr>
          <a:xfrm>
            <a:off x="457200" y="900000"/>
            <a:ext cx="8229600" cy="0"/>
          </a:xfrm>
          <a:prstGeom prst="straightConnector1">
            <a:avLst/>
          </a:prstGeom>
          <a:noFill/>
          <a:ln w="9525" cap="flat" cmpd="sng">
            <a:solidFill>
              <a:srgbClr val="0077E3"/>
            </a:solidFill>
            <a:prstDash val="solid"/>
            <a:round/>
            <a:headEnd type="none" w="sm" len="sm"/>
            <a:tailEnd type="none" w="sm" len="sm"/>
          </a:ln>
        </p:spPr>
      </p:cxnSp>
      <p:pic>
        <p:nvPicPr>
          <p:cNvPr id="16" name="Google Shape;16;p36"/>
          <p:cNvPicPr preferRelativeResize="0"/>
          <p:nvPr/>
        </p:nvPicPr>
        <p:blipFill rotWithShape="1">
          <a:blip r:embed="rId3">
            <a:alphaModFix/>
          </a:blip>
          <a:srcRect/>
          <a:stretch/>
        </p:blipFill>
        <p:spPr>
          <a:xfrm>
            <a:off x="6724650" y="184425"/>
            <a:ext cx="1962150" cy="409575"/>
          </a:xfrm>
          <a:prstGeom prst="rect">
            <a:avLst/>
          </a:prstGeom>
          <a:noFill/>
          <a:ln>
            <a:noFill/>
          </a:ln>
        </p:spPr>
      </p:pic>
      <p:sp>
        <p:nvSpPr>
          <p:cNvPr id="17" name="Google Shape;17;p36"/>
          <p:cNvSpPr txBox="1"/>
          <p:nvPr/>
        </p:nvSpPr>
        <p:spPr>
          <a:xfrm>
            <a:off x="2230656" y="6188147"/>
            <a:ext cx="4572000" cy="269585"/>
          </a:xfrm>
          <a:prstGeom prst="rect">
            <a:avLst/>
          </a:prstGeom>
          <a:noFill/>
          <a:ln>
            <a:noFill/>
          </a:ln>
        </p:spPr>
        <p:txBody>
          <a:bodyPr spcFirstLastPara="1" wrap="square" lIns="91425" tIns="45700" rIns="91425" bIns="45700" anchor="t" anchorCtr="0">
            <a:spAutoFit/>
          </a:bodyPr>
          <a:lstStyle/>
          <a:p>
            <a:pPr marL="0" marR="0" lvl="0" indent="0" algn="ctr" rtl="0">
              <a:lnSpc>
                <a:spcPct val="144444"/>
              </a:lnSpc>
              <a:spcBef>
                <a:spcPts val="0"/>
              </a:spcBef>
              <a:spcAft>
                <a:spcPts val="0"/>
              </a:spcAft>
              <a:buNone/>
            </a:pPr>
            <a:r>
              <a:rPr lang="en-US" sz="800" dirty="0">
                <a:solidFill>
                  <a:schemeClr val="dk1"/>
                </a:solidFill>
                <a:latin typeface="Arial"/>
                <a:ea typeface="Arial"/>
                <a:cs typeface="Arial"/>
                <a:sym typeface="Arial"/>
              </a:rPr>
              <a:t>© 2022 City and Guilds of London Institute. All rights reserved.</a:t>
            </a:r>
            <a:endParaRPr sz="800" dirty="0"/>
          </a:p>
        </p:txBody>
      </p:sp>
      <p:pic>
        <p:nvPicPr>
          <p:cNvPr id="3" name="Picture 2" descr="A picture containing text, clipart&#10;&#10;Description automatically generated">
            <a:extLst>
              <a:ext uri="{FF2B5EF4-FFF2-40B4-BE49-F238E27FC236}">
                <a16:creationId xmlns:a16="http://schemas.microsoft.com/office/drawing/2014/main" id="{788FE777-87C3-9564-4ED1-800CA87D7BCF}"/>
              </a:ext>
            </a:extLst>
          </p:cNvPr>
          <p:cNvPicPr>
            <a:picLocks noChangeAspect="1"/>
          </p:cNvPicPr>
          <p:nvPr userDrawn="1"/>
        </p:nvPicPr>
        <p:blipFill>
          <a:blip r:embed="rId4"/>
          <a:stretch>
            <a:fillRect/>
          </a:stretch>
        </p:blipFill>
        <p:spPr>
          <a:xfrm>
            <a:off x="8157464" y="6071616"/>
            <a:ext cx="530352" cy="323088"/>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Company%20registration%20-%20Gov.UK"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ow%20to%20form%20a%20community%20interest%20comany%20-%20gov.uk" TargetMode="External"/><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NGO%20Social%20Entrprise%20UK"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www.gov.uk/"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Google Shape;26;p1"/>
          <p:cNvSpPr txBox="1">
            <a:spLocks noGrp="1"/>
          </p:cNvSpPr>
          <p:nvPr>
            <p:ph type="body" idx="4294967295"/>
          </p:nvPr>
        </p:nvSpPr>
        <p:spPr>
          <a:xfrm>
            <a:off x="457200" y="1371600"/>
            <a:ext cx="8229600" cy="4754563"/>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endParaRPr b="1" dirty="0"/>
          </a:p>
          <a:p>
            <a:pPr marL="0" lvl="0" indent="0" algn="l" rtl="0">
              <a:lnSpc>
                <a:spcPct val="120000"/>
              </a:lnSpc>
              <a:spcBef>
                <a:spcPts val="2000"/>
              </a:spcBef>
              <a:spcAft>
                <a:spcPts val="0"/>
              </a:spcAft>
              <a:buNone/>
            </a:pPr>
            <a:endParaRPr b="1" dirty="0"/>
          </a:p>
          <a:p>
            <a:pPr marL="0" lvl="0" indent="0" algn="ctr" rtl="0">
              <a:lnSpc>
                <a:spcPct val="36363"/>
              </a:lnSpc>
              <a:spcBef>
                <a:spcPts val="2000"/>
              </a:spcBef>
              <a:spcAft>
                <a:spcPts val="0"/>
              </a:spcAft>
              <a:buNone/>
            </a:pPr>
            <a:r>
              <a:rPr lang="en-US" sz="6600" dirty="0">
                <a:solidFill>
                  <a:schemeClr val="lt1"/>
                </a:solidFill>
              </a:rPr>
              <a:t>PowerPoint presentation</a:t>
            </a:r>
            <a:endParaRPr dirty="0"/>
          </a:p>
        </p:txBody>
      </p:sp>
      <p:sp>
        <p:nvSpPr>
          <p:cNvPr id="27" name="Google Shape;27;p1"/>
          <p:cNvSpPr txBox="1"/>
          <p:nvPr/>
        </p:nvSpPr>
        <p:spPr>
          <a:xfrm>
            <a:off x="457200" y="2209800"/>
            <a:ext cx="8001000" cy="738664"/>
          </a:xfrm>
          <a:prstGeom prst="rect">
            <a:avLst/>
          </a:prstGeom>
          <a:solidFill>
            <a:schemeClr val="lt1"/>
          </a:solidFill>
          <a:ln>
            <a:noFill/>
          </a:ln>
        </p:spPr>
        <p:txBody>
          <a:bodyPr spcFirstLastPara="1" wrap="square" lIns="0" tIns="0" rIns="0" bIns="0" anchor="t" anchorCtr="0">
            <a:noAutofit/>
          </a:bodyPr>
          <a:lstStyle/>
          <a:p>
            <a:pPr marL="457200" marR="0" lvl="0" indent="-457200" algn="l" rtl="0">
              <a:spcBef>
                <a:spcPts val="0"/>
              </a:spcBef>
              <a:spcAft>
                <a:spcPts val="0"/>
              </a:spcAft>
              <a:buClr>
                <a:schemeClr val="dk1"/>
              </a:buClr>
              <a:buSzPts val="2400"/>
              <a:buFont typeface="Arial"/>
              <a:buAutoNum type="arabicPeriod"/>
            </a:pPr>
            <a:r>
              <a:rPr lang="en-US" sz="2400" b="1" dirty="0">
                <a:solidFill>
                  <a:schemeClr val="dk1"/>
                </a:solidFill>
                <a:latin typeface="Arial"/>
                <a:ea typeface="Arial"/>
                <a:cs typeface="Arial"/>
                <a:sym typeface="Arial"/>
              </a:rPr>
              <a:t>Business context</a:t>
            </a:r>
            <a:endParaRPr sz="2400" b="1" dirty="0">
              <a:solidFill>
                <a:schemeClr val="dk1"/>
              </a:solidFill>
              <a:latin typeface="Arial"/>
              <a:ea typeface="Arial"/>
              <a:cs typeface="Arial"/>
              <a:sym typeface="Arial"/>
            </a:endParaRPr>
          </a:p>
        </p:txBody>
      </p:sp>
      <p:sp>
        <p:nvSpPr>
          <p:cNvPr id="28" name="Google Shape;28;p1"/>
          <p:cNvSpPr txBox="1">
            <a:spLocks noGrp="1"/>
          </p:cNvSpPr>
          <p:nvPr>
            <p:ph type="title"/>
          </p:nvPr>
        </p:nvSpPr>
        <p:spPr>
          <a:xfrm>
            <a:off x="457200" y="3280013"/>
            <a:ext cx="8153400" cy="2514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PowerPoint 9: Legal entity types</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partnerships</a:t>
            </a:r>
            <a:endParaRPr dirty="0"/>
          </a:p>
        </p:txBody>
      </p:sp>
      <p:sp>
        <p:nvSpPr>
          <p:cNvPr id="93" name="Google Shape;93;p10"/>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1500"/>
              </a:spcBef>
              <a:spcAft>
                <a:spcPts val="0"/>
              </a:spcAft>
              <a:buSzPts val="1800"/>
              <a:buNone/>
            </a:pPr>
            <a:r>
              <a:rPr lang="en-US" dirty="0"/>
              <a:t>Definition: When two or more people form a business together with a view to making a profit.</a:t>
            </a:r>
            <a:endParaRPr dirty="0"/>
          </a:p>
          <a:p>
            <a:pPr marL="0" lvl="1" indent="0" algn="l" rtl="0">
              <a:lnSpc>
                <a:spcPct val="133333"/>
              </a:lnSpc>
              <a:spcBef>
                <a:spcPts val="1000"/>
              </a:spcBef>
              <a:spcAft>
                <a:spcPts val="0"/>
              </a:spcAft>
              <a:buSzPts val="1800"/>
              <a:buNone/>
            </a:pPr>
            <a:r>
              <a:rPr lang="en-US" dirty="0"/>
              <a:t>There are </a:t>
            </a:r>
            <a:r>
              <a:rPr lang="en-US" b="1" dirty="0"/>
              <a:t>THREE</a:t>
            </a:r>
            <a:r>
              <a:rPr lang="en-US" dirty="0"/>
              <a:t> types of partnership:</a:t>
            </a:r>
            <a:endParaRPr dirty="0"/>
          </a:p>
          <a:p>
            <a:pPr marL="457200" lvl="1" indent="-457200" algn="l" rtl="0">
              <a:lnSpc>
                <a:spcPct val="120000"/>
              </a:lnSpc>
              <a:spcBef>
                <a:spcPts val="1000"/>
              </a:spcBef>
              <a:spcAft>
                <a:spcPts val="0"/>
              </a:spcAft>
              <a:buClr>
                <a:srgbClr val="0066FF"/>
              </a:buClr>
              <a:buSzPts val="2000"/>
              <a:buFont typeface="+mj-lt"/>
              <a:buAutoNum type="arabicPeriod"/>
            </a:pPr>
            <a:endParaRPr dirty="0"/>
          </a:p>
          <a:p>
            <a:pPr lvl="0" indent="-457200" algn="l" rtl="0">
              <a:lnSpc>
                <a:spcPct val="125000"/>
              </a:lnSpc>
              <a:spcBef>
                <a:spcPts val="1000"/>
              </a:spcBef>
              <a:spcAft>
                <a:spcPts val="0"/>
              </a:spcAft>
              <a:buClr>
                <a:srgbClr val="0066FF"/>
              </a:buClr>
              <a:buSzPts val="1600"/>
              <a:buFont typeface="+mj-lt"/>
              <a:buAutoNum type="arabicPeriod"/>
            </a:pPr>
            <a:r>
              <a:rPr lang="en-US" dirty="0"/>
              <a:t>Ordinary partnership.</a:t>
            </a:r>
          </a:p>
          <a:p>
            <a:pPr lvl="0" indent="-457200" algn="l" rtl="0">
              <a:lnSpc>
                <a:spcPct val="125000"/>
              </a:lnSpc>
              <a:spcBef>
                <a:spcPts val="1000"/>
              </a:spcBef>
              <a:spcAft>
                <a:spcPts val="0"/>
              </a:spcAft>
              <a:buClr>
                <a:srgbClr val="0066FF"/>
              </a:buClr>
              <a:buSzPts val="1600"/>
              <a:buFont typeface="+mj-lt"/>
              <a:buAutoNum type="arabicPeriod"/>
            </a:pPr>
            <a:r>
              <a:rPr lang="en-US" dirty="0"/>
              <a:t>Limited partnership.</a:t>
            </a:r>
          </a:p>
          <a:p>
            <a:pPr lvl="0" indent="-457200" algn="l" rtl="0">
              <a:lnSpc>
                <a:spcPct val="125000"/>
              </a:lnSpc>
              <a:spcBef>
                <a:spcPts val="1000"/>
              </a:spcBef>
              <a:spcAft>
                <a:spcPts val="0"/>
              </a:spcAft>
              <a:buClr>
                <a:srgbClr val="0066FF"/>
              </a:buClr>
              <a:buSzPts val="1600"/>
              <a:buFont typeface="+mj-lt"/>
              <a:buAutoNum type="arabicPeriod"/>
            </a:pPr>
            <a:r>
              <a:rPr lang="en-US" dirty="0"/>
              <a:t>Limited liability partnership.</a:t>
            </a:r>
            <a:endParaRPr dirty="0"/>
          </a:p>
          <a:p>
            <a:pPr marL="0" lvl="0" indent="0" algn="l" rtl="0">
              <a:lnSpc>
                <a:spcPct val="120000"/>
              </a:lnSpc>
              <a:spcBef>
                <a:spcPts val="50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p:txBody>
      </p:sp>
      <p:pic>
        <p:nvPicPr>
          <p:cNvPr id="2050" name="Picture 2">
            <a:extLst>
              <a:ext uri="{FF2B5EF4-FFF2-40B4-BE49-F238E27FC236}">
                <a16:creationId xmlns:a16="http://schemas.microsoft.com/office/drawing/2014/main" id="{BD880669-D4D6-C0C2-B4D3-F80FF7E5307A}"/>
              </a:ext>
            </a:extLst>
          </p:cNvPr>
          <p:cNvPicPr>
            <a:picLocks noChangeAspect="1" noChangeArrowheads="1"/>
          </p:cNvPicPr>
          <p:nvPr/>
        </p:nvPicPr>
        <p:blipFill>
          <a:blip r:embed="rId3"/>
          <a:srcRect/>
          <a:stretch/>
        </p:blipFill>
        <p:spPr bwMode="auto">
          <a:xfrm>
            <a:off x="4150935" y="3429000"/>
            <a:ext cx="3825652" cy="25555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Ordinary (traditional) partnerships</a:t>
            </a:r>
            <a:endParaRPr dirty="0"/>
          </a:p>
        </p:txBody>
      </p:sp>
      <p:sp>
        <p:nvSpPr>
          <p:cNvPr id="100" name="Google Shape;100;p11"/>
          <p:cNvSpPr txBox="1">
            <a:spLocks noGrp="1"/>
          </p:cNvSpPr>
          <p:nvPr>
            <p:ph type="body" idx="1"/>
          </p:nvPr>
        </p:nvSpPr>
        <p:spPr>
          <a:xfrm>
            <a:off x="457200" y="1512000"/>
            <a:ext cx="864096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b="1" dirty="0"/>
              <a:t>Generally, TWO+ individuals involved in a business to make profits</a:t>
            </a:r>
            <a:endParaRPr dirty="0"/>
          </a:p>
          <a:p>
            <a:pPr marL="215900" lvl="1" indent="-215900" algn="l" rtl="0">
              <a:lnSpc>
                <a:spcPct val="120000"/>
              </a:lnSpc>
              <a:spcBef>
                <a:spcPts val="1500"/>
              </a:spcBef>
              <a:spcAft>
                <a:spcPts val="0"/>
              </a:spcAft>
              <a:buSzPts val="2000"/>
              <a:buChar char="•"/>
            </a:pPr>
            <a:r>
              <a:rPr lang="en-US" dirty="0"/>
              <a:t>All partners have equal authority within the business.</a:t>
            </a:r>
            <a:endParaRPr dirty="0"/>
          </a:p>
          <a:p>
            <a:pPr marL="215900" lvl="1" indent="-215900" algn="l" rtl="0">
              <a:lnSpc>
                <a:spcPct val="120000"/>
              </a:lnSpc>
              <a:spcBef>
                <a:spcPts val="1000"/>
              </a:spcBef>
              <a:spcAft>
                <a:spcPts val="0"/>
              </a:spcAft>
              <a:buSzPts val="2000"/>
              <a:buChar char="•"/>
            </a:pPr>
            <a:r>
              <a:rPr lang="en-US" dirty="0"/>
              <a:t>All have the ability to manage and control the business.</a:t>
            </a:r>
            <a:endParaRPr dirty="0"/>
          </a:p>
          <a:p>
            <a:pPr marL="215900" lvl="1" indent="-215900" algn="l" rtl="0">
              <a:lnSpc>
                <a:spcPct val="120000"/>
              </a:lnSpc>
              <a:spcBef>
                <a:spcPts val="500"/>
              </a:spcBef>
              <a:spcAft>
                <a:spcPts val="0"/>
              </a:spcAft>
              <a:buSzPts val="2000"/>
              <a:buChar char="•"/>
            </a:pPr>
            <a:r>
              <a:rPr lang="en-US" dirty="0"/>
              <a:t>All can make legally binding decisions on behalf of the business.</a:t>
            </a:r>
            <a:endParaRPr dirty="0"/>
          </a:p>
          <a:p>
            <a:pPr marL="0" lvl="1" indent="0" algn="l" rtl="0">
              <a:lnSpc>
                <a:spcPct val="120000"/>
              </a:lnSpc>
              <a:spcBef>
                <a:spcPts val="0"/>
              </a:spcBef>
              <a:spcAft>
                <a:spcPts val="0"/>
              </a:spcAft>
              <a:buSzPts val="2000"/>
              <a:buNone/>
            </a:pPr>
            <a:endParaRPr b="1" dirty="0"/>
          </a:p>
          <a:p>
            <a:pPr marL="0" lvl="1" indent="0" algn="l" rtl="0">
              <a:lnSpc>
                <a:spcPct val="120000"/>
              </a:lnSpc>
              <a:spcBef>
                <a:spcPts val="0"/>
              </a:spcBef>
              <a:spcAft>
                <a:spcPts val="0"/>
              </a:spcAft>
              <a:buSzPts val="2000"/>
              <a:buNone/>
            </a:pPr>
            <a:r>
              <a:rPr lang="en-US" b="1" dirty="0"/>
              <a:t>It is an unincorporated business organisation, meaning:</a:t>
            </a:r>
            <a:endParaRPr dirty="0"/>
          </a:p>
          <a:p>
            <a:pPr marL="215900" lvl="1" indent="-215900" algn="l" rtl="0">
              <a:lnSpc>
                <a:spcPct val="120000"/>
              </a:lnSpc>
              <a:spcBef>
                <a:spcPts val="300"/>
              </a:spcBef>
              <a:spcAft>
                <a:spcPts val="0"/>
              </a:spcAft>
              <a:buSzPts val="2000"/>
              <a:buChar char="•"/>
            </a:pPr>
            <a:r>
              <a:rPr lang="en-US" dirty="0"/>
              <a:t>All are ‘jointly and ‘severally’ liable for the debts of the business.</a:t>
            </a:r>
            <a:endParaRPr dirty="0"/>
          </a:p>
          <a:p>
            <a:pPr marL="215900" lvl="1" indent="-215900" algn="l" rtl="0">
              <a:lnSpc>
                <a:spcPct val="120000"/>
              </a:lnSpc>
              <a:spcBef>
                <a:spcPts val="1000"/>
              </a:spcBef>
              <a:spcAft>
                <a:spcPts val="0"/>
              </a:spcAft>
              <a:buSzPts val="2000"/>
              <a:buChar char="•"/>
            </a:pPr>
            <a:r>
              <a:rPr lang="en-US" dirty="0"/>
              <a:t>Each partner is equally liable for the debts but also for the total debt.</a:t>
            </a:r>
            <a:endParaRPr dirty="0"/>
          </a:p>
          <a:p>
            <a:pPr marL="215900" lvl="1" indent="-215900" algn="l" rtl="0">
              <a:lnSpc>
                <a:spcPct val="120000"/>
              </a:lnSpc>
              <a:spcBef>
                <a:spcPts val="1000"/>
              </a:spcBef>
              <a:spcAft>
                <a:spcPts val="0"/>
              </a:spcAft>
              <a:buSzPts val="2000"/>
              <a:buChar char="•"/>
            </a:pPr>
            <a:r>
              <a:rPr lang="en-US" dirty="0"/>
              <a:t>Any creditor who cannot recover what is owed from one partner can  collect from any of the other partners.</a:t>
            </a:r>
            <a:endParaRPr dirty="0"/>
          </a:p>
          <a:p>
            <a:pPr marL="0" lvl="0" indent="0" algn="l" rtl="0">
              <a:lnSpc>
                <a:spcPct val="120000"/>
              </a:lnSpc>
              <a:spcBef>
                <a:spcPts val="1500"/>
              </a:spcBef>
              <a:spcAft>
                <a:spcPts val="0"/>
              </a:spcAft>
              <a:buNone/>
            </a:pP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Limited partnerships (LP) – unincorporated with TWO levels of partners </a:t>
            </a:r>
            <a:br>
              <a:rPr lang="en-US" dirty="0"/>
            </a:br>
            <a:endParaRPr dirty="0"/>
          </a:p>
        </p:txBody>
      </p:sp>
      <p:graphicFrame>
        <p:nvGraphicFramePr>
          <p:cNvPr id="106" name="Google Shape;106;p12"/>
          <p:cNvGraphicFramePr/>
          <p:nvPr>
            <p:extLst>
              <p:ext uri="{D42A27DB-BD31-4B8C-83A1-F6EECF244321}">
                <p14:modId xmlns:p14="http://schemas.microsoft.com/office/powerpoint/2010/main" val="3431168064"/>
              </p:ext>
            </p:extLst>
          </p:nvPr>
        </p:nvGraphicFramePr>
        <p:xfrm>
          <a:off x="457200" y="2060848"/>
          <a:ext cx="8229600" cy="3499535"/>
        </p:xfrm>
        <a:graphic>
          <a:graphicData uri="http://schemas.openxmlformats.org/drawingml/2006/table">
            <a:tbl>
              <a:tblPr firstRow="1" bandRow="1">
                <a:noFill/>
                <a:tableStyleId>{A35D1BC1-1824-4F5B-A8AC-D7062EA94FD0}</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ctr" rtl="0">
                        <a:spcBef>
                          <a:spcPts val="0"/>
                        </a:spcBef>
                        <a:spcAft>
                          <a:spcPts val="0"/>
                        </a:spcAft>
                        <a:buNone/>
                      </a:pPr>
                      <a:r>
                        <a:rPr lang="en-US" sz="2000" u="none" strike="noStrike" cap="none" dirty="0">
                          <a:solidFill>
                            <a:schemeClr val="dk1"/>
                          </a:solidFill>
                        </a:rPr>
                        <a:t>General partner</a:t>
                      </a:r>
                      <a:endParaRPr dirty="0"/>
                    </a:p>
                  </a:txBody>
                  <a:tcPr marL="91450" marR="91450" marT="81000" marB="81000">
                    <a:solidFill>
                      <a:srgbClr val="9A9ADF"/>
                    </a:solidFill>
                  </a:tcPr>
                </a:tc>
                <a:tc>
                  <a:txBody>
                    <a:bodyPr/>
                    <a:lstStyle/>
                    <a:p>
                      <a:pPr marL="0" marR="0" lvl="0" indent="0" algn="ctr" rtl="0">
                        <a:spcBef>
                          <a:spcPts val="0"/>
                        </a:spcBef>
                        <a:spcAft>
                          <a:spcPts val="0"/>
                        </a:spcAft>
                        <a:buNone/>
                      </a:pPr>
                      <a:r>
                        <a:rPr lang="en-US" sz="2000" u="none" strike="noStrike" cap="none" dirty="0">
                          <a:solidFill>
                            <a:schemeClr val="dk1"/>
                          </a:solidFill>
                        </a:rPr>
                        <a:t>Limited partner</a:t>
                      </a:r>
                      <a:endParaRPr dirty="0"/>
                    </a:p>
                  </a:txBody>
                  <a:tcPr marL="91450" marR="91450" marT="81000" marB="81000">
                    <a:solidFill>
                      <a:srgbClr val="9A9ADF"/>
                    </a:solidFill>
                  </a:tcPr>
                </a:tc>
                <a:extLst>
                  <a:ext uri="{0D108BD9-81ED-4DB2-BD59-A6C34878D82A}">
                    <a16:rowId xmlns:a16="http://schemas.microsoft.com/office/drawing/2014/main" val="10000"/>
                  </a:ext>
                </a:extLst>
              </a:tr>
              <a:tr h="656975">
                <a:tc>
                  <a:txBody>
                    <a:bodyPr/>
                    <a:lstStyle/>
                    <a:p>
                      <a:pPr marL="0" marR="0" lvl="0" indent="0" algn="l" rtl="0">
                        <a:spcBef>
                          <a:spcPts val="0"/>
                        </a:spcBef>
                        <a:spcAft>
                          <a:spcPts val="0"/>
                        </a:spcAft>
                        <a:buNone/>
                      </a:pPr>
                      <a:r>
                        <a:rPr lang="en-US" sz="1800" u="none" strike="noStrike" cap="none" dirty="0"/>
                        <a:t>Must be at least one general partner in the business.</a:t>
                      </a:r>
                      <a:endParaRPr sz="1800" u="none" strike="noStrike" cap="none" dirty="0">
                        <a:solidFill>
                          <a:schemeClr val="dk1"/>
                        </a:solidFill>
                      </a:endParaRPr>
                    </a:p>
                  </a:txBody>
                  <a:tcPr marL="91450" marR="91450" marT="81000" marB="81000"/>
                </a:tc>
                <a:tc>
                  <a:txBody>
                    <a:bodyPr/>
                    <a:lstStyle/>
                    <a:p>
                      <a:pPr marL="0" marR="0" lvl="0" indent="0" algn="l" rtl="0">
                        <a:spcBef>
                          <a:spcPts val="0"/>
                        </a:spcBef>
                        <a:spcAft>
                          <a:spcPts val="0"/>
                        </a:spcAft>
                        <a:buNone/>
                      </a:pPr>
                      <a:r>
                        <a:rPr lang="en-US" sz="1800" u="none" strike="noStrike" cap="none" dirty="0"/>
                        <a:t>Makes a financial investment into the business.</a:t>
                      </a:r>
                      <a:endParaRPr sz="1800" u="none" strike="noStrike" cap="none" dirty="0">
                        <a:solidFill>
                          <a:schemeClr val="dk1"/>
                        </a:solidFill>
                      </a:endParaRPr>
                    </a:p>
                  </a:txBody>
                  <a:tcPr marL="91450" marR="91450" marT="81000" marB="81000"/>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t>They have authority to run or manage the business.</a:t>
                      </a:r>
                      <a:endParaRPr sz="1800" u="none" strike="noStrike" cap="none" dirty="0">
                        <a:solidFill>
                          <a:schemeClr val="dk1"/>
                        </a:solidFill>
                      </a:endParaRPr>
                    </a:p>
                  </a:txBody>
                  <a:tcPr marL="91450" marR="91450" marT="81000" marB="81000"/>
                </a:tc>
                <a:tc>
                  <a:txBody>
                    <a:bodyPr/>
                    <a:lstStyle/>
                    <a:p>
                      <a:pPr marL="0" marR="0" lvl="0" indent="0" algn="l" rtl="0">
                        <a:spcBef>
                          <a:spcPts val="0"/>
                        </a:spcBef>
                        <a:spcAft>
                          <a:spcPts val="0"/>
                        </a:spcAft>
                        <a:buNone/>
                      </a:pPr>
                      <a:r>
                        <a:rPr lang="en-US" sz="1800" u="none" strike="noStrike" cap="none" dirty="0"/>
                        <a:t>Has no authority to run or manage the business.</a:t>
                      </a:r>
                      <a:endParaRPr sz="1800" u="none" strike="noStrike" cap="none" dirty="0">
                        <a:solidFill>
                          <a:schemeClr val="dk1"/>
                        </a:solidFill>
                      </a:endParaRPr>
                    </a:p>
                  </a:txBody>
                  <a:tcPr marL="91450" marR="91450" marT="81000" marB="81000"/>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t>Can make legally binding decisions on behalf of the business.</a:t>
                      </a:r>
                      <a:endParaRPr sz="1800" u="none" strike="noStrike" cap="none" dirty="0">
                        <a:solidFill>
                          <a:schemeClr val="dk1"/>
                        </a:solidFill>
                      </a:endParaRPr>
                    </a:p>
                  </a:txBody>
                  <a:tcPr marL="91450" marR="91450" marT="81000" marB="81000"/>
                </a:tc>
                <a:tc>
                  <a:txBody>
                    <a:bodyPr/>
                    <a:lstStyle/>
                    <a:p>
                      <a:pPr marL="0" marR="0" lvl="0" indent="0" algn="l" rtl="0">
                        <a:lnSpc>
                          <a:spcPct val="100000"/>
                        </a:lnSpc>
                        <a:spcBef>
                          <a:spcPts val="0"/>
                        </a:spcBef>
                        <a:spcAft>
                          <a:spcPts val="0"/>
                        </a:spcAft>
                        <a:buClr>
                          <a:schemeClr val="dk1"/>
                        </a:buClr>
                        <a:buSzPts val="1800"/>
                        <a:buFont typeface="Arial"/>
                        <a:buNone/>
                      </a:pPr>
                      <a:r>
                        <a:rPr lang="en-US" sz="1800" u="none" strike="noStrike" cap="none" dirty="0"/>
                        <a:t>Cannot be held liable for the debts of the business.</a:t>
                      </a:r>
                      <a:endParaRPr dirty="0"/>
                    </a:p>
                  </a:txBody>
                  <a:tcPr marL="91450" marR="91450" marT="81000" marB="81000"/>
                </a:tc>
                <a:extLst>
                  <a:ext uri="{0D108BD9-81ED-4DB2-BD59-A6C34878D82A}">
                    <a16:rowId xmlns:a16="http://schemas.microsoft.com/office/drawing/2014/main" val="10003"/>
                  </a:ext>
                </a:extLst>
              </a:tr>
              <a:tr h="656975">
                <a:tc>
                  <a:txBody>
                    <a:bodyPr/>
                    <a:lstStyle/>
                    <a:p>
                      <a:pPr marL="0" marR="0" lvl="0" indent="0" algn="l" rtl="0">
                        <a:lnSpc>
                          <a:spcPct val="100000"/>
                        </a:lnSpc>
                        <a:spcBef>
                          <a:spcPts val="0"/>
                        </a:spcBef>
                        <a:spcAft>
                          <a:spcPts val="0"/>
                        </a:spcAft>
                        <a:buClr>
                          <a:schemeClr val="dk1"/>
                        </a:buClr>
                        <a:buSzPts val="1800"/>
                        <a:buFont typeface="Arial"/>
                        <a:buNone/>
                      </a:pPr>
                      <a:r>
                        <a:rPr lang="en-US" sz="1800" u="none" strike="noStrike" cap="none" dirty="0"/>
                        <a:t>Has unlimited personal liability for the debts of the business.</a:t>
                      </a:r>
                      <a:endParaRPr dirty="0"/>
                    </a:p>
                  </a:txBody>
                  <a:tcPr marL="91450" marR="91450" marT="81000" marB="81000"/>
                </a:tc>
                <a:tc>
                  <a:txBody>
                    <a:bodyPr/>
                    <a:lstStyle/>
                    <a:p>
                      <a:pPr marL="0" marR="0" lvl="0" indent="0" algn="l" rtl="0">
                        <a:spcBef>
                          <a:spcPts val="0"/>
                        </a:spcBef>
                        <a:spcAft>
                          <a:spcPts val="0"/>
                        </a:spcAft>
                        <a:buNone/>
                      </a:pPr>
                      <a:r>
                        <a:rPr lang="en-US" sz="1800" u="none" strike="noStrike" cap="none" dirty="0"/>
                        <a:t>Can only lose the amount of money invested in the business.</a:t>
                      </a:r>
                      <a:endParaRPr sz="1800" u="none" strike="noStrike" cap="none" dirty="0">
                        <a:solidFill>
                          <a:schemeClr val="dk1"/>
                        </a:solidFill>
                      </a:endParaRPr>
                    </a:p>
                  </a:txBody>
                  <a:tcPr marL="91450" marR="91450" marT="81000" marB="81000"/>
                </a:tc>
                <a:extLst>
                  <a:ext uri="{0D108BD9-81ED-4DB2-BD59-A6C34878D82A}">
                    <a16:rowId xmlns:a16="http://schemas.microsoft.com/office/drawing/2014/main" val="10004"/>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1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limited liability partnerships (LLP)</a:t>
            </a:r>
            <a:br>
              <a:rPr lang="en-US" dirty="0"/>
            </a:br>
            <a:endParaRPr dirty="0"/>
          </a:p>
        </p:txBody>
      </p:sp>
      <p:sp>
        <p:nvSpPr>
          <p:cNvPr id="112" name="Google Shape;112;p13"/>
          <p:cNvSpPr txBox="1">
            <a:spLocks noGrp="1"/>
          </p:cNvSpPr>
          <p:nvPr>
            <p:ph type="body" idx="1"/>
          </p:nvPr>
        </p:nvSpPr>
        <p:spPr>
          <a:xfrm>
            <a:off x="457200" y="1582637"/>
            <a:ext cx="5073588" cy="4267363"/>
          </a:xfrm>
          <a:prstGeom prst="rect">
            <a:avLst/>
          </a:prstGeom>
          <a:noFill/>
          <a:ln>
            <a:noFill/>
          </a:ln>
        </p:spPr>
        <p:txBody>
          <a:bodyPr spcFirstLastPara="1" wrap="square" lIns="0" tIns="0" rIns="0" bIns="0" anchor="t" anchorCtr="0">
            <a:noAutofit/>
          </a:bodyPr>
          <a:lstStyle/>
          <a:p>
            <a:pPr marL="0" lvl="1" indent="0" algn="l" rtl="0">
              <a:lnSpc>
                <a:spcPct val="133333"/>
              </a:lnSpc>
              <a:spcBef>
                <a:spcPts val="1500"/>
              </a:spcBef>
              <a:spcAft>
                <a:spcPts val="0"/>
              </a:spcAft>
              <a:buSzPts val="1800"/>
              <a:buNone/>
            </a:pPr>
            <a:r>
              <a:rPr lang="en-US" sz="1800" dirty="0"/>
              <a:t>Incorporated entity with separate legal identity to the partners.</a:t>
            </a:r>
            <a:endParaRPr sz="1800" dirty="0"/>
          </a:p>
          <a:p>
            <a:pPr marL="324000" lvl="0" indent="-324000" algn="l" rtl="0">
              <a:lnSpc>
                <a:spcPct val="125000"/>
              </a:lnSpc>
              <a:spcBef>
                <a:spcPts val="1000"/>
              </a:spcBef>
              <a:spcAft>
                <a:spcPts val="0"/>
              </a:spcAft>
              <a:buClr>
                <a:srgbClr val="0070C0"/>
              </a:buClr>
              <a:buSzPts val="1600"/>
              <a:buFont typeface="Arial" panose="020B0604020202020204" pitchFamily="34" charset="0"/>
              <a:buChar char="•"/>
            </a:pPr>
            <a:r>
              <a:rPr lang="en-US" sz="1800" dirty="0"/>
              <a:t>Partners not responsible for business debts. </a:t>
            </a:r>
            <a:endParaRPr sz="1800" dirty="0"/>
          </a:p>
          <a:p>
            <a:pPr marL="324000" lvl="0" indent="-324000" algn="l" rtl="0">
              <a:lnSpc>
                <a:spcPct val="125000"/>
              </a:lnSpc>
              <a:spcBef>
                <a:spcPts val="1000"/>
              </a:spcBef>
              <a:spcAft>
                <a:spcPts val="0"/>
              </a:spcAft>
              <a:buClr>
                <a:srgbClr val="0070C0"/>
              </a:buClr>
              <a:buSzPts val="1600"/>
              <a:buFont typeface="Arial" panose="020B0604020202020204" pitchFamily="34" charset="0"/>
              <a:buChar char="•"/>
            </a:pPr>
            <a:r>
              <a:rPr lang="en-US" sz="1800" dirty="0"/>
              <a:t>All partners have limited liability.</a:t>
            </a:r>
            <a:endParaRPr sz="1800" dirty="0"/>
          </a:p>
          <a:p>
            <a:pPr marL="324000" lvl="0" indent="-324000" algn="l" rtl="0">
              <a:lnSpc>
                <a:spcPct val="125000"/>
              </a:lnSpc>
              <a:spcBef>
                <a:spcPts val="1000"/>
              </a:spcBef>
              <a:spcAft>
                <a:spcPts val="0"/>
              </a:spcAft>
              <a:buClr>
                <a:srgbClr val="0070C0"/>
              </a:buClr>
              <a:buSzPts val="1600"/>
              <a:buFont typeface="Arial" panose="020B0604020202020204" pitchFamily="34" charset="0"/>
              <a:buChar char="•"/>
            </a:pPr>
            <a:r>
              <a:rPr lang="en-US" sz="1800" dirty="0"/>
              <a:t>Partners are taxed individually. </a:t>
            </a:r>
            <a:endParaRPr sz="1800" dirty="0"/>
          </a:p>
          <a:p>
            <a:pPr marL="324000" lvl="0" indent="-324000" algn="l" rtl="0">
              <a:lnSpc>
                <a:spcPct val="125000"/>
              </a:lnSpc>
              <a:spcBef>
                <a:spcPts val="1000"/>
              </a:spcBef>
              <a:spcAft>
                <a:spcPts val="0"/>
              </a:spcAft>
              <a:buClr>
                <a:srgbClr val="0070C0"/>
              </a:buClr>
              <a:buSzPts val="1600"/>
              <a:buFont typeface="Arial" panose="020B0604020202020204" pitchFamily="34" charset="0"/>
              <a:buChar char="•"/>
            </a:pPr>
            <a:r>
              <a:rPr lang="en-US" sz="1800" dirty="0"/>
              <a:t>Taxes based on share of income.</a:t>
            </a:r>
            <a:endParaRPr sz="1800" dirty="0"/>
          </a:p>
          <a:p>
            <a:pPr marL="324000" lvl="0" indent="-324000" algn="l" rtl="0">
              <a:lnSpc>
                <a:spcPct val="125000"/>
              </a:lnSpc>
              <a:spcBef>
                <a:spcPts val="1000"/>
              </a:spcBef>
              <a:spcAft>
                <a:spcPts val="0"/>
              </a:spcAft>
              <a:buClr>
                <a:srgbClr val="0070C0"/>
              </a:buClr>
              <a:buSzPts val="1600"/>
              <a:buFont typeface="Arial" panose="020B0604020202020204" pitchFamily="34" charset="0"/>
              <a:buChar char="•"/>
            </a:pPr>
            <a:r>
              <a:rPr lang="en-US" sz="1800" dirty="0"/>
              <a:t>The LLP is not taxed separately (it pays no corporation tax).</a:t>
            </a:r>
            <a:endParaRPr sz="1800" dirty="0"/>
          </a:p>
          <a:p>
            <a:pPr marL="171450" lvl="0" indent="-171450" algn="l" rtl="0">
              <a:lnSpc>
                <a:spcPct val="120000"/>
              </a:lnSpc>
              <a:spcBef>
                <a:spcPts val="500"/>
              </a:spcBef>
              <a:spcAft>
                <a:spcPts val="0"/>
              </a:spcAft>
              <a:buClr>
                <a:srgbClr val="0070C0"/>
              </a:buClr>
              <a:buFont typeface="Arial" panose="020B0604020202020204" pitchFamily="34" charset="0"/>
              <a:buChar char="•"/>
            </a:pPr>
            <a:endParaRPr sz="1000" dirty="0"/>
          </a:p>
          <a:p>
            <a:pPr marL="171450" lvl="0" indent="-171450" algn="l" rtl="0">
              <a:lnSpc>
                <a:spcPct val="120000"/>
              </a:lnSpc>
              <a:spcBef>
                <a:spcPts val="0"/>
              </a:spcBef>
              <a:spcAft>
                <a:spcPts val="0"/>
              </a:spcAft>
              <a:buClr>
                <a:srgbClr val="0070C0"/>
              </a:buClr>
              <a:buFont typeface="Arial" panose="020B0604020202020204" pitchFamily="34" charset="0"/>
              <a:buChar char="•"/>
            </a:pPr>
            <a:endParaRPr sz="1000" dirty="0"/>
          </a:p>
          <a:p>
            <a:pPr marL="171450" lvl="0" indent="-171450" algn="l" rtl="0">
              <a:lnSpc>
                <a:spcPct val="120000"/>
              </a:lnSpc>
              <a:spcBef>
                <a:spcPts val="0"/>
              </a:spcBef>
              <a:spcAft>
                <a:spcPts val="0"/>
              </a:spcAft>
              <a:buClr>
                <a:srgbClr val="0070C0"/>
              </a:buClr>
              <a:buFont typeface="Arial" panose="020B0604020202020204" pitchFamily="34" charset="0"/>
              <a:buChar char="•"/>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p:txBody>
      </p:sp>
      <p:pic>
        <p:nvPicPr>
          <p:cNvPr id="3074" name="Picture 2">
            <a:extLst>
              <a:ext uri="{FF2B5EF4-FFF2-40B4-BE49-F238E27FC236}">
                <a16:creationId xmlns:a16="http://schemas.microsoft.com/office/drawing/2014/main" id="{5069A9E2-AB98-423F-21C3-AE9FA7C6B3F5}"/>
              </a:ext>
            </a:extLst>
          </p:cNvPr>
          <p:cNvPicPr>
            <a:picLocks noChangeAspect="1" noChangeArrowheads="1"/>
          </p:cNvPicPr>
          <p:nvPr/>
        </p:nvPicPr>
        <p:blipFill>
          <a:blip r:embed="rId3"/>
          <a:srcRect/>
          <a:stretch/>
        </p:blipFill>
        <p:spPr bwMode="auto">
          <a:xfrm>
            <a:off x="5628313" y="1832602"/>
            <a:ext cx="3269264" cy="21838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4"/>
          <p:cNvSpPr txBox="1">
            <a:spLocks noGrp="1"/>
          </p:cNvSpPr>
          <p:nvPr>
            <p:ph type="title"/>
          </p:nvPr>
        </p:nvSpPr>
        <p:spPr>
          <a:xfrm>
            <a:off x="457200" y="969992"/>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Forming partnerships</a:t>
            </a:r>
            <a:endParaRPr dirty="0"/>
          </a:p>
        </p:txBody>
      </p:sp>
      <p:sp>
        <p:nvSpPr>
          <p:cNvPr id="119" name="Google Shape;119;p14"/>
          <p:cNvSpPr txBox="1">
            <a:spLocks noGrp="1"/>
          </p:cNvSpPr>
          <p:nvPr>
            <p:ph type="body" idx="1"/>
          </p:nvPr>
        </p:nvSpPr>
        <p:spPr>
          <a:xfrm>
            <a:off x="457200" y="1305000"/>
            <a:ext cx="8640960" cy="4248000"/>
          </a:xfrm>
          <a:prstGeom prst="rect">
            <a:avLst/>
          </a:prstGeom>
          <a:noFill/>
          <a:ln>
            <a:noFill/>
          </a:ln>
        </p:spPr>
        <p:txBody>
          <a:bodyPr spcFirstLastPara="1" wrap="square" lIns="0" tIns="0" rIns="0" bIns="0" anchor="t" anchorCtr="0">
            <a:noAutofit/>
          </a:bodyPr>
          <a:lstStyle/>
          <a:p>
            <a:pPr marL="0" lvl="0" indent="0" algn="l" rtl="0">
              <a:lnSpc>
                <a:spcPct val="133333"/>
              </a:lnSpc>
              <a:spcBef>
                <a:spcPts val="0"/>
              </a:spcBef>
              <a:spcAft>
                <a:spcPts val="0"/>
              </a:spcAft>
              <a:buNone/>
            </a:pPr>
            <a:r>
              <a:rPr lang="en-US" sz="1800" b="1" dirty="0"/>
              <a:t>Simple to set up but some formal actions are required</a:t>
            </a:r>
            <a:endParaRPr sz="1800" b="1" dirty="0"/>
          </a:p>
          <a:p>
            <a:pPr marL="215900" lvl="1" indent="-215900" algn="l" rtl="0">
              <a:lnSpc>
                <a:spcPct val="150000"/>
              </a:lnSpc>
              <a:spcBef>
                <a:spcPts val="0"/>
              </a:spcBef>
              <a:spcAft>
                <a:spcPts val="0"/>
              </a:spcAft>
              <a:buSzPts val="1600"/>
              <a:buChar char="•"/>
            </a:pPr>
            <a:r>
              <a:rPr lang="en-US" sz="1800" dirty="0"/>
              <a:t>Two or more people needed to form a partnership.</a:t>
            </a:r>
            <a:endParaRPr sz="1800" dirty="0"/>
          </a:p>
          <a:p>
            <a:pPr marL="215900" lvl="1" indent="-215900" algn="l" rtl="0">
              <a:lnSpc>
                <a:spcPct val="150000"/>
              </a:lnSpc>
              <a:spcBef>
                <a:spcPts val="0"/>
              </a:spcBef>
              <a:spcAft>
                <a:spcPts val="0"/>
              </a:spcAft>
              <a:buSzPts val="1600"/>
              <a:buChar char="•"/>
            </a:pPr>
            <a:r>
              <a:rPr lang="en-US" sz="1800" dirty="0"/>
              <a:t>Designate a nominated partner who registers business with HMRC.  </a:t>
            </a:r>
            <a:endParaRPr sz="1800" dirty="0"/>
          </a:p>
          <a:p>
            <a:pPr marL="215900" lvl="1" indent="-215900" algn="l" rtl="0">
              <a:lnSpc>
                <a:spcPct val="150000"/>
              </a:lnSpc>
              <a:spcBef>
                <a:spcPts val="0"/>
              </a:spcBef>
              <a:spcAft>
                <a:spcPts val="0"/>
              </a:spcAft>
              <a:buSzPts val="1600"/>
              <a:buChar char="•"/>
            </a:pPr>
            <a:r>
              <a:rPr lang="en-US" sz="1800" dirty="0"/>
              <a:t>All partners required to register individually with HMRC for self-assessment.</a:t>
            </a:r>
            <a:endParaRPr sz="1800" b="1" dirty="0"/>
          </a:p>
          <a:p>
            <a:pPr marL="0" lvl="1" indent="0" algn="l" rtl="0">
              <a:lnSpc>
                <a:spcPct val="133333"/>
              </a:lnSpc>
              <a:spcBef>
                <a:spcPts val="0"/>
              </a:spcBef>
              <a:spcAft>
                <a:spcPts val="0"/>
              </a:spcAft>
              <a:buSzPts val="1800"/>
              <a:buNone/>
            </a:pPr>
            <a:r>
              <a:rPr lang="en-US" sz="1800" b="1" dirty="0"/>
              <a:t>Draw up a partnership agreement </a:t>
            </a:r>
            <a:endParaRPr sz="1800" dirty="0"/>
          </a:p>
          <a:p>
            <a:pPr marL="215900" lvl="1" indent="-215900" algn="l" rtl="0">
              <a:lnSpc>
                <a:spcPct val="150000"/>
              </a:lnSpc>
              <a:spcBef>
                <a:spcPts val="0"/>
              </a:spcBef>
              <a:spcAft>
                <a:spcPts val="0"/>
              </a:spcAft>
              <a:buSzPts val="1600"/>
              <a:buChar char="•"/>
            </a:pPr>
            <a:r>
              <a:rPr lang="en-US" sz="1800" dirty="0"/>
              <a:t>Set start date, address, name and purpose of the business.</a:t>
            </a:r>
            <a:endParaRPr sz="1800" dirty="0"/>
          </a:p>
          <a:p>
            <a:pPr marL="215900" lvl="1" indent="-215900" algn="l" rtl="0">
              <a:lnSpc>
                <a:spcPct val="150000"/>
              </a:lnSpc>
              <a:spcBef>
                <a:spcPts val="0"/>
              </a:spcBef>
              <a:spcAft>
                <a:spcPts val="0"/>
              </a:spcAft>
              <a:buSzPts val="1600"/>
              <a:buChar char="•"/>
            </a:pPr>
            <a:r>
              <a:rPr lang="en-US" sz="1800" dirty="0"/>
              <a:t>Contact details and outline the duties expected of each partner.</a:t>
            </a:r>
            <a:endParaRPr sz="1800" dirty="0"/>
          </a:p>
          <a:p>
            <a:pPr marL="215900" lvl="1" indent="-215900" algn="l" rtl="0">
              <a:lnSpc>
                <a:spcPct val="150000"/>
              </a:lnSpc>
              <a:spcBef>
                <a:spcPts val="0"/>
              </a:spcBef>
              <a:spcAft>
                <a:spcPts val="0"/>
              </a:spcAft>
              <a:buSzPts val="1600"/>
              <a:buChar char="•"/>
            </a:pPr>
            <a:r>
              <a:rPr lang="en-US" sz="1800" dirty="0"/>
              <a:t>Descriptions of how much start-up capital each partner contributed.</a:t>
            </a:r>
            <a:endParaRPr sz="1800" dirty="0"/>
          </a:p>
          <a:p>
            <a:pPr marL="215900" lvl="1" indent="-215900" algn="l" rtl="0">
              <a:lnSpc>
                <a:spcPct val="150000"/>
              </a:lnSpc>
              <a:spcBef>
                <a:spcPts val="0"/>
              </a:spcBef>
              <a:spcAft>
                <a:spcPts val="0"/>
              </a:spcAft>
              <a:buSzPts val="1600"/>
              <a:buChar char="•"/>
            </a:pPr>
            <a:r>
              <a:rPr lang="en-US" sz="1800" dirty="0"/>
              <a:t>How any profits/losses will be distributed (fixed % or shared equally).</a:t>
            </a:r>
            <a:endParaRPr sz="1800" dirty="0"/>
          </a:p>
          <a:p>
            <a:pPr marL="215900" lvl="1" indent="-215900" algn="l" rtl="0">
              <a:lnSpc>
                <a:spcPct val="150000"/>
              </a:lnSpc>
              <a:spcBef>
                <a:spcPts val="0"/>
              </a:spcBef>
              <a:spcAft>
                <a:spcPts val="0"/>
              </a:spcAft>
              <a:buSzPts val="1600"/>
              <a:buChar char="•"/>
            </a:pPr>
            <a:r>
              <a:rPr lang="en-US" sz="1800" dirty="0"/>
              <a:t>What to do in the event of disagreements, a partner wants to change or leave.</a:t>
            </a:r>
            <a:endParaRPr sz="1800" dirty="0"/>
          </a:p>
          <a:p>
            <a:pPr marL="0" lvl="0" indent="0" algn="l" rtl="0">
              <a:lnSpc>
                <a:spcPct val="150000"/>
              </a:lnSpc>
              <a:spcBef>
                <a:spcPts val="0"/>
              </a:spcBef>
              <a:spcAft>
                <a:spcPts val="0"/>
              </a:spcAft>
              <a:buNone/>
            </a:pPr>
            <a:r>
              <a:rPr lang="en-US" sz="1800" b="1" dirty="0"/>
              <a:t>NB: A limited liability partnership will have to also register with Companies House. </a:t>
            </a:r>
            <a:endParaRPr sz="1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limited companies</a:t>
            </a:r>
            <a:endParaRPr dirty="0"/>
          </a:p>
        </p:txBody>
      </p:sp>
      <p:sp>
        <p:nvSpPr>
          <p:cNvPr id="125" name="Google Shape;125;p15"/>
          <p:cNvSpPr txBox="1">
            <a:spLocks noGrp="1"/>
          </p:cNvSpPr>
          <p:nvPr>
            <p:ph type="body" idx="1"/>
          </p:nvPr>
        </p:nvSpPr>
        <p:spPr>
          <a:xfrm>
            <a:off x="457200" y="1199294"/>
            <a:ext cx="8229600"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1500"/>
              </a:spcBef>
              <a:spcAft>
                <a:spcPts val="0"/>
              </a:spcAft>
              <a:buSzPts val="1800"/>
              <a:buNone/>
            </a:pPr>
            <a:r>
              <a:rPr lang="en-US" sz="1800" dirty="0"/>
              <a:t>Limited companies are always an incorporated business with a separate legal identity to the owners and shareholders.</a:t>
            </a:r>
            <a:endParaRPr sz="1800" dirty="0"/>
          </a:p>
          <a:p>
            <a:pPr marL="0" lvl="1" indent="0" algn="l" rtl="0">
              <a:lnSpc>
                <a:spcPct val="133333"/>
              </a:lnSpc>
              <a:spcBef>
                <a:spcPts val="1000"/>
              </a:spcBef>
              <a:spcAft>
                <a:spcPts val="0"/>
              </a:spcAft>
              <a:buSzPts val="1800"/>
              <a:buNone/>
            </a:pPr>
            <a:r>
              <a:rPr lang="en-US" sz="1800" dirty="0"/>
              <a:t>These legal formats are:</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private limited company (LTD).</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public limited company (PLC).</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limited liability partnership (LLP).</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community interest company (CIC).</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multi-national corporation (MNC).</a:t>
            </a:r>
          </a:p>
          <a:p>
            <a:pPr marL="0" lvl="0" indent="0" algn="l" rtl="0">
              <a:lnSpc>
                <a:spcPct val="125000"/>
              </a:lnSpc>
              <a:spcBef>
                <a:spcPts val="1000"/>
              </a:spcBef>
              <a:spcAft>
                <a:spcPts val="0"/>
              </a:spcAft>
              <a:buClr>
                <a:schemeClr val="dk1"/>
              </a:buClr>
              <a:buSzPts val="1600"/>
            </a:pPr>
            <a:endParaRPr sz="1800" dirty="0"/>
          </a:p>
          <a:p>
            <a:pPr marL="0" lvl="0" indent="0" algn="l" rtl="0">
              <a:lnSpc>
                <a:spcPct val="125000"/>
              </a:lnSpc>
              <a:spcBef>
                <a:spcPts val="1000"/>
              </a:spcBef>
              <a:spcAft>
                <a:spcPts val="0"/>
              </a:spcAft>
              <a:buNone/>
            </a:pPr>
            <a:r>
              <a:rPr lang="en-US" sz="1800" dirty="0"/>
              <a:t>UK based limited companies must register with Companies House: </a:t>
            </a:r>
            <a:r>
              <a:rPr lang="en-US" sz="1800" u="sng" dirty="0">
                <a:solidFill>
                  <a:schemeClr val="hlink"/>
                </a:solidFill>
                <a:hlinkClick r:id="rId3" action="ppaction://hlinkfile"/>
              </a:rPr>
              <a:t>Company registration - gov.</a:t>
            </a:r>
            <a:r>
              <a:rPr lang="en-US" sz="1800" u="sng" dirty="0">
                <a:solidFill>
                  <a:schemeClr val="hlink"/>
                </a:solidFill>
              </a:rPr>
              <a:t>uk</a:t>
            </a:r>
            <a:endParaRPr sz="1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limited companies</a:t>
            </a:r>
            <a:endParaRPr dirty="0"/>
          </a:p>
        </p:txBody>
      </p:sp>
      <p:sp>
        <p:nvSpPr>
          <p:cNvPr id="132" name="Google Shape;132;p16"/>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There are </a:t>
            </a:r>
            <a:r>
              <a:rPr lang="en-US" b="1" dirty="0"/>
              <a:t>TWO</a:t>
            </a:r>
            <a:r>
              <a:rPr lang="en-US" dirty="0"/>
              <a:t> styles of limited companies with slightly different structural formats and some points of similarity:</a:t>
            </a:r>
            <a:endParaRPr dirty="0"/>
          </a:p>
        </p:txBody>
      </p:sp>
      <p:graphicFrame>
        <p:nvGraphicFramePr>
          <p:cNvPr id="133" name="Google Shape;133;p16"/>
          <p:cNvGraphicFramePr/>
          <p:nvPr>
            <p:extLst>
              <p:ext uri="{D42A27DB-BD31-4B8C-83A1-F6EECF244321}">
                <p14:modId xmlns:p14="http://schemas.microsoft.com/office/powerpoint/2010/main" val="1995070414"/>
              </p:ext>
            </p:extLst>
          </p:nvPr>
        </p:nvGraphicFramePr>
        <p:xfrm>
          <a:off x="457200" y="2425246"/>
          <a:ext cx="8097875" cy="3077578"/>
        </p:xfrm>
        <a:graphic>
          <a:graphicData uri="http://schemas.openxmlformats.org/drawingml/2006/table">
            <a:tbl>
              <a:tblPr firstRow="1" bandRow="1">
                <a:noFill/>
                <a:tableStyleId>{8670017A-09CC-4166-963B-D50073C17F9D}</a:tableStyleId>
              </a:tblPr>
              <a:tblGrid>
                <a:gridCol w="4164625">
                  <a:extLst>
                    <a:ext uri="{9D8B030D-6E8A-4147-A177-3AD203B41FA5}">
                      <a16:colId xmlns:a16="http://schemas.microsoft.com/office/drawing/2014/main" val="20000"/>
                    </a:ext>
                  </a:extLst>
                </a:gridCol>
                <a:gridCol w="3933250">
                  <a:extLst>
                    <a:ext uri="{9D8B030D-6E8A-4147-A177-3AD203B41FA5}">
                      <a16:colId xmlns:a16="http://schemas.microsoft.com/office/drawing/2014/main" val="20001"/>
                    </a:ext>
                  </a:extLst>
                </a:gridCol>
              </a:tblGrid>
              <a:tr h="149850">
                <a:tc>
                  <a:txBody>
                    <a:bodyPr/>
                    <a:lstStyle/>
                    <a:p>
                      <a:pPr marL="0" marR="0" lvl="0" indent="0" algn="ctr" rtl="0">
                        <a:lnSpc>
                          <a:spcPct val="111111"/>
                        </a:lnSpc>
                        <a:spcBef>
                          <a:spcPts val="0"/>
                        </a:spcBef>
                        <a:spcAft>
                          <a:spcPts val="0"/>
                        </a:spcAft>
                        <a:buNone/>
                      </a:pPr>
                      <a:r>
                        <a:rPr lang="en-US" sz="1800" u="none" strike="noStrike" cap="none" dirty="0">
                          <a:solidFill>
                            <a:srgbClr val="000000"/>
                          </a:solidFill>
                        </a:rPr>
                        <a:t>Limited by shares</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1111"/>
                        </a:lnSpc>
                        <a:spcBef>
                          <a:spcPts val="0"/>
                        </a:spcBef>
                        <a:spcAft>
                          <a:spcPts val="0"/>
                        </a:spcAft>
                        <a:buNone/>
                      </a:pPr>
                      <a:r>
                        <a:rPr lang="en-US" sz="1800" u="none" strike="noStrike" cap="none" dirty="0">
                          <a:solidFill>
                            <a:srgbClr val="000000"/>
                          </a:solidFill>
                        </a:rPr>
                        <a:t>Limited by guarantee</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70850">
                <a:tc>
                  <a:txBody>
                    <a:bodyPr/>
                    <a:lstStyle/>
                    <a:p>
                      <a:pPr marL="0" marR="0" lvl="0" indent="0" algn="l" rtl="0">
                        <a:lnSpc>
                          <a:spcPct val="111111"/>
                        </a:lnSpc>
                        <a:spcBef>
                          <a:spcPts val="0"/>
                        </a:spcBef>
                        <a:spcAft>
                          <a:spcPts val="0"/>
                        </a:spcAft>
                        <a:buNone/>
                      </a:pPr>
                      <a:r>
                        <a:rPr lang="en-US" sz="1800" u="none" strike="noStrike" cap="none" dirty="0"/>
                        <a:t>Is a legal separate entity from the people running it.</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Is a legal separate entity from the people running it.</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70850">
                <a:tc>
                  <a:txBody>
                    <a:bodyPr/>
                    <a:lstStyle/>
                    <a:p>
                      <a:pPr marL="0" marR="0" lvl="0" indent="0" algn="l" rtl="0">
                        <a:lnSpc>
                          <a:spcPct val="111111"/>
                        </a:lnSpc>
                        <a:spcBef>
                          <a:spcPts val="0"/>
                        </a:spcBef>
                        <a:spcAft>
                          <a:spcPts val="0"/>
                        </a:spcAft>
                        <a:buNone/>
                      </a:pPr>
                      <a:r>
                        <a:rPr lang="en-US" sz="1800" u="none" strike="noStrike" cap="none" dirty="0"/>
                        <a:t>Has separate financial arrangements from people running it.</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Has separate financial arrangements from people running it.</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70850">
                <a:tc>
                  <a:txBody>
                    <a:bodyPr/>
                    <a:lstStyle/>
                    <a:p>
                      <a:pPr marL="0" marR="0" lvl="0" indent="0" algn="l" rtl="0">
                        <a:lnSpc>
                          <a:spcPct val="111111"/>
                        </a:lnSpc>
                        <a:spcBef>
                          <a:spcPts val="0"/>
                        </a:spcBef>
                        <a:spcAft>
                          <a:spcPts val="0"/>
                        </a:spcAft>
                        <a:buNone/>
                      </a:pPr>
                      <a:r>
                        <a:rPr lang="en-US" sz="1800" u="none" strike="noStrike" cap="none" dirty="0"/>
                        <a:t>Has shares and shareholders.</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Has guarantors and guaranteed amounts.</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70850">
                <a:tc>
                  <a:txBody>
                    <a:bodyPr/>
                    <a:lstStyle/>
                    <a:p>
                      <a:pPr marL="0" marR="0" lvl="0" indent="0" algn="l" rtl="0">
                        <a:lnSpc>
                          <a:spcPct val="111111"/>
                        </a:lnSpc>
                        <a:spcBef>
                          <a:spcPts val="0"/>
                        </a:spcBef>
                        <a:spcAft>
                          <a:spcPts val="0"/>
                        </a:spcAft>
                        <a:buNone/>
                      </a:pPr>
                      <a:r>
                        <a:rPr lang="en-US" sz="1800" u="none" strike="noStrike" cap="none" dirty="0"/>
                        <a:t>Owners and shareholders can keep any profits made after taxes are paid.</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Profits must be reinvested into the company on behalf of all members.</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private limited companies (LTDs)</a:t>
            </a:r>
            <a:endParaRPr dirty="0"/>
          </a:p>
        </p:txBody>
      </p:sp>
      <p:sp>
        <p:nvSpPr>
          <p:cNvPr id="139" name="Google Shape;139;p17"/>
          <p:cNvSpPr txBox="1">
            <a:spLocks noGrp="1"/>
          </p:cNvSpPr>
          <p:nvPr>
            <p:ph type="body" idx="1"/>
          </p:nvPr>
        </p:nvSpPr>
        <p:spPr>
          <a:xfrm>
            <a:off x="457200" y="1602000"/>
            <a:ext cx="8229600"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1500"/>
              </a:spcBef>
              <a:spcAft>
                <a:spcPts val="0"/>
              </a:spcAft>
              <a:buSzPts val="1800"/>
              <a:buNone/>
            </a:pPr>
            <a:r>
              <a:rPr lang="en-US" sz="1800" dirty="0"/>
              <a:t>Private LTD companies can range in size from small to large businesses.</a:t>
            </a:r>
            <a:endParaRPr sz="1800" dirty="0"/>
          </a:p>
          <a:p>
            <a:pPr marL="0" lvl="1" indent="0" algn="l" rtl="0">
              <a:lnSpc>
                <a:spcPct val="133333"/>
              </a:lnSpc>
              <a:spcBef>
                <a:spcPts val="1000"/>
              </a:spcBef>
              <a:spcAft>
                <a:spcPts val="0"/>
              </a:spcAft>
              <a:buSzPts val="1800"/>
              <a:buNone/>
            </a:pPr>
            <a:r>
              <a:rPr lang="en-US" sz="1800" dirty="0"/>
              <a:t>The main features of an LTD company are:</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Format suits most types of businesses.</a:t>
            </a:r>
          </a:p>
          <a:p>
            <a:pPr marL="324000" lvl="0" indent="-324000" algn="l" rtl="0">
              <a:lnSpc>
                <a:spcPct val="125000"/>
              </a:lnSpc>
              <a:spcBef>
                <a:spcPts val="1000"/>
              </a:spcBef>
              <a:spcAft>
                <a:spcPts val="0"/>
              </a:spcAft>
              <a:buClr>
                <a:srgbClr val="0070C0"/>
              </a:buClr>
              <a:buSzPts val="1600"/>
              <a:buFont typeface="Arial"/>
              <a:buChar char="•"/>
            </a:pPr>
            <a:r>
              <a:rPr lang="en-US" sz="1800" dirty="0"/>
              <a:t>Can be privately owned by one director.</a:t>
            </a:r>
          </a:p>
          <a:p>
            <a:pPr marL="324000" lvl="0" indent="-324000" algn="l" rtl="0">
              <a:lnSpc>
                <a:spcPct val="125000"/>
              </a:lnSpc>
              <a:spcBef>
                <a:spcPts val="1000"/>
              </a:spcBef>
              <a:spcAft>
                <a:spcPts val="0"/>
              </a:spcAft>
              <a:buClr>
                <a:srgbClr val="0070C0"/>
              </a:buClr>
              <a:buSzPts val="1600"/>
              <a:buFont typeface="Arial"/>
              <a:buChar char="•"/>
            </a:pPr>
            <a:r>
              <a:rPr lang="en-US" sz="1800" dirty="0"/>
              <a:t>Potential shareholders must be invited to invest.</a:t>
            </a:r>
          </a:p>
          <a:p>
            <a:pPr marL="324000" lvl="0" indent="-324000" algn="l" rtl="0">
              <a:lnSpc>
                <a:spcPct val="125000"/>
              </a:lnSpc>
              <a:spcBef>
                <a:spcPts val="1000"/>
              </a:spcBef>
              <a:spcAft>
                <a:spcPts val="0"/>
              </a:spcAft>
              <a:buClr>
                <a:srgbClr val="0070C0"/>
              </a:buClr>
              <a:buSzPts val="1600"/>
              <a:buFont typeface="Arial"/>
              <a:buChar char="•"/>
            </a:pPr>
            <a:r>
              <a:rPr lang="en-US" sz="1800" dirty="0"/>
              <a:t>Shareholders are often the founder, family and friends.</a:t>
            </a:r>
          </a:p>
          <a:p>
            <a:pPr marL="324000" lvl="0" indent="-324000" algn="l" rtl="0">
              <a:lnSpc>
                <a:spcPct val="125000"/>
              </a:lnSpc>
              <a:spcBef>
                <a:spcPts val="1000"/>
              </a:spcBef>
              <a:spcAft>
                <a:spcPts val="0"/>
              </a:spcAft>
              <a:buClr>
                <a:srgbClr val="0070C0"/>
              </a:buClr>
              <a:buSzPts val="1600"/>
              <a:buFont typeface="Arial"/>
              <a:buChar char="•"/>
            </a:pPr>
            <a:r>
              <a:rPr lang="en-US" sz="1800" dirty="0"/>
              <a:t>Founders’/owners’ liability limited to value of shares.</a:t>
            </a:r>
          </a:p>
          <a:p>
            <a:pPr marL="324000" lvl="0" indent="-324000" algn="l" rtl="0">
              <a:lnSpc>
                <a:spcPct val="125000"/>
              </a:lnSpc>
              <a:spcBef>
                <a:spcPts val="1000"/>
              </a:spcBef>
              <a:spcAft>
                <a:spcPts val="0"/>
              </a:spcAft>
              <a:buClr>
                <a:srgbClr val="0070C0"/>
              </a:buClr>
              <a:buSzPts val="1600"/>
              <a:buFont typeface="Arial"/>
              <a:buChar char="•"/>
            </a:pPr>
            <a:r>
              <a:rPr lang="en-US" sz="1800" dirty="0"/>
              <a:t>Cannot be publicly traded on any stock exchange.</a:t>
            </a:r>
          </a:p>
          <a:p>
            <a:pPr marL="324000" lvl="0" indent="-324000" algn="l" rtl="0">
              <a:lnSpc>
                <a:spcPct val="125000"/>
              </a:lnSpc>
              <a:spcBef>
                <a:spcPts val="1000"/>
              </a:spcBef>
              <a:spcAft>
                <a:spcPts val="0"/>
              </a:spcAft>
              <a:buClr>
                <a:srgbClr val="0070C0"/>
              </a:buClr>
              <a:buSzPts val="1600"/>
              <a:buFont typeface="Arial"/>
              <a:buChar char="•"/>
            </a:pPr>
            <a:r>
              <a:rPr lang="en-US" sz="1800" dirty="0"/>
              <a:t>Files abbreviated accounts with Companies House.</a:t>
            </a:r>
          </a:p>
          <a:p>
            <a:pPr marL="0" lvl="0" indent="0" algn="l" rtl="0">
              <a:lnSpc>
                <a:spcPct val="125000"/>
              </a:lnSpc>
              <a:spcBef>
                <a:spcPts val="1000"/>
              </a:spcBef>
              <a:spcAft>
                <a:spcPts val="0"/>
              </a:spcAft>
              <a:buNone/>
            </a:pPr>
            <a:endParaRPr sz="1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1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public limited companies (PLCs) (2)</a:t>
            </a:r>
            <a:endParaRPr dirty="0"/>
          </a:p>
        </p:txBody>
      </p:sp>
      <p:sp>
        <p:nvSpPr>
          <p:cNvPr id="146" name="Google Shape;146;p18"/>
          <p:cNvSpPr txBox="1">
            <a:spLocks noGrp="1"/>
          </p:cNvSpPr>
          <p:nvPr>
            <p:ph type="body" idx="1"/>
          </p:nvPr>
        </p:nvSpPr>
        <p:spPr>
          <a:xfrm>
            <a:off x="457200" y="1813841"/>
            <a:ext cx="8229600"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1000"/>
              </a:spcBef>
              <a:spcAft>
                <a:spcPts val="0"/>
              </a:spcAft>
              <a:buSzPts val="1800"/>
              <a:buNone/>
            </a:pPr>
            <a:r>
              <a:rPr lang="en-US" sz="1800" dirty="0"/>
              <a:t>PLCs are generally large businesses with many shareholders.</a:t>
            </a:r>
            <a:endParaRPr sz="1800" dirty="0"/>
          </a:p>
          <a:p>
            <a:pPr marL="0" lvl="1" indent="0" algn="l" rtl="0">
              <a:lnSpc>
                <a:spcPct val="133333"/>
              </a:lnSpc>
              <a:spcBef>
                <a:spcPts val="0"/>
              </a:spcBef>
              <a:spcAft>
                <a:spcPts val="0"/>
              </a:spcAft>
              <a:buSzPts val="1800"/>
              <a:buNone/>
            </a:pPr>
            <a:endParaRPr sz="1800" dirty="0"/>
          </a:p>
          <a:p>
            <a:pPr marL="0" lvl="1" indent="0" algn="l" rtl="0">
              <a:lnSpc>
                <a:spcPct val="133333"/>
              </a:lnSpc>
              <a:spcBef>
                <a:spcPts val="0"/>
              </a:spcBef>
              <a:spcAft>
                <a:spcPts val="0"/>
              </a:spcAft>
              <a:buSzPts val="1800"/>
              <a:buNone/>
            </a:pPr>
            <a:r>
              <a:rPr lang="en-US" sz="1800" dirty="0"/>
              <a:t>The main features of a PLC business are:</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Must have at least TWO directors.</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Company secretary must be professionally qualified.</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Must have at least £50,000 worth of issued shares.</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Can offer shares to the general public.</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Must file full accounts with Companies House.</a:t>
            </a:r>
            <a:endParaRPr sz="1800" dirty="0"/>
          </a:p>
          <a:p>
            <a:pPr marL="0" lvl="0" indent="0" algn="l" rtl="0">
              <a:lnSpc>
                <a:spcPct val="100000"/>
              </a:lnSpc>
              <a:spcBef>
                <a:spcPts val="500"/>
              </a:spcBef>
              <a:spcAft>
                <a:spcPts val="0"/>
              </a:spcAft>
              <a:buNone/>
            </a:pPr>
            <a:endParaRPr sz="1800" dirty="0"/>
          </a:p>
          <a:p>
            <a:pPr marL="0" lvl="0" indent="0" algn="l" rtl="0">
              <a:lnSpc>
                <a:spcPct val="100000"/>
              </a:lnSpc>
              <a:spcBef>
                <a:spcPts val="500"/>
              </a:spcBef>
              <a:spcAft>
                <a:spcPts val="0"/>
              </a:spcAft>
              <a:buNone/>
            </a:pPr>
            <a:r>
              <a:rPr lang="en-US" sz="1800" dirty="0"/>
              <a:t>Managed and run by a chief executive officer (CEO) and board of directors.</a:t>
            </a:r>
            <a:endParaRPr sz="1800" dirty="0"/>
          </a:p>
          <a:p>
            <a:pPr marL="0" lvl="0" indent="0" algn="l" rtl="0">
              <a:lnSpc>
                <a:spcPct val="125000"/>
              </a:lnSpc>
              <a:spcBef>
                <a:spcPts val="500"/>
              </a:spcBef>
              <a:spcAft>
                <a:spcPts val="0"/>
              </a:spcAft>
              <a:buNone/>
            </a:pPr>
            <a:endParaRPr sz="16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Limited companies  – advantages and disadvantages</a:t>
            </a:r>
            <a:endParaRPr dirty="0"/>
          </a:p>
        </p:txBody>
      </p:sp>
      <p:graphicFrame>
        <p:nvGraphicFramePr>
          <p:cNvPr id="153" name="Google Shape;153;p19"/>
          <p:cNvGraphicFramePr/>
          <p:nvPr>
            <p:extLst>
              <p:ext uri="{D42A27DB-BD31-4B8C-83A1-F6EECF244321}">
                <p14:modId xmlns:p14="http://schemas.microsoft.com/office/powerpoint/2010/main" val="2354958003"/>
              </p:ext>
            </p:extLst>
          </p:nvPr>
        </p:nvGraphicFramePr>
        <p:xfrm>
          <a:off x="427156" y="1786585"/>
          <a:ext cx="8229600" cy="3499535"/>
        </p:xfrm>
        <a:graphic>
          <a:graphicData uri="http://schemas.openxmlformats.org/drawingml/2006/table">
            <a:tbl>
              <a:tblPr firstRow="1" bandRow="1">
                <a:noFill/>
                <a:tableStyleId>{8670017A-09CC-4166-963B-D50073C17F9D}</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ctr" rtl="0">
                        <a:spcBef>
                          <a:spcPts val="0"/>
                        </a:spcBef>
                        <a:spcAft>
                          <a:spcPts val="0"/>
                        </a:spcAft>
                        <a:buNone/>
                      </a:pPr>
                      <a:r>
                        <a:rPr lang="en-US" sz="2000" u="none" strike="noStrike" cap="none" dirty="0">
                          <a:solidFill>
                            <a:schemeClr val="dk1"/>
                          </a:solidFill>
                        </a:rPr>
                        <a:t>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u="none" strike="noStrike" cap="none" dirty="0">
                          <a:solidFill>
                            <a:schemeClr val="dk1"/>
                          </a:solidFill>
                        </a:rPr>
                        <a:t>Disadvantages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Personal liability is minimal, personal assets are protected.</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Must register with Companies House –more complex to set up.</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Can gain tax efficiencies for personal and business activities.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More costly to set up as limited company.</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More credibility and trust with limited company status.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Accounts more complex, linked with HMRC via software, filed annually.</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Company name is protected.</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Withdrawing money from company is more difficult.</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Google Shape;33;p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Learning outcomes</a:t>
            </a:r>
            <a:endParaRPr dirty="0"/>
          </a:p>
        </p:txBody>
      </p:sp>
      <p:sp>
        <p:nvSpPr>
          <p:cNvPr id="34" name="Google Shape;34;p2"/>
          <p:cNvSpPr txBox="1">
            <a:spLocks noGrp="1"/>
          </p:cNvSpPr>
          <p:nvPr>
            <p:ph type="body" idx="1"/>
          </p:nvPr>
        </p:nvSpPr>
        <p:spPr>
          <a:xfrm>
            <a:off x="457200" y="1199294"/>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dirty="0"/>
              <a:t>By the end of this session, learners should be able to:</a:t>
            </a:r>
            <a:endParaRPr dirty="0"/>
          </a:p>
          <a:p>
            <a:pPr marL="215900" lvl="1" indent="-215900" algn="l" rtl="0">
              <a:lnSpc>
                <a:spcPct val="133333"/>
              </a:lnSpc>
              <a:spcBef>
                <a:spcPts val="1500"/>
              </a:spcBef>
              <a:spcAft>
                <a:spcPts val="0"/>
              </a:spcAft>
              <a:buSzPts val="1800"/>
              <a:buChar char="•"/>
            </a:pPr>
            <a:r>
              <a:rPr lang="en-US" dirty="0"/>
              <a:t>Identify the range of legal entity types that organisations can form.</a:t>
            </a:r>
            <a:endParaRPr dirty="0"/>
          </a:p>
          <a:p>
            <a:pPr marL="215900" lvl="1" indent="-215900" algn="l" rtl="0">
              <a:lnSpc>
                <a:spcPct val="133333"/>
              </a:lnSpc>
              <a:spcBef>
                <a:spcPts val="1000"/>
              </a:spcBef>
              <a:spcAft>
                <a:spcPts val="0"/>
              </a:spcAft>
              <a:buSzPts val="1800"/>
              <a:buChar char="•"/>
            </a:pPr>
            <a:r>
              <a:rPr lang="en-US" dirty="0"/>
              <a:t>Describe the characteristics of each type and their place in society/industry.</a:t>
            </a:r>
            <a:endParaRPr dirty="0"/>
          </a:p>
          <a:p>
            <a:pPr marL="215900" lvl="1" indent="-215900" algn="l" rtl="0">
              <a:lnSpc>
                <a:spcPct val="133333"/>
              </a:lnSpc>
              <a:spcBef>
                <a:spcPts val="1000"/>
              </a:spcBef>
              <a:spcAft>
                <a:spcPts val="0"/>
              </a:spcAft>
              <a:buSzPts val="1800"/>
              <a:buChar char="•"/>
            </a:pPr>
            <a:r>
              <a:rPr lang="en-US" dirty="0"/>
              <a:t>Compare the advantages and disadvantages of each legal entity type.</a:t>
            </a:r>
            <a:endParaRPr dirty="0"/>
          </a:p>
          <a:p>
            <a:pPr marL="215900" lvl="1" indent="-215900" algn="l" rtl="0">
              <a:lnSpc>
                <a:spcPct val="133333"/>
              </a:lnSpc>
              <a:spcBef>
                <a:spcPts val="1000"/>
              </a:spcBef>
              <a:spcAft>
                <a:spcPts val="0"/>
              </a:spcAft>
              <a:buSzPts val="1800"/>
              <a:buChar char="•"/>
            </a:pPr>
            <a:r>
              <a:rPr lang="en-US" dirty="0"/>
              <a:t>Discuss the structure of each legal entity type and how they are governed.</a:t>
            </a:r>
            <a:endParaRPr dirty="0"/>
          </a:p>
          <a:p>
            <a:pPr marL="215900" lvl="1" indent="-215900" algn="l" rtl="0">
              <a:lnSpc>
                <a:spcPct val="133333"/>
              </a:lnSpc>
              <a:spcBef>
                <a:spcPts val="1000"/>
              </a:spcBef>
              <a:spcAft>
                <a:spcPts val="0"/>
              </a:spcAft>
              <a:buSzPts val="1800"/>
              <a:buChar char="•"/>
            </a:pPr>
            <a:r>
              <a:rPr lang="en-US" dirty="0"/>
              <a:t>Consider potential reasons for selecting specific legal entity types for business.</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0"/>
          <p:cNvSpPr txBox="1">
            <a:spLocks noGrp="1"/>
          </p:cNvSpPr>
          <p:nvPr>
            <p:ph type="title"/>
          </p:nvPr>
        </p:nvSpPr>
        <p:spPr>
          <a:xfrm>
            <a:off x="457200" y="906706"/>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community interest companies (CICs) (1)</a:t>
            </a:r>
            <a:br>
              <a:rPr lang="en-US" dirty="0"/>
            </a:br>
            <a:endParaRPr dirty="0"/>
          </a:p>
        </p:txBody>
      </p:sp>
      <p:sp>
        <p:nvSpPr>
          <p:cNvPr id="159" name="Google Shape;159;p20"/>
          <p:cNvSpPr txBox="1">
            <a:spLocks noGrp="1"/>
          </p:cNvSpPr>
          <p:nvPr>
            <p:ph type="body" idx="1"/>
          </p:nvPr>
        </p:nvSpPr>
        <p:spPr>
          <a:xfrm>
            <a:off x="457200" y="1703294"/>
            <a:ext cx="8229600" cy="4248000"/>
          </a:xfrm>
          <a:prstGeom prst="rect">
            <a:avLst/>
          </a:prstGeom>
          <a:noFill/>
          <a:ln>
            <a:noFill/>
          </a:ln>
        </p:spPr>
        <p:txBody>
          <a:bodyPr spcFirstLastPara="1" wrap="square" lIns="0" tIns="0" rIns="0" bIns="0" anchor="t" anchorCtr="0">
            <a:noAutofit/>
          </a:bodyPr>
          <a:lstStyle/>
          <a:p>
            <a:pPr marL="285750" lvl="1" indent="-285750" algn="l" rtl="0">
              <a:lnSpc>
                <a:spcPct val="100000"/>
              </a:lnSpc>
              <a:spcBef>
                <a:spcPts val="600"/>
              </a:spcBef>
              <a:spcAft>
                <a:spcPts val="0"/>
              </a:spcAft>
              <a:buSzPts val="1800"/>
              <a:buFont typeface="Arial" panose="020B0604020202020204" pitchFamily="34" charset="0"/>
              <a:buChar char="•"/>
            </a:pPr>
            <a:r>
              <a:rPr lang="en-US" sz="1800" dirty="0"/>
              <a:t>CICs were introduced by the UK government in the Companies Act 2006. Designed for social enterprises wanting to operate a business for a public good.</a:t>
            </a:r>
            <a:endParaRPr sz="1800" dirty="0"/>
          </a:p>
          <a:p>
            <a:pPr marL="285750" lvl="1" indent="-285750" algn="l" rtl="0">
              <a:lnSpc>
                <a:spcPct val="100000"/>
              </a:lnSpc>
              <a:spcBef>
                <a:spcPts val="600"/>
              </a:spcBef>
              <a:spcAft>
                <a:spcPts val="0"/>
              </a:spcAft>
              <a:buSzPts val="1800"/>
              <a:buFont typeface="Arial" panose="020B0604020202020204" pitchFamily="34" charset="0"/>
              <a:buChar char="•"/>
            </a:pPr>
            <a:endParaRPr sz="1800" dirty="0"/>
          </a:p>
          <a:p>
            <a:pPr marL="285750" lvl="1" indent="-285750" algn="l" rtl="0">
              <a:lnSpc>
                <a:spcPct val="100000"/>
              </a:lnSpc>
              <a:spcBef>
                <a:spcPts val="600"/>
              </a:spcBef>
              <a:spcAft>
                <a:spcPts val="0"/>
              </a:spcAft>
              <a:buSzPts val="1800"/>
              <a:buFont typeface="Arial" panose="020B0604020202020204" pitchFamily="34" charset="0"/>
              <a:buChar char="•"/>
            </a:pPr>
            <a:r>
              <a:rPr lang="en-US" sz="1800" dirty="0"/>
              <a:t>A CIC is always a limited company. It can be limited by shares or limited by guarantee.</a:t>
            </a:r>
            <a:endParaRPr sz="1800" dirty="0"/>
          </a:p>
          <a:p>
            <a:pPr marL="285750" lvl="1" indent="-285750" algn="l" rtl="0">
              <a:lnSpc>
                <a:spcPct val="100000"/>
              </a:lnSpc>
              <a:spcBef>
                <a:spcPts val="600"/>
              </a:spcBef>
              <a:spcAft>
                <a:spcPts val="0"/>
              </a:spcAft>
              <a:buSzPts val="1800"/>
              <a:buFont typeface="Arial" panose="020B0604020202020204" pitchFamily="34" charset="0"/>
              <a:buChar char="•"/>
            </a:pPr>
            <a:endParaRPr sz="1800" dirty="0"/>
          </a:p>
          <a:p>
            <a:pPr marL="285750" lvl="1" indent="-285750" algn="l" rtl="0">
              <a:lnSpc>
                <a:spcPct val="100000"/>
              </a:lnSpc>
              <a:spcBef>
                <a:spcPts val="600"/>
              </a:spcBef>
              <a:spcAft>
                <a:spcPts val="0"/>
              </a:spcAft>
              <a:buSzPts val="1800"/>
              <a:buFont typeface="Arial" panose="020B0604020202020204" pitchFamily="34" charset="0"/>
              <a:buChar char="•"/>
            </a:pPr>
            <a:r>
              <a:rPr lang="en-US" sz="1800" dirty="0"/>
              <a:t>If a limited by shares company, there is a restriction on how much can be paid in shareholder dividends to a maximum of 35% of net profits.</a:t>
            </a:r>
            <a:endParaRPr sz="1800" dirty="0"/>
          </a:p>
          <a:p>
            <a:pPr marL="285750" lvl="1" indent="-285750" algn="l" rtl="0">
              <a:lnSpc>
                <a:spcPct val="100000"/>
              </a:lnSpc>
              <a:spcBef>
                <a:spcPts val="600"/>
              </a:spcBef>
              <a:spcAft>
                <a:spcPts val="0"/>
              </a:spcAft>
              <a:buSzPts val="1800"/>
              <a:buFont typeface="Arial" panose="020B0604020202020204" pitchFamily="34" charset="0"/>
              <a:buChar char="•"/>
            </a:pPr>
            <a:endParaRPr sz="1800" dirty="0"/>
          </a:p>
          <a:p>
            <a:pPr marL="285750" lvl="1" indent="-285750" algn="l" rtl="0">
              <a:lnSpc>
                <a:spcPct val="100000"/>
              </a:lnSpc>
              <a:spcBef>
                <a:spcPts val="600"/>
              </a:spcBef>
              <a:spcAft>
                <a:spcPts val="0"/>
              </a:spcAft>
              <a:buSzPts val="1800"/>
              <a:buFont typeface="Arial" panose="020B0604020202020204" pitchFamily="34" charset="0"/>
              <a:buChar char="•"/>
            </a:pPr>
            <a:r>
              <a:rPr lang="en-US" sz="1800" dirty="0"/>
              <a:t>If limited by guarantee, it has members not shareholders. Every member must guarantee to cover the company’s liabilities – usually a nominal amount limited to £1 each.</a:t>
            </a:r>
            <a:endParaRPr sz="1800" dirty="0"/>
          </a:p>
          <a:p>
            <a:pPr marL="0" lvl="1" indent="0" algn="l" rtl="0">
              <a:lnSpc>
                <a:spcPct val="133333"/>
              </a:lnSpc>
              <a:spcBef>
                <a:spcPts val="0"/>
              </a:spcBef>
              <a:spcAft>
                <a:spcPts val="0"/>
              </a:spcAft>
              <a:buSzPts val="1800"/>
              <a:buNone/>
            </a:pPr>
            <a:endParaRPr sz="1800" dirty="0"/>
          </a:p>
          <a:p>
            <a:pPr marL="0" lvl="0" indent="0" algn="l" rtl="0">
              <a:lnSpc>
                <a:spcPct val="200000"/>
              </a:lnSpc>
              <a:spcBef>
                <a:spcPts val="0"/>
              </a:spcBef>
              <a:spcAft>
                <a:spcPts val="0"/>
              </a:spcAft>
              <a:buNone/>
            </a:pPr>
            <a:endParaRPr sz="1000" dirty="0"/>
          </a:p>
          <a:p>
            <a:pPr marL="0" lvl="0" indent="0" algn="l" rtl="0">
              <a:lnSpc>
                <a:spcPct val="200000"/>
              </a:lnSpc>
              <a:spcBef>
                <a:spcPts val="500"/>
              </a:spcBef>
              <a:spcAft>
                <a:spcPts val="0"/>
              </a:spcAft>
              <a:buNone/>
            </a:pPr>
            <a:endParaRP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community interest companies (CICs) (2)</a:t>
            </a:r>
            <a:br>
              <a:rPr lang="en-US" dirty="0"/>
            </a:br>
            <a:br>
              <a:rPr lang="en-US" dirty="0"/>
            </a:br>
            <a:endParaRPr dirty="0"/>
          </a:p>
        </p:txBody>
      </p:sp>
      <p:sp>
        <p:nvSpPr>
          <p:cNvPr id="165" name="Google Shape;165;p21"/>
          <p:cNvSpPr txBox="1">
            <a:spLocks noGrp="1"/>
          </p:cNvSpPr>
          <p:nvPr>
            <p:ph type="body" idx="1"/>
          </p:nvPr>
        </p:nvSpPr>
        <p:spPr>
          <a:xfrm>
            <a:off x="457200" y="1602000"/>
            <a:ext cx="8229600"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1000"/>
              </a:spcBef>
              <a:spcAft>
                <a:spcPts val="0"/>
              </a:spcAft>
              <a:buSzPts val="1800"/>
              <a:buNone/>
            </a:pPr>
            <a:r>
              <a:rPr lang="en-US" sz="1800" dirty="0"/>
              <a:t>Each CIC must identify an asset lock to support the social cause it sets up for. An asset lock guarantees that at least 60% of net profits goes to support its cause.</a:t>
            </a:r>
            <a:endParaRPr sz="1800" dirty="0"/>
          </a:p>
          <a:p>
            <a:pPr marL="0" lvl="1" indent="0" algn="l" rtl="0">
              <a:lnSpc>
                <a:spcPct val="133333"/>
              </a:lnSpc>
              <a:spcBef>
                <a:spcPts val="0"/>
              </a:spcBef>
              <a:spcAft>
                <a:spcPts val="0"/>
              </a:spcAft>
              <a:buSzPts val="1800"/>
              <a:buNone/>
            </a:pPr>
            <a:endParaRPr sz="1800" dirty="0"/>
          </a:p>
          <a:p>
            <a:pPr marL="0" lvl="1" indent="0" algn="l" rtl="0">
              <a:lnSpc>
                <a:spcPct val="133333"/>
              </a:lnSpc>
              <a:spcBef>
                <a:spcPts val="0"/>
              </a:spcBef>
              <a:spcAft>
                <a:spcPts val="0"/>
              </a:spcAft>
              <a:buSzPts val="1800"/>
              <a:buNone/>
            </a:pPr>
            <a:r>
              <a:rPr lang="en-US" sz="1800" b="1" dirty="0"/>
              <a:t>How to set up a CIC</a:t>
            </a:r>
            <a:endParaRPr sz="1800" dirty="0"/>
          </a:p>
          <a:p>
            <a:pPr marL="324000" lvl="0" indent="-324000" algn="l" rtl="0">
              <a:lnSpc>
                <a:spcPct val="100000"/>
              </a:lnSpc>
              <a:spcBef>
                <a:spcPts val="0"/>
              </a:spcBef>
              <a:spcAft>
                <a:spcPts val="0"/>
              </a:spcAft>
              <a:buClr>
                <a:srgbClr val="0070C0"/>
              </a:buClr>
              <a:buSzPts val="1600"/>
              <a:buFont typeface="Arial"/>
              <a:buChar char="•"/>
            </a:pPr>
            <a:r>
              <a:rPr lang="en-US" sz="1800" dirty="0"/>
              <a:t>Set out social objectives in a Community Interest Statement.</a:t>
            </a:r>
            <a:endParaRPr sz="1800" dirty="0"/>
          </a:p>
          <a:p>
            <a:pPr marL="324000" lvl="0" indent="-324000" algn="l" rtl="0">
              <a:lnSpc>
                <a:spcPct val="100000"/>
              </a:lnSpc>
              <a:spcBef>
                <a:spcPts val="500"/>
              </a:spcBef>
              <a:spcAft>
                <a:spcPts val="0"/>
              </a:spcAft>
              <a:buClr>
                <a:srgbClr val="0070C0"/>
              </a:buClr>
              <a:buSzPts val="1600"/>
              <a:buFont typeface="Arial"/>
              <a:buChar char="•"/>
            </a:pPr>
            <a:r>
              <a:rPr lang="en-US" sz="1800" dirty="0"/>
              <a:t>Identify the cause or community supported by the CIC. </a:t>
            </a:r>
            <a:endParaRPr sz="1800" dirty="0"/>
          </a:p>
          <a:p>
            <a:pPr marL="324000" lvl="0" indent="-324000" algn="l" rtl="0">
              <a:lnSpc>
                <a:spcPct val="100000"/>
              </a:lnSpc>
              <a:spcBef>
                <a:spcPts val="500"/>
              </a:spcBef>
              <a:spcAft>
                <a:spcPts val="0"/>
              </a:spcAft>
              <a:buClr>
                <a:srgbClr val="0070C0"/>
              </a:buClr>
              <a:buSzPts val="1600"/>
              <a:buFont typeface="Arial"/>
              <a:buChar char="•"/>
            </a:pPr>
            <a:r>
              <a:rPr lang="en-US" sz="1800" dirty="0"/>
              <a:t>Set out an asset lock promising profits to the cause.</a:t>
            </a:r>
            <a:endParaRPr sz="1800" dirty="0"/>
          </a:p>
          <a:p>
            <a:pPr marL="324000" lvl="0" indent="-324000" algn="l" rtl="0">
              <a:lnSpc>
                <a:spcPct val="100000"/>
              </a:lnSpc>
              <a:spcBef>
                <a:spcPts val="500"/>
              </a:spcBef>
              <a:spcAft>
                <a:spcPts val="0"/>
              </a:spcAft>
              <a:buClr>
                <a:srgbClr val="0070C0"/>
              </a:buClr>
              <a:buSzPts val="1600"/>
              <a:buFont typeface="Arial"/>
              <a:buChar char="•"/>
            </a:pPr>
            <a:r>
              <a:rPr lang="en-US" sz="1800" dirty="0"/>
              <a:t>Set the company’s limits on shareholders’ dividends.</a:t>
            </a:r>
            <a:endParaRPr sz="1800" dirty="0"/>
          </a:p>
          <a:p>
            <a:pPr marL="324000" lvl="0" indent="-324000" algn="l" rtl="0">
              <a:lnSpc>
                <a:spcPct val="100000"/>
              </a:lnSpc>
              <a:spcBef>
                <a:spcPts val="500"/>
              </a:spcBef>
              <a:spcAft>
                <a:spcPts val="0"/>
              </a:spcAft>
              <a:buClr>
                <a:srgbClr val="0070C0"/>
              </a:buClr>
              <a:buSzPts val="1600"/>
              <a:buFont typeface="Arial"/>
              <a:buChar char="•"/>
            </a:pPr>
            <a:r>
              <a:rPr lang="en-US" sz="1800" dirty="0"/>
              <a:t>Complete Constitution documents to legally form the CIC.</a:t>
            </a:r>
            <a:endParaRPr sz="1800" dirty="0"/>
          </a:p>
          <a:p>
            <a:pPr marL="324000" lvl="0" indent="-324000" algn="l" rtl="0">
              <a:lnSpc>
                <a:spcPct val="100000"/>
              </a:lnSpc>
              <a:spcBef>
                <a:spcPts val="500"/>
              </a:spcBef>
              <a:spcAft>
                <a:spcPts val="0"/>
              </a:spcAft>
              <a:buClr>
                <a:srgbClr val="0070C0"/>
              </a:buClr>
              <a:buSzPts val="1600"/>
              <a:buFont typeface="Arial"/>
              <a:buChar char="•"/>
            </a:pPr>
            <a:r>
              <a:rPr lang="en-US" sz="1800" dirty="0"/>
              <a:t>Register CIC with Companies House.</a:t>
            </a:r>
            <a:endParaRPr sz="1800" dirty="0"/>
          </a:p>
          <a:p>
            <a:pPr marL="324000" lvl="0" indent="-324000" algn="l" rtl="0">
              <a:lnSpc>
                <a:spcPct val="100000"/>
              </a:lnSpc>
              <a:spcBef>
                <a:spcPts val="500"/>
              </a:spcBef>
              <a:spcAft>
                <a:spcPts val="0"/>
              </a:spcAft>
              <a:buClr>
                <a:srgbClr val="0070C0"/>
              </a:buClr>
              <a:buSzPts val="1600"/>
              <a:buFont typeface="Arial"/>
              <a:buChar char="•"/>
            </a:pPr>
            <a:r>
              <a:rPr lang="en-US" sz="1800" dirty="0"/>
              <a:t>Apply to the CIC Regulator for approval.</a:t>
            </a:r>
          </a:p>
          <a:p>
            <a:pPr marL="0" lvl="0" indent="0" algn="l" rtl="0">
              <a:lnSpc>
                <a:spcPct val="100000"/>
              </a:lnSpc>
              <a:spcBef>
                <a:spcPts val="500"/>
              </a:spcBef>
              <a:spcAft>
                <a:spcPts val="0"/>
              </a:spcAft>
              <a:buClr>
                <a:srgbClr val="0070C0"/>
              </a:buClr>
              <a:buSzPts val="1600"/>
            </a:pPr>
            <a:endParaRPr sz="1800" dirty="0"/>
          </a:p>
          <a:p>
            <a:pPr marL="0" lvl="0" indent="0" algn="l" rtl="0">
              <a:lnSpc>
                <a:spcPct val="100000"/>
              </a:lnSpc>
              <a:spcBef>
                <a:spcPts val="500"/>
              </a:spcBef>
              <a:spcAft>
                <a:spcPts val="0"/>
              </a:spcAft>
              <a:buNone/>
            </a:pPr>
            <a:r>
              <a:rPr lang="en-US" sz="1800" dirty="0"/>
              <a:t> </a:t>
            </a:r>
            <a:r>
              <a:rPr lang="en-US" sz="1800" u="sng" dirty="0">
                <a:solidFill>
                  <a:srgbClr val="0563C1"/>
                </a:solidFill>
                <a:latin typeface="Arial"/>
                <a:ea typeface="Arial"/>
                <a:cs typeface="Arial"/>
                <a:sym typeface="Arial"/>
                <a:hlinkClick r:id="rId3" action="ppaction://hlinkfile"/>
              </a:rPr>
              <a:t>How to form a community interest company - gov.uk</a:t>
            </a:r>
            <a:endParaRPr sz="1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CICs  – advantages and disadvantages</a:t>
            </a:r>
            <a:endParaRPr dirty="0"/>
          </a:p>
        </p:txBody>
      </p:sp>
      <p:graphicFrame>
        <p:nvGraphicFramePr>
          <p:cNvPr id="172" name="Google Shape;172;p22"/>
          <p:cNvGraphicFramePr/>
          <p:nvPr>
            <p:extLst>
              <p:ext uri="{D42A27DB-BD31-4B8C-83A1-F6EECF244321}">
                <p14:modId xmlns:p14="http://schemas.microsoft.com/office/powerpoint/2010/main" val="565649045"/>
              </p:ext>
            </p:extLst>
          </p:nvPr>
        </p:nvGraphicFramePr>
        <p:xfrm>
          <a:off x="427156" y="1786585"/>
          <a:ext cx="8229600" cy="3550174"/>
        </p:xfrm>
        <a:graphic>
          <a:graphicData uri="http://schemas.openxmlformats.org/drawingml/2006/table">
            <a:tbl>
              <a:tblPr firstRow="1" bandRow="1">
                <a:noFill/>
                <a:tableStyleId>{8670017A-09CC-4166-963B-D50073C17F9D}</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ctr" rtl="0">
                        <a:spcBef>
                          <a:spcPts val="0"/>
                        </a:spcBef>
                        <a:spcAft>
                          <a:spcPts val="0"/>
                        </a:spcAft>
                        <a:buNone/>
                      </a:pPr>
                      <a:r>
                        <a:rPr lang="en-US" sz="2000" u="none" strike="noStrike" cap="none" dirty="0">
                          <a:solidFill>
                            <a:schemeClr val="dk1"/>
                          </a:solidFill>
                        </a:rPr>
                        <a:t>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u="none" strike="noStrike" cap="none" dirty="0">
                          <a:solidFill>
                            <a:schemeClr val="dk1"/>
                          </a:solidFill>
                        </a:rPr>
                        <a:t>Disadvantages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761279">
                <a:tc>
                  <a:txBody>
                    <a:bodyPr/>
                    <a:lstStyle/>
                    <a:p>
                      <a:pPr marL="0" marR="0" lvl="0" indent="0" algn="l" rtl="0">
                        <a:spcBef>
                          <a:spcPts val="0"/>
                        </a:spcBef>
                        <a:spcAft>
                          <a:spcPts val="0"/>
                        </a:spcAft>
                        <a:buNone/>
                      </a:pPr>
                      <a:r>
                        <a:rPr lang="en-US" sz="1800" u="none" strike="noStrike" cap="none" dirty="0">
                          <a:solidFill>
                            <a:schemeClr val="dk1"/>
                          </a:solidFill>
                        </a:rPr>
                        <a:t>CICs have all the advantages of any other limited company </a:t>
                      </a:r>
                      <a:r>
                        <a:rPr kumimoji="0" lang="en-US" sz="1800" b="0" i="0" u="none" strike="noStrike" kern="0" cap="none" spc="0" normalizeH="0" baseline="0" noProof="0" dirty="0">
                          <a:ln>
                            <a:noFill/>
                          </a:ln>
                          <a:solidFill>
                            <a:srgbClr val="000000"/>
                          </a:solidFill>
                          <a:effectLst/>
                          <a:uLnTx/>
                          <a:uFillTx/>
                          <a:latin typeface="Arial"/>
                          <a:cs typeface="Arial"/>
                          <a:sym typeface="Arial"/>
                        </a:rPr>
                        <a:t>–</a:t>
                      </a:r>
                      <a:r>
                        <a:rPr lang="en-US" sz="1800" u="none" strike="noStrike" cap="none" dirty="0">
                          <a:solidFill>
                            <a:schemeClr val="dk1"/>
                          </a:solidFill>
                        </a:rPr>
                        <a:t> plus: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CICs have all the disadvantages of any other limited company – plus: </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Access to other forms of finance, for example grant funding.</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800"/>
                        <a:buFont typeface="Arial"/>
                        <a:buNone/>
                      </a:pPr>
                      <a:r>
                        <a:rPr lang="en-US" sz="1800" u="none" strike="noStrike" cap="none" dirty="0">
                          <a:solidFill>
                            <a:schemeClr val="dk1"/>
                          </a:solidFill>
                        </a:rPr>
                        <a:t>No access to the same tax breaks as charity even if 100% social enterprise.</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Flexibility and familiarity with business structure for people running the CIC.</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800"/>
                        <a:buFont typeface="Arial"/>
                        <a:buNone/>
                      </a:pPr>
                      <a:r>
                        <a:rPr lang="en-US" sz="1800" u="none" strike="noStrike" cap="none" dirty="0">
                          <a:solidFill>
                            <a:schemeClr val="dk1"/>
                          </a:solidFill>
                        </a:rPr>
                        <a:t>Restrictions on dividends that can be paid to shareholders – asset lock.</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Continuity of social purpose even if founders have to leave.</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Additional governance reporting to CIC Regulator.</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multi-national corporations (MNCs) (1)</a:t>
            </a:r>
            <a:endParaRPr dirty="0"/>
          </a:p>
        </p:txBody>
      </p:sp>
      <p:sp>
        <p:nvSpPr>
          <p:cNvPr id="178" name="Google Shape;178;p23"/>
          <p:cNvSpPr txBox="1">
            <a:spLocks noGrp="1"/>
          </p:cNvSpPr>
          <p:nvPr>
            <p:ph type="body" idx="1"/>
          </p:nvPr>
        </p:nvSpPr>
        <p:spPr>
          <a:xfrm>
            <a:off x="457200" y="1707309"/>
            <a:ext cx="8229600"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1000"/>
              </a:spcBef>
              <a:spcAft>
                <a:spcPts val="0"/>
              </a:spcAft>
              <a:buSzPts val="1800"/>
              <a:buNone/>
            </a:pPr>
            <a:r>
              <a:rPr lang="en-US" sz="1800" dirty="0"/>
              <a:t>MNCs are companies with headquarters (HQ) located in their home country but operate in two or more countries.</a:t>
            </a:r>
            <a:endParaRPr sz="1800" dirty="0"/>
          </a:p>
          <a:p>
            <a:pPr marL="0" lvl="1" indent="0" algn="l" rtl="0">
              <a:lnSpc>
                <a:spcPct val="133333"/>
              </a:lnSpc>
              <a:spcBef>
                <a:spcPts val="0"/>
              </a:spcBef>
              <a:spcAft>
                <a:spcPts val="0"/>
              </a:spcAft>
              <a:buSzPts val="1800"/>
              <a:buNone/>
            </a:pPr>
            <a:endParaRPr sz="1800" dirty="0"/>
          </a:p>
          <a:p>
            <a:pPr marL="0" lvl="1" indent="0" algn="l" rtl="0">
              <a:lnSpc>
                <a:spcPct val="133333"/>
              </a:lnSpc>
              <a:spcBef>
                <a:spcPts val="0"/>
              </a:spcBef>
              <a:spcAft>
                <a:spcPts val="0"/>
              </a:spcAft>
              <a:buSzPts val="1800"/>
              <a:buNone/>
            </a:pPr>
            <a:r>
              <a:rPr lang="en-US" sz="1800" dirty="0"/>
              <a:t>The main features of an MNC are:</a:t>
            </a:r>
            <a:endParaRPr sz="1800" dirty="0"/>
          </a:p>
          <a:p>
            <a:pPr marL="324000" lvl="0" indent="-324000" algn="l" rtl="0">
              <a:lnSpc>
                <a:spcPct val="100000"/>
              </a:lnSpc>
              <a:spcBef>
                <a:spcPts val="0"/>
              </a:spcBef>
              <a:spcAft>
                <a:spcPts val="0"/>
              </a:spcAft>
              <a:buClr>
                <a:srgbClr val="0066FF"/>
              </a:buClr>
              <a:buSzPct val="100000"/>
              <a:buFont typeface="Arial"/>
              <a:buChar char="•"/>
            </a:pPr>
            <a:r>
              <a:rPr lang="en-US" sz="1800" dirty="0"/>
              <a:t>Very high value physical and financial assets and turnover.</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Sets high targets and generates substantial profits.</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Main business activities are production and marketing.</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Multiple offices in different countries manage activities.</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Management of offices in other countries controlled by HQ.</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Continuous expansion via overseas operations, mergers &amp; acquisitions.</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Aim to sell every brand/product via huge advertising and marketing campaigns.</a:t>
            </a:r>
            <a:endParaRPr sz="1800" dirty="0"/>
          </a:p>
          <a:p>
            <a:pPr marL="0" lvl="0" indent="0" algn="l" rtl="0">
              <a:lnSpc>
                <a:spcPct val="100000"/>
              </a:lnSpc>
              <a:spcBef>
                <a:spcPts val="500"/>
              </a:spcBef>
              <a:spcAft>
                <a:spcPts val="0"/>
              </a:spcAft>
              <a:buNone/>
            </a:pPr>
            <a:endParaRPr sz="16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multi-national corporations (MNCs) (2)</a:t>
            </a:r>
            <a:endParaRPr dirty="0"/>
          </a:p>
        </p:txBody>
      </p:sp>
      <p:sp>
        <p:nvSpPr>
          <p:cNvPr id="186" name="Google Shape;186;p24"/>
          <p:cNvSpPr txBox="1">
            <a:spLocks noGrp="1"/>
          </p:cNvSpPr>
          <p:nvPr>
            <p:ph type="body" idx="1"/>
          </p:nvPr>
        </p:nvSpPr>
        <p:spPr>
          <a:xfrm>
            <a:off x="457200" y="1225759"/>
            <a:ext cx="8332171" cy="3766911"/>
          </a:xfrm>
          <a:prstGeom prst="rect">
            <a:avLst/>
          </a:prstGeom>
          <a:noFill/>
          <a:ln>
            <a:noFill/>
          </a:ln>
        </p:spPr>
        <p:txBody>
          <a:bodyPr spcFirstLastPara="1" wrap="square" lIns="0" tIns="0" rIns="0" bIns="0" anchor="t" anchorCtr="0">
            <a:noAutofit/>
          </a:bodyPr>
          <a:lstStyle/>
          <a:p>
            <a:pPr marL="0" lvl="1" indent="0" algn="l" rtl="0">
              <a:lnSpc>
                <a:spcPct val="133333"/>
              </a:lnSpc>
              <a:spcBef>
                <a:spcPts val="1000"/>
              </a:spcBef>
              <a:spcAft>
                <a:spcPts val="0"/>
              </a:spcAft>
              <a:buSzPts val="1800"/>
              <a:buNone/>
            </a:pPr>
            <a:endParaRPr lang="en-US" sz="1800" dirty="0"/>
          </a:p>
          <a:p>
            <a:pPr marL="0" lvl="1" indent="0" algn="l" rtl="0">
              <a:lnSpc>
                <a:spcPct val="133333"/>
              </a:lnSpc>
              <a:spcBef>
                <a:spcPts val="1000"/>
              </a:spcBef>
              <a:spcAft>
                <a:spcPts val="0"/>
              </a:spcAft>
              <a:buSzPts val="1800"/>
              <a:buNone/>
            </a:pPr>
            <a:r>
              <a:rPr lang="en-US" sz="1800" dirty="0"/>
              <a:t>It is not enough to sell goods/services to other countries to be classed as an MNC.</a:t>
            </a:r>
            <a:endParaRPr sz="1800" dirty="0"/>
          </a:p>
          <a:p>
            <a:pPr marL="0" lvl="1" indent="0" algn="l" rtl="0">
              <a:lnSpc>
                <a:spcPct val="133333"/>
              </a:lnSpc>
              <a:spcBef>
                <a:spcPts val="0"/>
              </a:spcBef>
              <a:spcAft>
                <a:spcPts val="0"/>
              </a:spcAft>
              <a:buSzPts val="1800"/>
              <a:buNone/>
            </a:pPr>
            <a:r>
              <a:rPr lang="en-US" sz="1800" dirty="0"/>
              <a:t>MNCs have to locate their business operations (production/marketing) in two or more countries.</a:t>
            </a:r>
            <a:endParaRPr sz="1800" dirty="0"/>
          </a:p>
          <a:p>
            <a:pPr marL="0" lvl="1" indent="0" algn="l" rtl="0">
              <a:lnSpc>
                <a:spcPct val="133333"/>
              </a:lnSpc>
              <a:spcBef>
                <a:spcPts val="0"/>
              </a:spcBef>
              <a:spcAft>
                <a:spcPts val="0"/>
              </a:spcAft>
              <a:buSzPts val="1800"/>
              <a:buNone/>
            </a:pPr>
            <a:endParaRPr sz="1800" dirty="0"/>
          </a:p>
          <a:p>
            <a:pPr marL="0" lvl="1" indent="0" algn="l" rtl="0">
              <a:lnSpc>
                <a:spcPct val="133333"/>
              </a:lnSpc>
              <a:spcBef>
                <a:spcPts val="0"/>
              </a:spcBef>
              <a:spcAft>
                <a:spcPts val="0"/>
              </a:spcAft>
              <a:buSzPts val="1800"/>
              <a:buNone/>
            </a:pPr>
            <a:r>
              <a:rPr lang="en-US" sz="1800" dirty="0"/>
              <a:t>Main reasons for becoming an MNC:</a:t>
            </a:r>
            <a:endParaRPr sz="1800" dirty="0"/>
          </a:p>
          <a:p>
            <a:pPr marL="324000" lvl="0" indent="-324000" algn="l" rtl="0">
              <a:lnSpc>
                <a:spcPct val="100000"/>
              </a:lnSpc>
              <a:spcBef>
                <a:spcPts val="0"/>
              </a:spcBef>
              <a:spcAft>
                <a:spcPts val="0"/>
              </a:spcAft>
              <a:buClr>
                <a:srgbClr val="0066FF"/>
              </a:buClr>
              <a:buSzPct val="100000"/>
              <a:buFont typeface="Arial"/>
              <a:buChar char="•"/>
            </a:pPr>
            <a:r>
              <a:rPr lang="en-US" sz="1800" dirty="0"/>
              <a:t>Glocalisation – adapt products to local markets.</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Gain access to more consumers internationally.</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Lower costs </a:t>
            </a:r>
            <a:r>
              <a:rPr lang="en-US" sz="1800" u="none" strike="noStrike" cap="none" dirty="0">
                <a:solidFill>
                  <a:schemeClr val="dk1"/>
                </a:solidFill>
              </a:rPr>
              <a:t>–</a:t>
            </a:r>
            <a:r>
              <a:rPr lang="en-US" sz="1800" dirty="0"/>
              <a:t> production and transport close to markets.</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Avoid protectionism – trade barriers like tariffs and quotas. </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Overcome cultural barriers via local management and employment.</a:t>
            </a:r>
            <a:endParaRPr sz="1800" dirty="0"/>
          </a:p>
          <a:p>
            <a:pPr marL="324000" lvl="0" indent="-222399" algn="l" rtl="0">
              <a:lnSpc>
                <a:spcPct val="100000"/>
              </a:lnSpc>
              <a:spcBef>
                <a:spcPts val="500"/>
              </a:spcBef>
              <a:spcAft>
                <a:spcPts val="0"/>
              </a:spcAft>
              <a:buClr>
                <a:schemeClr val="dk1"/>
              </a:buClr>
              <a:buSzPts val="1600"/>
              <a:buFont typeface="Arial"/>
              <a:buNone/>
            </a:pPr>
            <a:endParaRPr sz="16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multi-national corporations (MNCs) (2)</a:t>
            </a:r>
            <a:endParaRPr dirty="0"/>
          </a:p>
        </p:txBody>
      </p:sp>
      <p:sp>
        <p:nvSpPr>
          <p:cNvPr id="194" name="Google Shape;194;p25"/>
          <p:cNvSpPr txBox="1">
            <a:spLocks noGrp="1"/>
          </p:cNvSpPr>
          <p:nvPr>
            <p:ph type="body" idx="1"/>
          </p:nvPr>
        </p:nvSpPr>
        <p:spPr>
          <a:xfrm>
            <a:off x="457200" y="1635901"/>
            <a:ext cx="8154140" cy="4169709"/>
          </a:xfrm>
          <a:prstGeom prst="rect">
            <a:avLst/>
          </a:prstGeom>
          <a:noFill/>
          <a:ln>
            <a:noFill/>
          </a:ln>
        </p:spPr>
        <p:txBody>
          <a:bodyPr spcFirstLastPara="1" wrap="square" lIns="0" tIns="0" rIns="0" bIns="0" anchor="t" anchorCtr="0">
            <a:noAutofit/>
          </a:bodyPr>
          <a:lstStyle/>
          <a:p>
            <a:pPr marL="0" lvl="0" indent="0" algn="l" rtl="0">
              <a:lnSpc>
                <a:spcPct val="133333"/>
              </a:lnSpc>
              <a:spcBef>
                <a:spcPts val="2000"/>
              </a:spcBef>
              <a:spcAft>
                <a:spcPts val="0"/>
              </a:spcAft>
              <a:buNone/>
            </a:pPr>
            <a:r>
              <a:rPr lang="en-US" sz="1800" dirty="0"/>
              <a:t>The commitment to becoming an MNC is a major undertaking. Locating business operations in several countries is never simple and does not always produce the expected results.</a:t>
            </a:r>
            <a:endParaRPr sz="1800" dirty="0"/>
          </a:p>
          <a:p>
            <a:pPr marL="0" lvl="1" indent="0" algn="l" rtl="0">
              <a:lnSpc>
                <a:spcPct val="133333"/>
              </a:lnSpc>
              <a:spcBef>
                <a:spcPts val="0"/>
              </a:spcBef>
              <a:spcAft>
                <a:spcPts val="0"/>
              </a:spcAft>
              <a:buSzPts val="1800"/>
              <a:buNone/>
            </a:pPr>
            <a:endParaRPr lang="en-US" sz="1800" dirty="0"/>
          </a:p>
          <a:p>
            <a:pPr marL="0" lvl="1" indent="0" algn="l" rtl="0">
              <a:lnSpc>
                <a:spcPct val="133333"/>
              </a:lnSpc>
              <a:spcBef>
                <a:spcPts val="0"/>
              </a:spcBef>
              <a:spcAft>
                <a:spcPts val="0"/>
              </a:spcAft>
              <a:buSzPts val="1800"/>
              <a:buNone/>
            </a:pPr>
            <a:r>
              <a:rPr lang="en-US" sz="1800" dirty="0"/>
              <a:t>Main reasons for NOT becoming an MNC:</a:t>
            </a:r>
            <a:endParaRPr sz="1800" dirty="0"/>
          </a:p>
          <a:p>
            <a:pPr marL="324000" lvl="0" indent="-324000" algn="l" rtl="0">
              <a:lnSpc>
                <a:spcPct val="100000"/>
              </a:lnSpc>
              <a:spcBef>
                <a:spcPts val="0"/>
              </a:spcBef>
              <a:spcAft>
                <a:spcPts val="0"/>
              </a:spcAft>
              <a:buClr>
                <a:srgbClr val="0066FF"/>
              </a:buClr>
              <a:buSzPct val="100000"/>
              <a:buFont typeface="Arial"/>
              <a:buChar char="•"/>
            </a:pPr>
            <a:r>
              <a:rPr lang="en-US" sz="1800" dirty="0"/>
              <a:t>Globalisation: perceived as imposing HQs’ home culture.</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Diseconomies of scale with several production centres.</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Communications and logistics more complex and costly.</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Deeply ingrained attitudes to working practice difficult to change.</a:t>
            </a:r>
            <a:endParaRPr sz="1800" dirty="0"/>
          </a:p>
          <a:p>
            <a:pPr marL="324000" lvl="0" indent="-222399" algn="l" rtl="0">
              <a:lnSpc>
                <a:spcPct val="100000"/>
              </a:lnSpc>
              <a:spcBef>
                <a:spcPts val="500"/>
              </a:spcBef>
              <a:spcAft>
                <a:spcPts val="0"/>
              </a:spcAft>
              <a:buClr>
                <a:schemeClr val="dk1"/>
              </a:buClr>
              <a:buSzPts val="1600"/>
              <a:buFont typeface="Arial"/>
              <a:buNone/>
            </a:pPr>
            <a:endParaRPr sz="16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franchises</a:t>
            </a:r>
            <a:endParaRPr dirty="0"/>
          </a:p>
        </p:txBody>
      </p:sp>
      <p:sp>
        <p:nvSpPr>
          <p:cNvPr id="201" name="Google Shape;201;p26"/>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285750" lvl="1" indent="-285750" algn="l" rtl="0">
              <a:lnSpc>
                <a:spcPct val="133333"/>
              </a:lnSpc>
              <a:spcBef>
                <a:spcPts val="1000"/>
              </a:spcBef>
              <a:spcAft>
                <a:spcPts val="0"/>
              </a:spcAft>
              <a:buSzPts val="1800"/>
              <a:buFont typeface="Arial" panose="020B0604020202020204" pitchFamily="34" charset="0"/>
              <a:buChar char="•"/>
            </a:pPr>
            <a:r>
              <a:rPr lang="en-US" sz="1800" dirty="0"/>
              <a:t>A franchise is an established business with a success record that allows a third party to purchase the right to operate a business using its trade name.</a:t>
            </a:r>
            <a:endParaRPr dirty="0"/>
          </a:p>
          <a:p>
            <a:pPr marL="285750" lvl="1" indent="-285750" algn="l" rtl="0">
              <a:lnSpc>
                <a:spcPct val="133333"/>
              </a:lnSpc>
              <a:spcBef>
                <a:spcPts val="0"/>
              </a:spcBef>
              <a:spcAft>
                <a:spcPts val="0"/>
              </a:spcAft>
              <a:buSzPts val="1800"/>
              <a:buFont typeface="Arial" panose="020B0604020202020204" pitchFamily="34" charset="0"/>
              <a:buChar char="•"/>
            </a:pPr>
            <a:endParaRPr sz="1800" dirty="0"/>
          </a:p>
          <a:p>
            <a:pPr marL="285750" lvl="1" indent="-285750" algn="l" rtl="0">
              <a:lnSpc>
                <a:spcPct val="133333"/>
              </a:lnSpc>
              <a:spcBef>
                <a:spcPts val="0"/>
              </a:spcBef>
              <a:spcAft>
                <a:spcPts val="0"/>
              </a:spcAft>
              <a:buSzPts val="1800"/>
              <a:buFont typeface="Arial" panose="020B0604020202020204" pitchFamily="34" charset="0"/>
              <a:buChar char="•"/>
            </a:pPr>
            <a:r>
              <a:rPr lang="en-US" sz="1800" dirty="0"/>
              <a:t>The original owner is the franchisor, who allows the third party – the franchisee –to run a duplicate business in specific area for a franchise fee and a percentage of the profits.</a:t>
            </a:r>
            <a:endParaRPr dirty="0"/>
          </a:p>
          <a:p>
            <a:pPr marL="285750" lvl="1" indent="-285750" algn="l" rtl="0">
              <a:lnSpc>
                <a:spcPct val="133333"/>
              </a:lnSpc>
              <a:spcBef>
                <a:spcPts val="0"/>
              </a:spcBef>
              <a:spcAft>
                <a:spcPts val="0"/>
              </a:spcAft>
              <a:buSzPts val="1800"/>
              <a:buFont typeface="Arial" panose="020B0604020202020204" pitchFamily="34" charset="0"/>
              <a:buChar char="•"/>
            </a:pPr>
            <a:endParaRPr sz="1800" dirty="0"/>
          </a:p>
          <a:p>
            <a:pPr marL="285750" lvl="1" indent="-285750" algn="l" rtl="0">
              <a:lnSpc>
                <a:spcPct val="133333"/>
              </a:lnSpc>
              <a:spcBef>
                <a:spcPts val="0"/>
              </a:spcBef>
              <a:spcAft>
                <a:spcPts val="0"/>
              </a:spcAft>
              <a:buSzPts val="1800"/>
              <a:buFont typeface="Arial" panose="020B0604020202020204" pitchFamily="34" charset="0"/>
              <a:buChar char="•"/>
            </a:pPr>
            <a:r>
              <a:rPr lang="en-US" sz="1800" dirty="0"/>
              <a:t>The percentage payment of profits is known as a royalty fee and is paid every year. </a:t>
            </a:r>
            <a:endParaRPr dirty="0"/>
          </a:p>
          <a:p>
            <a:pPr marL="285750" lvl="1" indent="-285750" algn="l" rtl="0">
              <a:lnSpc>
                <a:spcPct val="133333"/>
              </a:lnSpc>
              <a:spcBef>
                <a:spcPts val="0"/>
              </a:spcBef>
              <a:spcAft>
                <a:spcPts val="0"/>
              </a:spcAft>
              <a:buSzPts val="1800"/>
              <a:buFont typeface="Arial" panose="020B0604020202020204" pitchFamily="34" charset="0"/>
              <a:buChar char="•"/>
            </a:pPr>
            <a:endParaRPr sz="1800" dirty="0"/>
          </a:p>
          <a:p>
            <a:pPr marL="285750" lvl="1" indent="-285750" algn="l" rtl="0">
              <a:lnSpc>
                <a:spcPct val="133333"/>
              </a:lnSpc>
              <a:spcBef>
                <a:spcPts val="0"/>
              </a:spcBef>
              <a:spcAft>
                <a:spcPts val="0"/>
              </a:spcAft>
              <a:buSzPts val="1800"/>
              <a:buFont typeface="Arial" panose="020B0604020202020204" pitchFamily="34" charset="0"/>
              <a:buChar char="•"/>
            </a:pPr>
            <a:r>
              <a:rPr lang="en-US" sz="1800" dirty="0"/>
              <a:t>In exchange, the franchisee is allowed to use the branding, trademarks, marketing materials, systems and processes of the franchise.</a:t>
            </a:r>
            <a:endParaRPr dirty="0"/>
          </a:p>
          <a:p>
            <a:pPr marL="0" lvl="1" indent="0" algn="l" rtl="0">
              <a:lnSpc>
                <a:spcPct val="133333"/>
              </a:lnSpc>
              <a:spcBef>
                <a:spcPts val="0"/>
              </a:spcBef>
              <a:spcAft>
                <a:spcPts val="0"/>
              </a:spcAft>
              <a:buSzPts val="1800"/>
              <a:buNone/>
            </a:pPr>
            <a:endParaRPr sz="18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2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Franchises  – advantages and disadvantages</a:t>
            </a:r>
            <a:endParaRPr dirty="0"/>
          </a:p>
        </p:txBody>
      </p:sp>
      <p:graphicFrame>
        <p:nvGraphicFramePr>
          <p:cNvPr id="208" name="Google Shape;208;p27"/>
          <p:cNvGraphicFramePr/>
          <p:nvPr>
            <p:extLst>
              <p:ext uri="{D42A27DB-BD31-4B8C-83A1-F6EECF244321}">
                <p14:modId xmlns:p14="http://schemas.microsoft.com/office/powerpoint/2010/main" val="156791442"/>
              </p:ext>
            </p:extLst>
          </p:nvPr>
        </p:nvGraphicFramePr>
        <p:xfrm>
          <a:off x="427156" y="1786585"/>
          <a:ext cx="8229600" cy="3499535"/>
        </p:xfrm>
        <a:graphic>
          <a:graphicData uri="http://schemas.openxmlformats.org/drawingml/2006/table">
            <a:tbl>
              <a:tblPr firstRow="1" bandRow="1">
                <a:noFill/>
                <a:tableStyleId>{8670017A-09CC-4166-963B-D50073C17F9D}</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ctr" rtl="0">
                        <a:spcBef>
                          <a:spcPts val="0"/>
                        </a:spcBef>
                        <a:spcAft>
                          <a:spcPts val="0"/>
                        </a:spcAft>
                        <a:buNone/>
                      </a:pPr>
                      <a:r>
                        <a:rPr lang="en-US" sz="2000" u="none" strike="noStrike" cap="none" dirty="0">
                          <a:solidFill>
                            <a:schemeClr val="dk1"/>
                          </a:solidFill>
                        </a:rPr>
                        <a:t>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u="none" strike="noStrike" cap="none" dirty="0">
                          <a:solidFill>
                            <a:schemeClr val="dk1"/>
                          </a:solidFill>
                        </a:rPr>
                        <a:t>Disadvantages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Franchisor provides full training for operating the business.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Must conform to the regulations set out by the franchisor.</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Franchises have a higher success rate than start-ups.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800"/>
                        <a:buFont typeface="Arial"/>
                        <a:buNone/>
                      </a:pPr>
                      <a:r>
                        <a:rPr lang="en-US" sz="1800" u="none" strike="noStrike" cap="none" dirty="0">
                          <a:solidFill>
                            <a:schemeClr val="dk1"/>
                          </a:solidFill>
                        </a:rPr>
                        <a:t>Limited decision-making powers when running the business. </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Can be easier to secure external finance.</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800"/>
                        <a:buFont typeface="Arial"/>
                        <a:buNone/>
                      </a:pPr>
                      <a:r>
                        <a:rPr lang="en-US" sz="1800" u="none" strike="noStrike" cap="none" dirty="0">
                          <a:solidFill>
                            <a:schemeClr val="dk1"/>
                          </a:solidFill>
                        </a:rPr>
                        <a:t>Locked into a legally binding contract for at least 5 years (on average).</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Brand recognition and ready-made loyal customers for popular brands.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Have to pay a percentage of profits in royalty fees every year.</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cooperatives (1)</a:t>
            </a:r>
            <a:endParaRPr dirty="0"/>
          </a:p>
        </p:txBody>
      </p:sp>
      <p:sp>
        <p:nvSpPr>
          <p:cNvPr id="215" name="Google Shape;215;p28"/>
          <p:cNvSpPr txBox="1">
            <a:spLocks noGrp="1"/>
          </p:cNvSpPr>
          <p:nvPr>
            <p:ph type="body" idx="1"/>
          </p:nvPr>
        </p:nvSpPr>
        <p:spPr>
          <a:xfrm>
            <a:off x="457200" y="1334116"/>
            <a:ext cx="8229600" cy="4248000"/>
          </a:xfrm>
          <a:prstGeom prst="rect">
            <a:avLst/>
          </a:prstGeom>
          <a:noFill/>
          <a:ln>
            <a:noFill/>
          </a:ln>
        </p:spPr>
        <p:txBody>
          <a:bodyPr spcFirstLastPara="1" wrap="square" lIns="0" tIns="0" rIns="0" bIns="0" anchor="t" anchorCtr="0">
            <a:noAutofit/>
          </a:bodyPr>
          <a:lstStyle/>
          <a:p>
            <a:pPr marL="0" lvl="0" indent="0" algn="l" rtl="0">
              <a:lnSpc>
                <a:spcPct val="133333"/>
              </a:lnSpc>
              <a:spcBef>
                <a:spcPts val="2000"/>
              </a:spcBef>
              <a:spcAft>
                <a:spcPts val="0"/>
              </a:spcAft>
              <a:buNone/>
            </a:pPr>
            <a:r>
              <a:rPr lang="en-US" dirty="0"/>
              <a:t>Definition:</a:t>
            </a:r>
          </a:p>
          <a:p>
            <a:pPr marL="0" lvl="0" indent="0" algn="l" rtl="0">
              <a:lnSpc>
                <a:spcPct val="133333"/>
              </a:lnSpc>
              <a:spcBef>
                <a:spcPts val="2000"/>
              </a:spcBef>
              <a:spcAft>
                <a:spcPts val="0"/>
              </a:spcAft>
              <a:buNone/>
            </a:pPr>
            <a:r>
              <a:rPr lang="en-US" dirty="0"/>
              <a:t>An autonomous association of persons united voluntarily to meet their common economic, social and cultural needs and aspirations through a jointly owned and democratically controlled enterprise. (International Cooperative Alliance 1994)</a:t>
            </a:r>
            <a:endParaRPr dirty="0"/>
          </a:p>
          <a:p>
            <a:pPr marL="0" lvl="1" indent="0" algn="l" rtl="0">
              <a:lnSpc>
                <a:spcPct val="133333"/>
              </a:lnSpc>
              <a:spcBef>
                <a:spcPts val="1000"/>
              </a:spcBef>
              <a:spcAft>
                <a:spcPts val="0"/>
              </a:spcAft>
              <a:buSzPts val="1800"/>
              <a:buNone/>
            </a:pPr>
            <a:r>
              <a:rPr lang="en-US" dirty="0"/>
              <a:t>Cooperatives based on the ethical values of: </a:t>
            </a:r>
            <a:endParaRPr dirty="0"/>
          </a:p>
          <a:p>
            <a:pPr marL="324000" lvl="0" indent="-324000" algn="l" rtl="0">
              <a:lnSpc>
                <a:spcPct val="100000"/>
              </a:lnSpc>
              <a:spcBef>
                <a:spcPts val="0"/>
              </a:spcBef>
              <a:spcAft>
                <a:spcPts val="0"/>
              </a:spcAft>
              <a:buClr>
                <a:srgbClr val="0070C0"/>
              </a:buClr>
              <a:buSzPts val="1600"/>
              <a:buFont typeface="Arial" panose="020B0604020202020204" pitchFamily="34" charset="0"/>
              <a:buChar char="•"/>
            </a:pPr>
            <a:r>
              <a:rPr lang="en-US" dirty="0"/>
              <a:t>honesty.</a:t>
            </a:r>
          </a:p>
          <a:p>
            <a:pPr marL="324000" lvl="0" indent="-324000" algn="l" rtl="0">
              <a:lnSpc>
                <a:spcPct val="100000"/>
              </a:lnSpc>
              <a:spcBef>
                <a:spcPts val="500"/>
              </a:spcBef>
              <a:spcAft>
                <a:spcPts val="0"/>
              </a:spcAft>
              <a:buClr>
                <a:srgbClr val="0070C0"/>
              </a:buClr>
              <a:buSzPts val="1600"/>
              <a:buFont typeface="Arial" panose="020B0604020202020204" pitchFamily="34" charset="0"/>
              <a:buChar char="•"/>
            </a:pPr>
            <a:r>
              <a:rPr lang="en-US" dirty="0"/>
              <a:t>openness.</a:t>
            </a:r>
          </a:p>
          <a:p>
            <a:pPr marL="324000" lvl="0" indent="-324000" algn="l" rtl="0">
              <a:lnSpc>
                <a:spcPct val="100000"/>
              </a:lnSpc>
              <a:spcBef>
                <a:spcPts val="500"/>
              </a:spcBef>
              <a:spcAft>
                <a:spcPts val="0"/>
              </a:spcAft>
              <a:buClr>
                <a:srgbClr val="0070C0"/>
              </a:buClr>
              <a:buSzPts val="1600"/>
              <a:buFont typeface="Arial" panose="020B0604020202020204" pitchFamily="34" charset="0"/>
              <a:buChar char="•"/>
            </a:pPr>
            <a:r>
              <a:rPr lang="en-US" dirty="0"/>
              <a:t>democracy.</a:t>
            </a:r>
          </a:p>
          <a:p>
            <a:pPr marL="324000" lvl="0" indent="-324000" algn="l" rtl="0">
              <a:lnSpc>
                <a:spcPct val="100000"/>
              </a:lnSpc>
              <a:spcBef>
                <a:spcPts val="500"/>
              </a:spcBef>
              <a:spcAft>
                <a:spcPts val="0"/>
              </a:spcAft>
              <a:buClr>
                <a:srgbClr val="0070C0"/>
              </a:buClr>
              <a:buSzPts val="1600"/>
              <a:buFont typeface="Arial" panose="020B0604020202020204" pitchFamily="34" charset="0"/>
              <a:buChar char="•"/>
            </a:pPr>
            <a:r>
              <a:rPr lang="en-US" dirty="0"/>
              <a:t>caring for others.</a:t>
            </a:r>
          </a:p>
          <a:p>
            <a:pPr marL="324000" lvl="0" indent="-324000" algn="l" rtl="0">
              <a:lnSpc>
                <a:spcPct val="100000"/>
              </a:lnSpc>
              <a:spcBef>
                <a:spcPts val="500"/>
              </a:spcBef>
              <a:spcAft>
                <a:spcPts val="0"/>
              </a:spcAft>
              <a:buClr>
                <a:srgbClr val="0070C0"/>
              </a:buClr>
              <a:buSzPts val="1600"/>
              <a:buFont typeface="Arial" panose="020B0604020202020204" pitchFamily="34" charset="0"/>
              <a:buChar char="•"/>
            </a:pPr>
            <a:r>
              <a:rPr lang="en-US" dirty="0"/>
              <a:t>social responsibility.</a:t>
            </a:r>
          </a:p>
          <a:p>
            <a:pPr marL="387351" lvl="0" indent="-285750" algn="l" rtl="0">
              <a:lnSpc>
                <a:spcPct val="100000"/>
              </a:lnSpc>
              <a:spcBef>
                <a:spcPts val="500"/>
              </a:spcBef>
              <a:spcAft>
                <a:spcPts val="0"/>
              </a:spcAft>
              <a:buClr>
                <a:srgbClr val="0070C0"/>
              </a:buClr>
              <a:buSzPts val="1600"/>
              <a:buFont typeface="Arial" panose="020B0604020202020204" pitchFamily="34" charset="0"/>
              <a:buChar char="•"/>
            </a:pPr>
            <a:endParaRPr sz="1600" dirty="0"/>
          </a:p>
          <a:p>
            <a:pPr marL="324000" lvl="0" indent="-222399" algn="l" rtl="0">
              <a:lnSpc>
                <a:spcPct val="100000"/>
              </a:lnSpc>
              <a:spcBef>
                <a:spcPts val="500"/>
              </a:spcBef>
              <a:spcAft>
                <a:spcPts val="0"/>
              </a:spcAft>
              <a:buClr>
                <a:schemeClr val="dk1"/>
              </a:buClr>
              <a:buSzPts val="1600"/>
              <a:buFont typeface="Arial"/>
              <a:buNone/>
            </a:pPr>
            <a:endParaRPr sz="16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2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cooperatives (2)</a:t>
            </a:r>
            <a:endParaRPr dirty="0"/>
          </a:p>
        </p:txBody>
      </p:sp>
      <p:sp>
        <p:nvSpPr>
          <p:cNvPr id="222" name="Google Shape;222;p29"/>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285750" lvl="1" indent="-285750" algn="l" rtl="0">
              <a:lnSpc>
                <a:spcPct val="133333"/>
              </a:lnSpc>
              <a:spcBef>
                <a:spcPts val="1000"/>
              </a:spcBef>
              <a:spcAft>
                <a:spcPts val="0"/>
              </a:spcAft>
              <a:buSzPts val="1800"/>
              <a:buFont typeface="Arial" panose="020B0604020202020204" pitchFamily="34" charset="0"/>
              <a:buChar char="•"/>
            </a:pPr>
            <a:r>
              <a:rPr lang="en-US" dirty="0"/>
              <a:t>A cooperative is a democratically run organisation that is open to everyone, owned and run by members for members.</a:t>
            </a:r>
            <a:endParaRPr dirty="0"/>
          </a:p>
          <a:p>
            <a:pPr marL="285750" lvl="1" indent="-285750" algn="l" rtl="0">
              <a:lnSpc>
                <a:spcPct val="133333"/>
              </a:lnSpc>
              <a:spcBef>
                <a:spcPts val="0"/>
              </a:spcBef>
              <a:spcAft>
                <a:spcPts val="0"/>
              </a:spcAft>
              <a:buSzPts val="1800"/>
              <a:buFont typeface="Arial" panose="020B0604020202020204" pitchFamily="34" charset="0"/>
              <a:buChar char="•"/>
            </a:pPr>
            <a:endParaRPr dirty="0"/>
          </a:p>
          <a:p>
            <a:pPr marL="285750" lvl="1" indent="-285750" algn="l" rtl="0">
              <a:lnSpc>
                <a:spcPct val="133333"/>
              </a:lnSpc>
              <a:spcBef>
                <a:spcPts val="0"/>
              </a:spcBef>
              <a:spcAft>
                <a:spcPts val="0"/>
              </a:spcAft>
              <a:buSzPts val="1800"/>
              <a:buFont typeface="Arial" panose="020B0604020202020204" pitchFamily="34" charset="0"/>
              <a:buChar char="•"/>
            </a:pPr>
            <a:r>
              <a:rPr lang="en-US" dirty="0"/>
              <a:t>Usually, a trading business selling goods or services, generating profits that members decide how they should be used or distributed.</a:t>
            </a:r>
            <a:endParaRPr dirty="0"/>
          </a:p>
          <a:p>
            <a:pPr marL="285750" lvl="1" indent="-285750" algn="l" rtl="0">
              <a:lnSpc>
                <a:spcPct val="133333"/>
              </a:lnSpc>
              <a:spcBef>
                <a:spcPts val="0"/>
              </a:spcBef>
              <a:spcAft>
                <a:spcPts val="0"/>
              </a:spcAft>
              <a:buSzPts val="1800"/>
              <a:buFont typeface="Arial" panose="020B0604020202020204" pitchFamily="34" charset="0"/>
              <a:buChar char="•"/>
            </a:pPr>
            <a:endParaRPr dirty="0"/>
          </a:p>
          <a:p>
            <a:pPr marL="285750" lvl="1" indent="-285750" algn="l" rtl="0">
              <a:lnSpc>
                <a:spcPct val="133333"/>
              </a:lnSpc>
              <a:spcBef>
                <a:spcPts val="0"/>
              </a:spcBef>
              <a:spcAft>
                <a:spcPts val="0"/>
              </a:spcAft>
              <a:buSzPts val="1800"/>
              <a:buFont typeface="Arial" panose="020B0604020202020204" pitchFamily="34" charset="0"/>
              <a:buChar char="•"/>
            </a:pPr>
            <a:r>
              <a:rPr lang="en-US" dirty="0"/>
              <a:t>It can be incorporated with liability limited by shares or guarantee.</a:t>
            </a:r>
            <a:endParaRPr dirty="0"/>
          </a:p>
          <a:p>
            <a:pPr marL="0" lvl="1" indent="0" algn="l" rtl="0">
              <a:lnSpc>
                <a:spcPct val="133333"/>
              </a:lnSpc>
              <a:spcBef>
                <a:spcPts val="0"/>
              </a:spcBef>
              <a:spcAft>
                <a:spcPts val="0"/>
              </a:spcAft>
              <a:buSzPts val="1800"/>
              <a:buNone/>
            </a:pPr>
            <a:endParaRPr dirty="0"/>
          </a:p>
          <a:p>
            <a:pPr marL="285750" lvl="1" indent="-285750" algn="l" rtl="0">
              <a:lnSpc>
                <a:spcPct val="133333"/>
              </a:lnSpc>
              <a:spcBef>
                <a:spcPts val="0"/>
              </a:spcBef>
              <a:spcAft>
                <a:spcPts val="0"/>
              </a:spcAft>
              <a:buSzPts val="1800"/>
              <a:buFont typeface="Arial" panose="020B0604020202020204" pitchFamily="34" charset="0"/>
              <a:buChar char="•"/>
            </a:pPr>
            <a:r>
              <a:rPr lang="en-US" dirty="0"/>
              <a:t>Or unincorporated, which means one or more members will have to sign contracts on behalf of the co-op and become personally liable for any debts it incurs.</a:t>
            </a:r>
            <a:endParaRPr dirty="0"/>
          </a:p>
          <a:p>
            <a:pPr marL="0" lvl="1" indent="0" algn="l" rtl="0">
              <a:lnSpc>
                <a:spcPct val="133333"/>
              </a:lnSpc>
              <a:spcBef>
                <a:spcPts val="0"/>
              </a:spcBef>
              <a:spcAft>
                <a:spcPts val="0"/>
              </a:spcAft>
              <a:buSzPts val="1800"/>
              <a:buNone/>
            </a:pP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3"/>
          <p:cNvSpPr txBox="1">
            <a:spLocks noGrp="1"/>
          </p:cNvSpPr>
          <p:nvPr>
            <p:ph type="title"/>
          </p:nvPr>
        </p:nvSpPr>
        <p:spPr>
          <a:xfrm>
            <a:off x="457200" y="1021534"/>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What do we mean by the term legal entity?</a:t>
            </a:r>
            <a:endParaRPr dirty="0"/>
          </a:p>
        </p:txBody>
      </p:sp>
      <p:sp>
        <p:nvSpPr>
          <p:cNvPr id="41" name="Google Shape;41;p3"/>
          <p:cNvSpPr txBox="1">
            <a:spLocks noGrp="1"/>
          </p:cNvSpPr>
          <p:nvPr>
            <p:ph type="body" idx="1"/>
          </p:nvPr>
        </p:nvSpPr>
        <p:spPr>
          <a:xfrm>
            <a:off x="457200" y="1515422"/>
            <a:ext cx="8229600" cy="3917969"/>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Definition:</a:t>
            </a:r>
          </a:p>
          <a:p>
            <a:pPr marL="0" lvl="0" indent="0" algn="l" rtl="0">
              <a:lnSpc>
                <a:spcPct val="120000"/>
              </a:lnSpc>
              <a:spcBef>
                <a:spcPts val="0"/>
              </a:spcBef>
              <a:spcAft>
                <a:spcPts val="0"/>
              </a:spcAft>
              <a:buNone/>
            </a:pPr>
            <a:r>
              <a:rPr lang="en-US" dirty="0"/>
              <a:t>In business, a legal entity is any organisation or company that is recognised as having legal rights and responsibilities: such as – entering into contracts to act as a buyer, seller or supplier and (depending on its structure) can sue or be sued in a court of law.</a:t>
            </a:r>
            <a:endParaRPr dirty="0"/>
          </a:p>
          <a:p>
            <a:pPr marL="0" lvl="0" indent="0" algn="l" rtl="0">
              <a:lnSpc>
                <a:spcPct val="120000"/>
              </a:lnSpc>
              <a:spcBef>
                <a:spcPts val="1000"/>
              </a:spcBef>
              <a:spcAft>
                <a:spcPts val="0"/>
              </a:spcAft>
              <a:buNone/>
            </a:pPr>
            <a:endParaRPr dirty="0"/>
          </a:p>
          <a:p>
            <a:pPr marL="0" lvl="0" indent="0" algn="l" rtl="0">
              <a:lnSpc>
                <a:spcPct val="120000"/>
              </a:lnSpc>
              <a:spcBef>
                <a:spcPts val="1000"/>
              </a:spcBef>
              <a:spcAft>
                <a:spcPts val="0"/>
              </a:spcAft>
              <a:buNone/>
            </a:pPr>
            <a:endParaRPr dirty="0"/>
          </a:p>
          <a:p>
            <a:pPr marL="0" lvl="0" indent="0" algn="l" rtl="0">
              <a:lnSpc>
                <a:spcPct val="120000"/>
              </a:lnSpc>
              <a:spcBef>
                <a:spcPts val="1000"/>
              </a:spcBef>
              <a:spcAft>
                <a:spcPts val="0"/>
              </a:spcAft>
              <a:buNone/>
            </a:pPr>
            <a:endParaRPr dirty="0"/>
          </a:p>
          <a:p>
            <a:pPr marL="0" lvl="0" indent="0" algn="l" rtl="0">
              <a:lnSpc>
                <a:spcPct val="120000"/>
              </a:lnSpc>
              <a:spcBef>
                <a:spcPts val="0"/>
              </a:spcBef>
              <a:spcAft>
                <a:spcPts val="0"/>
              </a:spcAft>
              <a:buNone/>
            </a:pPr>
            <a:endParaRPr dirty="0"/>
          </a:p>
          <a:p>
            <a:pPr marL="0" lvl="0" indent="0" algn="l" rtl="0">
              <a:lnSpc>
                <a:spcPct val="120000"/>
              </a:lnSpc>
              <a:spcBef>
                <a:spcPts val="0"/>
              </a:spcBef>
              <a:spcAft>
                <a:spcPts val="0"/>
              </a:spcAft>
              <a:buNone/>
            </a:pPr>
            <a:endParaRPr dirty="0"/>
          </a:p>
          <a:p>
            <a:pPr marL="0" lvl="0" indent="0" algn="l" rtl="0">
              <a:lnSpc>
                <a:spcPct val="120000"/>
              </a:lnSpc>
              <a:spcBef>
                <a:spcPts val="0"/>
              </a:spcBef>
              <a:spcAft>
                <a:spcPts val="0"/>
              </a:spcAft>
              <a:buNone/>
            </a:pPr>
            <a:r>
              <a:rPr lang="en-US" dirty="0"/>
              <a:t> 	Sellers	     	    (Business) Buyers		Suppliers</a:t>
            </a:r>
            <a:endParaRPr dirty="0"/>
          </a:p>
        </p:txBody>
      </p:sp>
      <p:pic>
        <p:nvPicPr>
          <p:cNvPr id="1026" name="Picture 2">
            <a:extLst>
              <a:ext uri="{FF2B5EF4-FFF2-40B4-BE49-F238E27FC236}">
                <a16:creationId xmlns:a16="http://schemas.microsoft.com/office/drawing/2014/main" id="{800EE552-F9CF-E9F0-E60A-7E67A0571961}"/>
              </a:ext>
            </a:extLst>
          </p:cNvPr>
          <p:cNvPicPr>
            <a:picLocks noChangeAspect="1" noChangeArrowheads="1"/>
          </p:cNvPicPr>
          <p:nvPr/>
        </p:nvPicPr>
        <p:blipFill>
          <a:blip r:embed="rId3"/>
          <a:srcRect/>
          <a:stretch/>
        </p:blipFill>
        <p:spPr bwMode="auto">
          <a:xfrm>
            <a:off x="641074" y="3866816"/>
            <a:ext cx="2229332" cy="125734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FFF8DD44-DF9A-5856-A996-73A89F301008}"/>
              </a:ext>
            </a:extLst>
          </p:cNvPr>
          <p:cNvPicPr>
            <a:picLocks noChangeAspect="1" noChangeArrowheads="1"/>
          </p:cNvPicPr>
          <p:nvPr/>
        </p:nvPicPr>
        <p:blipFill>
          <a:blip r:embed="rId4"/>
          <a:srcRect/>
          <a:stretch/>
        </p:blipFill>
        <p:spPr bwMode="auto">
          <a:xfrm>
            <a:off x="3516639" y="3866816"/>
            <a:ext cx="2115378" cy="141307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5C49AD09-6CE8-D2E5-2B70-7DFB84B09E9D}"/>
              </a:ext>
            </a:extLst>
          </p:cNvPr>
          <p:cNvPicPr>
            <a:picLocks noChangeAspect="1" noChangeArrowheads="1"/>
          </p:cNvPicPr>
          <p:nvPr/>
        </p:nvPicPr>
        <p:blipFill>
          <a:blip r:embed="rId5"/>
          <a:srcRect/>
          <a:stretch/>
        </p:blipFill>
        <p:spPr bwMode="auto">
          <a:xfrm>
            <a:off x="6278250" y="3866816"/>
            <a:ext cx="2224676" cy="12502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Cooperatives  – advantages and disadvantages</a:t>
            </a:r>
            <a:endParaRPr dirty="0"/>
          </a:p>
        </p:txBody>
      </p:sp>
      <p:graphicFrame>
        <p:nvGraphicFramePr>
          <p:cNvPr id="229" name="Google Shape;229;p30"/>
          <p:cNvGraphicFramePr/>
          <p:nvPr>
            <p:extLst>
              <p:ext uri="{D42A27DB-BD31-4B8C-83A1-F6EECF244321}">
                <p14:modId xmlns:p14="http://schemas.microsoft.com/office/powerpoint/2010/main" val="2456119269"/>
              </p:ext>
            </p:extLst>
          </p:nvPr>
        </p:nvGraphicFramePr>
        <p:xfrm>
          <a:off x="427156" y="1786585"/>
          <a:ext cx="8229600" cy="3499535"/>
        </p:xfrm>
        <a:graphic>
          <a:graphicData uri="http://schemas.openxmlformats.org/drawingml/2006/table">
            <a:tbl>
              <a:tblPr firstRow="1" bandRow="1">
                <a:noFill/>
                <a:tableStyleId>{8670017A-09CC-4166-963B-D50073C17F9D}</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ctr" rtl="0">
                        <a:spcBef>
                          <a:spcPts val="0"/>
                        </a:spcBef>
                        <a:spcAft>
                          <a:spcPts val="0"/>
                        </a:spcAft>
                        <a:buNone/>
                      </a:pPr>
                      <a:r>
                        <a:rPr lang="en-US" sz="2000" u="none" strike="noStrike" cap="none" dirty="0">
                          <a:solidFill>
                            <a:schemeClr val="dk1"/>
                          </a:solidFill>
                        </a:rPr>
                        <a:t>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u="none" strike="noStrike" cap="none" dirty="0">
                          <a:solidFill>
                            <a:schemeClr val="dk1"/>
                          </a:solidFill>
                        </a:rPr>
                        <a:t>Disadvantages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No restrictions on numbers of members allowed.</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Limited start up capital – members pay a nominal fee.</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Democratic management running the business.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800"/>
                        <a:buFont typeface="Arial"/>
                        <a:buNone/>
                      </a:pPr>
                      <a:r>
                        <a:rPr lang="en-US" sz="1800" u="none" strike="noStrike" cap="none" dirty="0">
                          <a:solidFill>
                            <a:schemeClr val="dk1"/>
                          </a:solidFill>
                        </a:rPr>
                        <a:t>Potentially inefficient/untrained management.</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Service orientated towards members and community.</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800"/>
                        <a:buFont typeface="Arial"/>
                        <a:buNone/>
                      </a:pPr>
                      <a:r>
                        <a:rPr lang="en-US" sz="1800" u="none" strike="noStrike" cap="none" dirty="0">
                          <a:solidFill>
                            <a:schemeClr val="dk1"/>
                          </a:solidFill>
                        </a:rPr>
                        <a:t>Conflict – disagreements/factions among members.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Stability </a:t>
                      </a:r>
                      <a:r>
                        <a:rPr kumimoji="0" lang="en-US" sz="1800" b="0" i="0" u="none" strike="noStrike" kern="0" cap="none" spc="0" normalizeH="0" baseline="0" noProof="0" dirty="0">
                          <a:ln>
                            <a:noFill/>
                          </a:ln>
                          <a:solidFill>
                            <a:srgbClr val="000000"/>
                          </a:solidFill>
                          <a:effectLst/>
                          <a:uLnTx/>
                          <a:uFillTx/>
                          <a:latin typeface="Arial"/>
                          <a:cs typeface="Arial"/>
                          <a:sym typeface="Arial"/>
                        </a:rPr>
                        <a:t>–</a:t>
                      </a:r>
                      <a:r>
                        <a:rPr lang="en-US" sz="1800" u="none" strike="noStrike" cap="none" dirty="0">
                          <a:solidFill>
                            <a:schemeClr val="dk1"/>
                          </a:solidFill>
                        </a:rPr>
                        <a:t> always someone to rely on to keep things operational.</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Lack of motivation and incentives to succeed.</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charities (1)</a:t>
            </a:r>
            <a:endParaRPr dirty="0"/>
          </a:p>
        </p:txBody>
      </p:sp>
      <p:sp>
        <p:nvSpPr>
          <p:cNvPr id="235" name="Google Shape;235;p31"/>
          <p:cNvSpPr txBox="1">
            <a:spLocks noGrp="1"/>
          </p:cNvSpPr>
          <p:nvPr>
            <p:ph type="body" idx="1"/>
          </p:nvPr>
        </p:nvSpPr>
        <p:spPr>
          <a:xfrm>
            <a:off x="457200" y="1512000"/>
            <a:ext cx="8363272" cy="443728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1000"/>
              </a:spcBef>
              <a:spcAft>
                <a:spcPts val="0"/>
              </a:spcAft>
              <a:buSzPts val="1800"/>
              <a:buNone/>
            </a:pPr>
            <a:r>
              <a:rPr lang="en-US" sz="1800" dirty="0"/>
              <a:t>Definition:</a:t>
            </a:r>
          </a:p>
          <a:p>
            <a:pPr marL="0" lvl="1" indent="0" algn="l" rtl="0">
              <a:lnSpc>
                <a:spcPct val="133333"/>
              </a:lnSpc>
              <a:spcBef>
                <a:spcPts val="1000"/>
              </a:spcBef>
              <a:spcAft>
                <a:spcPts val="0"/>
              </a:spcAft>
              <a:buSzPts val="1800"/>
              <a:buNone/>
            </a:pPr>
            <a:r>
              <a:rPr lang="en-US" sz="1800" dirty="0"/>
              <a:t>An organisation with the specific purpose, legally designated, to be charitable and exclusively for a public benefit.</a:t>
            </a:r>
            <a:endParaRPr dirty="0"/>
          </a:p>
          <a:p>
            <a:pPr marL="0" lvl="1" indent="0" algn="l" rtl="0">
              <a:lnSpc>
                <a:spcPct val="133333"/>
              </a:lnSpc>
              <a:spcBef>
                <a:spcPts val="0"/>
              </a:spcBef>
              <a:spcAft>
                <a:spcPts val="0"/>
              </a:spcAft>
              <a:buSzPts val="1800"/>
              <a:buNone/>
            </a:pPr>
            <a:endParaRPr sz="1800" dirty="0"/>
          </a:p>
          <a:p>
            <a:pPr marL="0" lvl="1" indent="0" algn="l" rtl="0">
              <a:lnSpc>
                <a:spcPct val="133333"/>
              </a:lnSpc>
              <a:spcBef>
                <a:spcPts val="0"/>
              </a:spcBef>
              <a:spcAft>
                <a:spcPts val="0"/>
              </a:spcAft>
              <a:buSzPts val="1800"/>
              <a:buNone/>
            </a:pPr>
            <a:r>
              <a:rPr lang="en-US" sz="1800" dirty="0"/>
              <a:t>Charities are not allowed to earn funds from trading activities because that is not a charitable purpose. </a:t>
            </a:r>
            <a:endParaRPr dirty="0"/>
          </a:p>
          <a:p>
            <a:pPr marL="0" lvl="1" indent="0" algn="l" rtl="0">
              <a:lnSpc>
                <a:spcPct val="133333"/>
              </a:lnSpc>
              <a:spcBef>
                <a:spcPts val="0"/>
              </a:spcBef>
              <a:spcAft>
                <a:spcPts val="0"/>
              </a:spcAft>
              <a:buSzPts val="1800"/>
              <a:buNone/>
            </a:pPr>
            <a:endParaRPr sz="1800" dirty="0"/>
          </a:p>
          <a:p>
            <a:pPr marL="0" lvl="1" indent="0" algn="l" rtl="0">
              <a:lnSpc>
                <a:spcPct val="133333"/>
              </a:lnSpc>
              <a:spcBef>
                <a:spcPts val="0"/>
              </a:spcBef>
              <a:spcAft>
                <a:spcPts val="0"/>
              </a:spcAft>
              <a:buSzPts val="1800"/>
              <a:buNone/>
            </a:pPr>
            <a:endParaRPr sz="1800" dirty="0"/>
          </a:p>
          <a:p>
            <a:pPr marL="0" lvl="1" indent="0" algn="l" rtl="0">
              <a:lnSpc>
                <a:spcPct val="133333"/>
              </a:lnSpc>
              <a:spcBef>
                <a:spcPts val="0"/>
              </a:spcBef>
              <a:spcAft>
                <a:spcPts val="0"/>
              </a:spcAft>
              <a:buSzPts val="1800"/>
              <a:buNone/>
            </a:pPr>
            <a:endParaRPr sz="1800" dirty="0"/>
          </a:p>
          <a:p>
            <a:pPr marL="0" lvl="1" indent="0" algn="l" rtl="0">
              <a:lnSpc>
                <a:spcPct val="133333"/>
              </a:lnSpc>
              <a:spcBef>
                <a:spcPts val="0"/>
              </a:spcBef>
              <a:spcAft>
                <a:spcPts val="0"/>
              </a:spcAft>
              <a:buSzPts val="1800"/>
              <a:buNone/>
            </a:pPr>
            <a:endParaRPr sz="1800" dirty="0"/>
          </a:p>
          <a:p>
            <a:pPr marL="0" lvl="1" indent="0" algn="l" rtl="0">
              <a:lnSpc>
                <a:spcPct val="133333"/>
              </a:lnSpc>
              <a:spcBef>
                <a:spcPts val="0"/>
              </a:spcBef>
              <a:spcAft>
                <a:spcPts val="0"/>
              </a:spcAft>
              <a:buSzPts val="1800"/>
              <a:buNone/>
            </a:pPr>
            <a:endParaRPr sz="1800" dirty="0"/>
          </a:p>
          <a:p>
            <a:pPr marL="0" lvl="1" indent="0" algn="l" rtl="0">
              <a:lnSpc>
                <a:spcPct val="133333"/>
              </a:lnSpc>
              <a:spcBef>
                <a:spcPts val="0"/>
              </a:spcBef>
              <a:spcAft>
                <a:spcPts val="0"/>
              </a:spcAft>
              <a:buSzPts val="1800"/>
              <a:buNone/>
            </a:pPr>
            <a:endParaRPr sz="1800" dirty="0"/>
          </a:p>
          <a:p>
            <a:pPr marL="0" lvl="1" indent="0" algn="l" rtl="0">
              <a:lnSpc>
                <a:spcPct val="133333"/>
              </a:lnSpc>
              <a:spcBef>
                <a:spcPts val="0"/>
              </a:spcBef>
              <a:spcAft>
                <a:spcPts val="0"/>
              </a:spcAft>
              <a:buSzPts val="1800"/>
              <a:buNone/>
            </a:pPr>
            <a:r>
              <a:rPr lang="en-US" sz="1800" dirty="0"/>
              <a:t> </a:t>
            </a:r>
            <a:endParaRPr dirty="0"/>
          </a:p>
          <a:p>
            <a:pPr marL="0" lvl="1" indent="0" algn="l" rtl="0">
              <a:lnSpc>
                <a:spcPct val="133333"/>
              </a:lnSpc>
              <a:spcBef>
                <a:spcPts val="0"/>
              </a:spcBef>
              <a:spcAft>
                <a:spcPts val="0"/>
              </a:spcAft>
              <a:buSzPts val="1800"/>
              <a:buNone/>
            </a:pPr>
            <a:endParaRPr sz="1800" dirty="0"/>
          </a:p>
        </p:txBody>
      </p:sp>
      <p:pic>
        <p:nvPicPr>
          <p:cNvPr id="7170" name="Picture 2">
            <a:extLst>
              <a:ext uri="{FF2B5EF4-FFF2-40B4-BE49-F238E27FC236}">
                <a16:creationId xmlns:a16="http://schemas.microsoft.com/office/drawing/2014/main" id="{2056881E-B9C2-0120-087B-7E319E34F223}"/>
              </a:ext>
            </a:extLst>
          </p:cNvPr>
          <p:cNvPicPr>
            <a:picLocks noChangeAspect="1" noChangeArrowheads="1"/>
          </p:cNvPicPr>
          <p:nvPr/>
        </p:nvPicPr>
        <p:blipFill>
          <a:blip r:embed="rId3"/>
          <a:srcRect/>
          <a:stretch/>
        </p:blipFill>
        <p:spPr bwMode="auto">
          <a:xfrm>
            <a:off x="5100430" y="3827287"/>
            <a:ext cx="3586370" cy="202271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2FAAB6A-FD4F-5E12-B708-67C521304AF3}"/>
              </a:ext>
            </a:extLst>
          </p:cNvPr>
          <p:cNvSpPr txBox="1"/>
          <p:nvPr/>
        </p:nvSpPr>
        <p:spPr>
          <a:xfrm>
            <a:off x="364435" y="4138233"/>
            <a:ext cx="4207565" cy="1895006"/>
          </a:xfrm>
          <a:prstGeom prst="rect">
            <a:avLst/>
          </a:prstGeom>
          <a:noFill/>
        </p:spPr>
        <p:txBody>
          <a:bodyPr wrap="square" rtlCol="0">
            <a:spAutoFit/>
          </a:bodyPr>
          <a:lstStyle/>
          <a:p>
            <a:pPr marL="0" lvl="1" indent="0" algn="l" rtl="0">
              <a:lnSpc>
                <a:spcPct val="133333"/>
              </a:lnSpc>
              <a:spcBef>
                <a:spcPts val="0"/>
              </a:spcBef>
              <a:spcAft>
                <a:spcPts val="0"/>
              </a:spcAft>
              <a:buSzPts val="1800"/>
              <a:buNone/>
            </a:pPr>
            <a:r>
              <a:rPr lang="en-US" sz="1800" dirty="0"/>
              <a:t>However, charities can have trading subsidiaries known as a charitable trading company – which is why there are so many charity retail outlets on high streets.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charities (2)</a:t>
            </a:r>
            <a:endParaRPr dirty="0"/>
          </a:p>
        </p:txBody>
      </p:sp>
      <p:sp>
        <p:nvSpPr>
          <p:cNvPr id="243" name="Google Shape;243;p32"/>
          <p:cNvSpPr txBox="1">
            <a:spLocks noGrp="1"/>
          </p:cNvSpPr>
          <p:nvPr>
            <p:ph type="body" idx="1"/>
          </p:nvPr>
        </p:nvSpPr>
        <p:spPr>
          <a:xfrm>
            <a:off x="457200" y="1412720"/>
            <a:ext cx="8363272" cy="443728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How to set up a charity</a:t>
            </a:r>
            <a:endParaRPr sz="1800" b="1" dirty="0"/>
          </a:p>
          <a:p>
            <a:pPr marL="342900" lvl="1" indent="-342900" algn="l" rtl="0">
              <a:lnSpc>
                <a:spcPct val="150000"/>
              </a:lnSpc>
              <a:spcBef>
                <a:spcPts val="1000"/>
              </a:spcBef>
              <a:spcAft>
                <a:spcPts val="0"/>
              </a:spcAft>
              <a:buSzPts val="1800"/>
              <a:buAutoNum type="arabicPeriod"/>
            </a:pPr>
            <a:r>
              <a:rPr lang="en-US" sz="1800" dirty="0"/>
              <a:t>Identify a very specific ‘charitable purpose for a public benefit.</a:t>
            </a:r>
            <a:endParaRPr sz="1800" dirty="0"/>
          </a:p>
          <a:p>
            <a:pPr marL="342900" lvl="1" indent="-342900" algn="l" rtl="0">
              <a:lnSpc>
                <a:spcPct val="150000"/>
              </a:lnSpc>
              <a:spcBef>
                <a:spcPts val="0"/>
              </a:spcBef>
              <a:spcAft>
                <a:spcPts val="0"/>
              </a:spcAft>
              <a:buSzPts val="1800"/>
              <a:buAutoNum type="arabicPeriod"/>
            </a:pPr>
            <a:r>
              <a:rPr lang="en-US" sz="1800" dirty="0"/>
              <a:t>Find at least three trustees to support your charity.</a:t>
            </a:r>
            <a:endParaRPr sz="1800" dirty="0"/>
          </a:p>
          <a:p>
            <a:pPr marL="342900" lvl="1" indent="-342900" algn="l" rtl="0">
              <a:lnSpc>
                <a:spcPct val="150000"/>
              </a:lnSpc>
              <a:spcBef>
                <a:spcPts val="0"/>
              </a:spcBef>
              <a:spcAft>
                <a:spcPts val="0"/>
              </a:spcAft>
              <a:buSzPts val="1800"/>
              <a:buAutoNum type="arabicPeriod"/>
            </a:pPr>
            <a:r>
              <a:rPr lang="en-US" sz="1800" dirty="0"/>
              <a:t>Choose a unique name.</a:t>
            </a:r>
            <a:endParaRPr sz="1800" dirty="0"/>
          </a:p>
          <a:p>
            <a:pPr marL="342900" lvl="1" indent="-342900" algn="l" rtl="0">
              <a:lnSpc>
                <a:spcPct val="150000"/>
              </a:lnSpc>
              <a:spcBef>
                <a:spcPts val="0"/>
              </a:spcBef>
              <a:spcAft>
                <a:spcPts val="0"/>
              </a:spcAft>
              <a:buSzPts val="1800"/>
              <a:buAutoNum type="arabicPeriod"/>
            </a:pPr>
            <a:r>
              <a:rPr lang="en-US" sz="1800" dirty="0"/>
              <a:t>Create a Governing Document.</a:t>
            </a:r>
            <a:endParaRPr sz="1800" dirty="0"/>
          </a:p>
          <a:p>
            <a:pPr marL="342900" lvl="1" indent="-342900" algn="l" rtl="0">
              <a:lnSpc>
                <a:spcPct val="150000"/>
              </a:lnSpc>
              <a:spcBef>
                <a:spcPts val="0"/>
              </a:spcBef>
              <a:spcAft>
                <a:spcPts val="0"/>
              </a:spcAft>
              <a:buSzPts val="1800"/>
              <a:buAutoNum type="arabicPeriod"/>
            </a:pPr>
            <a:r>
              <a:rPr lang="en-US" sz="1800" dirty="0"/>
              <a:t>Choose a legal structure.</a:t>
            </a:r>
            <a:endParaRPr sz="1800" dirty="0"/>
          </a:p>
          <a:p>
            <a:pPr marL="501650" lvl="4" indent="-285750" algn="l" rtl="0">
              <a:lnSpc>
                <a:spcPct val="150000"/>
              </a:lnSpc>
              <a:spcBef>
                <a:spcPts val="0"/>
              </a:spcBef>
              <a:spcAft>
                <a:spcPts val="0"/>
              </a:spcAft>
              <a:buClr>
                <a:srgbClr val="0070C0"/>
              </a:buClr>
              <a:buSzPts val="1600"/>
              <a:buFont typeface="Arial" panose="020B0604020202020204" pitchFamily="34" charset="0"/>
              <a:buChar char="–"/>
            </a:pPr>
            <a:r>
              <a:rPr lang="en-US" sz="1800" dirty="0"/>
              <a:t>unincorporated trust</a:t>
            </a:r>
          </a:p>
          <a:p>
            <a:pPr marL="501650" lvl="4" indent="-285750" algn="l" rtl="0">
              <a:lnSpc>
                <a:spcPct val="150000"/>
              </a:lnSpc>
              <a:spcBef>
                <a:spcPts val="0"/>
              </a:spcBef>
              <a:spcAft>
                <a:spcPts val="0"/>
              </a:spcAft>
              <a:buClr>
                <a:srgbClr val="0070C0"/>
              </a:buClr>
              <a:buSzPts val="1600"/>
              <a:buFont typeface="Arial" panose="020B0604020202020204" pitchFamily="34" charset="0"/>
              <a:buChar char="–"/>
            </a:pPr>
            <a:r>
              <a:rPr lang="en-US" sz="1800" dirty="0"/>
              <a:t>charitable incorporated organisation (CIO).</a:t>
            </a:r>
            <a:endParaRPr sz="1800" dirty="0"/>
          </a:p>
          <a:p>
            <a:pPr marL="342900" lvl="1" indent="-342900" algn="l" rtl="0">
              <a:lnSpc>
                <a:spcPct val="150000"/>
              </a:lnSpc>
              <a:spcBef>
                <a:spcPts val="0"/>
              </a:spcBef>
              <a:spcAft>
                <a:spcPts val="0"/>
              </a:spcAft>
              <a:buSzPts val="1800"/>
              <a:buAutoNum type="arabicPeriod"/>
            </a:pPr>
            <a:r>
              <a:rPr lang="en-US" sz="1800" dirty="0"/>
              <a:t>Register as a charity* with the Charity Commission.</a:t>
            </a:r>
            <a:endParaRPr sz="1800" dirty="0"/>
          </a:p>
          <a:p>
            <a:pPr marL="342900" lvl="1" indent="-342900" algn="l" rtl="0">
              <a:lnSpc>
                <a:spcPct val="150000"/>
              </a:lnSpc>
              <a:spcBef>
                <a:spcPts val="0"/>
              </a:spcBef>
              <a:spcAft>
                <a:spcPts val="0"/>
              </a:spcAft>
              <a:buSzPts val="1800"/>
              <a:buAutoNum type="arabicPeriod"/>
            </a:pPr>
            <a:r>
              <a:rPr lang="en-US" sz="1800" dirty="0"/>
              <a:t>Register with HMRC to be recognised as a charity for tax benefits.</a:t>
            </a:r>
            <a:endParaRPr sz="1800" dirty="0"/>
          </a:p>
          <a:p>
            <a:pPr marL="0" lvl="1" indent="0" algn="l" rtl="0">
              <a:lnSpc>
                <a:spcPct val="133333"/>
              </a:lnSpc>
              <a:spcBef>
                <a:spcPts val="0"/>
              </a:spcBef>
              <a:spcAft>
                <a:spcPts val="0"/>
              </a:spcAft>
              <a:buSzPts val="1800"/>
              <a:buNone/>
            </a:pPr>
            <a:r>
              <a:rPr lang="en-US" sz="1800" dirty="0"/>
              <a:t>* Charities making less than £5,000 per year do not have to register with the Commission.</a:t>
            </a:r>
            <a:endParaRPr sz="18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Charities  – advantages and disadvantages</a:t>
            </a:r>
            <a:endParaRPr dirty="0"/>
          </a:p>
        </p:txBody>
      </p:sp>
      <p:graphicFrame>
        <p:nvGraphicFramePr>
          <p:cNvPr id="251" name="Google Shape;251;p33"/>
          <p:cNvGraphicFramePr/>
          <p:nvPr>
            <p:extLst>
              <p:ext uri="{D42A27DB-BD31-4B8C-83A1-F6EECF244321}">
                <p14:modId xmlns:p14="http://schemas.microsoft.com/office/powerpoint/2010/main" val="3031241313"/>
              </p:ext>
            </p:extLst>
          </p:nvPr>
        </p:nvGraphicFramePr>
        <p:xfrm>
          <a:off x="427156" y="1786585"/>
          <a:ext cx="8229600" cy="3499535"/>
        </p:xfrm>
        <a:graphic>
          <a:graphicData uri="http://schemas.openxmlformats.org/drawingml/2006/table">
            <a:tbl>
              <a:tblPr firstRow="1" bandRow="1">
                <a:noFill/>
                <a:tableStyleId>{8670017A-09CC-4166-963B-D50073C17F9D}</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ctr" rtl="0">
                        <a:spcBef>
                          <a:spcPts val="0"/>
                        </a:spcBef>
                        <a:spcAft>
                          <a:spcPts val="0"/>
                        </a:spcAft>
                        <a:buNone/>
                      </a:pPr>
                      <a:r>
                        <a:rPr lang="en-US" sz="2000" u="none" strike="noStrike" cap="none" dirty="0">
                          <a:solidFill>
                            <a:schemeClr val="dk1"/>
                          </a:solidFill>
                        </a:rPr>
                        <a:t>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u="none" strike="noStrike" cap="none" dirty="0">
                          <a:solidFill>
                            <a:schemeClr val="dk1"/>
                          </a:solidFill>
                        </a:rPr>
                        <a:t>Disadvantages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Tax benefits – no income, corporation, capital gains or inheritance tax to pay.</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Complex initial setting up requires a lot of commitment.</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Lower business rates than other types of organisations.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800"/>
                        <a:buFont typeface="Arial"/>
                        <a:buNone/>
                      </a:pPr>
                      <a:r>
                        <a:rPr lang="en-US" sz="1800" u="none" strike="noStrike" cap="none" dirty="0">
                          <a:solidFill>
                            <a:schemeClr val="dk1"/>
                          </a:solidFill>
                        </a:rPr>
                        <a:t>Founder can be voted out by the Board of Trustees.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Other funding opportunities, grants, awards, etc.</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800"/>
                        <a:buFont typeface="Arial"/>
                        <a:buNone/>
                      </a:pPr>
                      <a:r>
                        <a:rPr lang="en-US" sz="1800" u="none" strike="noStrike" cap="none" dirty="0">
                          <a:solidFill>
                            <a:schemeClr val="dk1"/>
                          </a:solidFill>
                        </a:rPr>
                        <a:t>Trustees not able to receive financial benefits (voluntary for no pay).</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Loyal, well-informed donors and volunteers believe in the cause.</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Charities are highly regulated to ensure public benefits goals are met.</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Summary – what we did</a:t>
            </a:r>
            <a:endParaRPr dirty="0"/>
          </a:p>
        </p:txBody>
      </p:sp>
      <p:sp>
        <p:nvSpPr>
          <p:cNvPr id="257" name="Google Shape;257;p34"/>
          <p:cNvSpPr txBox="1">
            <a:spLocks noGrp="1"/>
          </p:cNvSpPr>
          <p:nvPr>
            <p:ph type="body" idx="1"/>
          </p:nvPr>
        </p:nvSpPr>
        <p:spPr>
          <a:xfrm>
            <a:off x="457200" y="1008000"/>
            <a:ext cx="8229600" cy="4248000"/>
          </a:xfrm>
          <a:prstGeom prst="rect">
            <a:avLst/>
          </a:prstGeom>
          <a:noFill/>
          <a:ln>
            <a:noFill/>
          </a:ln>
        </p:spPr>
        <p:txBody>
          <a:bodyPr spcFirstLastPara="1" wrap="square" lIns="0" tIns="0" rIns="0" bIns="0" anchor="t" anchorCtr="0">
            <a:noAutofit/>
          </a:bodyPr>
          <a:lstStyle/>
          <a:p>
            <a:pPr marL="215900" lvl="1" indent="-88900" algn="l" rtl="0">
              <a:lnSpc>
                <a:spcPct val="120000"/>
              </a:lnSpc>
              <a:spcBef>
                <a:spcPts val="0"/>
              </a:spcBef>
              <a:spcAft>
                <a:spcPts val="0"/>
              </a:spcAft>
              <a:buSzPts val="2000"/>
              <a:buNone/>
            </a:pPr>
            <a:endParaRPr sz="2000" dirty="0"/>
          </a:p>
          <a:p>
            <a:pPr marL="215900" lvl="1" indent="-215900" algn="l" rtl="0">
              <a:lnSpc>
                <a:spcPct val="120000"/>
              </a:lnSpc>
              <a:spcBef>
                <a:spcPts val="1000"/>
              </a:spcBef>
              <a:spcAft>
                <a:spcPts val="0"/>
              </a:spcAft>
              <a:buSzPts val="2000"/>
              <a:buChar char="•"/>
            </a:pPr>
            <a:r>
              <a:rPr lang="en-US" sz="2000" dirty="0"/>
              <a:t>Identified a wide range of legal entity types that organisations can form.</a:t>
            </a:r>
            <a:endParaRPr dirty="0"/>
          </a:p>
          <a:p>
            <a:pPr marL="215900" lvl="1" indent="-215900" algn="l" rtl="0">
              <a:lnSpc>
                <a:spcPct val="120000"/>
              </a:lnSpc>
              <a:spcBef>
                <a:spcPts val="1000"/>
              </a:spcBef>
              <a:spcAft>
                <a:spcPts val="0"/>
              </a:spcAft>
              <a:buSzPts val="2000"/>
              <a:buChar char="•"/>
            </a:pPr>
            <a:r>
              <a:rPr lang="en-US" sz="2000" dirty="0"/>
              <a:t>Described the characteristics of each type and how to set them up.</a:t>
            </a:r>
            <a:endParaRPr dirty="0"/>
          </a:p>
          <a:p>
            <a:pPr marL="215900" lvl="1" indent="-215900" algn="l" rtl="0">
              <a:lnSpc>
                <a:spcPct val="120000"/>
              </a:lnSpc>
              <a:spcBef>
                <a:spcPts val="1000"/>
              </a:spcBef>
              <a:spcAft>
                <a:spcPts val="0"/>
              </a:spcAft>
              <a:buSzPts val="2000"/>
              <a:buChar char="•"/>
            </a:pPr>
            <a:r>
              <a:rPr lang="en-US" sz="2000" dirty="0"/>
              <a:t>Compared the advantages and disadvantages of each legal entity type.</a:t>
            </a:r>
            <a:endParaRPr dirty="0"/>
          </a:p>
          <a:p>
            <a:pPr marL="215900" lvl="1" indent="-215900" algn="l" rtl="0">
              <a:lnSpc>
                <a:spcPct val="120000"/>
              </a:lnSpc>
              <a:spcBef>
                <a:spcPts val="1000"/>
              </a:spcBef>
              <a:spcAft>
                <a:spcPts val="0"/>
              </a:spcAft>
              <a:buSzPts val="2000"/>
              <a:buChar char="•"/>
            </a:pPr>
            <a:r>
              <a:rPr lang="en-US" sz="2000" dirty="0"/>
              <a:t>Discussed the structure of each legal entity type and how they are governed.</a:t>
            </a:r>
            <a:endParaRPr dirty="0"/>
          </a:p>
          <a:p>
            <a:pPr marL="215900" lvl="1" indent="-215900" algn="l" rtl="0">
              <a:lnSpc>
                <a:spcPct val="120000"/>
              </a:lnSpc>
              <a:spcBef>
                <a:spcPts val="1000"/>
              </a:spcBef>
              <a:spcAft>
                <a:spcPts val="0"/>
              </a:spcAft>
              <a:buSzPts val="2000"/>
              <a:buChar char="•"/>
            </a:pPr>
            <a:r>
              <a:rPr lang="en-US" sz="2000" dirty="0"/>
              <a:t>Considered potential reasons for selecting specific legal entity types for business such as incorporated or unincorporated businesses.</a:t>
            </a:r>
            <a:endParaRPr dirty="0"/>
          </a:p>
          <a:p>
            <a:pPr marL="0" lvl="0" indent="0" algn="l" rtl="0">
              <a:lnSpc>
                <a:spcPct val="120000"/>
              </a:lnSpc>
              <a:spcBef>
                <a:spcPts val="1500"/>
              </a:spcBef>
              <a:spcAft>
                <a:spcPts val="0"/>
              </a:spcAft>
              <a:buNone/>
            </a:pPr>
            <a:endParaRP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35"/>
          <p:cNvSpPr txBox="1">
            <a:spLocks noGrp="1"/>
          </p:cNvSpPr>
          <p:nvPr>
            <p:ph type="body" idx="4294967295"/>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None/>
            </a:pPr>
            <a:endParaRPr sz="6000" dirty="0">
              <a:solidFill>
                <a:srgbClr val="E30613"/>
              </a:solidFill>
            </a:endParaRPr>
          </a:p>
          <a:p>
            <a:pPr marL="0" lvl="0" indent="0" algn="ctr" rtl="0">
              <a:lnSpc>
                <a:spcPct val="100000"/>
              </a:lnSpc>
              <a:spcBef>
                <a:spcPts val="2000"/>
              </a:spcBef>
              <a:spcAft>
                <a:spcPts val="0"/>
              </a:spcAft>
              <a:buNone/>
            </a:pPr>
            <a:r>
              <a:rPr lang="en-US" sz="6000" dirty="0">
                <a:solidFill>
                  <a:srgbClr val="0077E3"/>
                </a:solidFill>
              </a:rPr>
              <a:t>Any questions?</a:t>
            </a:r>
            <a:endParaRPr dirty="0"/>
          </a:p>
        </p:txBody>
      </p:sp>
      <p:sp>
        <p:nvSpPr>
          <p:cNvPr id="3" name="TextBox 1">
            <a:extLst>
              <a:ext uri="{FF2B5EF4-FFF2-40B4-BE49-F238E27FC236}">
                <a16:creationId xmlns:a16="http://schemas.microsoft.com/office/drawing/2014/main" id="{ED34E6A4-A44D-1E78-A01F-C0DBF0D56BBA}"/>
              </a:ext>
            </a:extLst>
          </p:cNvPr>
          <p:cNvSpPr txBox="1"/>
          <p:nvPr/>
        </p:nvSpPr>
        <p:spPr>
          <a:xfrm>
            <a:off x="1834841" y="6299508"/>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(1)</a:t>
            </a:r>
            <a:endParaRPr dirty="0"/>
          </a:p>
        </p:txBody>
      </p:sp>
      <p:sp>
        <p:nvSpPr>
          <p:cNvPr id="51" name="Google Shape;51;p4"/>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1000"/>
              </a:spcBef>
              <a:spcAft>
                <a:spcPts val="0"/>
              </a:spcAft>
              <a:buNone/>
            </a:pPr>
            <a:r>
              <a:rPr lang="en-US" sz="2000" dirty="0"/>
              <a:t>There are </a:t>
            </a:r>
            <a:r>
              <a:rPr lang="en-US" sz="2000" b="1" dirty="0"/>
              <a:t>TWO</a:t>
            </a:r>
            <a:r>
              <a:rPr lang="en-US" sz="2000" dirty="0"/>
              <a:t> major types of business entities:</a:t>
            </a:r>
            <a:endParaRPr sz="2000" dirty="0"/>
          </a:p>
          <a:p>
            <a:pPr marL="215900" lvl="3" indent="-215900" algn="l" rtl="0">
              <a:lnSpc>
                <a:spcPct val="125000"/>
              </a:lnSpc>
              <a:spcBef>
                <a:spcPts val="1000"/>
              </a:spcBef>
              <a:spcAft>
                <a:spcPts val="0"/>
              </a:spcAft>
              <a:buSzPts val="1600"/>
              <a:buChar char="•"/>
            </a:pPr>
            <a:r>
              <a:rPr lang="en-US" sz="2000" dirty="0"/>
              <a:t>unincorporated.</a:t>
            </a:r>
            <a:endParaRPr sz="2000" dirty="0"/>
          </a:p>
          <a:p>
            <a:pPr marL="215900" lvl="3" indent="-215900" algn="l" rtl="0">
              <a:lnSpc>
                <a:spcPct val="125000"/>
              </a:lnSpc>
              <a:spcBef>
                <a:spcPts val="1000"/>
              </a:spcBef>
              <a:spcAft>
                <a:spcPts val="0"/>
              </a:spcAft>
              <a:buSzPts val="1600"/>
              <a:buChar char="•"/>
            </a:pPr>
            <a:r>
              <a:rPr lang="en-US" sz="2000" dirty="0"/>
              <a:t>incorporated.</a:t>
            </a:r>
            <a:endParaRPr sz="2000" dirty="0"/>
          </a:p>
          <a:p>
            <a:pPr marL="431800" lvl="4" indent="-114300" algn="l" rtl="0">
              <a:lnSpc>
                <a:spcPct val="125000"/>
              </a:lnSpc>
              <a:spcBef>
                <a:spcPts val="500"/>
              </a:spcBef>
              <a:spcAft>
                <a:spcPts val="0"/>
              </a:spcAft>
              <a:buClr>
                <a:schemeClr val="dk1"/>
              </a:buClr>
              <a:buSzPts val="1600"/>
              <a:buNone/>
            </a:pPr>
            <a:endParaRPr sz="2000" dirty="0"/>
          </a:p>
          <a:p>
            <a:pPr marL="0" lvl="2" indent="0" algn="l" rtl="0">
              <a:lnSpc>
                <a:spcPct val="125000"/>
              </a:lnSpc>
              <a:spcBef>
                <a:spcPts val="1000"/>
              </a:spcBef>
              <a:spcAft>
                <a:spcPts val="0"/>
              </a:spcAft>
              <a:buNone/>
            </a:pPr>
            <a:r>
              <a:rPr lang="en-US" sz="2000" dirty="0"/>
              <a:t>Whether a business is incorporated or not determines its status to be recognised as a legal person in its own right – to have a separate legal personality from its owners.</a:t>
            </a:r>
            <a:endParaRPr sz="2000" dirty="0"/>
          </a:p>
          <a:p>
            <a:pPr marL="0" lvl="8" indent="0" algn="l" rtl="0">
              <a:lnSpc>
                <a:spcPct val="120000"/>
              </a:lnSpc>
              <a:spcBef>
                <a:spcPts val="500"/>
              </a:spcBef>
              <a:spcAft>
                <a:spcPts val="0"/>
              </a:spcAft>
              <a:buClr>
                <a:schemeClr val="dk1"/>
              </a:buClr>
              <a:buSzPts val="1000"/>
              <a:buFont typeface="Arial"/>
              <a:buNone/>
            </a:pP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p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(2)</a:t>
            </a:r>
            <a:endParaRPr dirty="0"/>
          </a:p>
        </p:txBody>
      </p:sp>
      <p:sp>
        <p:nvSpPr>
          <p:cNvPr id="59" name="Google Shape;59;p5"/>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2000" b="1" dirty="0"/>
              <a:t>Unincorporated legal forms</a:t>
            </a:r>
            <a:endParaRPr sz="2000" dirty="0"/>
          </a:p>
          <a:p>
            <a:pPr marL="0" lvl="2" indent="0" algn="l" rtl="0">
              <a:lnSpc>
                <a:spcPct val="125000"/>
              </a:lnSpc>
              <a:spcBef>
                <a:spcPts val="500"/>
              </a:spcBef>
              <a:spcAft>
                <a:spcPts val="0"/>
              </a:spcAft>
              <a:buNone/>
            </a:pPr>
            <a:r>
              <a:rPr lang="en-US" sz="2000" dirty="0"/>
              <a:t>There are </a:t>
            </a:r>
            <a:r>
              <a:rPr lang="en-US" sz="2000" b="1" dirty="0"/>
              <a:t>FIVE</a:t>
            </a:r>
            <a:r>
              <a:rPr lang="en-US" sz="2000" dirty="0"/>
              <a:t> main forms of unincorporated organisations:</a:t>
            </a:r>
            <a:endParaRPr sz="2000" dirty="0"/>
          </a:p>
          <a:p>
            <a:pPr marL="215900" lvl="3" indent="-215900" algn="l" rtl="0">
              <a:lnSpc>
                <a:spcPct val="125000"/>
              </a:lnSpc>
              <a:spcBef>
                <a:spcPts val="1000"/>
              </a:spcBef>
              <a:spcAft>
                <a:spcPts val="0"/>
              </a:spcAft>
              <a:buSzPts val="1600"/>
              <a:buChar char="•"/>
            </a:pPr>
            <a:r>
              <a:rPr lang="en-US" sz="2000" dirty="0"/>
              <a:t>sole trader.</a:t>
            </a:r>
          </a:p>
          <a:p>
            <a:pPr marL="215900" lvl="3" indent="-215900" algn="l" rtl="0">
              <a:lnSpc>
                <a:spcPct val="125000"/>
              </a:lnSpc>
              <a:spcBef>
                <a:spcPts val="1000"/>
              </a:spcBef>
              <a:spcAft>
                <a:spcPts val="0"/>
              </a:spcAft>
              <a:buSzPts val="1600"/>
              <a:buChar char="•"/>
            </a:pPr>
            <a:r>
              <a:rPr lang="en-US" sz="2000" dirty="0"/>
              <a:t>ordinary partnership.</a:t>
            </a:r>
          </a:p>
          <a:p>
            <a:pPr marL="215900" lvl="3" indent="-215900" algn="l" rtl="0">
              <a:lnSpc>
                <a:spcPct val="125000"/>
              </a:lnSpc>
              <a:spcBef>
                <a:spcPts val="1000"/>
              </a:spcBef>
              <a:spcAft>
                <a:spcPts val="0"/>
              </a:spcAft>
              <a:buSzPts val="1600"/>
              <a:buChar char="•"/>
            </a:pPr>
            <a:r>
              <a:rPr lang="en-US" sz="2000" dirty="0"/>
              <a:t>limited partnership.</a:t>
            </a:r>
          </a:p>
          <a:p>
            <a:pPr marL="215900" lvl="3" indent="-215900" algn="l" rtl="0">
              <a:lnSpc>
                <a:spcPct val="125000"/>
              </a:lnSpc>
              <a:spcBef>
                <a:spcPts val="1000"/>
              </a:spcBef>
              <a:spcAft>
                <a:spcPts val="0"/>
              </a:spcAft>
              <a:buSzPts val="1600"/>
              <a:buChar char="•"/>
            </a:pPr>
            <a:r>
              <a:rPr lang="en-US" sz="2000" dirty="0"/>
              <a:t>unincorporated association.</a:t>
            </a:r>
          </a:p>
          <a:p>
            <a:pPr marL="215900" lvl="3" indent="-215900" algn="l" rtl="0">
              <a:lnSpc>
                <a:spcPct val="125000"/>
              </a:lnSpc>
              <a:spcBef>
                <a:spcPts val="1000"/>
              </a:spcBef>
              <a:spcAft>
                <a:spcPts val="0"/>
              </a:spcAft>
              <a:buSzPts val="1600"/>
              <a:buChar char="•"/>
            </a:pPr>
            <a:r>
              <a:rPr lang="en-US" sz="2000" dirty="0"/>
              <a:t>trusts.</a:t>
            </a:r>
          </a:p>
          <a:p>
            <a:pPr marL="0" lvl="2" indent="0" algn="l" rtl="0">
              <a:lnSpc>
                <a:spcPct val="125000"/>
              </a:lnSpc>
              <a:spcBef>
                <a:spcPts val="1000"/>
              </a:spcBef>
              <a:spcAft>
                <a:spcPts val="0"/>
              </a:spcAft>
              <a:buNone/>
            </a:pPr>
            <a:r>
              <a:rPr lang="en-US" sz="2000" dirty="0"/>
              <a:t>An unincorporated organisation does not have a separate legal personality from its owners, who are not protected from creditors and can be sued for debts owed by the organisation.</a:t>
            </a:r>
            <a:endParaRPr sz="2000" dirty="0"/>
          </a:p>
          <a:p>
            <a:pPr marL="0" lvl="8" indent="0" algn="l" rtl="0">
              <a:lnSpc>
                <a:spcPct val="120000"/>
              </a:lnSpc>
              <a:spcBef>
                <a:spcPts val="500"/>
              </a:spcBef>
              <a:spcAft>
                <a:spcPts val="0"/>
              </a:spcAft>
              <a:buClr>
                <a:schemeClr val="dk1"/>
              </a:buClr>
              <a:buSzPts val="1000"/>
              <a:buFont typeface="Arial"/>
              <a:buNone/>
            </a:pP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(3)</a:t>
            </a:r>
            <a:endParaRPr dirty="0"/>
          </a:p>
        </p:txBody>
      </p:sp>
      <p:sp>
        <p:nvSpPr>
          <p:cNvPr id="67" name="Google Shape;67;p6"/>
          <p:cNvSpPr txBox="1">
            <a:spLocks noGrp="1"/>
          </p:cNvSpPr>
          <p:nvPr>
            <p:ph type="body" idx="1"/>
          </p:nvPr>
        </p:nvSpPr>
        <p:spPr>
          <a:xfrm>
            <a:off x="457200" y="1523753"/>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Incorporated legal forms</a:t>
            </a:r>
          </a:p>
          <a:p>
            <a:pPr marL="0" lvl="2" indent="0" algn="l" rtl="0">
              <a:lnSpc>
                <a:spcPct val="111111"/>
              </a:lnSpc>
              <a:spcBef>
                <a:spcPts val="0"/>
              </a:spcBef>
              <a:spcAft>
                <a:spcPts val="0"/>
              </a:spcAft>
              <a:buNone/>
            </a:pPr>
            <a:endParaRPr sz="1800" dirty="0"/>
          </a:p>
          <a:p>
            <a:pPr marL="0" lvl="2" indent="0" algn="l" rtl="0">
              <a:lnSpc>
                <a:spcPct val="125000"/>
              </a:lnSpc>
              <a:spcBef>
                <a:spcPts val="0"/>
              </a:spcBef>
              <a:spcAft>
                <a:spcPts val="0"/>
              </a:spcAft>
              <a:buNone/>
            </a:pPr>
            <a:r>
              <a:rPr lang="en-US" sz="1800" dirty="0"/>
              <a:t>There are </a:t>
            </a:r>
            <a:r>
              <a:rPr lang="en-US" sz="1800" b="1" dirty="0"/>
              <a:t>SEVEN</a:t>
            </a:r>
            <a:r>
              <a:rPr lang="en-US" sz="1800" dirty="0"/>
              <a:t> main forms of incorporated organisations:</a:t>
            </a:r>
            <a:endParaRPr sz="1800" dirty="0"/>
          </a:p>
          <a:p>
            <a:pPr marL="215900" lvl="3" indent="-215900" algn="l" rtl="0">
              <a:lnSpc>
                <a:spcPct val="100000"/>
              </a:lnSpc>
              <a:spcBef>
                <a:spcPts val="600"/>
              </a:spcBef>
              <a:spcAft>
                <a:spcPts val="0"/>
              </a:spcAft>
              <a:buSzPts val="1600"/>
              <a:buChar char="•"/>
            </a:pPr>
            <a:r>
              <a:rPr lang="en-US" sz="1800" dirty="0"/>
              <a:t>limited company.</a:t>
            </a:r>
          </a:p>
          <a:p>
            <a:pPr marL="215900" lvl="3" indent="-215900" algn="l" rtl="0">
              <a:lnSpc>
                <a:spcPct val="100000"/>
              </a:lnSpc>
              <a:spcBef>
                <a:spcPts val="600"/>
              </a:spcBef>
              <a:spcAft>
                <a:spcPts val="0"/>
              </a:spcAft>
              <a:buSzPts val="1600"/>
              <a:buChar char="•"/>
            </a:pPr>
            <a:r>
              <a:rPr lang="en-US" sz="1800" dirty="0"/>
              <a:t>limited liability partnership.</a:t>
            </a:r>
          </a:p>
          <a:p>
            <a:pPr marL="215900" lvl="3" indent="-215900" algn="l" rtl="0">
              <a:lnSpc>
                <a:spcPct val="100000"/>
              </a:lnSpc>
              <a:spcBef>
                <a:spcPts val="600"/>
              </a:spcBef>
              <a:spcAft>
                <a:spcPts val="0"/>
              </a:spcAft>
              <a:buSzPts val="1600"/>
              <a:buChar char="•"/>
            </a:pPr>
            <a:r>
              <a:rPr lang="en-US" sz="1800" dirty="0"/>
              <a:t>community interest company.</a:t>
            </a:r>
          </a:p>
          <a:p>
            <a:pPr marL="215900" lvl="3" indent="-215900" algn="l" rtl="0">
              <a:lnSpc>
                <a:spcPct val="100000"/>
              </a:lnSpc>
              <a:spcBef>
                <a:spcPts val="600"/>
              </a:spcBef>
              <a:spcAft>
                <a:spcPts val="0"/>
              </a:spcAft>
              <a:buSzPts val="1600"/>
              <a:buChar char="•"/>
            </a:pPr>
            <a:r>
              <a:rPr lang="en-US" sz="1800" dirty="0"/>
              <a:t>charitable incorporated organisation.</a:t>
            </a:r>
          </a:p>
          <a:p>
            <a:pPr marL="215900" lvl="3" indent="-215900" algn="l" rtl="0">
              <a:lnSpc>
                <a:spcPct val="100000"/>
              </a:lnSpc>
              <a:spcBef>
                <a:spcPts val="600"/>
              </a:spcBef>
              <a:spcAft>
                <a:spcPts val="0"/>
              </a:spcAft>
              <a:buSzPts val="1600"/>
              <a:buChar char="•"/>
            </a:pPr>
            <a:r>
              <a:rPr lang="en-US" sz="1800" dirty="0"/>
              <a:t>community benefit society.</a:t>
            </a:r>
          </a:p>
          <a:p>
            <a:pPr marL="215900" lvl="3" indent="-215900" algn="l" rtl="0">
              <a:lnSpc>
                <a:spcPct val="100000"/>
              </a:lnSpc>
              <a:spcBef>
                <a:spcPts val="600"/>
              </a:spcBef>
              <a:spcAft>
                <a:spcPts val="0"/>
              </a:spcAft>
              <a:buSzPts val="1600"/>
              <a:buChar char="•"/>
            </a:pPr>
            <a:r>
              <a:rPr lang="en-US" sz="1800" dirty="0"/>
              <a:t>cooperative society.</a:t>
            </a:r>
          </a:p>
          <a:p>
            <a:pPr marL="215900" lvl="3" indent="-215900" algn="l" rtl="0">
              <a:lnSpc>
                <a:spcPct val="100000"/>
              </a:lnSpc>
              <a:spcBef>
                <a:spcPts val="600"/>
              </a:spcBef>
              <a:spcAft>
                <a:spcPts val="0"/>
              </a:spcAft>
              <a:buSzPts val="1600"/>
              <a:buChar char="•"/>
            </a:pPr>
            <a:r>
              <a:rPr lang="en-US" sz="1800" dirty="0"/>
              <a:t>financial mutuals.</a:t>
            </a:r>
          </a:p>
          <a:p>
            <a:pPr marL="215900" lvl="3" indent="-215900" algn="l" rtl="0">
              <a:lnSpc>
                <a:spcPct val="125000"/>
              </a:lnSpc>
              <a:spcBef>
                <a:spcPts val="1000"/>
              </a:spcBef>
              <a:spcAft>
                <a:spcPts val="0"/>
              </a:spcAft>
              <a:buSzPts val="1600"/>
              <a:buChar char="•"/>
            </a:pPr>
            <a:endParaRPr lang="en-US" sz="1800" dirty="0"/>
          </a:p>
          <a:p>
            <a:pPr marL="0" lvl="2" indent="0" algn="l" rtl="0">
              <a:lnSpc>
                <a:spcPct val="125000"/>
              </a:lnSpc>
              <a:spcBef>
                <a:spcPts val="0"/>
              </a:spcBef>
              <a:spcAft>
                <a:spcPts val="0"/>
              </a:spcAft>
              <a:buNone/>
            </a:pPr>
            <a:r>
              <a:rPr lang="en-US" sz="1800" dirty="0"/>
              <a:t>An incorporated organisation is legally recognised as a separate person.  The organisation can sue or be sued on its own behalf. </a:t>
            </a:r>
            <a:endParaRPr sz="1800" dirty="0"/>
          </a:p>
          <a:p>
            <a:pPr marL="0" lvl="8" indent="0" algn="l" rtl="0">
              <a:lnSpc>
                <a:spcPct val="120000"/>
              </a:lnSpc>
              <a:spcBef>
                <a:spcPts val="0"/>
              </a:spcBef>
              <a:spcAft>
                <a:spcPts val="0"/>
              </a:spcAft>
              <a:buClr>
                <a:schemeClr val="dk1"/>
              </a:buClr>
              <a:buSzPts val="1000"/>
              <a:buFont typeface="Arial"/>
              <a:buNone/>
            </a:pP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7"/>
          <p:cNvSpPr txBox="1">
            <a:spLocks noGrp="1"/>
          </p:cNvSpPr>
          <p:nvPr>
            <p:ph type="title"/>
          </p:nvPr>
        </p:nvSpPr>
        <p:spPr>
          <a:xfrm>
            <a:off x="456693" y="1008000"/>
            <a:ext cx="8568952"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social enterprises</a:t>
            </a:r>
            <a:endParaRPr dirty="0"/>
          </a:p>
        </p:txBody>
      </p:sp>
      <p:sp>
        <p:nvSpPr>
          <p:cNvPr id="75" name="Google Shape;75;p7"/>
          <p:cNvSpPr txBox="1">
            <a:spLocks noGrp="1"/>
          </p:cNvSpPr>
          <p:nvPr>
            <p:ph type="body" idx="1"/>
          </p:nvPr>
        </p:nvSpPr>
        <p:spPr>
          <a:xfrm>
            <a:off x="496136" y="1390588"/>
            <a:ext cx="8229600" cy="4419288"/>
          </a:xfrm>
          <a:prstGeom prst="rect">
            <a:avLst/>
          </a:prstGeom>
          <a:noFill/>
          <a:ln>
            <a:noFill/>
          </a:ln>
        </p:spPr>
        <p:txBody>
          <a:bodyPr spcFirstLastPara="1" wrap="square" lIns="0" tIns="0" rIns="0" bIns="0" anchor="t" anchorCtr="0">
            <a:noAutofit/>
          </a:bodyPr>
          <a:lstStyle/>
          <a:p>
            <a:pPr marL="0" lvl="0" indent="0" algn="l" rtl="0">
              <a:lnSpc>
                <a:spcPct val="133333"/>
              </a:lnSpc>
              <a:spcBef>
                <a:spcPts val="0"/>
              </a:spcBef>
              <a:spcAft>
                <a:spcPts val="0"/>
              </a:spcAft>
              <a:buNone/>
            </a:pPr>
            <a:r>
              <a:rPr lang="en-US" sz="1800" dirty="0"/>
              <a:t>Definition: A business with primarily social objectives that reinvests surpluses in its purpose rather than maximising profits for shareholders and owners.</a:t>
            </a:r>
          </a:p>
          <a:p>
            <a:pPr marL="0" lvl="0" indent="0" algn="l" rtl="0">
              <a:lnSpc>
                <a:spcPct val="133333"/>
              </a:lnSpc>
              <a:spcBef>
                <a:spcPts val="0"/>
              </a:spcBef>
              <a:spcAft>
                <a:spcPts val="0"/>
              </a:spcAft>
              <a:buNone/>
            </a:pPr>
            <a:endParaRPr sz="1800" dirty="0"/>
          </a:p>
          <a:p>
            <a:pPr marL="215900" lvl="1" indent="-215900" algn="l" rtl="0">
              <a:lnSpc>
                <a:spcPct val="133333"/>
              </a:lnSpc>
              <a:spcBef>
                <a:spcPts val="0"/>
              </a:spcBef>
              <a:spcAft>
                <a:spcPts val="0"/>
              </a:spcAft>
              <a:buSzPts val="1800"/>
              <a:buChar char="•"/>
            </a:pPr>
            <a:r>
              <a:rPr lang="en-US" sz="1800" dirty="0"/>
              <a:t>A social enterprise is NOT a legal organisation structure.</a:t>
            </a:r>
            <a:endParaRPr sz="1800" dirty="0"/>
          </a:p>
          <a:p>
            <a:pPr marL="215900" lvl="1" indent="-215900" algn="l" rtl="0">
              <a:lnSpc>
                <a:spcPct val="133333"/>
              </a:lnSpc>
              <a:spcBef>
                <a:spcPts val="0"/>
              </a:spcBef>
              <a:spcAft>
                <a:spcPts val="0"/>
              </a:spcAft>
              <a:buSzPts val="1800"/>
              <a:buChar char="•"/>
            </a:pPr>
            <a:r>
              <a:rPr lang="en-US" sz="1800" dirty="0"/>
              <a:t>There is NO requirement to register as a social enterprise.</a:t>
            </a:r>
          </a:p>
          <a:p>
            <a:pPr marL="215900" lvl="1" indent="-215900" algn="l" rtl="0">
              <a:lnSpc>
                <a:spcPct val="133333"/>
              </a:lnSpc>
              <a:spcBef>
                <a:spcPts val="0"/>
              </a:spcBef>
              <a:spcAft>
                <a:spcPts val="0"/>
              </a:spcAft>
              <a:buSzPts val="1800"/>
              <a:buChar char="•"/>
            </a:pPr>
            <a:endParaRPr sz="1800" dirty="0"/>
          </a:p>
          <a:p>
            <a:pPr marL="0" lvl="1" indent="0" algn="l" rtl="0">
              <a:lnSpc>
                <a:spcPct val="133333"/>
              </a:lnSpc>
              <a:spcBef>
                <a:spcPts val="0"/>
              </a:spcBef>
              <a:spcAft>
                <a:spcPts val="0"/>
              </a:spcAft>
              <a:buSzPts val="1800"/>
              <a:buNone/>
            </a:pPr>
            <a:r>
              <a:rPr lang="en-US" sz="1800" dirty="0"/>
              <a:t>All legal types of business can also be social enterprises, but some are set up specifically for a social cause:</a:t>
            </a:r>
          </a:p>
          <a:p>
            <a:pPr marL="285750" lvl="1" indent="-285750" algn="l" rtl="0">
              <a:lnSpc>
                <a:spcPct val="133333"/>
              </a:lnSpc>
              <a:spcBef>
                <a:spcPts val="0"/>
              </a:spcBef>
              <a:spcAft>
                <a:spcPts val="0"/>
              </a:spcAft>
              <a:buSzPts val="1800"/>
              <a:buFont typeface="Arial" panose="020B0604020202020204" pitchFamily="34" charset="0"/>
              <a:buChar char="•"/>
            </a:pPr>
            <a:r>
              <a:rPr lang="en-US" sz="1800" dirty="0"/>
              <a:t>community interest companies.</a:t>
            </a:r>
          </a:p>
          <a:p>
            <a:pPr marL="285750" lvl="1" indent="-285750" algn="l" rtl="0">
              <a:lnSpc>
                <a:spcPct val="133333"/>
              </a:lnSpc>
              <a:spcBef>
                <a:spcPts val="0"/>
              </a:spcBef>
              <a:spcAft>
                <a:spcPts val="0"/>
              </a:spcAft>
              <a:buSzPts val="1800"/>
              <a:buFont typeface="Arial" panose="020B0604020202020204" pitchFamily="34" charset="0"/>
              <a:buChar char="•"/>
            </a:pPr>
            <a:r>
              <a:rPr lang="en-US" sz="1800" dirty="0"/>
              <a:t>community benefit society.</a:t>
            </a:r>
          </a:p>
          <a:p>
            <a:pPr marL="285750" lvl="1" indent="-285750" algn="l" rtl="0">
              <a:lnSpc>
                <a:spcPct val="133333"/>
              </a:lnSpc>
              <a:spcBef>
                <a:spcPts val="0"/>
              </a:spcBef>
              <a:spcAft>
                <a:spcPts val="0"/>
              </a:spcAft>
              <a:buSzPts val="1800"/>
              <a:buFont typeface="Arial" panose="020B0604020202020204" pitchFamily="34" charset="0"/>
              <a:buChar char="•"/>
            </a:pPr>
            <a:r>
              <a:rPr lang="en-US" sz="1800" dirty="0"/>
              <a:t>charitable organisations.</a:t>
            </a:r>
            <a:endParaRPr sz="1800" dirty="0"/>
          </a:p>
          <a:p>
            <a:pPr marL="0" lvl="1" indent="0" algn="l" rtl="0">
              <a:lnSpc>
                <a:spcPct val="133333"/>
              </a:lnSpc>
              <a:spcBef>
                <a:spcPts val="0"/>
              </a:spcBef>
              <a:spcAft>
                <a:spcPts val="0"/>
              </a:spcAft>
              <a:buSzPts val="1800"/>
              <a:buNone/>
            </a:pPr>
            <a:r>
              <a:rPr lang="en-US" sz="1800" dirty="0"/>
              <a:t>There is no official lead body for social enterprises, but NGO Social Enterprise UK offers information and support: </a:t>
            </a:r>
            <a:r>
              <a:rPr lang="en-US" sz="1800" u="sng" dirty="0">
                <a:solidFill>
                  <a:srgbClr val="0563C1"/>
                </a:solidFill>
                <a:latin typeface="Arial"/>
                <a:ea typeface="Arial"/>
                <a:cs typeface="Arial"/>
                <a:sym typeface="Arial"/>
                <a:hlinkClick r:id="rId3" action="ppaction://hlinkfile"/>
              </a:rPr>
              <a:t>NGO Social Entrprise UK</a:t>
            </a:r>
            <a:r>
              <a:rPr lang="en-US" sz="1800" u="sng" dirty="0">
                <a:solidFill>
                  <a:srgbClr val="0563C1"/>
                </a:solidFill>
                <a:latin typeface="Arial"/>
                <a:ea typeface="Arial"/>
                <a:cs typeface="Arial"/>
                <a:sym typeface="Arial"/>
              </a:rPr>
              <a:t>.</a:t>
            </a:r>
            <a:endParaRPr sz="1800" dirty="0">
              <a:latin typeface="Calibri"/>
              <a:ea typeface="Calibri"/>
              <a:cs typeface="Calibri"/>
              <a:sym typeface="Calibri"/>
            </a:endParaRPr>
          </a:p>
          <a:p>
            <a:pPr marL="0" lvl="1" indent="0" algn="l" rtl="0">
              <a:lnSpc>
                <a:spcPct val="120000"/>
              </a:lnSpc>
              <a:spcBef>
                <a:spcPts val="0"/>
              </a:spcBef>
              <a:spcAft>
                <a:spcPts val="0"/>
              </a:spcAft>
              <a:buSzPts val="2000"/>
              <a:buNone/>
            </a:pPr>
            <a:endParaRPr dirty="0"/>
          </a:p>
          <a:p>
            <a:pPr marL="0" lvl="1" indent="0" algn="l" rtl="0">
              <a:lnSpc>
                <a:spcPct val="120000"/>
              </a:lnSpc>
              <a:spcBef>
                <a:spcPts val="0"/>
              </a:spcBef>
              <a:spcAft>
                <a:spcPts val="0"/>
              </a:spcAft>
              <a:buSzPts val="2000"/>
              <a:buNone/>
            </a:pPr>
            <a:r>
              <a:rPr lang="en-US" dirty="0"/>
              <a:t>  </a:t>
            </a:r>
            <a:endParaRPr dirty="0"/>
          </a:p>
          <a:p>
            <a:pPr marL="0" lvl="0" indent="0" algn="l" rtl="0">
              <a:lnSpc>
                <a:spcPct val="120000"/>
              </a:lnSpc>
              <a:spcBef>
                <a:spcPts val="1000"/>
              </a:spcBef>
              <a:spcAft>
                <a:spcPts val="0"/>
              </a:spcAft>
              <a:buNone/>
            </a:pPr>
            <a:endParaRPr dirty="0"/>
          </a:p>
          <a:p>
            <a:pPr marL="0" lvl="0" indent="0" algn="l" rtl="0">
              <a:lnSpc>
                <a:spcPct val="120000"/>
              </a:lnSpc>
              <a:spcBef>
                <a:spcPts val="2000"/>
              </a:spcBef>
              <a:spcAft>
                <a:spcPts val="0"/>
              </a:spcAft>
              <a:buNone/>
            </a:pP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sole trader</a:t>
            </a:r>
            <a:endParaRPr dirty="0"/>
          </a:p>
        </p:txBody>
      </p:sp>
      <p:sp>
        <p:nvSpPr>
          <p:cNvPr id="81" name="Google Shape;81;p8"/>
          <p:cNvSpPr txBox="1">
            <a:spLocks noGrp="1"/>
          </p:cNvSpPr>
          <p:nvPr>
            <p:ph type="body" idx="1"/>
          </p:nvPr>
        </p:nvSpPr>
        <p:spPr>
          <a:xfrm>
            <a:off x="457200" y="1305000"/>
            <a:ext cx="8229600" cy="4248000"/>
          </a:xfrm>
          <a:prstGeom prst="rect">
            <a:avLst/>
          </a:prstGeom>
          <a:noFill/>
          <a:ln>
            <a:noFill/>
          </a:ln>
        </p:spPr>
        <p:txBody>
          <a:bodyPr spcFirstLastPara="1" wrap="square" lIns="0" tIns="0" rIns="0" bIns="0" anchor="t" anchorCtr="0">
            <a:noAutofit/>
          </a:bodyPr>
          <a:lstStyle/>
          <a:p>
            <a:pPr marL="0" lvl="1" indent="0" algn="l" rtl="0">
              <a:lnSpc>
                <a:spcPct val="120000"/>
              </a:lnSpc>
              <a:spcBef>
                <a:spcPts val="1500"/>
              </a:spcBef>
              <a:spcAft>
                <a:spcPts val="0"/>
              </a:spcAft>
              <a:buSzPts val="2000"/>
              <a:buNone/>
            </a:pPr>
            <a:r>
              <a:rPr lang="en-US" sz="1800" dirty="0"/>
              <a:t>Definition: You are the sole owner, classed as self-employed and running your own business.</a:t>
            </a:r>
            <a:endParaRPr sz="1800" dirty="0"/>
          </a:p>
          <a:p>
            <a:pPr marL="0" lvl="1" indent="0" algn="l" rtl="0">
              <a:lnSpc>
                <a:spcPct val="120000"/>
              </a:lnSpc>
              <a:spcBef>
                <a:spcPts val="1000"/>
              </a:spcBef>
              <a:spcAft>
                <a:spcPts val="0"/>
              </a:spcAft>
              <a:buSzPts val="2000"/>
              <a:buNone/>
            </a:pPr>
            <a:r>
              <a:rPr lang="en-US" sz="1800" dirty="0"/>
              <a:t>It is the simplest form of business to set up and run:</a:t>
            </a:r>
            <a:endParaRPr sz="1800" dirty="0"/>
          </a:p>
          <a:p>
            <a:pPr marL="324000" lvl="0" indent="-324000" algn="l" rtl="0">
              <a:lnSpc>
                <a:spcPct val="100000"/>
              </a:lnSpc>
              <a:spcBef>
                <a:spcPts val="600"/>
              </a:spcBef>
              <a:spcAft>
                <a:spcPts val="0"/>
              </a:spcAft>
              <a:buClr>
                <a:srgbClr val="0066FF"/>
              </a:buClr>
              <a:buSzPts val="1600"/>
              <a:buFont typeface="Arial"/>
              <a:buAutoNum type="arabicPeriod"/>
            </a:pPr>
            <a:r>
              <a:rPr lang="en-US" sz="1800" dirty="0"/>
              <a:t>Tell HMRC you are going to be self employed and pay taxes through Self Assessment.</a:t>
            </a:r>
            <a:endParaRPr sz="1800" dirty="0"/>
          </a:p>
          <a:p>
            <a:pPr marL="324000" lvl="0" indent="-324000" algn="l" rtl="0">
              <a:lnSpc>
                <a:spcPct val="100000"/>
              </a:lnSpc>
              <a:spcBef>
                <a:spcPts val="600"/>
              </a:spcBef>
              <a:spcAft>
                <a:spcPts val="0"/>
              </a:spcAft>
              <a:buClr>
                <a:srgbClr val="0066FF"/>
              </a:buClr>
              <a:buSzPts val="1600"/>
              <a:buFont typeface="Arial"/>
              <a:buAutoNum type="arabicPeriod"/>
            </a:pPr>
            <a:r>
              <a:rPr lang="en-US" sz="1800" dirty="0"/>
              <a:t>Bookkeeping and accounts – keep a record of all sales and expenses.</a:t>
            </a:r>
            <a:endParaRPr sz="1800" dirty="0"/>
          </a:p>
          <a:p>
            <a:pPr marL="324000" lvl="0" indent="-324000" algn="l" rtl="0">
              <a:lnSpc>
                <a:spcPct val="100000"/>
              </a:lnSpc>
              <a:spcBef>
                <a:spcPts val="600"/>
              </a:spcBef>
              <a:spcAft>
                <a:spcPts val="0"/>
              </a:spcAft>
              <a:buClr>
                <a:srgbClr val="0066FF"/>
              </a:buClr>
              <a:buSzPts val="1600"/>
              <a:buFont typeface="Arial"/>
              <a:buAutoNum type="arabicPeriod"/>
            </a:pPr>
            <a:r>
              <a:rPr lang="en-US" sz="1800" dirty="0"/>
              <a:t>Completed your HMRC self assessment every year (employ an accountant if necessary).</a:t>
            </a:r>
            <a:endParaRPr sz="1800" dirty="0"/>
          </a:p>
          <a:p>
            <a:pPr marL="324000" lvl="0" indent="-324000" algn="l" rtl="0">
              <a:lnSpc>
                <a:spcPct val="100000"/>
              </a:lnSpc>
              <a:spcBef>
                <a:spcPts val="600"/>
              </a:spcBef>
              <a:spcAft>
                <a:spcPts val="0"/>
              </a:spcAft>
              <a:buClr>
                <a:srgbClr val="0066FF"/>
              </a:buClr>
              <a:buSzPts val="1600"/>
              <a:buFont typeface="Arial"/>
              <a:buAutoNum type="arabicPeriod"/>
            </a:pPr>
            <a:r>
              <a:rPr lang="en-US" sz="1800" dirty="0"/>
              <a:t>Pay income tax on any profits made in every year of trading.</a:t>
            </a:r>
            <a:endParaRPr sz="1800" dirty="0"/>
          </a:p>
          <a:p>
            <a:pPr marL="324000" lvl="0" indent="-324000" algn="l" rtl="0">
              <a:lnSpc>
                <a:spcPct val="100000"/>
              </a:lnSpc>
              <a:spcBef>
                <a:spcPts val="600"/>
              </a:spcBef>
              <a:spcAft>
                <a:spcPts val="0"/>
              </a:spcAft>
              <a:buClr>
                <a:srgbClr val="0066FF"/>
              </a:buClr>
              <a:buSzPts val="1600"/>
              <a:buFont typeface="Arial"/>
              <a:buAutoNum type="arabicPeriod"/>
            </a:pPr>
            <a:r>
              <a:rPr lang="en-US" sz="1800" dirty="0"/>
              <a:t>Pay Class 2 and Class 4 National insurance contributions every year.</a:t>
            </a:r>
            <a:endParaRPr sz="1800" dirty="0"/>
          </a:p>
          <a:p>
            <a:pPr marL="324000" lvl="0" indent="-324000" algn="l" rtl="0">
              <a:lnSpc>
                <a:spcPct val="100000"/>
              </a:lnSpc>
              <a:spcBef>
                <a:spcPts val="600"/>
              </a:spcBef>
              <a:spcAft>
                <a:spcPts val="0"/>
              </a:spcAft>
              <a:buClr>
                <a:srgbClr val="0066FF"/>
              </a:buClr>
              <a:buSzPts val="1600"/>
              <a:buFont typeface="Arial"/>
              <a:buAutoNum type="arabicPeriod"/>
            </a:pPr>
            <a:r>
              <a:rPr lang="en-US" sz="1800" dirty="0"/>
              <a:t>Register for VAT if your sales revenues will reach £85,000 or more.</a:t>
            </a:r>
            <a:endParaRPr sz="1800" dirty="0"/>
          </a:p>
          <a:p>
            <a:pPr marL="324000" lvl="0" indent="-324000" algn="l" rtl="0">
              <a:lnSpc>
                <a:spcPct val="100000"/>
              </a:lnSpc>
              <a:spcBef>
                <a:spcPts val="600"/>
              </a:spcBef>
              <a:spcAft>
                <a:spcPts val="0"/>
              </a:spcAft>
              <a:buClr>
                <a:srgbClr val="0066FF"/>
              </a:buClr>
              <a:buSzPts val="1600"/>
              <a:buFont typeface="Arial"/>
              <a:buAutoNum type="arabicPeriod"/>
            </a:pPr>
            <a:r>
              <a:rPr lang="en-US" sz="1800" dirty="0"/>
              <a:t>Name your business – check the restrictions on </a:t>
            </a:r>
            <a:r>
              <a:rPr lang="en-US" sz="1800" u="sng" dirty="0">
                <a:solidFill>
                  <a:schemeClr val="hlink"/>
                </a:solidFill>
                <a:hlinkClick r:id="rId3"/>
              </a:rPr>
              <a:t>www.gov.uk</a:t>
            </a:r>
            <a:r>
              <a:rPr lang="en-US" sz="1800" dirty="0"/>
              <a:t> on the words you can use.</a:t>
            </a:r>
            <a:endParaRPr sz="1800" dirty="0"/>
          </a:p>
          <a:p>
            <a:pPr marL="0" lvl="0" indent="0" algn="l" rtl="0">
              <a:lnSpc>
                <a:spcPct val="120000"/>
              </a:lnSpc>
              <a:spcBef>
                <a:spcPts val="50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r>
              <a:rPr lang="en-US" sz="1000" dirty="0"/>
              <a:t>.</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Sole trader – advantages and disadvantages</a:t>
            </a:r>
            <a:endParaRPr dirty="0"/>
          </a:p>
        </p:txBody>
      </p:sp>
      <p:graphicFrame>
        <p:nvGraphicFramePr>
          <p:cNvPr id="87" name="Google Shape;87;p9"/>
          <p:cNvGraphicFramePr/>
          <p:nvPr>
            <p:extLst>
              <p:ext uri="{D42A27DB-BD31-4B8C-83A1-F6EECF244321}">
                <p14:modId xmlns:p14="http://schemas.microsoft.com/office/powerpoint/2010/main" val="2234955119"/>
              </p:ext>
            </p:extLst>
          </p:nvPr>
        </p:nvGraphicFramePr>
        <p:xfrm>
          <a:off x="427156" y="1786585"/>
          <a:ext cx="8229600" cy="3773855"/>
        </p:xfrm>
        <a:graphic>
          <a:graphicData uri="http://schemas.openxmlformats.org/drawingml/2006/table">
            <a:tbl>
              <a:tblPr firstRow="1" bandRow="1">
                <a:noFill/>
                <a:tableStyleId>{8670017A-09CC-4166-963B-D50073C17F9D}</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ctr" rtl="0">
                        <a:spcBef>
                          <a:spcPts val="0"/>
                        </a:spcBef>
                        <a:spcAft>
                          <a:spcPts val="0"/>
                        </a:spcAft>
                        <a:buNone/>
                      </a:pPr>
                      <a:r>
                        <a:rPr lang="en-US" sz="2000" u="none" strike="noStrike" cap="none" dirty="0">
                          <a:solidFill>
                            <a:schemeClr val="dk1"/>
                          </a:solidFill>
                        </a:rPr>
                        <a:t>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u="none" strike="noStrike" cap="none" dirty="0">
                          <a:solidFill>
                            <a:schemeClr val="dk1"/>
                          </a:solidFill>
                        </a:rPr>
                        <a:t>Disadvantages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Easier to set up and run than other business types.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Unlimited liability personal assets such as your home or car can be seized to pay business debts.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Owner keeps all the profits for themselves.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More difficult to raise external finance and investment.</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Fewer rules and regulations than other business types.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May have no one to take over if you fall ill or are injured.</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Make all the decisions and no one to disagree with them.</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Responsible for everything that goes on in the business.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983</TotalTime>
  <Words>3579</Words>
  <Application>Microsoft Office PowerPoint</Application>
  <PresentationFormat>On-screen Show (4:3)</PresentationFormat>
  <Paragraphs>394</Paragraphs>
  <Slides>35</Slides>
  <Notes>35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35</vt:i4>
      </vt:variant>
    </vt:vector>
  </HeadingPairs>
  <TitlesOfParts>
    <vt:vector size="39" baseType="lpstr">
      <vt:lpstr>Arial</vt:lpstr>
      <vt:lpstr>Calibri</vt:lpstr>
      <vt:lpstr>Times New Roman</vt:lpstr>
      <vt:lpstr>Default Design</vt:lpstr>
      <vt:lpstr>PowerPoint 9: Legal entity types</vt:lpstr>
      <vt:lpstr>Learning outcomes</vt:lpstr>
      <vt:lpstr>What do we mean by the term legal entity?</vt:lpstr>
      <vt:lpstr>Types of legal entities (1)</vt:lpstr>
      <vt:lpstr>Types of legal entities (2)</vt:lpstr>
      <vt:lpstr>Types of legal entities (3)</vt:lpstr>
      <vt:lpstr>Types of legal entities – social enterprises</vt:lpstr>
      <vt:lpstr>Types of legal entities – sole trader</vt:lpstr>
      <vt:lpstr>Sole trader – advantages and disadvantages</vt:lpstr>
      <vt:lpstr>Types of legal entities – partnerships</vt:lpstr>
      <vt:lpstr>Ordinary (traditional) partnerships</vt:lpstr>
      <vt:lpstr>Limited partnerships (LP) – unincorporated with TWO levels of partners  </vt:lpstr>
      <vt:lpstr>Types of legal entities – limited liability partnerships (LLP) </vt:lpstr>
      <vt:lpstr>Forming partnerships</vt:lpstr>
      <vt:lpstr>Types of legal entities – limited companies</vt:lpstr>
      <vt:lpstr>Types of legal entities – limited companies</vt:lpstr>
      <vt:lpstr>Types of legal entities – private limited companies (LTDs)</vt:lpstr>
      <vt:lpstr>Types of legal entities – public limited companies (PLCs) (2)</vt:lpstr>
      <vt:lpstr>Limited companies  – advantages and disadvantages</vt:lpstr>
      <vt:lpstr>Types of legal entities – community interest companies (CICs) (1) </vt:lpstr>
      <vt:lpstr>Types of legal entities – community interest companies (CICs) (2)  </vt:lpstr>
      <vt:lpstr>CICs  – advantages and disadvantages</vt:lpstr>
      <vt:lpstr>Types of legal entities – multi-national corporations (MNCs) (1)</vt:lpstr>
      <vt:lpstr>Types of legal entities – multi-national corporations (MNCs) (2)</vt:lpstr>
      <vt:lpstr>Types of legal entities – multi-national corporations (MNCs) (2)</vt:lpstr>
      <vt:lpstr>Types of legal entities – franchises</vt:lpstr>
      <vt:lpstr>Franchises  – advantages and disadvantages</vt:lpstr>
      <vt:lpstr>Types of legal entities – cooperatives (1)</vt:lpstr>
      <vt:lpstr>Types of legal entities – cooperatives (2)</vt:lpstr>
      <vt:lpstr>Cooperatives  – advantages and disadvantages</vt:lpstr>
      <vt:lpstr>Types of legal entities – charities (1)</vt:lpstr>
      <vt:lpstr>Types of legal entities – charities (2)</vt:lpstr>
      <vt:lpstr>Charities  – advantages and disadvantages</vt:lpstr>
      <vt:lpstr>Summary – what we did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9: Legal entity types</dc:title>
  <dc:creator>janicec</dc:creator>
  <cp:lastModifiedBy>Fiona Freel</cp:lastModifiedBy>
  <cp:revision>4</cp:revision>
  <dcterms:created xsi:type="dcterms:W3CDTF">2013-05-28T00:38:54Z</dcterms:created>
  <dcterms:modified xsi:type="dcterms:W3CDTF">2022-08-22T10:19:40Z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