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256" r:id="rId5"/>
    <p:sldId id="328" r:id="rId6"/>
    <p:sldId id="342" r:id="rId7"/>
    <p:sldId id="345" r:id="rId8"/>
    <p:sldId id="346" r:id="rId9"/>
    <p:sldId id="347" r:id="rId10"/>
    <p:sldId id="348" r:id="rId11"/>
    <p:sldId id="349" r:id="rId12"/>
    <p:sldId id="351" r:id="rId13"/>
    <p:sldId id="350" r:id="rId14"/>
    <p:sldId id="352" r:id="rId15"/>
    <p:sldId id="353" r:id="rId16"/>
    <p:sldId id="354" r:id="rId17"/>
    <p:sldId id="355" r:id="rId18"/>
    <p:sldId id="356" r:id="rId19"/>
    <p:sldId id="357" r:id="rId20"/>
    <p:sldId id="358" r:id="rId21"/>
    <p:sldId id="363" r:id="rId22"/>
    <p:sldId id="359" r:id="rId23"/>
    <p:sldId id="360" r:id="rId24"/>
    <p:sldId id="361" r:id="rId25"/>
    <p:sldId id="362" r:id="rId26"/>
    <p:sldId id="343"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866113-1A95-F5A6-7AD3-E089C96CD801}" name="Claire Brooks" initials="CB" userId="S::Claire.Brooks@cityandguilds.com::045b5ce1-bb15-4c22-aa7e-c7b6009499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29" autoAdjust="0"/>
    <p:restoredTop sz="93810" autoAdjust="0"/>
  </p:normalViewPr>
  <p:slideViewPr>
    <p:cSldViewPr showGuides="1">
      <p:cViewPr varScale="1">
        <p:scale>
          <a:sx n="120" d="100"/>
          <a:sy n="120" d="100"/>
        </p:scale>
        <p:origin x="2464" y="17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2776452D-0E6B-4146-A338-6CA902C7A5EC}"/>
    <pc:docChg chg="modSld modMainMaster">
      <pc:chgData name="Eve Thould" userId="38451c84653f422f" providerId="LiveId" clId="{2776452D-0E6B-4146-A338-6CA902C7A5EC}" dt="2022-08-02T13:04:22.279" v="91" actId="1037"/>
      <pc:docMkLst>
        <pc:docMk/>
      </pc:docMkLst>
      <pc:sldChg chg="modSp mod">
        <pc:chgData name="Eve Thould" userId="38451c84653f422f" providerId="LiveId" clId="{2776452D-0E6B-4146-A338-6CA902C7A5EC}" dt="2022-08-01T14:03:15.860" v="16" actId="12"/>
        <pc:sldMkLst>
          <pc:docMk/>
          <pc:sldMk cId="110683126" sldId="346"/>
        </pc:sldMkLst>
        <pc:spChg chg="mod">
          <ac:chgData name="Eve Thould" userId="38451c84653f422f" providerId="LiveId" clId="{2776452D-0E6B-4146-A338-6CA902C7A5EC}" dt="2022-08-01T14:03:15.860" v="16" actId="12"/>
          <ac:spMkLst>
            <pc:docMk/>
            <pc:sldMk cId="110683126" sldId="346"/>
            <ac:spMk id="3" creationId="{E2A073E7-CA4B-408E-A20B-E2BCB3DE73E8}"/>
          </ac:spMkLst>
        </pc:spChg>
      </pc:sldChg>
      <pc:sldChg chg="modSp mod">
        <pc:chgData name="Eve Thould" userId="38451c84653f422f" providerId="LiveId" clId="{2776452D-0E6B-4146-A338-6CA902C7A5EC}" dt="2022-08-01T14:03:30.261" v="19" actId="1038"/>
        <pc:sldMkLst>
          <pc:docMk/>
          <pc:sldMk cId="3596155939" sldId="348"/>
        </pc:sldMkLst>
        <pc:spChg chg="mod">
          <ac:chgData name="Eve Thould" userId="38451c84653f422f" providerId="LiveId" clId="{2776452D-0E6B-4146-A338-6CA902C7A5EC}" dt="2022-08-01T14:03:30.261" v="19" actId="1038"/>
          <ac:spMkLst>
            <pc:docMk/>
            <pc:sldMk cId="3596155939" sldId="348"/>
            <ac:spMk id="7" creationId="{FD09297C-768A-4E2C-BB36-92B4AC85A5E4}"/>
          </ac:spMkLst>
        </pc:spChg>
      </pc:sldChg>
      <pc:sldChg chg="modSp mod">
        <pc:chgData name="Eve Thould" userId="38451c84653f422f" providerId="LiveId" clId="{2776452D-0E6B-4146-A338-6CA902C7A5EC}" dt="2022-08-01T14:03:35.990" v="27" actId="1035"/>
        <pc:sldMkLst>
          <pc:docMk/>
          <pc:sldMk cId="1121101024" sldId="349"/>
        </pc:sldMkLst>
        <pc:spChg chg="mod">
          <ac:chgData name="Eve Thould" userId="38451c84653f422f" providerId="LiveId" clId="{2776452D-0E6B-4146-A338-6CA902C7A5EC}" dt="2022-08-01T14:03:35.990" v="27" actId="1035"/>
          <ac:spMkLst>
            <pc:docMk/>
            <pc:sldMk cId="1121101024" sldId="349"/>
            <ac:spMk id="3" creationId="{21B576EB-0AA7-42A1-8D73-446178F989C6}"/>
          </ac:spMkLst>
        </pc:spChg>
      </pc:sldChg>
      <pc:sldChg chg="modSp mod">
        <pc:chgData name="Eve Thould" userId="38451c84653f422f" providerId="LiveId" clId="{2776452D-0E6B-4146-A338-6CA902C7A5EC}" dt="2022-08-02T10:36:39.800" v="76" actId="20577"/>
        <pc:sldMkLst>
          <pc:docMk/>
          <pc:sldMk cId="1054199937" sldId="350"/>
        </pc:sldMkLst>
        <pc:spChg chg="mod">
          <ac:chgData name="Eve Thould" userId="38451c84653f422f" providerId="LiveId" clId="{2776452D-0E6B-4146-A338-6CA902C7A5EC}" dt="2022-08-02T10:36:39.800" v="76" actId="20577"/>
          <ac:spMkLst>
            <pc:docMk/>
            <pc:sldMk cId="1054199937" sldId="350"/>
            <ac:spMk id="3" creationId="{2EADB741-87AF-4FC9-B3CD-A21B11EF762A}"/>
          </ac:spMkLst>
        </pc:spChg>
      </pc:sldChg>
      <pc:sldChg chg="modSp mod">
        <pc:chgData name="Eve Thould" userId="38451c84653f422f" providerId="LiveId" clId="{2776452D-0E6B-4146-A338-6CA902C7A5EC}" dt="2022-08-01T14:03:41.653" v="29" actId="1035"/>
        <pc:sldMkLst>
          <pc:docMk/>
          <pc:sldMk cId="166719846" sldId="351"/>
        </pc:sldMkLst>
        <pc:spChg chg="mod">
          <ac:chgData name="Eve Thould" userId="38451c84653f422f" providerId="LiveId" clId="{2776452D-0E6B-4146-A338-6CA902C7A5EC}" dt="2022-08-01T14:03:41.653" v="29" actId="1035"/>
          <ac:spMkLst>
            <pc:docMk/>
            <pc:sldMk cId="166719846" sldId="351"/>
            <ac:spMk id="3" creationId="{33BD7980-7395-462D-BA33-C71FA69D8A72}"/>
          </ac:spMkLst>
        </pc:spChg>
      </pc:sldChg>
      <pc:sldChg chg="modSp mod">
        <pc:chgData name="Eve Thould" userId="38451c84653f422f" providerId="LiveId" clId="{2776452D-0E6B-4146-A338-6CA902C7A5EC}" dt="2022-08-02T13:03:47.927" v="79" actId="5793"/>
        <pc:sldMkLst>
          <pc:docMk/>
          <pc:sldMk cId="396553376" sldId="352"/>
        </pc:sldMkLst>
        <pc:spChg chg="mod">
          <ac:chgData name="Eve Thould" userId="38451c84653f422f" providerId="LiveId" clId="{2776452D-0E6B-4146-A338-6CA902C7A5EC}" dt="2022-08-02T13:03:47.927" v="79" actId="5793"/>
          <ac:spMkLst>
            <pc:docMk/>
            <pc:sldMk cId="396553376" sldId="352"/>
            <ac:spMk id="3" creationId="{777D192C-CCAA-4B4E-9FDF-6E1197B37064}"/>
          </ac:spMkLst>
        </pc:spChg>
      </pc:sldChg>
      <pc:sldChg chg="modSp mod">
        <pc:chgData name="Eve Thould" userId="38451c84653f422f" providerId="LiveId" clId="{2776452D-0E6B-4146-A338-6CA902C7A5EC}" dt="2022-08-02T10:33:23.246" v="65" actId="1038"/>
        <pc:sldMkLst>
          <pc:docMk/>
          <pc:sldMk cId="1277438413" sldId="353"/>
        </pc:sldMkLst>
        <pc:spChg chg="mod">
          <ac:chgData name="Eve Thould" userId="38451c84653f422f" providerId="LiveId" clId="{2776452D-0E6B-4146-A338-6CA902C7A5EC}" dt="2022-08-02T10:33:13.701" v="58" actId="20577"/>
          <ac:spMkLst>
            <pc:docMk/>
            <pc:sldMk cId="1277438413" sldId="353"/>
            <ac:spMk id="3" creationId="{8F101E1F-845B-4CCB-AF5D-5426BD71E88F}"/>
          </ac:spMkLst>
        </pc:spChg>
        <pc:spChg chg="mod">
          <ac:chgData name="Eve Thould" userId="38451c84653f422f" providerId="LiveId" clId="{2776452D-0E6B-4146-A338-6CA902C7A5EC}" dt="2022-08-02T10:33:23.246" v="65" actId="1038"/>
          <ac:spMkLst>
            <pc:docMk/>
            <pc:sldMk cId="1277438413" sldId="353"/>
            <ac:spMk id="7" creationId="{1083087F-6850-41C9-BA9E-B9B58F35CBE1}"/>
          </ac:spMkLst>
        </pc:spChg>
      </pc:sldChg>
      <pc:sldChg chg="modSp mod">
        <pc:chgData name="Eve Thould" userId="38451c84653f422f" providerId="LiveId" clId="{2776452D-0E6B-4146-A338-6CA902C7A5EC}" dt="2022-08-02T10:33:45.536" v="70" actId="20577"/>
        <pc:sldMkLst>
          <pc:docMk/>
          <pc:sldMk cId="792924741" sldId="354"/>
        </pc:sldMkLst>
        <pc:spChg chg="mod">
          <ac:chgData name="Eve Thould" userId="38451c84653f422f" providerId="LiveId" clId="{2776452D-0E6B-4146-A338-6CA902C7A5EC}" dt="2022-08-02T10:33:45.536" v="70" actId="20577"/>
          <ac:spMkLst>
            <pc:docMk/>
            <pc:sldMk cId="792924741" sldId="354"/>
            <ac:spMk id="3" creationId="{46B2979F-ECBB-4B1F-B967-293313378CC3}"/>
          </ac:spMkLst>
        </pc:spChg>
      </pc:sldChg>
      <pc:sldChg chg="modSp mod">
        <pc:chgData name="Eve Thould" userId="38451c84653f422f" providerId="LiveId" clId="{2776452D-0E6B-4146-A338-6CA902C7A5EC}" dt="2022-08-01T14:04:00.909" v="35" actId="1037"/>
        <pc:sldMkLst>
          <pc:docMk/>
          <pc:sldMk cId="2578916231" sldId="356"/>
        </pc:sldMkLst>
        <pc:spChg chg="mod">
          <ac:chgData name="Eve Thould" userId="38451c84653f422f" providerId="LiveId" clId="{2776452D-0E6B-4146-A338-6CA902C7A5EC}" dt="2022-08-01T14:04:00.909" v="35" actId="1037"/>
          <ac:spMkLst>
            <pc:docMk/>
            <pc:sldMk cId="2578916231" sldId="356"/>
            <ac:spMk id="7" creationId="{223588E8-F9E1-473C-89D8-C5C7A62CE68A}"/>
          </ac:spMkLst>
        </pc:spChg>
      </pc:sldChg>
      <pc:sldChg chg="modSp mod">
        <pc:chgData name="Eve Thould" userId="38451c84653f422f" providerId="LiveId" clId="{2776452D-0E6B-4146-A338-6CA902C7A5EC}" dt="2022-08-01T14:04:13.181" v="44" actId="1037"/>
        <pc:sldMkLst>
          <pc:docMk/>
          <pc:sldMk cId="2569595606" sldId="358"/>
        </pc:sldMkLst>
        <pc:spChg chg="mod">
          <ac:chgData name="Eve Thould" userId="38451c84653f422f" providerId="LiveId" clId="{2776452D-0E6B-4146-A338-6CA902C7A5EC}" dt="2022-08-01T14:04:08.721" v="41" actId="1036"/>
          <ac:spMkLst>
            <pc:docMk/>
            <pc:sldMk cId="2569595606" sldId="358"/>
            <ac:spMk id="3" creationId="{1B94A0EB-857E-4838-AF55-D93A3D0E02EC}"/>
          </ac:spMkLst>
        </pc:spChg>
        <pc:spChg chg="mod">
          <ac:chgData name="Eve Thould" userId="38451c84653f422f" providerId="LiveId" clId="{2776452D-0E6B-4146-A338-6CA902C7A5EC}" dt="2022-08-01T14:04:13.181" v="44" actId="1037"/>
          <ac:spMkLst>
            <pc:docMk/>
            <pc:sldMk cId="2569595606" sldId="358"/>
            <ac:spMk id="9" creationId="{5C78D5DA-5837-4CF9-B4A6-0276140E6088}"/>
          </ac:spMkLst>
        </pc:spChg>
        <pc:picChg chg="mod">
          <ac:chgData name="Eve Thould" userId="38451c84653f422f" providerId="LiveId" clId="{2776452D-0E6B-4146-A338-6CA902C7A5EC}" dt="2022-07-28T11:09:30.396" v="4" actId="1037"/>
          <ac:picMkLst>
            <pc:docMk/>
            <pc:sldMk cId="2569595606" sldId="358"/>
            <ac:picMk id="5" creationId="{D6A9A003-743C-45DA-B15F-D04377AD6AD2}"/>
          </ac:picMkLst>
        </pc:picChg>
      </pc:sldChg>
      <pc:sldChg chg="modSp mod">
        <pc:chgData name="Eve Thould" userId="38451c84653f422f" providerId="LiveId" clId="{2776452D-0E6B-4146-A338-6CA902C7A5EC}" dt="2022-08-02T10:36:43.951" v="77" actId="20577"/>
        <pc:sldMkLst>
          <pc:docMk/>
          <pc:sldMk cId="707041148" sldId="359"/>
        </pc:sldMkLst>
        <pc:spChg chg="mod">
          <ac:chgData name="Eve Thould" userId="38451c84653f422f" providerId="LiveId" clId="{2776452D-0E6B-4146-A338-6CA902C7A5EC}" dt="2022-08-02T10:36:43.951" v="77" actId="20577"/>
          <ac:spMkLst>
            <pc:docMk/>
            <pc:sldMk cId="707041148" sldId="359"/>
            <ac:spMk id="3" creationId="{2A5B476E-89D7-4172-9D51-0CA488345FB6}"/>
          </ac:spMkLst>
        </pc:spChg>
      </pc:sldChg>
      <pc:sldChg chg="modSp mod">
        <pc:chgData name="Eve Thould" userId="38451c84653f422f" providerId="LiveId" clId="{2776452D-0E6B-4146-A338-6CA902C7A5EC}" dt="2022-08-02T13:04:12.866" v="87" actId="1037"/>
        <pc:sldMkLst>
          <pc:docMk/>
          <pc:sldMk cId="2437979464" sldId="360"/>
        </pc:sldMkLst>
        <pc:spChg chg="mod">
          <ac:chgData name="Eve Thould" userId="38451c84653f422f" providerId="LiveId" clId="{2776452D-0E6B-4146-A338-6CA902C7A5EC}" dt="2022-08-02T10:34:39.386" v="74" actId="1038"/>
          <ac:spMkLst>
            <pc:docMk/>
            <pc:sldMk cId="2437979464" sldId="360"/>
            <ac:spMk id="7" creationId="{47357315-7743-4826-A336-25E68A7311C8}"/>
          </ac:spMkLst>
        </pc:spChg>
        <pc:picChg chg="mod">
          <ac:chgData name="Eve Thould" userId="38451c84653f422f" providerId="LiveId" clId="{2776452D-0E6B-4146-A338-6CA902C7A5EC}" dt="2022-08-02T13:04:12.866" v="87" actId="1037"/>
          <ac:picMkLst>
            <pc:docMk/>
            <pc:sldMk cId="2437979464" sldId="360"/>
            <ac:picMk id="5" creationId="{44C2408B-0910-419F-B8BC-FF359D074DCB}"/>
          </ac:picMkLst>
        </pc:picChg>
      </pc:sldChg>
      <pc:sldChg chg="modSp mod">
        <pc:chgData name="Eve Thould" userId="38451c84653f422f" providerId="LiveId" clId="{2776452D-0E6B-4146-A338-6CA902C7A5EC}" dt="2022-08-02T10:34:49.399" v="75" actId="20577"/>
        <pc:sldMkLst>
          <pc:docMk/>
          <pc:sldMk cId="2112462424" sldId="361"/>
        </pc:sldMkLst>
        <pc:spChg chg="mod">
          <ac:chgData name="Eve Thould" userId="38451c84653f422f" providerId="LiveId" clId="{2776452D-0E6B-4146-A338-6CA902C7A5EC}" dt="2022-08-02T10:34:49.399" v="75" actId="20577"/>
          <ac:spMkLst>
            <pc:docMk/>
            <pc:sldMk cId="2112462424" sldId="361"/>
            <ac:spMk id="3" creationId="{48F62986-6D15-4424-862A-74B39EF85296}"/>
          </ac:spMkLst>
        </pc:spChg>
      </pc:sldChg>
      <pc:sldChg chg="modSp mod">
        <pc:chgData name="Eve Thould" userId="38451c84653f422f" providerId="LiveId" clId="{2776452D-0E6B-4146-A338-6CA902C7A5EC}" dt="2022-08-02T13:04:22.279" v="91" actId="1037"/>
        <pc:sldMkLst>
          <pc:docMk/>
          <pc:sldMk cId="137959946" sldId="362"/>
        </pc:sldMkLst>
        <pc:spChg chg="mod">
          <ac:chgData name="Eve Thould" userId="38451c84653f422f" providerId="LiveId" clId="{2776452D-0E6B-4146-A338-6CA902C7A5EC}" dt="2022-08-01T14:04:31.244" v="54" actId="1037"/>
          <ac:spMkLst>
            <pc:docMk/>
            <pc:sldMk cId="137959946" sldId="362"/>
            <ac:spMk id="7" creationId="{FF42CF2C-11B8-4B84-ACD7-ED483D71A26B}"/>
          </ac:spMkLst>
        </pc:spChg>
        <pc:picChg chg="mod">
          <ac:chgData name="Eve Thould" userId="38451c84653f422f" providerId="LiveId" clId="{2776452D-0E6B-4146-A338-6CA902C7A5EC}" dt="2022-08-02T13:04:22.279" v="91" actId="1037"/>
          <ac:picMkLst>
            <pc:docMk/>
            <pc:sldMk cId="137959946" sldId="362"/>
            <ac:picMk id="5" creationId="{845E4118-D5FC-4F75-948B-E3A3BF0E957E}"/>
          </ac:picMkLst>
        </pc:picChg>
      </pc:sldChg>
      <pc:sldMasterChg chg="modSp mod">
        <pc:chgData name="Eve Thould" userId="38451c84653f422f" providerId="LiveId" clId="{2776452D-0E6B-4146-A338-6CA902C7A5EC}" dt="2022-08-01T13:39:43.409" v="6" actId="20577"/>
        <pc:sldMasterMkLst>
          <pc:docMk/>
          <pc:sldMasterMk cId="0" sldId="2147483651"/>
        </pc:sldMasterMkLst>
        <pc:spChg chg="mod">
          <ac:chgData name="Eve Thould" userId="38451c84653f422f" providerId="LiveId" clId="{2776452D-0E6B-4146-A338-6CA902C7A5EC}" dt="2022-08-01T13:39:43.409" v="6"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brightdirectiontraining.co.uk/blog/coaching-and-mentoring-in-the-workplace/#:~:text=Both%20coaching%20and%20mentoring%20are%20important%20in%20the,a%20few%20companies%2C%20but%20none%20quite%20like%20your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186731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85556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2695853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4100262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9324613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808011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181061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u="sng"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453777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Coaching and Mentoring in the Workplace - Bright Direction Training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620658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61879"/>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60862438-46D0-6089-4452-2E15C961C80A}"/>
              </a:ext>
            </a:extLst>
          </p:cNvPr>
          <p:cNvPicPr>
            <a:picLocks noChangeAspect="1"/>
          </p:cNvPicPr>
          <p:nvPr userDrawn="1"/>
        </p:nvPicPr>
        <p:blipFill>
          <a:blip r:embed="rId4"/>
          <a:stretch>
            <a:fillRect/>
          </a:stretch>
        </p:blipFill>
        <p:spPr>
          <a:xfrm>
            <a:off x="8113776" y="5958000"/>
            <a:ext cx="573024" cy="347472"/>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People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 </a:t>
            </a:r>
            <a:r>
              <a:rPr lang="en-GB">
                <a:ea typeface="ＭＳ Ｐゴシック" pitchFamily="-105" charset="-128"/>
                <a:cs typeface="ＭＳ Ｐゴシック" pitchFamily="-105" charset="-128"/>
              </a:rPr>
              <a:t>Skills development</a:t>
            </a:r>
            <a:endParaRPr lang="en-GB" dirty="0">
              <a:ea typeface="ＭＳ Ｐゴシック" pitchFamily="-105" charset="-128"/>
              <a:cs typeface="ＭＳ Ｐゴシック" pitchFamily="-105" charset="-128"/>
            </a:endParaRPr>
          </a:p>
        </p:txBody>
      </p:sp>
      <p:sp>
        <p:nvSpPr>
          <p:cNvPr id="5" name="TextBox 1">
            <a:extLst>
              <a:ext uri="{FF2B5EF4-FFF2-40B4-BE49-F238E27FC236}">
                <a16:creationId xmlns:a16="http://schemas.microsoft.com/office/drawing/2014/main" id="{F7BE6693-F5A6-68AB-209D-8BC75942DD6D}"/>
              </a:ext>
            </a:extLst>
          </p:cNvPr>
          <p:cNvSpPr txBox="1"/>
          <p:nvPr/>
        </p:nvSpPr>
        <p:spPr>
          <a:xfrm>
            <a:off x="1967045" y="612616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4D049-930C-4C21-8A8D-4CF37F353A9B}"/>
              </a:ext>
            </a:extLst>
          </p:cNvPr>
          <p:cNvSpPr>
            <a:spLocks noGrp="1"/>
          </p:cNvSpPr>
          <p:nvPr>
            <p:ph type="title"/>
          </p:nvPr>
        </p:nvSpPr>
        <p:spPr/>
        <p:txBody>
          <a:bodyPr/>
          <a:lstStyle/>
          <a:p>
            <a:r>
              <a:rPr lang="en-GB" dirty="0"/>
              <a:t>Employee responsibility for development</a:t>
            </a:r>
          </a:p>
        </p:txBody>
      </p:sp>
      <p:sp>
        <p:nvSpPr>
          <p:cNvPr id="3" name="Content Placeholder 2">
            <a:extLst>
              <a:ext uri="{FF2B5EF4-FFF2-40B4-BE49-F238E27FC236}">
                <a16:creationId xmlns:a16="http://schemas.microsoft.com/office/drawing/2014/main" id="{2EADB741-87AF-4FC9-B3CD-A21B11EF762A}"/>
              </a:ext>
            </a:extLst>
          </p:cNvPr>
          <p:cNvSpPr>
            <a:spLocks noGrp="1"/>
          </p:cNvSpPr>
          <p:nvPr>
            <p:ph sz="quarter" idx="10"/>
          </p:nvPr>
        </p:nvSpPr>
        <p:spPr>
          <a:xfrm>
            <a:off x="457200" y="1556792"/>
            <a:ext cx="8229600" cy="3843168"/>
          </a:xfrm>
        </p:spPr>
        <p:txBody>
          <a:bodyPr/>
          <a:lstStyle/>
          <a:p>
            <a:pPr marL="342900" indent="-342900">
              <a:buClr>
                <a:srgbClr val="0070C0"/>
              </a:buClr>
              <a:buFont typeface="Arial" panose="020B0604020202020204" pitchFamily="34" charset="0"/>
              <a:buChar char="•"/>
            </a:pPr>
            <a:r>
              <a:rPr lang="en-GB" dirty="0"/>
              <a:t>Employees will also play a role in their own development.</a:t>
            </a:r>
          </a:p>
          <a:p>
            <a:pPr marL="342900" indent="-342900">
              <a:buClr>
                <a:srgbClr val="0070C0"/>
              </a:buClr>
              <a:buFont typeface="Arial" panose="020B0604020202020204" pitchFamily="34" charset="0"/>
              <a:buChar char="•"/>
            </a:pPr>
            <a:r>
              <a:rPr lang="en-GB" dirty="0"/>
              <a:t>Where they identify difficulties in their job role, or identify other training needs, they are responsible for informing management.</a:t>
            </a:r>
          </a:p>
          <a:p>
            <a:pPr marL="342900" indent="-342900">
              <a:buClr>
                <a:srgbClr val="0070C0"/>
              </a:buClr>
              <a:buFont typeface="Arial" panose="020B0604020202020204" pitchFamily="34" charset="0"/>
              <a:buChar char="•"/>
            </a:pPr>
            <a:r>
              <a:rPr lang="en-GB" dirty="0"/>
              <a:t>They must be willing to accommodate the training courses offered by employers, and exploit the opportunities completion opens up.</a:t>
            </a:r>
          </a:p>
          <a:p>
            <a:pPr marL="342900" indent="-342900">
              <a:buClr>
                <a:srgbClr val="0070C0"/>
              </a:buClr>
              <a:buFont typeface="Arial" panose="020B0604020202020204" pitchFamily="34" charset="0"/>
              <a:buChar char="•"/>
            </a:pPr>
            <a:r>
              <a:rPr lang="en-GB" dirty="0"/>
              <a:t>They have a duty to their own personal wellbeing by, for example, avoiding excess in alcohol consumption, etc.</a:t>
            </a:r>
          </a:p>
          <a:p>
            <a:pPr marL="342900" indent="-342900">
              <a:buClr>
                <a:srgbClr val="0070C0"/>
              </a:buClr>
              <a:buFont typeface="Arial" panose="020B0604020202020204" pitchFamily="34" charset="0"/>
              <a:buChar char="•"/>
            </a:pPr>
            <a:r>
              <a:rPr lang="en-GB" dirty="0"/>
              <a:t>They should avail themselves of internal organisational support, </a:t>
            </a:r>
            <a:r>
              <a:rPr lang="en-GB" dirty="0" err="1"/>
              <a:t>eg</a:t>
            </a:r>
            <a:r>
              <a:rPr lang="en-GB" dirty="0"/>
              <a:t> mentors and job-coaches.</a:t>
            </a:r>
          </a:p>
        </p:txBody>
      </p:sp>
    </p:spTree>
    <p:extLst>
      <p:ext uri="{BB962C8B-B14F-4D97-AF65-F5344CB8AC3E}">
        <p14:creationId xmlns:p14="http://schemas.microsoft.com/office/powerpoint/2010/main" val="1054199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94FBE-2C52-4CA5-97BC-FE6E48580B40}"/>
              </a:ext>
            </a:extLst>
          </p:cNvPr>
          <p:cNvSpPr>
            <a:spLocks noGrp="1"/>
          </p:cNvSpPr>
          <p:nvPr>
            <p:ph type="title"/>
          </p:nvPr>
        </p:nvSpPr>
        <p:spPr/>
        <p:txBody>
          <a:bodyPr/>
          <a:lstStyle/>
          <a:p>
            <a:r>
              <a:rPr lang="en-GB" dirty="0"/>
              <a:t>Employee engagement</a:t>
            </a:r>
          </a:p>
        </p:txBody>
      </p:sp>
      <p:sp>
        <p:nvSpPr>
          <p:cNvPr id="3" name="Content Placeholder 2">
            <a:extLst>
              <a:ext uri="{FF2B5EF4-FFF2-40B4-BE49-F238E27FC236}">
                <a16:creationId xmlns:a16="http://schemas.microsoft.com/office/drawing/2014/main" id="{777D192C-CCAA-4B4E-9FDF-6E1197B37064}"/>
              </a:ext>
            </a:extLst>
          </p:cNvPr>
          <p:cNvSpPr>
            <a:spLocks noGrp="1"/>
          </p:cNvSpPr>
          <p:nvPr>
            <p:ph sz="quarter" idx="10"/>
          </p:nvPr>
        </p:nvSpPr>
        <p:spPr>
          <a:xfrm>
            <a:off x="457200" y="1603672"/>
            <a:ext cx="8229600" cy="4248000"/>
          </a:xfrm>
        </p:spPr>
        <p:txBody>
          <a:bodyPr/>
          <a:lstStyle/>
          <a:p>
            <a:pPr marL="342900" indent="-342900">
              <a:buClr>
                <a:srgbClr val="0070C0"/>
              </a:buClr>
              <a:buFont typeface="Arial" panose="020B0604020202020204" pitchFamily="34" charset="0"/>
              <a:buChar char="•"/>
            </a:pPr>
            <a:r>
              <a:rPr lang="en-GB" dirty="0"/>
              <a:t>Employee engagement (EE) is essentially about motivation. The concept of EE has developed over the last 10 or so years, and is now widely discussed within organisations of all types.</a:t>
            </a:r>
          </a:p>
          <a:p>
            <a:pPr marL="342900" indent="-342900">
              <a:buClr>
                <a:srgbClr val="0070C0"/>
              </a:buClr>
              <a:buFont typeface="Arial" panose="020B0604020202020204" pitchFamily="34" charset="0"/>
              <a:buChar char="•"/>
            </a:pPr>
            <a:r>
              <a:rPr lang="en-GB" dirty="0"/>
              <a:t>EE is defined as an employee having an emotional commitment to their workplace – work becomes more than a transaction; the employee is motivated to work, not just by salary, but also from a sense of belonging to the organisation.</a:t>
            </a:r>
          </a:p>
          <a:p>
            <a:pPr marL="342900" indent="-342900">
              <a:buClr>
                <a:srgbClr val="0070C0"/>
              </a:buClr>
              <a:buFont typeface="Arial" panose="020B0604020202020204" pitchFamily="34" charset="0"/>
              <a:buChar char="•"/>
            </a:pPr>
            <a:r>
              <a:rPr lang="en-GB" dirty="0"/>
              <a:t>EE is based on the fact that job satisfaction enhances personal wellbeing, leading to higher levels of output. So, fostering employer engagement is a win/win process: employer and employee both benefit.</a:t>
            </a:r>
          </a:p>
          <a:p>
            <a:pPr lvl="1" indent="0">
              <a:buNone/>
            </a:pPr>
            <a:endParaRPr lang="en-GB" dirty="0"/>
          </a:p>
        </p:txBody>
      </p:sp>
    </p:spTree>
    <p:extLst>
      <p:ext uri="{BB962C8B-B14F-4D97-AF65-F5344CB8AC3E}">
        <p14:creationId xmlns:p14="http://schemas.microsoft.com/office/powerpoint/2010/main" val="396553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E1427-ED06-4067-9F19-9698F2608AF7}"/>
              </a:ext>
            </a:extLst>
          </p:cNvPr>
          <p:cNvSpPr>
            <a:spLocks noGrp="1"/>
          </p:cNvSpPr>
          <p:nvPr>
            <p:ph type="title"/>
          </p:nvPr>
        </p:nvSpPr>
        <p:spPr/>
        <p:txBody>
          <a:bodyPr/>
          <a:lstStyle/>
          <a:p>
            <a:r>
              <a:rPr lang="en-GB" dirty="0"/>
              <a:t>How is engagement fostered?</a:t>
            </a:r>
          </a:p>
        </p:txBody>
      </p:sp>
      <p:sp>
        <p:nvSpPr>
          <p:cNvPr id="3" name="Content Placeholder 2">
            <a:extLst>
              <a:ext uri="{FF2B5EF4-FFF2-40B4-BE49-F238E27FC236}">
                <a16:creationId xmlns:a16="http://schemas.microsoft.com/office/drawing/2014/main" id="{8F101E1F-845B-4CCB-AF5D-5426BD71E88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Employees will be properly supported by their managers, who will issue clear instructions and offer timely, constructive feedback.</a:t>
            </a:r>
          </a:p>
          <a:p>
            <a:pPr marL="342900" indent="-342900">
              <a:buClr>
                <a:srgbClr val="0070C0"/>
              </a:buClr>
              <a:buFont typeface="Arial" panose="020B0604020202020204" pitchFamily="34" charset="0"/>
              <a:buChar char="•"/>
            </a:pPr>
            <a:r>
              <a:rPr lang="en-GB" dirty="0"/>
              <a:t>Employees will be empowered and enjoy some autonomy in their job role, which might be underpinned by comprehensive training.</a:t>
            </a:r>
          </a:p>
          <a:p>
            <a:pPr marL="342900" indent="-342900">
              <a:buClr>
                <a:srgbClr val="0070C0"/>
              </a:buClr>
              <a:buFont typeface="Arial" panose="020B0604020202020204" pitchFamily="34" charset="0"/>
              <a:buChar char="•"/>
            </a:pPr>
            <a:r>
              <a:rPr lang="en-GB" dirty="0"/>
              <a:t>Employees will be set goals that are achievable and the daily workload will not be unduly stressful.</a:t>
            </a:r>
          </a:p>
          <a:p>
            <a:pPr marL="342900" indent="-342900">
              <a:buFont typeface="Arial" panose="020B0604020202020204" pitchFamily="34" charset="0"/>
              <a:buChar char="•"/>
            </a:pPr>
            <a:endParaRPr lang="en-GB" dirty="0"/>
          </a:p>
        </p:txBody>
      </p:sp>
      <p:pic>
        <p:nvPicPr>
          <p:cNvPr id="5" name="Picture 4" descr="A close-up of a logo&#10;&#10;Description automatically generated with low confidence">
            <a:extLst>
              <a:ext uri="{FF2B5EF4-FFF2-40B4-BE49-F238E27FC236}">
                <a16:creationId xmlns:a16="http://schemas.microsoft.com/office/drawing/2014/main" id="{B0F5005E-ACDA-49EE-94CC-1235CFE21AC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024" y="3934565"/>
            <a:ext cx="3131840" cy="1979323"/>
          </a:xfrm>
          <a:prstGeom prst="rect">
            <a:avLst/>
          </a:prstGeom>
        </p:spPr>
      </p:pic>
      <p:sp>
        <p:nvSpPr>
          <p:cNvPr id="7" name="TextBox 6">
            <a:extLst>
              <a:ext uri="{FF2B5EF4-FFF2-40B4-BE49-F238E27FC236}">
                <a16:creationId xmlns:a16="http://schemas.microsoft.com/office/drawing/2014/main" id="{1083087F-6850-41C9-BA9E-B9B58F35CBE1}"/>
              </a:ext>
            </a:extLst>
          </p:cNvPr>
          <p:cNvSpPr txBox="1"/>
          <p:nvPr/>
        </p:nvSpPr>
        <p:spPr>
          <a:xfrm>
            <a:off x="351387" y="4128784"/>
            <a:ext cx="3860573" cy="193899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A process to foster engagement will recognise that individual employees will have different emotional needs and will be motivated in different ways.</a:t>
            </a:r>
          </a:p>
        </p:txBody>
      </p:sp>
    </p:spTree>
    <p:extLst>
      <p:ext uri="{BB962C8B-B14F-4D97-AF65-F5344CB8AC3E}">
        <p14:creationId xmlns:p14="http://schemas.microsoft.com/office/powerpoint/2010/main" val="1277438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6FED1-C559-4375-AA73-E0C3F38F2041}"/>
              </a:ext>
            </a:extLst>
          </p:cNvPr>
          <p:cNvSpPr>
            <a:spLocks noGrp="1"/>
          </p:cNvSpPr>
          <p:nvPr>
            <p:ph type="title"/>
          </p:nvPr>
        </p:nvSpPr>
        <p:spPr/>
        <p:txBody>
          <a:bodyPr/>
          <a:lstStyle/>
          <a:p>
            <a:r>
              <a:rPr lang="en-GB" dirty="0"/>
              <a:t>Characteristics of employee engagement</a:t>
            </a:r>
          </a:p>
        </p:txBody>
      </p:sp>
      <p:sp>
        <p:nvSpPr>
          <p:cNvPr id="3" name="Content Placeholder 2">
            <a:extLst>
              <a:ext uri="{FF2B5EF4-FFF2-40B4-BE49-F238E27FC236}">
                <a16:creationId xmlns:a16="http://schemas.microsoft.com/office/drawing/2014/main" id="{46B2979F-ECBB-4B1F-B967-293313378CC3}"/>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dirty="0"/>
              <a:t>Research published by Utrecht University, in the Netherlands, considered that engaged employees displayed the following characteristics:</a:t>
            </a:r>
          </a:p>
          <a:p>
            <a:pPr marL="558800" lvl="1" indent="-342900">
              <a:buFont typeface="Arial" panose="020B0604020202020204" pitchFamily="34" charset="0"/>
              <a:buChar char="‒"/>
            </a:pPr>
            <a:r>
              <a:rPr lang="en-GB" b="1" dirty="0"/>
              <a:t>vigour</a:t>
            </a:r>
            <a:r>
              <a:rPr lang="en-GB" dirty="0"/>
              <a:t> – high levels of energy and enthusiasm</a:t>
            </a:r>
          </a:p>
          <a:p>
            <a:pPr marL="558800" lvl="1" indent="-342900">
              <a:buFont typeface="Arial" panose="020B0604020202020204" pitchFamily="34" charset="0"/>
              <a:buChar char="‒"/>
            </a:pPr>
            <a:r>
              <a:rPr lang="en-GB" b="1" dirty="0"/>
              <a:t>dedication</a:t>
            </a:r>
            <a:r>
              <a:rPr lang="en-GB" dirty="0"/>
              <a:t> – enthusiasm, inspiration and pride in their role and their employer</a:t>
            </a:r>
          </a:p>
          <a:p>
            <a:pPr marL="558800" lvl="1" indent="-342900">
              <a:buFont typeface="Arial" panose="020B0604020202020204" pitchFamily="34" charset="0"/>
              <a:buChar char="‒"/>
            </a:pPr>
            <a:r>
              <a:rPr lang="en-GB" b="1" dirty="0"/>
              <a:t>absorption</a:t>
            </a:r>
            <a:r>
              <a:rPr lang="en-GB" dirty="0"/>
              <a:t> – a focused attention to detail and a commitment to quality.</a:t>
            </a:r>
          </a:p>
        </p:txBody>
      </p:sp>
    </p:spTree>
    <p:extLst>
      <p:ext uri="{BB962C8B-B14F-4D97-AF65-F5344CB8AC3E}">
        <p14:creationId xmlns:p14="http://schemas.microsoft.com/office/powerpoint/2010/main" val="792924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D38EC-FF8C-428A-9682-CFE32BA26067}"/>
              </a:ext>
            </a:extLst>
          </p:cNvPr>
          <p:cNvSpPr>
            <a:spLocks noGrp="1"/>
          </p:cNvSpPr>
          <p:nvPr>
            <p:ph type="title"/>
          </p:nvPr>
        </p:nvSpPr>
        <p:spPr/>
        <p:txBody>
          <a:bodyPr/>
          <a:lstStyle/>
          <a:p>
            <a:r>
              <a:rPr lang="en-GB" dirty="0"/>
              <a:t>EE strategies will have three strands:</a:t>
            </a:r>
          </a:p>
        </p:txBody>
      </p:sp>
      <p:graphicFrame>
        <p:nvGraphicFramePr>
          <p:cNvPr id="4" name="Table 4">
            <a:extLst>
              <a:ext uri="{FF2B5EF4-FFF2-40B4-BE49-F238E27FC236}">
                <a16:creationId xmlns:a16="http://schemas.microsoft.com/office/drawing/2014/main" id="{0535AA6A-6C22-4A00-835C-2AB0BA36887C}"/>
              </a:ext>
            </a:extLst>
          </p:cNvPr>
          <p:cNvGraphicFramePr>
            <a:graphicFrameLocks noGrp="1"/>
          </p:cNvGraphicFramePr>
          <p:nvPr>
            <p:extLst>
              <p:ext uri="{D42A27DB-BD31-4B8C-83A1-F6EECF244321}">
                <p14:modId xmlns:p14="http://schemas.microsoft.com/office/powerpoint/2010/main" val="1048771739"/>
              </p:ext>
            </p:extLst>
          </p:nvPr>
        </p:nvGraphicFramePr>
        <p:xfrm>
          <a:off x="422672" y="1940432"/>
          <a:ext cx="8123967" cy="2977136"/>
        </p:xfrm>
        <a:graphic>
          <a:graphicData uri="http://schemas.openxmlformats.org/drawingml/2006/table">
            <a:tbl>
              <a:tblPr firstRow="1" bandRow="1">
                <a:tableStyleId>{5C22544A-7EE6-4342-B048-85BDC9FD1C3A}</a:tableStyleId>
              </a:tblPr>
              <a:tblGrid>
                <a:gridCol w="2707989">
                  <a:extLst>
                    <a:ext uri="{9D8B030D-6E8A-4147-A177-3AD203B41FA5}">
                      <a16:colId xmlns:a16="http://schemas.microsoft.com/office/drawing/2014/main" val="4176817989"/>
                    </a:ext>
                  </a:extLst>
                </a:gridCol>
                <a:gridCol w="2707989">
                  <a:extLst>
                    <a:ext uri="{9D8B030D-6E8A-4147-A177-3AD203B41FA5}">
                      <a16:colId xmlns:a16="http://schemas.microsoft.com/office/drawing/2014/main" val="2472818009"/>
                    </a:ext>
                  </a:extLst>
                </a:gridCol>
                <a:gridCol w="2707989">
                  <a:extLst>
                    <a:ext uri="{9D8B030D-6E8A-4147-A177-3AD203B41FA5}">
                      <a16:colId xmlns:a16="http://schemas.microsoft.com/office/drawing/2014/main" val="2661958515"/>
                    </a:ext>
                  </a:extLst>
                </a:gridCol>
              </a:tblGrid>
              <a:tr h="729435">
                <a:tc>
                  <a:txBody>
                    <a:bodyPr/>
                    <a:lstStyle/>
                    <a:p>
                      <a:r>
                        <a:rPr lang="en-GB" sz="2100" dirty="0">
                          <a:solidFill>
                            <a:schemeClr val="tx1"/>
                          </a:solidFill>
                        </a:rPr>
                        <a:t>Job role</a:t>
                      </a:r>
                    </a:p>
                  </a:txBody>
                  <a:tcPr marL="104205" marR="104205" marT="52102" marB="52102"/>
                </a:tc>
                <a:tc>
                  <a:txBody>
                    <a:bodyPr/>
                    <a:lstStyle/>
                    <a:p>
                      <a:r>
                        <a:rPr lang="en-GB" sz="2100" dirty="0">
                          <a:solidFill>
                            <a:schemeClr val="tx1"/>
                          </a:solidFill>
                        </a:rPr>
                        <a:t>Workplace relationships</a:t>
                      </a:r>
                    </a:p>
                  </a:txBody>
                  <a:tcPr marL="104205" marR="104205" marT="52102" marB="52102"/>
                </a:tc>
                <a:tc>
                  <a:txBody>
                    <a:bodyPr/>
                    <a:lstStyle/>
                    <a:p>
                      <a:r>
                        <a:rPr lang="en-GB" sz="2100" dirty="0">
                          <a:solidFill>
                            <a:schemeClr val="tx1"/>
                          </a:solidFill>
                        </a:rPr>
                        <a:t>Reward</a:t>
                      </a:r>
                    </a:p>
                  </a:txBody>
                  <a:tcPr marL="104205" marR="104205" marT="52102" marB="52102"/>
                </a:tc>
                <a:extLst>
                  <a:ext uri="{0D108BD9-81ED-4DB2-BD59-A6C34878D82A}">
                    <a16:rowId xmlns:a16="http://schemas.microsoft.com/office/drawing/2014/main" val="1221799765"/>
                  </a:ext>
                </a:extLst>
              </a:tr>
              <a:tr h="729435">
                <a:tc>
                  <a:txBody>
                    <a:bodyPr/>
                    <a:lstStyle/>
                    <a:p>
                      <a:r>
                        <a:rPr lang="en-GB" sz="2100" dirty="0"/>
                        <a:t>Challenge, but not overwhelm</a:t>
                      </a:r>
                    </a:p>
                  </a:txBody>
                  <a:tcPr marL="104205" marR="104205" marT="52102" marB="52102"/>
                </a:tc>
                <a:tc>
                  <a:txBody>
                    <a:bodyPr/>
                    <a:lstStyle/>
                    <a:p>
                      <a:r>
                        <a:rPr lang="en-GB" sz="2100" dirty="0"/>
                        <a:t>Respect ideas and opinions</a:t>
                      </a:r>
                    </a:p>
                  </a:txBody>
                  <a:tcPr marL="104205" marR="104205" marT="52102" marB="52102"/>
                </a:tc>
                <a:tc>
                  <a:txBody>
                    <a:bodyPr/>
                    <a:lstStyle/>
                    <a:p>
                      <a:r>
                        <a:rPr lang="en-GB" sz="2100" dirty="0"/>
                        <a:t>Praise and appreciation</a:t>
                      </a:r>
                    </a:p>
                  </a:txBody>
                  <a:tcPr marL="104205" marR="104205" marT="52102" marB="52102"/>
                </a:tc>
                <a:extLst>
                  <a:ext uri="{0D108BD9-81ED-4DB2-BD59-A6C34878D82A}">
                    <a16:rowId xmlns:a16="http://schemas.microsoft.com/office/drawing/2014/main" val="974932900"/>
                  </a:ext>
                </a:extLst>
              </a:tr>
              <a:tr h="729435">
                <a:tc>
                  <a:txBody>
                    <a:bodyPr/>
                    <a:lstStyle/>
                    <a:p>
                      <a:r>
                        <a:rPr lang="en-GB" sz="2100" dirty="0"/>
                        <a:t>Clearly defined goals</a:t>
                      </a:r>
                    </a:p>
                  </a:txBody>
                  <a:tcPr marL="104205" marR="104205" marT="52102" marB="52102"/>
                </a:tc>
                <a:tc>
                  <a:txBody>
                    <a:bodyPr/>
                    <a:lstStyle/>
                    <a:p>
                      <a:r>
                        <a:rPr lang="en-GB" sz="2100" dirty="0"/>
                        <a:t>Inter-personal trust</a:t>
                      </a:r>
                    </a:p>
                  </a:txBody>
                  <a:tcPr marL="104205" marR="104205" marT="52102" marB="52102"/>
                </a:tc>
                <a:tc>
                  <a:txBody>
                    <a:bodyPr/>
                    <a:lstStyle/>
                    <a:p>
                      <a:r>
                        <a:rPr lang="en-GB" sz="2100" dirty="0"/>
                        <a:t>Development opportunities</a:t>
                      </a:r>
                    </a:p>
                  </a:txBody>
                  <a:tcPr marL="104205" marR="104205" marT="52102" marB="52102"/>
                </a:tc>
                <a:extLst>
                  <a:ext uri="{0D108BD9-81ED-4DB2-BD59-A6C34878D82A}">
                    <a16:rowId xmlns:a16="http://schemas.microsoft.com/office/drawing/2014/main" val="529406149"/>
                  </a:ext>
                </a:extLst>
              </a:tr>
              <a:tr h="729435">
                <a:tc>
                  <a:txBody>
                    <a:bodyPr/>
                    <a:lstStyle/>
                    <a:p>
                      <a:r>
                        <a:rPr lang="en-GB" sz="2100" dirty="0"/>
                        <a:t>Opportunity to make decisions</a:t>
                      </a:r>
                    </a:p>
                  </a:txBody>
                  <a:tcPr marL="104205" marR="104205" marT="52102" marB="52102"/>
                </a:tc>
                <a:tc>
                  <a:txBody>
                    <a:bodyPr/>
                    <a:lstStyle/>
                    <a:p>
                      <a:endParaRPr lang="en-GB" sz="2100" dirty="0"/>
                    </a:p>
                  </a:txBody>
                  <a:tcPr marL="104205" marR="104205" marT="52102" marB="52102"/>
                </a:tc>
                <a:tc>
                  <a:txBody>
                    <a:bodyPr/>
                    <a:lstStyle/>
                    <a:p>
                      <a:endParaRPr lang="en-GB" sz="2100" dirty="0"/>
                    </a:p>
                  </a:txBody>
                  <a:tcPr marL="104205" marR="104205" marT="52102" marB="52102"/>
                </a:tc>
                <a:extLst>
                  <a:ext uri="{0D108BD9-81ED-4DB2-BD59-A6C34878D82A}">
                    <a16:rowId xmlns:a16="http://schemas.microsoft.com/office/drawing/2014/main" val="202582065"/>
                  </a:ext>
                </a:extLst>
              </a:tr>
            </a:tbl>
          </a:graphicData>
        </a:graphic>
      </p:graphicFrame>
    </p:spTree>
    <p:extLst>
      <p:ext uri="{BB962C8B-B14F-4D97-AF65-F5344CB8AC3E}">
        <p14:creationId xmlns:p14="http://schemas.microsoft.com/office/powerpoint/2010/main" val="1454426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98438-D44B-480E-A8C8-4CA160DF522B}"/>
              </a:ext>
            </a:extLst>
          </p:cNvPr>
          <p:cNvSpPr>
            <a:spLocks noGrp="1"/>
          </p:cNvSpPr>
          <p:nvPr>
            <p:ph type="title"/>
          </p:nvPr>
        </p:nvSpPr>
        <p:spPr/>
        <p:txBody>
          <a:bodyPr/>
          <a:lstStyle/>
          <a:p>
            <a:r>
              <a:rPr lang="en-GB" dirty="0"/>
              <a:t>Organisational goals and targets</a:t>
            </a:r>
          </a:p>
        </p:txBody>
      </p:sp>
      <p:sp>
        <p:nvSpPr>
          <p:cNvPr id="3" name="Content Placeholder 2">
            <a:extLst>
              <a:ext uri="{FF2B5EF4-FFF2-40B4-BE49-F238E27FC236}">
                <a16:creationId xmlns:a16="http://schemas.microsoft.com/office/drawing/2014/main" id="{C400A761-E006-499B-9450-01DDC00434E3}"/>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Alongside ‘soft’ management tools, as previously discussed (employee development, motivation and other psychological concepts), most organisations also deploy ‘hard’ management tools.</a:t>
            </a:r>
          </a:p>
          <a:p>
            <a:pPr marL="342900" indent="-342900">
              <a:buClr>
                <a:srgbClr val="0070C0"/>
              </a:buClr>
              <a:buFont typeface="Arial" panose="020B0604020202020204" pitchFamily="34" charset="0"/>
              <a:buChar char="•"/>
            </a:pPr>
            <a:r>
              <a:rPr lang="en-GB" dirty="0"/>
              <a:t>These are essential measures at the individual, section or departmental level of the organisation and are aligned with overall goals (notably the budget in commercial organisations).</a:t>
            </a:r>
          </a:p>
        </p:txBody>
      </p:sp>
      <p:pic>
        <p:nvPicPr>
          <p:cNvPr id="5" name="Picture 4" descr="Logo&#10;&#10;Description automatically generated">
            <a:extLst>
              <a:ext uri="{FF2B5EF4-FFF2-40B4-BE49-F238E27FC236}">
                <a16:creationId xmlns:a16="http://schemas.microsoft.com/office/drawing/2014/main" id="{0C5809CF-1F14-432A-B958-85903019E8D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339952" y="3633977"/>
            <a:ext cx="5400600" cy="1834166"/>
          </a:xfrm>
          <a:prstGeom prst="rect">
            <a:avLst/>
          </a:prstGeom>
        </p:spPr>
      </p:pic>
      <p:sp>
        <p:nvSpPr>
          <p:cNvPr id="7" name="TextBox 6">
            <a:extLst>
              <a:ext uri="{FF2B5EF4-FFF2-40B4-BE49-F238E27FC236}">
                <a16:creationId xmlns:a16="http://schemas.microsoft.com/office/drawing/2014/main" id="{223588E8-F9E1-473C-89D8-C5C7A62CE68A}"/>
              </a:ext>
            </a:extLst>
          </p:cNvPr>
          <p:cNvSpPr txBox="1"/>
          <p:nvPr/>
        </p:nvSpPr>
        <p:spPr>
          <a:xfrm>
            <a:off x="395536" y="4022561"/>
            <a:ext cx="2882752" cy="1323439"/>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These measurement tools include KPIs, SMART targets and CPD modules.</a:t>
            </a:r>
          </a:p>
        </p:txBody>
      </p:sp>
    </p:spTree>
    <p:extLst>
      <p:ext uri="{BB962C8B-B14F-4D97-AF65-F5344CB8AC3E}">
        <p14:creationId xmlns:p14="http://schemas.microsoft.com/office/powerpoint/2010/main" val="2578916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77FAC-EC90-4434-ADF0-38A573C49411}"/>
              </a:ext>
            </a:extLst>
          </p:cNvPr>
          <p:cNvSpPr>
            <a:spLocks noGrp="1"/>
          </p:cNvSpPr>
          <p:nvPr>
            <p:ph type="title"/>
          </p:nvPr>
        </p:nvSpPr>
        <p:spPr/>
        <p:txBody>
          <a:bodyPr/>
          <a:lstStyle/>
          <a:p>
            <a:r>
              <a:rPr lang="en-GB" dirty="0"/>
              <a:t>Personal development – KPIs</a:t>
            </a:r>
          </a:p>
        </p:txBody>
      </p:sp>
      <p:sp>
        <p:nvSpPr>
          <p:cNvPr id="3" name="Content Placeholder 2">
            <a:extLst>
              <a:ext uri="{FF2B5EF4-FFF2-40B4-BE49-F238E27FC236}">
                <a16:creationId xmlns:a16="http://schemas.microsoft.com/office/drawing/2014/main" id="{136BB664-4CF2-4191-B660-A8633EC749E0}"/>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Key performance indicators will be used at different levels in the business, including the individual, employee but are usually team goals.</a:t>
            </a:r>
          </a:p>
          <a:p>
            <a:pPr marL="342900" indent="-342900">
              <a:buClr>
                <a:srgbClr val="0070C0"/>
              </a:buClr>
              <a:buFont typeface="Arial" panose="020B0604020202020204" pitchFamily="34" charset="0"/>
              <a:buChar char="•"/>
            </a:pPr>
            <a:r>
              <a:rPr lang="en-GB" dirty="0"/>
              <a:t>They are the things that the business must do if it is to achieve its goals and are measurable, both in quantum and time (</a:t>
            </a:r>
            <a:r>
              <a:rPr lang="en-GB" dirty="0" err="1"/>
              <a:t>ie</a:t>
            </a:r>
            <a:r>
              <a:rPr lang="en-GB" dirty="0"/>
              <a:t> we must manufacture 100 widgets a week).</a:t>
            </a:r>
          </a:p>
          <a:p>
            <a:pPr marL="342900" indent="-342900">
              <a:buClr>
                <a:srgbClr val="0070C0"/>
              </a:buClr>
              <a:buFont typeface="Arial" panose="020B0604020202020204" pitchFamily="34" charset="0"/>
              <a:buChar char="•"/>
            </a:pPr>
            <a:r>
              <a:rPr lang="en-GB" dirty="0"/>
              <a:t>KPIs have broad scope and applicability, ranging from manufacturing output, to time taken per call to a call centre.</a:t>
            </a:r>
          </a:p>
          <a:p>
            <a:pPr marL="342900" indent="-342900">
              <a:buClr>
                <a:srgbClr val="0070C0"/>
              </a:buClr>
              <a:buFont typeface="Arial" panose="020B0604020202020204" pitchFamily="34" charset="0"/>
              <a:buChar char="•"/>
            </a:pPr>
            <a:r>
              <a:rPr lang="en-GB" dirty="0"/>
              <a:t>In business, strong KPIs link to financial performance measures.</a:t>
            </a:r>
          </a:p>
        </p:txBody>
      </p:sp>
    </p:spTree>
    <p:extLst>
      <p:ext uri="{BB962C8B-B14F-4D97-AF65-F5344CB8AC3E}">
        <p14:creationId xmlns:p14="http://schemas.microsoft.com/office/powerpoint/2010/main" val="426598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8D92B-AAA7-4A80-9A34-4ADD8F1558FE}"/>
              </a:ext>
            </a:extLst>
          </p:cNvPr>
          <p:cNvSpPr>
            <a:spLocks noGrp="1"/>
          </p:cNvSpPr>
          <p:nvPr>
            <p:ph type="title"/>
          </p:nvPr>
        </p:nvSpPr>
        <p:spPr/>
        <p:txBody>
          <a:bodyPr/>
          <a:lstStyle/>
          <a:p>
            <a:r>
              <a:rPr lang="en-GB" dirty="0"/>
              <a:t>Performance development – SMART targets</a:t>
            </a:r>
          </a:p>
        </p:txBody>
      </p:sp>
      <p:sp>
        <p:nvSpPr>
          <p:cNvPr id="3" name="Content Placeholder 2">
            <a:extLst>
              <a:ext uri="{FF2B5EF4-FFF2-40B4-BE49-F238E27FC236}">
                <a16:creationId xmlns:a16="http://schemas.microsoft.com/office/drawing/2014/main" id="{1B94A0EB-857E-4838-AF55-D93A3D0E02EC}"/>
              </a:ext>
            </a:extLst>
          </p:cNvPr>
          <p:cNvSpPr>
            <a:spLocks noGrp="1"/>
          </p:cNvSpPr>
          <p:nvPr>
            <p:ph sz="quarter" idx="10"/>
          </p:nvPr>
        </p:nvSpPr>
        <p:spPr>
          <a:xfrm>
            <a:off x="349696" y="2853408"/>
            <a:ext cx="4366320" cy="4248000"/>
          </a:xfrm>
        </p:spPr>
        <p:txBody>
          <a:bodyPr/>
          <a:lstStyle/>
          <a:p>
            <a:pPr marL="342900" indent="-342900">
              <a:buClr>
                <a:srgbClr val="0070C0"/>
              </a:buClr>
              <a:buFont typeface="Arial" panose="020B0604020202020204" pitchFamily="34" charset="0"/>
              <a:buChar char="•"/>
            </a:pPr>
            <a:r>
              <a:rPr lang="en-GB" dirty="0"/>
              <a:t>SMART targets are often set for individual employees and are an essential part of their development. They are also commonly used in the performance management of under-performing staff.</a:t>
            </a:r>
          </a:p>
          <a:p>
            <a:pPr marL="342900" indent="-342900">
              <a:buFont typeface="Arial" panose="020B0604020202020204" pitchFamily="34" charset="0"/>
              <a:buChar char="•"/>
            </a:pPr>
            <a:endParaRPr lang="en-GB" dirty="0"/>
          </a:p>
        </p:txBody>
      </p:sp>
      <p:pic>
        <p:nvPicPr>
          <p:cNvPr id="5" name="Picture 4" descr="Application&#10;&#10;Description automatically generated with medium confidence">
            <a:extLst>
              <a:ext uri="{FF2B5EF4-FFF2-40B4-BE49-F238E27FC236}">
                <a16:creationId xmlns:a16="http://schemas.microsoft.com/office/drawing/2014/main" id="{D6A9A003-743C-45DA-B15F-D04377AD6AD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32040" y="1649385"/>
            <a:ext cx="4211960" cy="2204259"/>
          </a:xfrm>
          <a:prstGeom prst="rect">
            <a:avLst/>
          </a:prstGeom>
        </p:spPr>
      </p:pic>
      <p:sp>
        <p:nvSpPr>
          <p:cNvPr id="9" name="TextBox 8">
            <a:extLst>
              <a:ext uri="{FF2B5EF4-FFF2-40B4-BE49-F238E27FC236}">
                <a16:creationId xmlns:a16="http://schemas.microsoft.com/office/drawing/2014/main" id="{5C78D5DA-5837-4CF9-B4A6-0276140E6088}"/>
              </a:ext>
            </a:extLst>
          </p:cNvPr>
          <p:cNvSpPr txBox="1"/>
          <p:nvPr/>
        </p:nvSpPr>
        <p:spPr>
          <a:xfrm>
            <a:off x="323528" y="4941168"/>
            <a:ext cx="7671296" cy="1015663"/>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SMART targets can be steps towards achieving long-term goals, so targets might increase gradually over time as the employee develops.</a:t>
            </a:r>
          </a:p>
        </p:txBody>
      </p:sp>
      <p:sp>
        <p:nvSpPr>
          <p:cNvPr id="11" name="TextBox 10">
            <a:extLst>
              <a:ext uri="{FF2B5EF4-FFF2-40B4-BE49-F238E27FC236}">
                <a16:creationId xmlns:a16="http://schemas.microsoft.com/office/drawing/2014/main" id="{02E751A1-7C86-473E-8E8D-7ACC8435E212}"/>
              </a:ext>
            </a:extLst>
          </p:cNvPr>
          <p:cNvSpPr txBox="1"/>
          <p:nvPr/>
        </p:nvSpPr>
        <p:spPr>
          <a:xfrm>
            <a:off x="251520" y="1555673"/>
            <a:ext cx="4672112" cy="1015663"/>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SMART is an acronym for (targets that are): specific; measurable, achievable, realistic and time-bound.</a:t>
            </a:r>
          </a:p>
        </p:txBody>
      </p:sp>
    </p:spTree>
    <p:extLst>
      <p:ext uri="{BB962C8B-B14F-4D97-AF65-F5344CB8AC3E}">
        <p14:creationId xmlns:p14="http://schemas.microsoft.com/office/powerpoint/2010/main" val="25695956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D4E1B-9ABA-9DF3-ECF9-01A4BBD5B9D3}"/>
              </a:ext>
            </a:extLst>
          </p:cNvPr>
          <p:cNvSpPr>
            <a:spLocks noGrp="1"/>
          </p:cNvSpPr>
          <p:nvPr>
            <p:ph type="title"/>
          </p:nvPr>
        </p:nvSpPr>
        <p:spPr/>
        <p:txBody>
          <a:bodyPr/>
          <a:lstStyle/>
          <a:p>
            <a:r>
              <a:rPr lang="en-US" dirty="0"/>
              <a:t>Performance reviews</a:t>
            </a:r>
            <a:endParaRPr lang="en-GB" dirty="0"/>
          </a:p>
        </p:txBody>
      </p:sp>
      <p:sp>
        <p:nvSpPr>
          <p:cNvPr id="3" name="Content Placeholder 2">
            <a:extLst>
              <a:ext uri="{FF2B5EF4-FFF2-40B4-BE49-F238E27FC236}">
                <a16:creationId xmlns:a16="http://schemas.microsoft.com/office/drawing/2014/main" id="{6D6DACEA-2DBC-5983-869A-BABAC3790EFD}"/>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The performance review process is a regular analysis of employee performance, and will focus on the achievement of work objectives, both current and future.</a:t>
            </a:r>
          </a:p>
          <a:p>
            <a:pPr marL="342900" indent="-342900">
              <a:buClr>
                <a:srgbClr val="0070C0"/>
              </a:buClr>
              <a:buFont typeface="Arial" panose="020B0604020202020204" pitchFamily="34" charset="0"/>
              <a:buChar char="•"/>
            </a:pPr>
            <a:r>
              <a:rPr lang="en-US" dirty="0"/>
              <a:t>What was traditionally an annual appraisal is now developing into more frequent interactions between manager and employee and is more forward-looking, focusing more on employee and business development, rather than past performance.</a:t>
            </a:r>
          </a:p>
          <a:p>
            <a:pPr marL="342900" indent="-342900">
              <a:buClr>
                <a:srgbClr val="0070C0"/>
              </a:buClr>
              <a:buFont typeface="Arial" panose="020B0604020202020204" pitchFamily="34" charset="0"/>
              <a:buChar char="•"/>
            </a:pPr>
            <a:r>
              <a:rPr lang="en-US" dirty="0"/>
              <a:t>Another innovation in performance reviews is the concept of 360-degree feedback – a process where multiple colleagues and potentially other stakeholders appraise the employee.</a:t>
            </a:r>
          </a:p>
          <a:p>
            <a:pPr marL="342900" indent="-342900">
              <a:buClr>
                <a:srgbClr val="0070C0"/>
              </a:buClr>
              <a:buFont typeface="Arial" panose="020B0604020202020204" pitchFamily="34" charset="0"/>
              <a:buChar char="•"/>
            </a:pPr>
            <a:r>
              <a:rPr lang="en-US" dirty="0"/>
              <a:t>The principal objective of performance reviews should be to improve </a:t>
            </a:r>
            <a:r>
              <a:rPr lang="en-US" dirty="0" err="1"/>
              <a:t>organisational</a:t>
            </a:r>
            <a:r>
              <a:rPr lang="en-US" dirty="0"/>
              <a:t> outcomes.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1639694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9652-66A5-46B4-92DB-2F2D146F21C6}"/>
              </a:ext>
            </a:extLst>
          </p:cNvPr>
          <p:cNvSpPr>
            <a:spLocks noGrp="1"/>
          </p:cNvSpPr>
          <p:nvPr>
            <p:ph type="title"/>
          </p:nvPr>
        </p:nvSpPr>
        <p:spPr/>
        <p:txBody>
          <a:bodyPr/>
          <a:lstStyle/>
          <a:p>
            <a:r>
              <a:rPr lang="en-GB" dirty="0"/>
              <a:t>Performance development – CPD</a:t>
            </a:r>
          </a:p>
        </p:txBody>
      </p:sp>
      <p:sp>
        <p:nvSpPr>
          <p:cNvPr id="3" name="Content Placeholder 2">
            <a:extLst>
              <a:ext uri="{FF2B5EF4-FFF2-40B4-BE49-F238E27FC236}">
                <a16:creationId xmlns:a16="http://schemas.microsoft.com/office/drawing/2014/main" id="{2A5B476E-89D7-4172-9D51-0CA488345FB6}"/>
              </a:ext>
            </a:extLst>
          </p:cNvPr>
          <p:cNvSpPr>
            <a:spLocks noGrp="1"/>
          </p:cNvSpPr>
          <p:nvPr>
            <p:ph sz="quarter" idx="10"/>
          </p:nvPr>
        </p:nvSpPr>
        <p:spPr>
          <a:xfrm>
            <a:off x="251520" y="1512000"/>
            <a:ext cx="8229600" cy="4248000"/>
          </a:xfrm>
        </p:spPr>
        <p:txBody>
          <a:bodyPr/>
          <a:lstStyle/>
          <a:p>
            <a:pPr marL="558800" lvl="1" indent="-342900">
              <a:lnSpc>
                <a:spcPct val="100000"/>
              </a:lnSpc>
              <a:buFont typeface="Arial" panose="020B0604020202020204" pitchFamily="34" charset="0"/>
              <a:buChar char="•"/>
            </a:pPr>
            <a:r>
              <a:rPr lang="en-GB" dirty="0"/>
              <a:t>Continuous professional development is a strategy of continuous learning formally adopted by some professions, </a:t>
            </a:r>
            <a:r>
              <a:rPr lang="en-GB" dirty="0" err="1"/>
              <a:t>eg</a:t>
            </a:r>
            <a:r>
              <a:rPr lang="en-GB" dirty="0"/>
              <a:t> teachers, architects, etc.</a:t>
            </a:r>
          </a:p>
          <a:p>
            <a:pPr marL="558800" lvl="1" indent="-342900">
              <a:lnSpc>
                <a:spcPct val="100000"/>
              </a:lnSpc>
              <a:buFont typeface="Arial" panose="020B0604020202020204" pitchFamily="34" charset="0"/>
              <a:buChar char="•"/>
            </a:pPr>
            <a:r>
              <a:rPr lang="en-GB" dirty="0"/>
              <a:t>It ensures that members of the profession stay updated of changes in practice, policy and regulations that affect their job role.</a:t>
            </a:r>
          </a:p>
          <a:p>
            <a:pPr marL="558800" lvl="1" indent="-342900">
              <a:lnSpc>
                <a:spcPct val="100000"/>
              </a:lnSpc>
              <a:buFont typeface="Arial" panose="020B0604020202020204" pitchFamily="34" charset="0"/>
              <a:buChar char="•"/>
            </a:pPr>
            <a:r>
              <a:rPr lang="en-GB" dirty="0"/>
              <a:t>Many employers require that employees undertake a minimum number of CPD hours each year to ensure compliance to sector changes.</a:t>
            </a:r>
          </a:p>
          <a:p>
            <a:pPr marL="558800" lvl="1" indent="-342900">
              <a:lnSpc>
                <a:spcPct val="100000"/>
              </a:lnSpc>
              <a:buFont typeface="Arial" panose="020B0604020202020204" pitchFamily="34" charset="0"/>
              <a:buChar char="•"/>
            </a:pPr>
            <a:r>
              <a:rPr lang="en-GB" dirty="0"/>
              <a:t>CPD courses are generally commissioned from external sources.</a:t>
            </a:r>
          </a:p>
          <a:p>
            <a:pPr marL="558800" lvl="1" indent="-342900">
              <a:lnSpc>
                <a:spcPct val="100000"/>
              </a:lnSpc>
              <a:buFont typeface="Arial" panose="020B0604020202020204" pitchFamily="34" charset="0"/>
              <a:buChar char="•"/>
            </a:pPr>
            <a:r>
              <a:rPr lang="en-GB" dirty="0"/>
              <a:t>For the employee, CPD strengthens their CV and demonstrates their credibility in their field of practice.</a:t>
            </a:r>
          </a:p>
        </p:txBody>
      </p:sp>
    </p:spTree>
    <p:extLst>
      <p:ext uri="{BB962C8B-B14F-4D97-AF65-F5344CB8AC3E}">
        <p14:creationId xmlns:p14="http://schemas.microsoft.com/office/powerpoint/2010/main" val="707041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34543" y="980728"/>
            <a:ext cx="8229600" cy="382588"/>
          </a:xfrm>
        </p:spPr>
        <p:txBody>
          <a:bodyPr/>
          <a:lstStyle/>
          <a:p>
            <a:r>
              <a:rPr lang="en-US" dirty="0">
                <a:ea typeface="ＭＳ Ｐゴシック" pitchFamily="-105" charset="-128"/>
                <a:cs typeface="ＭＳ Ｐゴシック" pitchFamily="-105" charset="-128"/>
              </a:rPr>
              <a:t>Learning objectives (1)</a:t>
            </a:r>
          </a:p>
        </p:txBody>
      </p:sp>
      <p:sp>
        <p:nvSpPr>
          <p:cNvPr id="3075" name="Content Placeholder 2"/>
          <p:cNvSpPr>
            <a:spLocks noGrp="1"/>
          </p:cNvSpPr>
          <p:nvPr>
            <p:ph sz="quarter" idx="10"/>
          </p:nvPr>
        </p:nvSpPr>
        <p:spPr>
          <a:xfrm>
            <a:off x="457200" y="1512000"/>
            <a:ext cx="8229600" cy="4248000"/>
          </a:xfrm>
        </p:spPr>
        <p:txBody>
          <a:bodyPr/>
          <a:lstStyle/>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Learn the processes organisations may use to ensure staff development throughout the employee lifecycle.</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Understand the elements of an induction process and its importance in ensuring all new colleagues are appropriately trained according to the requirements of their job role.</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Appreciate the role staff play in taking ownership of their own personal and professional development.</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To assess the role of employee engagement (EE) and the importance of employees of having a voice in the organisation, including the use of motivational theory in relation to EE.</a:t>
            </a:r>
          </a:p>
          <a:p>
            <a:pPr marL="342900" indent="-342900">
              <a:buFont typeface="Arial" panose="020B0604020202020204" pitchFamily="34" charset="0"/>
              <a:buChar char="•"/>
            </a:pPr>
            <a:endParaRPr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AE3A8-524D-431E-9757-9E3C15144E6A}"/>
              </a:ext>
            </a:extLst>
          </p:cNvPr>
          <p:cNvSpPr>
            <a:spLocks noGrp="1"/>
          </p:cNvSpPr>
          <p:nvPr>
            <p:ph type="title"/>
          </p:nvPr>
        </p:nvSpPr>
        <p:spPr/>
        <p:txBody>
          <a:bodyPr/>
          <a:lstStyle/>
          <a:p>
            <a:r>
              <a:rPr lang="en-GB" dirty="0"/>
              <a:t>Workplace coaching and mentoring</a:t>
            </a:r>
          </a:p>
        </p:txBody>
      </p:sp>
      <p:sp>
        <p:nvSpPr>
          <p:cNvPr id="3" name="Content Placeholder 2">
            <a:extLst>
              <a:ext uri="{FF2B5EF4-FFF2-40B4-BE49-F238E27FC236}">
                <a16:creationId xmlns:a16="http://schemas.microsoft.com/office/drawing/2014/main" id="{BCEED83F-180D-4051-AA26-1C9E9F663311}"/>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As opposed to CPD, which is generally outsourced teaching, targeting sector-specific learning opportunities, coaching and mentoring are internal approaches to people development.</a:t>
            </a:r>
          </a:p>
          <a:p>
            <a:pPr marL="342900" indent="-342900">
              <a:buClr>
                <a:srgbClr val="0070C0"/>
              </a:buClr>
              <a:buFont typeface="Arial" panose="020B0604020202020204" pitchFamily="34" charset="0"/>
              <a:buChar char="•"/>
            </a:pPr>
            <a:r>
              <a:rPr lang="en-GB" dirty="0"/>
              <a:t>It is the process by which all the subjects we have discussed in this module are delivered to employees, and are therefore a critical part of the organisational process.</a:t>
            </a:r>
          </a:p>
        </p:txBody>
      </p:sp>
      <p:pic>
        <p:nvPicPr>
          <p:cNvPr id="5" name="Picture 4">
            <a:extLst>
              <a:ext uri="{FF2B5EF4-FFF2-40B4-BE49-F238E27FC236}">
                <a16:creationId xmlns:a16="http://schemas.microsoft.com/office/drawing/2014/main" id="{44C2408B-0910-419F-B8BC-FF359D074DC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76056" y="3469144"/>
            <a:ext cx="3491880" cy="2327920"/>
          </a:xfrm>
          <a:prstGeom prst="rect">
            <a:avLst/>
          </a:prstGeom>
        </p:spPr>
      </p:pic>
      <p:sp>
        <p:nvSpPr>
          <p:cNvPr id="7" name="TextBox 6">
            <a:extLst>
              <a:ext uri="{FF2B5EF4-FFF2-40B4-BE49-F238E27FC236}">
                <a16:creationId xmlns:a16="http://schemas.microsoft.com/office/drawing/2014/main" id="{47357315-7743-4826-A336-25E68A7311C8}"/>
              </a:ext>
            </a:extLst>
          </p:cNvPr>
          <p:cNvSpPr txBox="1"/>
          <p:nvPr/>
        </p:nvSpPr>
        <p:spPr>
          <a:xfrm>
            <a:off x="360040" y="3933056"/>
            <a:ext cx="4572000" cy="1631216"/>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While there is some overlap between the outcomes of coaching and mentoring, and each has broad definitions, it is important to recognise a key difference.</a:t>
            </a:r>
          </a:p>
        </p:txBody>
      </p:sp>
    </p:spTree>
    <p:extLst>
      <p:ext uri="{BB962C8B-B14F-4D97-AF65-F5344CB8AC3E}">
        <p14:creationId xmlns:p14="http://schemas.microsoft.com/office/powerpoint/2010/main" val="24379794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A49C8-12E3-4591-BF9F-2ECA3BD71C92}"/>
              </a:ext>
            </a:extLst>
          </p:cNvPr>
          <p:cNvSpPr>
            <a:spLocks noGrp="1"/>
          </p:cNvSpPr>
          <p:nvPr>
            <p:ph type="title"/>
          </p:nvPr>
        </p:nvSpPr>
        <p:spPr/>
        <p:txBody>
          <a:bodyPr/>
          <a:lstStyle/>
          <a:p>
            <a:r>
              <a:rPr lang="en-GB" dirty="0"/>
              <a:t>The difference between coaching and mentoring</a:t>
            </a:r>
          </a:p>
        </p:txBody>
      </p:sp>
      <p:sp>
        <p:nvSpPr>
          <p:cNvPr id="3" name="Content Placeholder 2">
            <a:extLst>
              <a:ext uri="{FF2B5EF4-FFF2-40B4-BE49-F238E27FC236}">
                <a16:creationId xmlns:a16="http://schemas.microsoft.com/office/drawing/2014/main" id="{48F62986-6D15-4424-862A-74B39EF85296}"/>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Work-based coaching is most commonly </a:t>
            </a:r>
            <a:r>
              <a:rPr lang="en-GB" i="1" dirty="0"/>
              <a:t>task specific.</a:t>
            </a:r>
          </a:p>
          <a:p>
            <a:pPr marL="342900" indent="-342900">
              <a:buClr>
                <a:srgbClr val="0070C0"/>
              </a:buClr>
              <a:buFont typeface="Arial" panose="020B0604020202020204" pitchFamily="34" charset="0"/>
              <a:buChar char="•"/>
            </a:pPr>
            <a:r>
              <a:rPr lang="en-GB" dirty="0"/>
              <a:t>The coach teaches the employee how to perform their job role to the required pace and standard.</a:t>
            </a:r>
          </a:p>
          <a:p>
            <a:pPr marL="342900" indent="-342900">
              <a:buClr>
                <a:srgbClr val="0070C0"/>
              </a:buClr>
              <a:buFont typeface="Arial" panose="020B0604020202020204" pitchFamily="34" charset="0"/>
              <a:buChar char="•"/>
            </a:pPr>
            <a:r>
              <a:rPr lang="en-GB" dirty="0"/>
              <a:t>The coach might be dedicated to this role, or be the employee’s manager or peer.</a:t>
            </a:r>
          </a:p>
          <a:p>
            <a:pPr marL="342900" indent="-342900">
              <a:buClr>
                <a:srgbClr val="0070C0"/>
              </a:buClr>
              <a:buFont typeface="Arial" panose="020B0604020202020204" pitchFamily="34" charset="0"/>
              <a:buChar char="•"/>
            </a:pPr>
            <a:r>
              <a:rPr lang="en-GB" dirty="0"/>
              <a:t>The mentor is concerned with the development of the employee as an individual – it is </a:t>
            </a:r>
            <a:r>
              <a:rPr lang="en-GB" i="1" dirty="0"/>
              <a:t>person specific.</a:t>
            </a:r>
          </a:p>
          <a:p>
            <a:pPr marL="342900" indent="-342900">
              <a:buClr>
                <a:srgbClr val="0070C0"/>
              </a:buClr>
              <a:buFont typeface="Arial" panose="020B0604020202020204" pitchFamily="34" charset="0"/>
              <a:buChar char="•"/>
            </a:pPr>
            <a:r>
              <a:rPr lang="en-GB" dirty="0"/>
              <a:t>The mentor’s role is the development of motivation and confidence, leading to emotional wellbeing and employee engagement.</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1124624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B3B1D-4143-4F71-81CE-46A16BF685D5}"/>
              </a:ext>
            </a:extLst>
          </p:cNvPr>
          <p:cNvSpPr>
            <a:spLocks noGrp="1"/>
          </p:cNvSpPr>
          <p:nvPr>
            <p:ph type="title"/>
          </p:nvPr>
        </p:nvSpPr>
        <p:spPr/>
        <p:txBody>
          <a:bodyPr/>
          <a:lstStyle/>
          <a:p>
            <a:r>
              <a:rPr lang="en-GB" dirty="0"/>
              <a:t>Workplace mentoring</a:t>
            </a:r>
          </a:p>
        </p:txBody>
      </p:sp>
      <p:sp>
        <p:nvSpPr>
          <p:cNvPr id="3" name="Content Placeholder 2">
            <a:extLst>
              <a:ext uri="{FF2B5EF4-FFF2-40B4-BE49-F238E27FC236}">
                <a16:creationId xmlns:a16="http://schemas.microsoft.com/office/drawing/2014/main" id="{B1056A96-7A21-42A9-BAE4-008CAF7DA8C3}"/>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Mentoring is better aligned with leadership than with management.</a:t>
            </a:r>
          </a:p>
          <a:p>
            <a:pPr marL="342900" indent="-342900">
              <a:buClr>
                <a:srgbClr val="0070C0"/>
              </a:buClr>
              <a:buFont typeface="Arial" panose="020B0604020202020204" pitchFamily="34" charset="0"/>
              <a:buChar char="•"/>
            </a:pPr>
            <a:r>
              <a:rPr lang="en-GB" dirty="0"/>
              <a:t>Developing the employee as a person embeds the organisation's culture and ethos and should be started early on in their employment.</a:t>
            </a:r>
          </a:p>
        </p:txBody>
      </p:sp>
      <p:pic>
        <p:nvPicPr>
          <p:cNvPr id="5" name="Picture 4" descr="A person and a child looking at a computer screen&#10;&#10;Description automatically generated with medium confidence">
            <a:extLst>
              <a:ext uri="{FF2B5EF4-FFF2-40B4-BE49-F238E27FC236}">
                <a16:creationId xmlns:a16="http://schemas.microsoft.com/office/drawing/2014/main" id="{845E4118-D5FC-4F75-948B-E3A3BF0E957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932040" y="2924944"/>
            <a:ext cx="3923928" cy="2615952"/>
          </a:xfrm>
          <a:prstGeom prst="rect">
            <a:avLst/>
          </a:prstGeom>
        </p:spPr>
      </p:pic>
      <p:sp>
        <p:nvSpPr>
          <p:cNvPr id="7" name="TextBox 6">
            <a:extLst>
              <a:ext uri="{FF2B5EF4-FFF2-40B4-BE49-F238E27FC236}">
                <a16:creationId xmlns:a16="http://schemas.microsoft.com/office/drawing/2014/main" id="{FF42CF2C-11B8-4B84-ACD7-ED483D71A26B}"/>
              </a:ext>
            </a:extLst>
          </p:cNvPr>
          <p:cNvSpPr txBox="1"/>
          <p:nvPr/>
        </p:nvSpPr>
        <p:spPr>
          <a:xfrm>
            <a:off x="395536" y="2897678"/>
            <a:ext cx="4572000" cy="286232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Mentoring recognises the motivational drivers of individual employees and harnesses these to the benefit of both employer and employee.</a:t>
            </a:r>
          </a:p>
          <a:p>
            <a:pPr marL="342900" indent="-342900">
              <a:buClr>
                <a:srgbClr val="0070C0"/>
              </a:buClr>
              <a:buFont typeface="Arial" panose="020B0604020202020204" pitchFamily="34" charset="0"/>
              <a:buChar char="•"/>
            </a:pPr>
            <a:endParaRPr lang="en-GB" dirty="0"/>
          </a:p>
          <a:p>
            <a:pPr marL="342900" indent="-342900">
              <a:buClr>
                <a:srgbClr val="0070C0"/>
              </a:buClr>
              <a:buFont typeface="Arial" panose="020B0604020202020204" pitchFamily="34" charset="0"/>
              <a:buChar char="•"/>
            </a:pPr>
            <a:r>
              <a:rPr lang="en-GB" dirty="0"/>
              <a:t>Mentoring has an important role in developing employee engagement, and its attendant benefits.</a:t>
            </a:r>
          </a:p>
        </p:txBody>
      </p:sp>
    </p:spTree>
    <p:extLst>
      <p:ext uri="{BB962C8B-B14F-4D97-AF65-F5344CB8AC3E}">
        <p14:creationId xmlns:p14="http://schemas.microsoft.com/office/powerpoint/2010/main" val="137959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4CB99-B441-494C-A7D7-6AE469B71C78}"/>
              </a:ext>
            </a:extLst>
          </p:cNvPr>
          <p:cNvSpPr>
            <a:spLocks noGrp="1"/>
          </p:cNvSpPr>
          <p:nvPr>
            <p:ph type="title"/>
          </p:nvPr>
        </p:nvSpPr>
        <p:spPr/>
        <p:txBody>
          <a:bodyPr/>
          <a:lstStyle/>
          <a:p>
            <a:r>
              <a:rPr lang="en-GB" dirty="0"/>
              <a:t>Personal development – summary </a:t>
            </a:r>
          </a:p>
        </p:txBody>
      </p:sp>
      <p:sp>
        <p:nvSpPr>
          <p:cNvPr id="3" name="Content Placeholder 2">
            <a:extLst>
              <a:ext uri="{FF2B5EF4-FFF2-40B4-BE49-F238E27FC236}">
                <a16:creationId xmlns:a16="http://schemas.microsoft.com/office/drawing/2014/main" id="{E31B576E-B887-4A6A-82B1-E9C8B4FFC0B8}"/>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In work training, coaching and mentoring allow employees to fulfil their job roles efficiently and sufficiently.</a:t>
            </a:r>
          </a:p>
          <a:p>
            <a:pPr marL="342900" indent="-342900">
              <a:buClr>
                <a:srgbClr val="0070C0"/>
              </a:buClr>
              <a:buFont typeface="Arial" panose="020B0604020202020204" pitchFamily="34" charset="0"/>
              <a:buChar char="•"/>
            </a:pPr>
            <a:r>
              <a:rPr lang="en-GB" dirty="0"/>
              <a:t>By doing ‘a proper job’, that is recognised by management, employees develop self-esteem, leading to emotional engagement with their organisation.</a:t>
            </a:r>
          </a:p>
          <a:p>
            <a:pPr marL="342900" indent="-342900">
              <a:buClr>
                <a:srgbClr val="0070C0"/>
              </a:buClr>
              <a:buFont typeface="Arial" panose="020B0604020202020204" pitchFamily="34" charset="0"/>
              <a:buChar char="•"/>
            </a:pPr>
            <a:r>
              <a:rPr lang="en-GB" dirty="0"/>
              <a:t>A career-long training programme allows the employee to adapt to the changing business/external environment of the organisation and provides it with a ready source of human capital.</a:t>
            </a:r>
          </a:p>
          <a:p>
            <a:pPr marL="342900" indent="-342900">
              <a:buClr>
                <a:srgbClr val="0070C0"/>
              </a:buClr>
              <a:buFont typeface="Arial" panose="020B0604020202020204" pitchFamily="34" charset="0"/>
              <a:buChar char="•"/>
            </a:pPr>
            <a:r>
              <a:rPr lang="en-GB" dirty="0"/>
              <a:t>Trained and engaged employees remain in the organisation and valuable to the organisation. This security benefits both parties.</a:t>
            </a:r>
          </a:p>
        </p:txBody>
      </p:sp>
    </p:spTree>
    <p:extLst>
      <p:ext uri="{BB962C8B-B14F-4D97-AF65-F5344CB8AC3E}">
        <p14:creationId xmlns:p14="http://schemas.microsoft.com/office/powerpoint/2010/main" val="707704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1967045"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 (2)</a:t>
            </a:r>
          </a:p>
        </p:txBody>
      </p:sp>
      <p:sp>
        <p:nvSpPr>
          <p:cNvPr id="3075" name="Content Placeholder 2"/>
          <p:cNvSpPr>
            <a:spLocks noGrp="1"/>
          </p:cNvSpPr>
          <p:nvPr>
            <p:ph sz="quarter" idx="10"/>
          </p:nvPr>
        </p:nvSpPr>
        <p:spPr>
          <a:xfrm>
            <a:off x="457200" y="1512000"/>
            <a:ext cx="8229600" cy="4248000"/>
          </a:xfrm>
        </p:spPr>
        <p:txBody>
          <a:bodyPr/>
          <a:lstStyle/>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To understand the importance of colleagues being supported by being set SMART targets and KPIs (key performance indicators) for CPD (continuing professional development) to meet their needs, and the needs of the organisation.</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Learn the role of workplace coaches and mentoring and how these can benefit both the individual and the organisation. Understand the role of motivational drivers to best support individuals to develop.</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Develop an understanding of the main benefits to organisations of continuing to develop their own staff.</a:t>
            </a:r>
          </a:p>
          <a:p>
            <a:endParaRPr dirty="0">
              <a:ea typeface="ＭＳ Ｐゴシック" pitchFamily="-105" charset="-128"/>
              <a:cs typeface="ＭＳ Ｐゴシック" pitchFamily="-105"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C2787-5846-4B50-9738-B55A4F6D2676}"/>
              </a:ext>
            </a:extLst>
          </p:cNvPr>
          <p:cNvSpPr>
            <a:spLocks noGrp="1"/>
          </p:cNvSpPr>
          <p:nvPr>
            <p:ph type="title"/>
          </p:nvPr>
        </p:nvSpPr>
        <p:spPr/>
        <p:txBody>
          <a:bodyPr/>
          <a:lstStyle/>
          <a:p>
            <a:r>
              <a:rPr lang="en-GB" dirty="0"/>
              <a:t>Staff development throughout the employee lifecycle</a:t>
            </a:r>
          </a:p>
        </p:txBody>
      </p:sp>
      <p:sp>
        <p:nvSpPr>
          <p:cNvPr id="3" name="Content Placeholder 2">
            <a:extLst>
              <a:ext uri="{FF2B5EF4-FFF2-40B4-BE49-F238E27FC236}">
                <a16:creationId xmlns:a16="http://schemas.microsoft.com/office/drawing/2014/main" id="{B1D6599A-BC77-48AF-8DF6-D356897BE0B8}"/>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Many large organisations have structured programmes of employee development, while smaller organisations are likely to develop staff in a less structured manner.</a:t>
            </a:r>
          </a:p>
          <a:p>
            <a:pPr marL="342900" indent="-342900">
              <a:buClr>
                <a:srgbClr val="0070C0"/>
              </a:buClr>
              <a:buFont typeface="Arial" panose="020B0604020202020204" pitchFamily="34" charset="0"/>
              <a:buChar char="•"/>
            </a:pPr>
            <a:r>
              <a:rPr lang="en-GB" dirty="0"/>
              <a:t>These programmes teach employees to better perform the tasks in hand, understand the context of their job roles and sometimes also target personal development in order to help staff become more flexible and resilient.</a:t>
            </a:r>
          </a:p>
          <a:p>
            <a:pPr marL="342900" indent="-342900">
              <a:buClr>
                <a:srgbClr val="0070C0"/>
              </a:buClr>
              <a:buFont typeface="Arial" panose="020B0604020202020204" pitchFamily="34" charset="0"/>
              <a:buChar char="•"/>
            </a:pPr>
            <a:r>
              <a:rPr lang="en-GB" dirty="0"/>
              <a:t>The programmes will be designed to the specific needs of the organisation: its scope of activity and scale.</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774099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88A55-3FB7-4AD5-89F8-5B0AB7EB46F2}"/>
              </a:ext>
            </a:extLst>
          </p:cNvPr>
          <p:cNvSpPr>
            <a:spLocks noGrp="1"/>
          </p:cNvSpPr>
          <p:nvPr>
            <p:ph type="title"/>
          </p:nvPr>
        </p:nvSpPr>
        <p:spPr/>
        <p:txBody>
          <a:bodyPr/>
          <a:lstStyle/>
          <a:p>
            <a:r>
              <a:rPr lang="en-GB" dirty="0"/>
              <a:t>Methods of employee development</a:t>
            </a:r>
          </a:p>
        </p:txBody>
      </p:sp>
      <p:sp>
        <p:nvSpPr>
          <p:cNvPr id="3" name="Content Placeholder 2">
            <a:extLst>
              <a:ext uri="{FF2B5EF4-FFF2-40B4-BE49-F238E27FC236}">
                <a16:creationId xmlns:a16="http://schemas.microsoft.com/office/drawing/2014/main" id="{E2A073E7-CA4B-408E-A20B-E2BCB3DE73E8}"/>
              </a:ext>
            </a:extLst>
          </p:cNvPr>
          <p:cNvSpPr>
            <a:spLocks noGrp="1"/>
          </p:cNvSpPr>
          <p:nvPr>
            <p:ph sz="quarter" idx="10"/>
          </p:nvPr>
        </p:nvSpPr>
        <p:spPr/>
        <p:txBody>
          <a:bodyPr/>
          <a:lstStyle/>
          <a:p>
            <a:r>
              <a:rPr lang="en-GB" dirty="0"/>
              <a:t>The common methods of structured employee development are:</a:t>
            </a:r>
          </a:p>
          <a:p>
            <a:pPr marL="342900" indent="-342900">
              <a:buClr>
                <a:srgbClr val="0077E3"/>
              </a:buClr>
              <a:buFont typeface="Arial" panose="020B0604020202020204" pitchFamily="34" charset="0"/>
              <a:buChar char="•"/>
            </a:pPr>
            <a:r>
              <a:rPr lang="en-GB" dirty="0"/>
              <a:t>in-class training</a:t>
            </a:r>
          </a:p>
          <a:p>
            <a:pPr marL="342900" indent="-342900">
              <a:buClr>
                <a:srgbClr val="0077E3"/>
              </a:buClr>
              <a:buFont typeface="Arial" panose="020B0604020202020204" pitchFamily="34" charset="0"/>
              <a:buChar char="•"/>
            </a:pPr>
            <a:r>
              <a:rPr lang="en-GB" dirty="0"/>
              <a:t>on-the-job training</a:t>
            </a:r>
          </a:p>
          <a:p>
            <a:pPr marL="342900" indent="-342900">
              <a:buClr>
                <a:srgbClr val="0077E3"/>
              </a:buClr>
              <a:buFont typeface="Arial" panose="020B0604020202020204" pitchFamily="34" charset="0"/>
              <a:buChar char="•"/>
            </a:pPr>
            <a:r>
              <a:rPr lang="en-GB" dirty="0"/>
              <a:t>task/job rotation</a:t>
            </a:r>
          </a:p>
          <a:p>
            <a:pPr marL="342900" indent="-342900">
              <a:buClr>
                <a:srgbClr val="0077E3"/>
              </a:buClr>
              <a:buFont typeface="Arial" panose="020B0604020202020204" pitchFamily="34" charset="0"/>
              <a:buChar char="•"/>
            </a:pPr>
            <a:r>
              <a:rPr lang="en-GB" dirty="0"/>
              <a:t>departmental rotation</a:t>
            </a:r>
          </a:p>
          <a:p>
            <a:pPr marL="342900" indent="-342900">
              <a:buClr>
                <a:srgbClr val="0077E3"/>
              </a:buClr>
              <a:buFont typeface="Arial" panose="020B0604020202020204" pitchFamily="34" charset="0"/>
              <a:buChar char="•"/>
            </a:pPr>
            <a:r>
              <a:rPr lang="en-GB" dirty="0"/>
              <a:t>coaching/mentoring</a:t>
            </a:r>
          </a:p>
          <a:p>
            <a:pPr marL="342900" indent="-342900">
              <a:buClr>
                <a:srgbClr val="0077E3"/>
              </a:buClr>
              <a:buFont typeface="Arial" panose="020B0604020202020204" pitchFamily="34" charset="0"/>
              <a:buChar char="•"/>
            </a:pPr>
            <a:r>
              <a:rPr lang="en-GB" dirty="0"/>
              <a:t>workshops</a:t>
            </a:r>
          </a:p>
          <a:p>
            <a:pPr marL="342900" indent="-342900">
              <a:buClr>
                <a:srgbClr val="0077E3"/>
              </a:buClr>
              <a:buFont typeface="Arial" panose="020B0604020202020204" pitchFamily="34" charset="0"/>
              <a:buChar char="•"/>
            </a:pPr>
            <a:r>
              <a:rPr lang="en-GB" dirty="0"/>
              <a:t>conferences.</a:t>
            </a:r>
          </a:p>
          <a:p>
            <a:r>
              <a:rPr lang="en-GB" dirty="0"/>
              <a:t>	</a:t>
            </a:r>
          </a:p>
        </p:txBody>
      </p:sp>
      <p:pic>
        <p:nvPicPr>
          <p:cNvPr id="5" name="Picture 4" descr="A group of people in a room&#10;&#10;Description automatically generated with medium confidence">
            <a:extLst>
              <a:ext uri="{FF2B5EF4-FFF2-40B4-BE49-F238E27FC236}">
                <a16:creationId xmlns:a16="http://schemas.microsoft.com/office/drawing/2014/main" id="{05B0601B-7DA3-415A-B8A4-CA00175A3A4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20072" y="2564904"/>
            <a:ext cx="3923928" cy="2615952"/>
          </a:xfrm>
          <a:prstGeom prst="rect">
            <a:avLst/>
          </a:prstGeom>
        </p:spPr>
      </p:pic>
    </p:spTree>
    <p:extLst>
      <p:ext uri="{BB962C8B-B14F-4D97-AF65-F5344CB8AC3E}">
        <p14:creationId xmlns:p14="http://schemas.microsoft.com/office/powerpoint/2010/main" val="110683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2809A-1E30-40B1-9011-26BD7EA50A3C}"/>
              </a:ext>
            </a:extLst>
          </p:cNvPr>
          <p:cNvSpPr>
            <a:spLocks noGrp="1"/>
          </p:cNvSpPr>
          <p:nvPr>
            <p:ph type="title"/>
          </p:nvPr>
        </p:nvSpPr>
        <p:spPr/>
        <p:txBody>
          <a:bodyPr/>
          <a:lstStyle/>
          <a:p>
            <a:r>
              <a:rPr lang="en-GB" dirty="0"/>
              <a:t>Benefits of employee development</a:t>
            </a:r>
          </a:p>
        </p:txBody>
      </p:sp>
      <p:sp>
        <p:nvSpPr>
          <p:cNvPr id="3" name="Content Placeholder 2">
            <a:extLst>
              <a:ext uri="{FF2B5EF4-FFF2-40B4-BE49-F238E27FC236}">
                <a16:creationId xmlns:a16="http://schemas.microsoft.com/office/drawing/2014/main" id="{081D623F-04FF-43F6-9468-778115E80E74}"/>
              </a:ext>
            </a:extLst>
          </p:cNvPr>
          <p:cNvSpPr>
            <a:spLocks noGrp="1"/>
          </p:cNvSpPr>
          <p:nvPr>
            <p:ph sz="quarter" idx="10"/>
          </p:nvPr>
        </p:nvSpPr>
        <p:spPr/>
        <p:txBody>
          <a:bodyPr/>
          <a:lstStyle/>
          <a:p>
            <a:r>
              <a:rPr lang="en-GB" dirty="0"/>
              <a:t>Employee development benefits both the employer and employee:</a:t>
            </a:r>
          </a:p>
        </p:txBody>
      </p:sp>
      <p:pic>
        <p:nvPicPr>
          <p:cNvPr id="5" name="Picture 4" descr="Logo&#10;&#10;Description automatically generated with medium confidence">
            <a:extLst>
              <a:ext uri="{FF2B5EF4-FFF2-40B4-BE49-F238E27FC236}">
                <a16:creationId xmlns:a16="http://schemas.microsoft.com/office/drawing/2014/main" id="{A42CD0C5-A226-4DDE-AA7E-17750E0A1D7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9601" b="5815"/>
          <a:stretch/>
        </p:blipFill>
        <p:spPr>
          <a:xfrm>
            <a:off x="4379640" y="3933056"/>
            <a:ext cx="3312368" cy="2088232"/>
          </a:xfrm>
          <a:prstGeom prst="rect">
            <a:avLst/>
          </a:prstGeom>
        </p:spPr>
      </p:pic>
      <p:graphicFrame>
        <p:nvGraphicFramePr>
          <p:cNvPr id="6" name="Table 6">
            <a:extLst>
              <a:ext uri="{FF2B5EF4-FFF2-40B4-BE49-F238E27FC236}">
                <a16:creationId xmlns:a16="http://schemas.microsoft.com/office/drawing/2014/main" id="{B42E97E8-0DFF-4AA2-8C13-A49ED4413673}"/>
              </a:ext>
            </a:extLst>
          </p:cNvPr>
          <p:cNvGraphicFramePr>
            <a:graphicFrameLocks noGrp="1"/>
          </p:cNvGraphicFramePr>
          <p:nvPr>
            <p:extLst>
              <p:ext uri="{D42A27DB-BD31-4B8C-83A1-F6EECF244321}">
                <p14:modId xmlns:p14="http://schemas.microsoft.com/office/powerpoint/2010/main" val="2386896712"/>
              </p:ext>
            </p:extLst>
          </p:nvPr>
        </p:nvGraphicFramePr>
        <p:xfrm>
          <a:off x="1331640" y="2060848"/>
          <a:ext cx="6096000" cy="175260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795398939"/>
                    </a:ext>
                  </a:extLst>
                </a:gridCol>
                <a:gridCol w="3048000">
                  <a:extLst>
                    <a:ext uri="{9D8B030D-6E8A-4147-A177-3AD203B41FA5}">
                      <a16:colId xmlns:a16="http://schemas.microsoft.com/office/drawing/2014/main" val="3984704541"/>
                    </a:ext>
                  </a:extLst>
                </a:gridCol>
              </a:tblGrid>
              <a:tr h="370840">
                <a:tc>
                  <a:txBody>
                    <a:bodyPr/>
                    <a:lstStyle/>
                    <a:p>
                      <a:r>
                        <a:rPr lang="en-GB" dirty="0">
                          <a:solidFill>
                            <a:schemeClr val="tx1"/>
                          </a:solidFill>
                        </a:rPr>
                        <a:t>Employer</a:t>
                      </a:r>
                    </a:p>
                  </a:txBody>
                  <a:tcPr/>
                </a:tc>
                <a:tc>
                  <a:txBody>
                    <a:bodyPr/>
                    <a:lstStyle/>
                    <a:p>
                      <a:r>
                        <a:rPr lang="en-GB" dirty="0">
                          <a:solidFill>
                            <a:schemeClr val="tx1"/>
                          </a:solidFill>
                        </a:rPr>
                        <a:t>Employee</a:t>
                      </a:r>
                    </a:p>
                  </a:txBody>
                  <a:tcPr/>
                </a:tc>
                <a:extLst>
                  <a:ext uri="{0D108BD9-81ED-4DB2-BD59-A6C34878D82A}">
                    <a16:rowId xmlns:a16="http://schemas.microsoft.com/office/drawing/2014/main" val="2049917035"/>
                  </a:ext>
                </a:extLst>
              </a:tr>
              <a:tr h="370840">
                <a:tc>
                  <a:txBody>
                    <a:bodyPr/>
                    <a:lstStyle/>
                    <a:p>
                      <a:r>
                        <a:rPr lang="en-GB" dirty="0"/>
                        <a:t>Higher levels of output/ better quality </a:t>
                      </a:r>
                    </a:p>
                  </a:txBody>
                  <a:tcPr/>
                </a:tc>
                <a:tc>
                  <a:txBody>
                    <a:bodyPr/>
                    <a:lstStyle/>
                    <a:p>
                      <a:r>
                        <a:rPr lang="en-GB" dirty="0"/>
                        <a:t>Self-esteem/morale</a:t>
                      </a:r>
                    </a:p>
                  </a:txBody>
                  <a:tcPr/>
                </a:tc>
                <a:extLst>
                  <a:ext uri="{0D108BD9-81ED-4DB2-BD59-A6C34878D82A}">
                    <a16:rowId xmlns:a16="http://schemas.microsoft.com/office/drawing/2014/main" val="3511522569"/>
                  </a:ext>
                </a:extLst>
              </a:tr>
              <a:tr h="370840">
                <a:tc>
                  <a:txBody>
                    <a:bodyPr/>
                    <a:lstStyle/>
                    <a:p>
                      <a:r>
                        <a:rPr lang="en-GB" dirty="0"/>
                        <a:t>Employee loyalty/retention</a:t>
                      </a:r>
                    </a:p>
                  </a:txBody>
                  <a:tcPr/>
                </a:tc>
                <a:tc>
                  <a:txBody>
                    <a:bodyPr/>
                    <a:lstStyle/>
                    <a:p>
                      <a:r>
                        <a:rPr lang="en-GB" dirty="0"/>
                        <a:t>Job security</a:t>
                      </a:r>
                    </a:p>
                  </a:txBody>
                  <a:tcPr/>
                </a:tc>
                <a:extLst>
                  <a:ext uri="{0D108BD9-81ED-4DB2-BD59-A6C34878D82A}">
                    <a16:rowId xmlns:a16="http://schemas.microsoft.com/office/drawing/2014/main" val="3204573228"/>
                  </a:ext>
                </a:extLst>
              </a:tr>
              <a:tr h="370840">
                <a:tc>
                  <a:txBody>
                    <a:bodyPr/>
                    <a:lstStyle/>
                    <a:p>
                      <a:r>
                        <a:rPr lang="en-GB" dirty="0"/>
                        <a:t>Succession planning</a:t>
                      </a:r>
                    </a:p>
                  </a:txBody>
                  <a:tcPr/>
                </a:tc>
                <a:tc>
                  <a:txBody>
                    <a:bodyPr/>
                    <a:lstStyle/>
                    <a:p>
                      <a:r>
                        <a:rPr lang="en-GB" dirty="0"/>
                        <a:t>Promotion potential</a:t>
                      </a:r>
                    </a:p>
                  </a:txBody>
                  <a:tcPr/>
                </a:tc>
                <a:extLst>
                  <a:ext uri="{0D108BD9-81ED-4DB2-BD59-A6C34878D82A}">
                    <a16:rowId xmlns:a16="http://schemas.microsoft.com/office/drawing/2014/main" val="2250008944"/>
                  </a:ext>
                </a:extLst>
              </a:tr>
            </a:tbl>
          </a:graphicData>
        </a:graphic>
      </p:graphicFrame>
    </p:spTree>
    <p:extLst>
      <p:ext uri="{BB962C8B-B14F-4D97-AF65-F5344CB8AC3E}">
        <p14:creationId xmlns:p14="http://schemas.microsoft.com/office/powerpoint/2010/main" val="137015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E4029-0C3C-418A-AADE-4E82FEBAA2C7}"/>
              </a:ext>
            </a:extLst>
          </p:cNvPr>
          <p:cNvSpPr>
            <a:spLocks noGrp="1"/>
          </p:cNvSpPr>
          <p:nvPr>
            <p:ph type="title"/>
          </p:nvPr>
        </p:nvSpPr>
        <p:spPr/>
        <p:txBody>
          <a:bodyPr/>
          <a:lstStyle/>
          <a:p>
            <a:r>
              <a:rPr lang="en-GB" dirty="0"/>
              <a:t>What is an ‘induction’</a:t>
            </a:r>
          </a:p>
        </p:txBody>
      </p:sp>
      <p:sp>
        <p:nvSpPr>
          <p:cNvPr id="3" name="Content Placeholder 2">
            <a:extLst>
              <a:ext uri="{FF2B5EF4-FFF2-40B4-BE49-F238E27FC236}">
                <a16:creationId xmlns:a16="http://schemas.microsoft.com/office/drawing/2014/main" id="{4FC4E942-F6C0-44D7-BBB1-4E7A3BB29D86}"/>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The induction process for a new employee is the first step in the employee-lifecycle training programme.</a:t>
            </a:r>
          </a:p>
          <a:p>
            <a:pPr marL="342900" indent="-342900">
              <a:buClr>
                <a:srgbClr val="0070C0"/>
              </a:buClr>
              <a:buFont typeface="Arial" panose="020B0604020202020204" pitchFamily="34" charset="0"/>
              <a:buChar char="•"/>
            </a:pPr>
            <a:r>
              <a:rPr lang="en-GB" dirty="0"/>
              <a:t>It welcomes the employee into the organisation, ensuring that they feel comfortable from day one.</a:t>
            </a:r>
          </a:p>
        </p:txBody>
      </p:sp>
      <p:pic>
        <p:nvPicPr>
          <p:cNvPr id="5" name="Picture 4" descr="Diagram&#10;&#10;Description automatically generated">
            <a:extLst>
              <a:ext uri="{FF2B5EF4-FFF2-40B4-BE49-F238E27FC236}">
                <a16:creationId xmlns:a16="http://schemas.microsoft.com/office/drawing/2014/main" id="{FA340495-8416-43FE-BECC-68364624382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995227" y="3222135"/>
            <a:ext cx="2674640" cy="2664296"/>
          </a:xfrm>
          <a:prstGeom prst="rect">
            <a:avLst/>
          </a:prstGeom>
        </p:spPr>
      </p:pic>
      <p:sp>
        <p:nvSpPr>
          <p:cNvPr id="7" name="TextBox 6">
            <a:extLst>
              <a:ext uri="{FF2B5EF4-FFF2-40B4-BE49-F238E27FC236}">
                <a16:creationId xmlns:a16="http://schemas.microsoft.com/office/drawing/2014/main" id="{FD09297C-768A-4E2C-BB36-92B4AC85A5E4}"/>
              </a:ext>
            </a:extLst>
          </p:cNvPr>
          <p:cNvSpPr txBox="1"/>
          <p:nvPr/>
        </p:nvSpPr>
        <p:spPr>
          <a:xfrm>
            <a:off x="385192" y="3222135"/>
            <a:ext cx="5338936" cy="286232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Alongside an introduction to their own specific job role, the inductee will learn about the scope and scale of the organisation and its structure. They will thus understand their job context.</a:t>
            </a:r>
          </a:p>
          <a:p>
            <a:pPr marL="342900" indent="-342900">
              <a:buClr>
                <a:srgbClr val="0070C0"/>
              </a:buClr>
              <a:buFont typeface="Arial" panose="020B0604020202020204" pitchFamily="34" charset="0"/>
              <a:buChar char="•"/>
            </a:pPr>
            <a:endParaRPr lang="en-GB" dirty="0"/>
          </a:p>
          <a:p>
            <a:pPr marL="342900" indent="-342900">
              <a:buClr>
                <a:srgbClr val="0070C0"/>
              </a:buClr>
              <a:buFont typeface="Arial" panose="020B0604020202020204" pitchFamily="34" charset="0"/>
              <a:buChar char="•"/>
            </a:pPr>
            <a:r>
              <a:rPr lang="en-GB" dirty="0"/>
              <a:t>A properly structured induction enables the new employee to quickly reach good levels of productivity.</a:t>
            </a:r>
          </a:p>
        </p:txBody>
      </p:sp>
    </p:spTree>
    <p:extLst>
      <p:ext uri="{BB962C8B-B14F-4D97-AF65-F5344CB8AC3E}">
        <p14:creationId xmlns:p14="http://schemas.microsoft.com/office/powerpoint/2010/main" val="3596155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82D4C-D53B-4568-8A19-A52C9171590F}"/>
              </a:ext>
            </a:extLst>
          </p:cNvPr>
          <p:cNvSpPr>
            <a:spLocks noGrp="1"/>
          </p:cNvSpPr>
          <p:nvPr>
            <p:ph type="title"/>
          </p:nvPr>
        </p:nvSpPr>
        <p:spPr/>
        <p:txBody>
          <a:bodyPr/>
          <a:lstStyle/>
          <a:p>
            <a:r>
              <a:rPr lang="en-GB" dirty="0"/>
              <a:t>Key elements of the induction process</a:t>
            </a:r>
          </a:p>
        </p:txBody>
      </p:sp>
      <p:sp>
        <p:nvSpPr>
          <p:cNvPr id="3" name="Content Placeholder 2">
            <a:extLst>
              <a:ext uri="{FF2B5EF4-FFF2-40B4-BE49-F238E27FC236}">
                <a16:creationId xmlns:a16="http://schemas.microsoft.com/office/drawing/2014/main" id="{21B576EB-0AA7-42A1-8D73-446178F989C6}"/>
              </a:ext>
            </a:extLst>
          </p:cNvPr>
          <p:cNvSpPr>
            <a:spLocks noGrp="1"/>
          </p:cNvSpPr>
          <p:nvPr>
            <p:ph sz="quarter" idx="10"/>
          </p:nvPr>
        </p:nvSpPr>
        <p:spPr>
          <a:xfrm>
            <a:off x="457200" y="1556792"/>
            <a:ext cx="8229600" cy="4248000"/>
          </a:xfrm>
        </p:spPr>
        <p:txBody>
          <a:bodyPr/>
          <a:lstStyle/>
          <a:p>
            <a:pPr marL="342900" indent="-342900">
              <a:buClr>
                <a:srgbClr val="0070C0"/>
              </a:buClr>
              <a:buFont typeface="Arial" panose="020B0604020202020204" pitchFamily="34" charset="0"/>
              <a:buChar char="•"/>
            </a:pPr>
            <a:r>
              <a:rPr lang="en-GB" b="1" dirty="0"/>
              <a:t>Organisation health and safety policy: </a:t>
            </a:r>
            <a:r>
              <a:rPr lang="en-GB" dirty="0"/>
              <a:t>Fire exits and assembly points, mandatory PPE requirements and access to first aiders. </a:t>
            </a:r>
          </a:p>
          <a:p>
            <a:pPr marL="342900" indent="-342900">
              <a:buClr>
                <a:srgbClr val="0070C0"/>
              </a:buClr>
              <a:buFont typeface="Arial" panose="020B0604020202020204" pitchFamily="34" charset="0"/>
              <a:buChar char="•"/>
            </a:pPr>
            <a:r>
              <a:rPr lang="en-GB" b="1" dirty="0"/>
              <a:t>Business structure: </a:t>
            </a:r>
            <a:r>
              <a:rPr lang="en-GB" dirty="0"/>
              <a:t>The new employee might spend some time in a number of departments to understand their contribution to organisational goals.</a:t>
            </a:r>
          </a:p>
          <a:p>
            <a:pPr marL="342900" indent="-342900">
              <a:buClr>
                <a:srgbClr val="0070C0"/>
              </a:buClr>
              <a:buFont typeface="Arial" panose="020B0604020202020204" pitchFamily="34" charset="0"/>
              <a:buChar char="•"/>
            </a:pPr>
            <a:r>
              <a:rPr lang="en-GB" b="1" dirty="0"/>
              <a:t>Job role: </a:t>
            </a:r>
            <a:r>
              <a:rPr lang="en-GB" dirty="0"/>
              <a:t>Specific training in their role, and the reporting structure including an introduction to their manager.</a:t>
            </a:r>
          </a:p>
        </p:txBody>
      </p:sp>
    </p:spTree>
    <p:extLst>
      <p:ext uri="{BB962C8B-B14F-4D97-AF65-F5344CB8AC3E}">
        <p14:creationId xmlns:p14="http://schemas.microsoft.com/office/powerpoint/2010/main" val="11211010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B918F-EFC8-45E6-8AD1-E95B49488796}"/>
              </a:ext>
            </a:extLst>
          </p:cNvPr>
          <p:cNvSpPr>
            <a:spLocks noGrp="1"/>
          </p:cNvSpPr>
          <p:nvPr>
            <p:ph type="title"/>
          </p:nvPr>
        </p:nvSpPr>
        <p:spPr>
          <a:xfrm>
            <a:off x="457200" y="1008000"/>
            <a:ext cx="8229600" cy="764816"/>
          </a:xfrm>
        </p:spPr>
        <p:txBody>
          <a:bodyPr/>
          <a:lstStyle/>
          <a:p>
            <a:r>
              <a:rPr lang="en-GB" dirty="0"/>
              <a:t>The difference between personal and professional development</a:t>
            </a:r>
          </a:p>
        </p:txBody>
      </p:sp>
      <p:sp>
        <p:nvSpPr>
          <p:cNvPr id="3" name="Content Placeholder 2">
            <a:extLst>
              <a:ext uri="{FF2B5EF4-FFF2-40B4-BE49-F238E27FC236}">
                <a16:creationId xmlns:a16="http://schemas.microsoft.com/office/drawing/2014/main" id="{33BD7980-7395-462D-BA33-C71FA69D8A72}"/>
              </a:ext>
            </a:extLst>
          </p:cNvPr>
          <p:cNvSpPr>
            <a:spLocks noGrp="1"/>
          </p:cNvSpPr>
          <p:nvPr>
            <p:ph sz="quarter" idx="10"/>
          </p:nvPr>
        </p:nvSpPr>
        <p:spPr>
          <a:xfrm>
            <a:off x="457200" y="1916832"/>
            <a:ext cx="8229600" cy="3915176"/>
          </a:xfrm>
        </p:spPr>
        <p:txBody>
          <a:bodyPr/>
          <a:lstStyle/>
          <a:p>
            <a:pPr marL="342900" indent="-342900">
              <a:buClr>
                <a:srgbClr val="0070C0"/>
              </a:buClr>
              <a:buFont typeface="Arial" panose="020B0604020202020204" pitchFamily="34" charset="0"/>
              <a:buChar char="•"/>
            </a:pPr>
            <a:r>
              <a:rPr lang="en-GB" b="1" dirty="0"/>
              <a:t>Personal development </a:t>
            </a:r>
            <a:r>
              <a:rPr lang="en-GB" dirty="0"/>
              <a:t>is about ongoing self improvement and is broader that just workplace considerations. It can include emotional wellbeing, resilience, health and fitness and self-esteem.</a:t>
            </a:r>
          </a:p>
          <a:p>
            <a:pPr marL="342900" indent="-342900">
              <a:buClr>
                <a:srgbClr val="0070C0"/>
              </a:buClr>
              <a:buFont typeface="Arial" panose="020B0604020202020204" pitchFamily="34" charset="0"/>
              <a:buChar char="•"/>
            </a:pPr>
            <a:r>
              <a:rPr lang="en-GB" b="1" dirty="0"/>
              <a:t>Professional development </a:t>
            </a:r>
            <a:r>
              <a:rPr lang="en-GB" dirty="0"/>
              <a:t>is about learning the things that will allow you to do your job well and develop your career.</a:t>
            </a:r>
          </a:p>
          <a:p>
            <a:pPr marL="342900" indent="-342900">
              <a:buClr>
                <a:srgbClr val="0070C0"/>
              </a:buClr>
              <a:buFont typeface="Arial" panose="020B0604020202020204" pitchFamily="34" charset="0"/>
              <a:buChar char="•"/>
            </a:pPr>
            <a:r>
              <a:rPr lang="en-GB" dirty="0"/>
              <a:t>Personal development underpins professional development, so it is in the interest of the organisation to be develop people at both the personal and professional level.</a:t>
            </a:r>
          </a:p>
        </p:txBody>
      </p:sp>
    </p:spTree>
    <p:extLst>
      <p:ext uri="{BB962C8B-B14F-4D97-AF65-F5344CB8AC3E}">
        <p14:creationId xmlns:p14="http://schemas.microsoft.com/office/powerpoint/2010/main" val="1667198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22337</TotalTime>
  <Words>1870</Words>
  <Application>Microsoft Macintosh PowerPoint</Application>
  <PresentationFormat>On-screen Show (4:3)</PresentationFormat>
  <Paragraphs>142</Paragraphs>
  <Slides>24</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ＭＳ Ｐゴシック</vt:lpstr>
      <vt:lpstr>Arial</vt:lpstr>
      <vt:lpstr>Lucida Grande</vt:lpstr>
      <vt:lpstr>Times New Roman</vt:lpstr>
      <vt:lpstr>Default Design</vt:lpstr>
      <vt:lpstr>PowerPoint 6: Skills development</vt:lpstr>
      <vt:lpstr>Learning objectives (1)</vt:lpstr>
      <vt:lpstr>Learning objectives (2)</vt:lpstr>
      <vt:lpstr>Staff development throughout the employee lifecycle</vt:lpstr>
      <vt:lpstr>Methods of employee development</vt:lpstr>
      <vt:lpstr>Benefits of employee development</vt:lpstr>
      <vt:lpstr>What is an ‘induction’</vt:lpstr>
      <vt:lpstr>Key elements of the induction process</vt:lpstr>
      <vt:lpstr>The difference between personal and professional development</vt:lpstr>
      <vt:lpstr>Employee responsibility for development</vt:lpstr>
      <vt:lpstr>Employee engagement</vt:lpstr>
      <vt:lpstr>How is engagement fostered?</vt:lpstr>
      <vt:lpstr>Characteristics of employee engagement</vt:lpstr>
      <vt:lpstr>EE strategies will have three strands:</vt:lpstr>
      <vt:lpstr>Organisational goals and targets</vt:lpstr>
      <vt:lpstr>Personal development – KPIs</vt:lpstr>
      <vt:lpstr>Performance development – SMART targets</vt:lpstr>
      <vt:lpstr>Performance reviews</vt:lpstr>
      <vt:lpstr>Performance development – CPD</vt:lpstr>
      <vt:lpstr>Workplace coaching and mentoring</vt:lpstr>
      <vt:lpstr>The difference between coaching and mentoring</vt:lpstr>
      <vt:lpstr>Workplace mentoring</vt:lpstr>
      <vt:lpstr>Personal development – summary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176</cp:revision>
  <dcterms:created xsi:type="dcterms:W3CDTF">2013-05-28T00:38:54Z</dcterms:created>
  <dcterms:modified xsi:type="dcterms:W3CDTF">2025-11-28T13:37:14Z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