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1" r:id="rId4"/>
  </p:sldMasterIdLst>
  <p:notesMasterIdLst>
    <p:notesMasterId r:id="rId19"/>
  </p:notesMasterIdLst>
  <p:handoutMasterIdLst>
    <p:handoutMasterId r:id="rId20"/>
  </p:handoutMasterIdLst>
  <p:sldIdLst>
    <p:sldId id="256" r:id="rId5"/>
    <p:sldId id="328" r:id="rId6"/>
    <p:sldId id="337" r:id="rId7"/>
    <p:sldId id="338" r:id="rId8"/>
    <p:sldId id="339" r:id="rId9"/>
    <p:sldId id="340" r:id="rId10"/>
    <p:sldId id="341" r:id="rId11"/>
    <p:sldId id="342" r:id="rId12"/>
    <p:sldId id="343" r:id="rId13"/>
    <p:sldId id="344" r:id="rId14"/>
    <p:sldId id="345" r:id="rId15"/>
    <p:sldId id="346" r:id="rId16"/>
    <p:sldId id="347" r:id="rId17"/>
    <p:sldId id="267" r:id="rId18"/>
  </p:sldIdLst>
  <p:sldSz cx="9144000" cy="6858000" type="screen4x3"/>
  <p:notesSz cx="6858000" cy="9144000"/>
  <p:custDataLst>
    <p:tags r:id="rId21"/>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EAF570C0-A96A-436F-A152-387AB71DF30E}" v="34" dt="2022-08-02T11:32:14.564"/>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7461" autoAdjust="0"/>
    <p:restoredTop sz="96327" autoAdjust="0"/>
  </p:normalViewPr>
  <p:slideViewPr>
    <p:cSldViewPr showGuides="1">
      <p:cViewPr varScale="1">
        <p:scale>
          <a:sx n="123" d="100"/>
          <a:sy n="123" d="100"/>
        </p:scale>
        <p:origin x="2384" y="192"/>
      </p:cViewPr>
      <p:guideLst>
        <p:guide orient="horz" pos="2160"/>
        <p:guide pos="2880"/>
      </p:guideLst>
    </p:cSldViewPr>
  </p:slideViewPr>
  <p:outlineViewPr>
    <p:cViewPr>
      <p:scale>
        <a:sx n="33" d="100"/>
        <a:sy n="33" d="100"/>
      </p:scale>
      <p:origin x="0" y="-1864"/>
    </p:cViewPr>
  </p:outlineViewPr>
  <p:notesTextViewPr>
    <p:cViewPr>
      <p:scale>
        <a:sx n="100" d="100"/>
        <a:sy n="100" d="100"/>
      </p:scale>
      <p:origin x="0" y="0"/>
    </p:cViewPr>
  </p:notesTextViewPr>
  <p:sorterViewPr>
    <p:cViewPr>
      <p:scale>
        <a:sx n="66" d="100"/>
        <a:sy n="66" d="100"/>
      </p:scale>
      <p:origin x="0" y="0"/>
    </p:cViewPr>
  </p:sorterViewPr>
  <p:notesViewPr>
    <p:cSldViewPr showGuides="1">
      <p:cViewPr varScale="1">
        <p:scale>
          <a:sx n="57" d="100"/>
          <a:sy n="57" d="100"/>
        </p:scale>
        <p:origin x="-1170"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microsoft.com/office/2016/11/relationships/changesInfo" Target="changesInfos/changesInfo1.xml"/><Relationship Id="rId3" Type="http://schemas.openxmlformats.org/officeDocument/2006/relationships/customXml" Target="../customXml/item3.xml"/><Relationship Id="rId21" Type="http://schemas.openxmlformats.org/officeDocument/2006/relationships/tags" Target="tags/tag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handoutMaster" Target="handoutMasters/handoutMaster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viewProps" Target="viewProps.xml"/><Relationship Id="rId10" Type="http://schemas.openxmlformats.org/officeDocument/2006/relationships/slide" Target="slides/slide6.xml"/><Relationship Id="rId19"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presProps" Target="presProps.xml"/><Relationship Id="rId27"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Eve Thould" userId="38451c84653f422f" providerId="LiveId" clId="{EAF570C0-A96A-436F-A152-387AB71DF30E}"/>
    <pc:docChg chg="modSld">
      <pc:chgData name="Eve Thould" userId="38451c84653f422f" providerId="LiveId" clId="{EAF570C0-A96A-436F-A152-387AB71DF30E}" dt="2022-08-02T11:32:14.564" v="165" actId="14826"/>
      <pc:docMkLst>
        <pc:docMk/>
      </pc:docMkLst>
      <pc:sldChg chg="modSp mod">
        <pc:chgData name="Eve Thould" userId="38451c84653f422f" providerId="LiveId" clId="{EAF570C0-A96A-436F-A152-387AB71DF30E}" dt="2022-08-01T13:54:57.585" v="10" actId="12"/>
        <pc:sldMkLst>
          <pc:docMk/>
          <pc:sldMk cId="0" sldId="328"/>
        </pc:sldMkLst>
        <pc:spChg chg="mod">
          <ac:chgData name="Eve Thould" userId="38451c84653f422f" providerId="LiveId" clId="{EAF570C0-A96A-436F-A152-387AB71DF30E}" dt="2022-08-01T13:54:57.585" v="10" actId="12"/>
          <ac:spMkLst>
            <pc:docMk/>
            <pc:sldMk cId="0" sldId="328"/>
            <ac:spMk id="3075" creationId="{00000000-0000-0000-0000-000000000000}"/>
          </ac:spMkLst>
        </pc:spChg>
      </pc:sldChg>
      <pc:sldChg chg="modSp mod">
        <pc:chgData name="Eve Thould" userId="38451c84653f422f" providerId="LiveId" clId="{EAF570C0-A96A-436F-A152-387AB71DF30E}" dt="2022-08-02T10:22:30.791" v="42" actId="115"/>
        <pc:sldMkLst>
          <pc:docMk/>
          <pc:sldMk cId="2029237394" sldId="338"/>
        </pc:sldMkLst>
        <pc:spChg chg="mod">
          <ac:chgData name="Eve Thould" userId="38451c84653f422f" providerId="LiveId" clId="{EAF570C0-A96A-436F-A152-387AB71DF30E}" dt="2022-08-02T10:22:30.791" v="42" actId="115"/>
          <ac:spMkLst>
            <pc:docMk/>
            <pc:sldMk cId="2029237394" sldId="338"/>
            <ac:spMk id="3" creationId="{E92746E5-4576-40ED-B10C-08AE7871CF84}"/>
          </ac:spMkLst>
        </pc:spChg>
      </pc:sldChg>
      <pc:sldChg chg="modSp mod">
        <pc:chgData name="Eve Thould" userId="38451c84653f422f" providerId="LiveId" clId="{EAF570C0-A96A-436F-A152-387AB71DF30E}" dt="2022-08-01T13:55:16.560" v="11" actId="12"/>
        <pc:sldMkLst>
          <pc:docMk/>
          <pc:sldMk cId="1039917035" sldId="339"/>
        </pc:sldMkLst>
        <pc:spChg chg="mod">
          <ac:chgData name="Eve Thould" userId="38451c84653f422f" providerId="LiveId" clId="{EAF570C0-A96A-436F-A152-387AB71DF30E}" dt="2022-08-01T13:55:16.560" v="11" actId="12"/>
          <ac:spMkLst>
            <pc:docMk/>
            <pc:sldMk cId="1039917035" sldId="339"/>
            <ac:spMk id="3" creationId="{E92746E5-4576-40ED-B10C-08AE7871CF84}"/>
          </ac:spMkLst>
        </pc:spChg>
      </pc:sldChg>
      <pc:sldChg chg="addSp modSp mod modNotesTx">
        <pc:chgData name="Eve Thould" userId="38451c84653f422f" providerId="LiveId" clId="{EAF570C0-A96A-436F-A152-387AB71DF30E}" dt="2022-08-02T11:23:00.302" v="139" actId="14100"/>
        <pc:sldMkLst>
          <pc:docMk/>
          <pc:sldMk cId="1607563894" sldId="340"/>
        </pc:sldMkLst>
        <pc:spChg chg="mod">
          <ac:chgData name="Eve Thould" userId="38451c84653f422f" providerId="LiveId" clId="{EAF570C0-A96A-436F-A152-387AB71DF30E}" dt="2022-08-02T11:20:19.154" v="132" actId="20577"/>
          <ac:spMkLst>
            <pc:docMk/>
            <pc:sldMk cId="1607563894" sldId="340"/>
            <ac:spMk id="3" creationId="{E92746E5-4576-40ED-B10C-08AE7871CF84}"/>
          </ac:spMkLst>
        </pc:spChg>
        <pc:picChg chg="add mod">
          <ac:chgData name="Eve Thould" userId="38451c84653f422f" providerId="LiveId" clId="{EAF570C0-A96A-436F-A152-387AB71DF30E}" dt="2022-08-02T11:23:00.302" v="139" actId="14100"/>
          <ac:picMkLst>
            <pc:docMk/>
            <pc:sldMk cId="1607563894" sldId="340"/>
            <ac:picMk id="1026" creationId="{646C97FF-520B-46B5-B051-7261A64CCD51}"/>
          </ac:picMkLst>
        </pc:picChg>
      </pc:sldChg>
      <pc:sldChg chg="addSp delSp modSp mod modNotesTx">
        <pc:chgData name="Eve Thould" userId="38451c84653f422f" providerId="LiveId" clId="{EAF570C0-A96A-436F-A152-387AB71DF30E}" dt="2022-08-02T11:28:28.041" v="154"/>
        <pc:sldMkLst>
          <pc:docMk/>
          <pc:sldMk cId="467056090" sldId="341"/>
        </pc:sldMkLst>
        <pc:spChg chg="mod">
          <ac:chgData name="Eve Thould" userId="38451c84653f422f" providerId="LiveId" clId="{EAF570C0-A96A-436F-A152-387AB71DF30E}" dt="2022-08-01T13:55:36.036" v="17" actId="12"/>
          <ac:spMkLst>
            <pc:docMk/>
            <pc:sldMk cId="467056090" sldId="341"/>
            <ac:spMk id="3" creationId="{E92746E5-4576-40ED-B10C-08AE7871CF84}"/>
          </ac:spMkLst>
        </pc:spChg>
        <pc:picChg chg="add del">
          <ac:chgData name="Eve Thould" userId="38451c84653f422f" providerId="LiveId" clId="{EAF570C0-A96A-436F-A152-387AB71DF30E}" dt="2022-08-02T11:28:28.041" v="154"/>
          <ac:picMkLst>
            <pc:docMk/>
            <pc:sldMk cId="467056090" sldId="341"/>
            <ac:picMk id="3074" creationId="{301E7426-7C81-40FE-9888-B42925BCAE15}"/>
          </ac:picMkLst>
        </pc:picChg>
      </pc:sldChg>
      <pc:sldChg chg="modSp mod modNotesTx">
        <pc:chgData name="Eve Thould" userId="38451c84653f422f" providerId="LiveId" clId="{EAF570C0-A96A-436F-A152-387AB71DF30E}" dt="2022-08-02T11:15:22.705" v="74" actId="20577"/>
        <pc:sldMkLst>
          <pc:docMk/>
          <pc:sldMk cId="2862566163" sldId="342"/>
        </pc:sldMkLst>
        <pc:spChg chg="mod">
          <ac:chgData name="Eve Thould" userId="38451c84653f422f" providerId="LiveId" clId="{EAF570C0-A96A-436F-A152-387AB71DF30E}" dt="2022-08-02T11:15:22.705" v="74" actId="20577"/>
          <ac:spMkLst>
            <pc:docMk/>
            <pc:sldMk cId="2862566163" sldId="342"/>
            <ac:spMk id="3" creationId="{E92746E5-4576-40ED-B10C-08AE7871CF84}"/>
          </ac:spMkLst>
        </pc:spChg>
      </pc:sldChg>
      <pc:sldChg chg="modSp mod modNotesTx">
        <pc:chgData name="Eve Thould" userId="38451c84653f422f" providerId="LiveId" clId="{EAF570C0-A96A-436F-A152-387AB71DF30E}" dt="2022-08-02T10:21:20.682" v="34" actId="20577"/>
        <pc:sldMkLst>
          <pc:docMk/>
          <pc:sldMk cId="262575273" sldId="343"/>
        </pc:sldMkLst>
        <pc:spChg chg="mod">
          <ac:chgData name="Eve Thould" userId="38451c84653f422f" providerId="LiveId" clId="{EAF570C0-A96A-436F-A152-387AB71DF30E}" dt="2022-08-01T13:56:00.004" v="20" actId="12"/>
          <ac:spMkLst>
            <pc:docMk/>
            <pc:sldMk cId="262575273" sldId="343"/>
            <ac:spMk id="3" creationId="{E92746E5-4576-40ED-B10C-08AE7871CF84}"/>
          </ac:spMkLst>
        </pc:spChg>
      </pc:sldChg>
      <pc:sldChg chg="addSp modSp mod modNotesTx">
        <pc:chgData name="Eve Thould" userId="38451c84653f422f" providerId="LiveId" clId="{EAF570C0-A96A-436F-A152-387AB71DF30E}" dt="2022-08-02T11:30:50.367" v="161" actId="14826"/>
        <pc:sldMkLst>
          <pc:docMk/>
          <pc:sldMk cId="591075269" sldId="344"/>
        </pc:sldMkLst>
        <pc:spChg chg="mod">
          <ac:chgData name="Eve Thould" userId="38451c84653f422f" providerId="LiveId" clId="{EAF570C0-A96A-436F-A152-387AB71DF30E}" dt="2022-08-02T11:30:10.022" v="157" actId="14100"/>
          <ac:spMkLst>
            <pc:docMk/>
            <pc:sldMk cId="591075269" sldId="344"/>
            <ac:spMk id="3" creationId="{E92746E5-4576-40ED-B10C-08AE7871CF84}"/>
          </ac:spMkLst>
        </pc:spChg>
        <pc:picChg chg="add mod">
          <ac:chgData name="Eve Thould" userId="38451c84653f422f" providerId="LiveId" clId="{EAF570C0-A96A-436F-A152-387AB71DF30E}" dt="2022-08-02T11:30:50.367" v="161" actId="14826"/>
          <ac:picMkLst>
            <pc:docMk/>
            <pc:sldMk cId="591075269" sldId="344"/>
            <ac:picMk id="4098" creationId="{B0B41FDC-EEBC-4A95-8529-51BBC40E33E4}"/>
          </ac:picMkLst>
        </pc:picChg>
      </pc:sldChg>
      <pc:sldChg chg="addSp delSp modSp mod modNotesTx">
        <pc:chgData name="Eve Thould" userId="38451c84653f422f" providerId="LiveId" clId="{EAF570C0-A96A-436F-A152-387AB71DF30E}" dt="2022-08-02T11:32:14.564" v="165" actId="14826"/>
        <pc:sldMkLst>
          <pc:docMk/>
          <pc:sldMk cId="2865102884" sldId="345"/>
        </pc:sldMkLst>
        <pc:spChg chg="mod">
          <ac:chgData name="Eve Thould" userId="38451c84653f422f" providerId="LiveId" clId="{EAF570C0-A96A-436F-A152-387AB71DF30E}" dt="2022-08-02T11:26:18.622" v="149" actId="14100"/>
          <ac:spMkLst>
            <pc:docMk/>
            <pc:sldMk cId="2865102884" sldId="345"/>
            <ac:spMk id="3" creationId="{E92746E5-4576-40ED-B10C-08AE7871CF84}"/>
          </ac:spMkLst>
        </pc:spChg>
        <pc:picChg chg="add del mod">
          <ac:chgData name="Eve Thould" userId="38451c84653f422f" providerId="LiveId" clId="{EAF570C0-A96A-436F-A152-387AB71DF30E}" dt="2022-08-02T11:26:06.368" v="146" actId="21"/>
          <ac:picMkLst>
            <pc:docMk/>
            <pc:sldMk cId="2865102884" sldId="345"/>
            <ac:picMk id="2050" creationId="{55A48FDE-23C7-4DD5-A6B5-354FB134AC67}"/>
          </ac:picMkLst>
        </pc:picChg>
        <pc:picChg chg="add del">
          <ac:chgData name="Eve Thould" userId="38451c84653f422f" providerId="LiveId" clId="{EAF570C0-A96A-436F-A152-387AB71DF30E}" dt="2022-08-02T11:26:06.368" v="146" actId="21"/>
          <ac:picMkLst>
            <pc:docMk/>
            <pc:sldMk cId="2865102884" sldId="345"/>
            <ac:picMk id="2052" creationId="{8C7AC795-4267-49E4-AFCC-F3D880606C4C}"/>
          </ac:picMkLst>
        </pc:picChg>
        <pc:picChg chg="add del mod">
          <ac:chgData name="Eve Thould" userId="38451c84653f422f" providerId="LiveId" clId="{EAF570C0-A96A-436F-A152-387AB71DF30E}" dt="2022-08-02T11:27:26.741" v="152" actId="21"/>
          <ac:picMkLst>
            <pc:docMk/>
            <pc:sldMk cId="2865102884" sldId="345"/>
            <ac:picMk id="2054" creationId="{FF7D1417-A096-47C9-AB04-8260CDA996AB}"/>
          </ac:picMkLst>
        </pc:picChg>
        <pc:picChg chg="add mod">
          <ac:chgData name="Eve Thould" userId="38451c84653f422f" providerId="LiveId" clId="{EAF570C0-A96A-436F-A152-387AB71DF30E}" dt="2022-08-02T11:32:14.564" v="165" actId="14826"/>
          <ac:picMkLst>
            <pc:docMk/>
            <pc:sldMk cId="2865102884" sldId="345"/>
            <ac:picMk id="2056" creationId="{C26B9E28-7C0F-4713-9D0B-CD804B7A5653}"/>
          </ac:picMkLst>
        </pc:picChg>
      </pc:sldChg>
      <pc:sldChg chg="modNotesTx">
        <pc:chgData name="Eve Thould" userId="38451c84653f422f" providerId="LiveId" clId="{EAF570C0-A96A-436F-A152-387AB71DF30E}" dt="2022-08-02T10:21:38.556" v="37" actId="20577"/>
        <pc:sldMkLst>
          <pc:docMk/>
          <pc:sldMk cId="3545737602" sldId="346"/>
        </pc:sldMkLst>
      </pc:sldChg>
      <pc:sldChg chg="modSp mod modNotesTx">
        <pc:chgData name="Eve Thould" userId="38451c84653f422f" providerId="LiveId" clId="{EAF570C0-A96A-436F-A152-387AB71DF30E}" dt="2022-08-02T10:24:09.585" v="63" actId="20577"/>
        <pc:sldMkLst>
          <pc:docMk/>
          <pc:sldMk cId="1577433456" sldId="347"/>
        </pc:sldMkLst>
        <pc:spChg chg="mod">
          <ac:chgData name="Eve Thould" userId="38451c84653f422f" providerId="LiveId" clId="{EAF570C0-A96A-436F-A152-387AB71DF30E}" dt="2022-08-02T10:24:09.585" v="63" actId="20577"/>
          <ac:spMkLst>
            <pc:docMk/>
            <pc:sldMk cId="1577433456" sldId="347"/>
            <ac:spMk id="3" creationId="{E92746E5-4576-40ED-B10C-08AE7871CF84}"/>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11/28/25</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https://www.unionlearn.org.uk/equality-and-diversity-whats-difference" TargetMode="External"/><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s://www.gov.uk/government/organisations/home-office/about/equality-and-diversity" TargetMode="External"/><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hlinkClick r:id="rId3"/>
              </a:rPr>
              <a:t>https://www.unionlearn.org.uk/equality-and-diversity-whats-difference</a:t>
            </a:r>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4</a:t>
            </a:fld>
            <a:endParaRPr lang="en-GB"/>
          </a:p>
        </p:txBody>
      </p:sp>
    </p:spTree>
    <p:extLst>
      <p:ext uri="{BB962C8B-B14F-4D97-AF65-F5344CB8AC3E}">
        <p14:creationId xmlns:p14="http://schemas.microsoft.com/office/powerpoint/2010/main" val="390519512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13</a:t>
            </a:fld>
            <a:endParaRPr lang="en-GB"/>
          </a:p>
        </p:txBody>
      </p:sp>
    </p:spTree>
    <p:extLst>
      <p:ext uri="{BB962C8B-B14F-4D97-AF65-F5344CB8AC3E}">
        <p14:creationId xmlns:p14="http://schemas.microsoft.com/office/powerpoint/2010/main" val="208632357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hlinkClick r:id="rId3"/>
              </a:rPr>
              <a:t>Equality and diversity - Home Office - GOV.UK (www.gov.uk)</a:t>
            </a:r>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5</a:t>
            </a:fld>
            <a:endParaRPr lang="en-GB"/>
          </a:p>
        </p:txBody>
      </p:sp>
    </p:spTree>
    <p:extLst>
      <p:ext uri="{BB962C8B-B14F-4D97-AF65-F5344CB8AC3E}">
        <p14:creationId xmlns:p14="http://schemas.microsoft.com/office/powerpoint/2010/main" val="349401097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6</a:t>
            </a:fld>
            <a:endParaRPr lang="en-GB"/>
          </a:p>
        </p:txBody>
      </p:sp>
    </p:spTree>
    <p:extLst>
      <p:ext uri="{BB962C8B-B14F-4D97-AF65-F5344CB8AC3E}">
        <p14:creationId xmlns:p14="http://schemas.microsoft.com/office/powerpoint/2010/main" val="378174754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7</a:t>
            </a:fld>
            <a:endParaRPr lang="en-GB"/>
          </a:p>
        </p:txBody>
      </p:sp>
    </p:spTree>
    <p:extLst>
      <p:ext uri="{BB962C8B-B14F-4D97-AF65-F5344CB8AC3E}">
        <p14:creationId xmlns:p14="http://schemas.microsoft.com/office/powerpoint/2010/main" val="151754528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8</a:t>
            </a:fld>
            <a:endParaRPr lang="en-GB"/>
          </a:p>
        </p:txBody>
      </p:sp>
    </p:spTree>
    <p:extLst>
      <p:ext uri="{BB962C8B-B14F-4D97-AF65-F5344CB8AC3E}">
        <p14:creationId xmlns:p14="http://schemas.microsoft.com/office/powerpoint/2010/main" val="208632357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9</a:t>
            </a:fld>
            <a:endParaRPr lang="en-GB"/>
          </a:p>
        </p:txBody>
      </p:sp>
    </p:spTree>
    <p:extLst>
      <p:ext uri="{BB962C8B-B14F-4D97-AF65-F5344CB8AC3E}">
        <p14:creationId xmlns:p14="http://schemas.microsoft.com/office/powerpoint/2010/main" val="92365376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10</a:t>
            </a:fld>
            <a:endParaRPr lang="en-GB"/>
          </a:p>
        </p:txBody>
      </p:sp>
    </p:spTree>
    <p:extLst>
      <p:ext uri="{BB962C8B-B14F-4D97-AF65-F5344CB8AC3E}">
        <p14:creationId xmlns:p14="http://schemas.microsoft.com/office/powerpoint/2010/main" val="168229079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11</a:t>
            </a:fld>
            <a:endParaRPr lang="en-GB"/>
          </a:p>
        </p:txBody>
      </p:sp>
    </p:spTree>
    <p:extLst>
      <p:ext uri="{BB962C8B-B14F-4D97-AF65-F5344CB8AC3E}">
        <p14:creationId xmlns:p14="http://schemas.microsoft.com/office/powerpoint/2010/main" val="117778245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12</a:t>
            </a:fld>
            <a:endParaRPr lang="en-GB"/>
          </a:p>
        </p:txBody>
      </p:sp>
    </p:spTree>
    <p:extLst>
      <p:ext uri="{BB962C8B-B14F-4D97-AF65-F5344CB8AC3E}">
        <p14:creationId xmlns:p14="http://schemas.microsoft.com/office/powerpoint/2010/main" val="417296588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14</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T-Level Technical Qualification in</a:t>
            </a:r>
            <a:br>
              <a:rPr lang="en-GB" sz="1400" baseline="0" dirty="0">
                <a:solidFill>
                  <a:schemeClr val="tx1"/>
                </a:solidFill>
              </a:rPr>
            </a:br>
            <a:r>
              <a:rPr lang="en-GB" sz="1400" b="1" baseline="0" dirty="0">
                <a:solidFill>
                  <a:schemeClr val="tx1"/>
                </a:solidFill>
              </a:rPr>
              <a:t>Management and Administration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300 Management and Administration Core</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79204EE7-09ED-40D7-B3D5-9F6FE263D858}"/>
              </a:ext>
            </a:extLst>
          </p:cNvPr>
          <p:cNvPicPr>
            <a:picLocks noChangeAspect="1"/>
          </p:cNvPicPr>
          <p:nvPr userDrawn="1"/>
        </p:nvPicPr>
        <p:blipFill>
          <a:blip r:embed="rId3"/>
          <a:stretch>
            <a:fillRect/>
          </a:stretch>
        </p:blipFill>
        <p:spPr>
          <a:xfrm>
            <a:off x="6724650" y="184425"/>
            <a:ext cx="1962150" cy="409575"/>
          </a:xfrm>
          <a:prstGeom prst="rect">
            <a:avLst/>
          </a:prstGeom>
        </p:spPr>
      </p:pic>
      <p:sp>
        <p:nvSpPr>
          <p:cNvPr id="11" name="TextBox 10">
            <a:extLst>
              <a:ext uri="{FF2B5EF4-FFF2-40B4-BE49-F238E27FC236}">
                <a16:creationId xmlns:a16="http://schemas.microsoft.com/office/drawing/2014/main" id="{96F0CD5D-B4A7-4421-AC1D-7F2293649C0F}"/>
              </a:ext>
            </a:extLst>
          </p:cNvPr>
          <p:cNvSpPr txBox="1"/>
          <p:nvPr userDrawn="1"/>
        </p:nvSpPr>
        <p:spPr>
          <a:xfrm>
            <a:off x="2280444" y="6050143"/>
            <a:ext cx="4572000" cy="243593"/>
          </a:xfrm>
          <a:prstGeom prst="rect">
            <a:avLst/>
          </a:prstGeom>
          <a:noFill/>
        </p:spPr>
        <p:txBody>
          <a:bodyPr wrap="square">
            <a:spAutoFit/>
          </a:bodyPr>
          <a:lstStyle/>
          <a:p>
            <a:pPr algn="ctr">
              <a:lnSpc>
                <a:spcPts val="1300"/>
              </a:lnSpc>
              <a:spcBef>
                <a:spcPts val="400"/>
              </a:spcBef>
              <a:spcAft>
                <a:spcPts val="400"/>
              </a:spcAft>
            </a:pPr>
            <a:r>
              <a:rPr lang="en-GB" sz="800" dirty="0">
                <a:effectLst/>
                <a:latin typeface="Arial" panose="020B0604020202020204" pitchFamily="34" charset="0"/>
                <a:ea typeface="Cambria" panose="02040503050406030204" pitchFamily="18" charset="0"/>
                <a:cs typeface="Times New Roman" panose="02020603050405020304" pitchFamily="18" charset="0"/>
              </a:rPr>
              <a:t>© City &amp; Guilds Limited. All rights reserved.</a:t>
            </a:r>
          </a:p>
        </p:txBody>
      </p:sp>
      <p:pic>
        <p:nvPicPr>
          <p:cNvPr id="4" name="Picture 3" descr="A picture containing text, clipart&#10;&#10;Description automatically generated">
            <a:extLst>
              <a:ext uri="{FF2B5EF4-FFF2-40B4-BE49-F238E27FC236}">
                <a16:creationId xmlns:a16="http://schemas.microsoft.com/office/drawing/2014/main" id="{F8D65238-3026-3FC0-DB2E-ACA0B91C956B}"/>
              </a:ext>
            </a:extLst>
          </p:cNvPr>
          <p:cNvPicPr>
            <a:picLocks noChangeAspect="1"/>
          </p:cNvPicPr>
          <p:nvPr userDrawn="1"/>
        </p:nvPicPr>
        <p:blipFill>
          <a:blip r:embed="rId4"/>
          <a:stretch>
            <a:fillRect/>
          </a:stretch>
        </p:blipFill>
        <p:spPr>
          <a:xfrm>
            <a:off x="8113776" y="5946264"/>
            <a:ext cx="573024" cy="347472"/>
          </a:xfrm>
          <a:prstGeom prst="rect">
            <a:avLst/>
          </a:prstGeom>
        </p:spPr>
      </p:pic>
    </p:spTree>
  </p:cSld>
  <p:clrMap bg1="lt1" tx1="dk1" bg2="lt2" tx2="dk2" accent1="accent1" accent2="accent2" accent3="accent3" accent4="accent4" accent5="accent5" accent6="accent6" hlink="hlink" folHlink="folHlink"/>
  <p:sldLayoutIdLst>
    <p:sldLayoutId id="2147483652" r:id="rId1"/>
  </p:sldLayoutIdLst>
  <p:hf hd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hyperlink" Target="https://www.unionlearn.org.uk/equality-and-diversity-whats-difference" TargetMode="External"/><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14"/>
          <p:cNvSpPr>
            <a:spLocks noGrp="1" noChangeArrowheads="1"/>
          </p:cNvSpPr>
          <p:nvPr>
            <p:ph type="body" idx="4294967295"/>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457200" y="2209800"/>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dirty="0"/>
              <a:t>2. People</a:t>
            </a:r>
          </a:p>
        </p:txBody>
      </p:sp>
      <p:sp>
        <p:nvSpPr>
          <p:cNvPr id="2053" name="Rectangle 15"/>
          <p:cNvSpPr>
            <a:spLocks noGrp="1" noChangeArrowheads="1"/>
          </p:cNvSpPr>
          <p:nvPr>
            <p:ph type="title"/>
          </p:nvPr>
        </p:nvSpPr>
        <p:spPr>
          <a:xfrm>
            <a:off x="457200" y="3280013"/>
            <a:ext cx="8153400" cy="2514600"/>
          </a:xfrm>
        </p:spPr>
        <p:txBody>
          <a:bodyPr anchor="t"/>
          <a:lstStyle/>
          <a:p>
            <a:pPr eaLnBrk="1" hangingPunct="1"/>
            <a:r>
              <a:rPr lang="en-GB">
                <a:ea typeface="ＭＳ Ｐゴシック" pitchFamily="-105" charset="-128"/>
                <a:cs typeface="ＭＳ Ｐゴシック" pitchFamily="-105" charset="-128"/>
              </a:rPr>
              <a:t>PowerPoint 3: The </a:t>
            </a:r>
            <a:r>
              <a:rPr lang="en-GB" dirty="0">
                <a:ea typeface="ＭＳ Ｐゴシック" pitchFamily="-105" charset="-128"/>
                <a:cs typeface="ＭＳ Ｐゴシック" pitchFamily="-105" charset="-128"/>
              </a:rPr>
              <a:t>value and benefits of an equal, diverse and inclusive workforce to an organisation</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9BD5A3-1B5F-4216-AADB-1C820D09FEF0}"/>
              </a:ext>
            </a:extLst>
          </p:cNvPr>
          <p:cNvSpPr>
            <a:spLocks noGrp="1"/>
          </p:cNvSpPr>
          <p:nvPr>
            <p:ph type="title"/>
          </p:nvPr>
        </p:nvSpPr>
        <p:spPr/>
        <p:txBody>
          <a:bodyPr/>
          <a:lstStyle/>
          <a:p>
            <a:r>
              <a:rPr lang="en-GB" dirty="0"/>
              <a:t>The difference between values and benefits (1)</a:t>
            </a:r>
          </a:p>
        </p:txBody>
      </p:sp>
      <p:sp>
        <p:nvSpPr>
          <p:cNvPr id="3" name="Content Placeholder 2">
            <a:extLst>
              <a:ext uri="{FF2B5EF4-FFF2-40B4-BE49-F238E27FC236}">
                <a16:creationId xmlns:a16="http://schemas.microsoft.com/office/drawing/2014/main" id="{E92746E5-4576-40ED-B10C-08AE7871CF84}"/>
              </a:ext>
            </a:extLst>
          </p:cNvPr>
          <p:cNvSpPr>
            <a:spLocks noGrp="1"/>
          </p:cNvSpPr>
          <p:nvPr>
            <p:ph sz="quarter" idx="10"/>
          </p:nvPr>
        </p:nvSpPr>
        <p:spPr/>
        <p:txBody>
          <a:bodyPr/>
          <a:lstStyle/>
          <a:p>
            <a:pPr marL="342900" indent="-342900" algn="l">
              <a:buClr>
                <a:srgbClr val="0070C0"/>
              </a:buClr>
              <a:buFont typeface="Arial" panose="020B0604020202020204" pitchFamily="34" charset="0"/>
              <a:buChar char="•"/>
            </a:pPr>
            <a:r>
              <a:rPr lang="en-GB" dirty="0"/>
              <a:t>Values define the ethos of the organisation and describe the way they wish to conduct their business, both through internal and external relationships with colleagues, customers and other stakeholders.</a:t>
            </a:r>
          </a:p>
          <a:p>
            <a:pPr marL="342900" indent="-342900" algn="l">
              <a:buClr>
                <a:srgbClr val="0070C0"/>
              </a:buClr>
              <a:buFont typeface="Arial" panose="020B0604020202020204" pitchFamily="34" charset="0"/>
              <a:buChar char="•"/>
            </a:pPr>
            <a:r>
              <a:rPr lang="en-GB" dirty="0"/>
              <a:t>An organisation’s values will likely explicitly state a commitment to:</a:t>
            </a:r>
          </a:p>
          <a:p>
            <a:pPr marL="558800" lvl="1" indent="-342900">
              <a:buFont typeface="Arial" panose="020B0604020202020204" pitchFamily="34" charset="0"/>
              <a:buChar char="‒"/>
            </a:pPr>
            <a:r>
              <a:rPr lang="en-GB" dirty="0"/>
              <a:t>equality and diversity in the workforce</a:t>
            </a:r>
          </a:p>
          <a:p>
            <a:pPr marL="558800" lvl="1" indent="-342900">
              <a:buFont typeface="Arial" panose="020B0604020202020204" pitchFamily="34" charset="0"/>
              <a:buChar char="‒"/>
            </a:pPr>
            <a:r>
              <a:rPr lang="en-GB" dirty="0"/>
              <a:t>environmental care</a:t>
            </a:r>
          </a:p>
          <a:p>
            <a:pPr marL="558800" lvl="1" indent="-342900">
              <a:buFont typeface="Arial" panose="020B0604020202020204" pitchFamily="34" charset="0"/>
              <a:buChar char="‒"/>
            </a:pPr>
            <a:r>
              <a:rPr lang="en-GB" dirty="0"/>
              <a:t>legal compliance in the markets it operates in</a:t>
            </a:r>
          </a:p>
          <a:p>
            <a:pPr marL="558800" lvl="1" indent="-342900">
              <a:buFont typeface="Arial" panose="020B0604020202020204" pitchFamily="34" charset="0"/>
              <a:buChar char="‒"/>
            </a:pPr>
            <a:r>
              <a:rPr lang="en-GB" dirty="0"/>
              <a:t>a commitment to quality</a:t>
            </a:r>
          </a:p>
          <a:p>
            <a:pPr marL="558800" lvl="1" indent="-342900">
              <a:buFont typeface="Arial" panose="020B0604020202020204" pitchFamily="34" charset="0"/>
              <a:buChar char="‒"/>
            </a:pPr>
            <a:r>
              <a:rPr lang="en-GB" dirty="0"/>
              <a:t>delivering customer value.</a:t>
            </a:r>
          </a:p>
          <a:p>
            <a:pPr marL="342900" indent="-342900" algn="l">
              <a:buFont typeface="Arial" panose="020B0604020202020204" pitchFamily="34" charset="0"/>
              <a:buChar char="•"/>
            </a:pPr>
            <a:endParaRPr lang="en-GB" dirty="0"/>
          </a:p>
          <a:p>
            <a:pPr marL="342900" indent="-342900" algn="l">
              <a:buFont typeface="Arial" panose="020B0604020202020204" pitchFamily="34" charset="0"/>
              <a:buChar char="•"/>
            </a:pPr>
            <a:endParaRPr lang="en-GB" dirty="0"/>
          </a:p>
        </p:txBody>
      </p:sp>
      <p:pic>
        <p:nvPicPr>
          <p:cNvPr id="4098" name="Picture 2">
            <a:extLst>
              <a:ext uri="{FF2B5EF4-FFF2-40B4-BE49-F238E27FC236}">
                <a16:creationId xmlns:a16="http://schemas.microsoft.com/office/drawing/2014/main" id="{B0B41FDC-EEBC-4A95-8529-51BBC40E33E4}"/>
              </a:ext>
            </a:extLst>
          </p:cNvPr>
          <p:cNvPicPr>
            <a:picLocks noChangeAspect="1" noChangeArrowheads="1"/>
          </p:cNvPicPr>
          <p:nvPr/>
        </p:nvPicPr>
        <p:blipFill>
          <a:blip r:embed="rId3"/>
          <a:srcRect/>
          <a:stretch/>
        </p:blipFill>
        <p:spPr bwMode="auto">
          <a:xfrm>
            <a:off x="6444208" y="3246164"/>
            <a:ext cx="2065412" cy="206541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9107526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9BD5A3-1B5F-4216-AADB-1C820D09FEF0}"/>
              </a:ext>
            </a:extLst>
          </p:cNvPr>
          <p:cNvSpPr>
            <a:spLocks noGrp="1"/>
          </p:cNvSpPr>
          <p:nvPr>
            <p:ph type="title"/>
          </p:nvPr>
        </p:nvSpPr>
        <p:spPr/>
        <p:txBody>
          <a:bodyPr/>
          <a:lstStyle/>
          <a:p>
            <a:r>
              <a:rPr lang="en-GB" dirty="0"/>
              <a:t>The difference between values and benefits (2)</a:t>
            </a:r>
          </a:p>
        </p:txBody>
      </p:sp>
      <p:sp>
        <p:nvSpPr>
          <p:cNvPr id="3" name="Content Placeholder 2">
            <a:extLst>
              <a:ext uri="{FF2B5EF4-FFF2-40B4-BE49-F238E27FC236}">
                <a16:creationId xmlns:a16="http://schemas.microsoft.com/office/drawing/2014/main" id="{E92746E5-4576-40ED-B10C-08AE7871CF84}"/>
              </a:ext>
            </a:extLst>
          </p:cNvPr>
          <p:cNvSpPr>
            <a:spLocks noGrp="1"/>
          </p:cNvSpPr>
          <p:nvPr>
            <p:ph sz="quarter" idx="10"/>
          </p:nvPr>
        </p:nvSpPr>
        <p:spPr>
          <a:xfrm>
            <a:off x="457200" y="1484784"/>
            <a:ext cx="8229600" cy="4248000"/>
          </a:xfrm>
        </p:spPr>
        <p:txBody>
          <a:bodyPr/>
          <a:lstStyle/>
          <a:p>
            <a:pPr marL="342900" indent="-342900" algn="l">
              <a:buClr>
                <a:srgbClr val="0070C0"/>
              </a:buClr>
              <a:buFont typeface="Arial" panose="020B0604020202020204" pitchFamily="34" charset="0"/>
              <a:buChar char="•"/>
            </a:pPr>
            <a:r>
              <a:rPr lang="en-GB" dirty="0"/>
              <a:t>The benefits are the positive outcomes that accrue to the organisation by the execution of its values.</a:t>
            </a:r>
          </a:p>
          <a:p>
            <a:pPr marL="342900" indent="-342900" algn="l">
              <a:buClr>
                <a:srgbClr val="0070C0"/>
              </a:buClr>
              <a:buFont typeface="Arial" panose="020B0604020202020204" pitchFamily="34" charset="0"/>
              <a:buChar char="•"/>
            </a:pPr>
            <a:r>
              <a:rPr lang="en-GB" dirty="0"/>
              <a:t>These might include:</a:t>
            </a:r>
          </a:p>
          <a:p>
            <a:pPr marL="558800" lvl="1" indent="-342900">
              <a:buFont typeface="Arial" panose="020B0604020202020204" pitchFamily="34" charset="0"/>
              <a:buChar char="‒"/>
            </a:pPr>
            <a:r>
              <a:rPr lang="en-GB" dirty="0"/>
              <a:t>higher sales and profits</a:t>
            </a:r>
          </a:p>
          <a:p>
            <a:pPr marL="558800" lvl="1" indent="-342900">
              <a:buFont typeface="Arial" panose="020B0604020202020204" pitchFamily="34" charset="0"/>
              <a:buChar char="‒"/>
            </a:pPr>
            <a:r>
              <a:rPr lang="en-GB" dirty="0"/>
              <a:t>enhanced brand equity</a:t>
            </a:r>
          </a:p>
          <a:p>
            <a:pPr marL="558800" lvl="1" indent="-342900">
              <a:buFont typeface="Arial" panose="020B0604020202020204" pitchFamily="34" charset="0"/>
              <a:buChar char="‒"/>
            </a:pPr>
            <a:r>
              <a:rPr lang="en-GB" dirty="0"/>
              <a:t>stronger credit rating</a:t>
            </a:r>
          </a:p>
          <a:p>
            <a:pPr marL="558800" lvl="1" indent="-342900">
              <a:buFont typeface="Arial" panose="020B0604020202020204" pitchFamily="34" charset="0"/>
              <a:buChar char="‒"/>
            </a:pPr>
            <a:r>
              <a:rPr lang="en-GB" dirty="0"/>
              <a:t>greater colleague loyalty and staff retention</a:t>
            </a:r>
          </a:p>
          <a:p>
            <a:pPr marL="558800" lvl="1" indent="-342900">
              <a:buFont typeface="Arial" panose="020B0604020202020204" pitchFamily="34" charset="0"/>
              <a:buChar char="‒"/>
            </a:pPr>
            <a:r>
              <a:rPr lang="en-GB" dirty="0"/>
              <a:t>industry awards.</a:t>
            </a:r>
          </a:p>
          <a:p>
            <a:pPr lvl="1" indent="0">
              <a:buNone/>
            </a:pPr>
            <a:r>
              <a:rPr lang="en-GB" dirty="0"/>
              <a:t>		</a:t>
            </a:r>
          </a:p>
          <a:p>
            <a:pPr marL="342900" indent="-342900" algn="l">
              <a:buFont typeface="Arial" panose="020B0604020202020204" pitchFamily="34" charset="0"/>
              <a:buChar char="•"/>
            </a:pPr>
            <a:endParaRPr lang="en-GB" dirty="0"/>
          </a:p>
          <a:p>
            <a:pPr marL="342900" indent="-342900" algn="l">
              <a:buFont typeface="Arial" panose="020B0604020202020204" pitchFamily="34" charset="0"/>
              <a:buChar char="•"/>
            </a:pPr>
            <a:endParaRPr lang="en-GB" dirty="0"/>
          </a:p>
        </p:txBody>
      </p:sp>
      <p:pic>
        <p:nvPicPr>
          <p:cNvPr id="2056" name="Picture 8">
            <a:extLst>
              <a:ext uri="{FF2B5EF4-FFF2-40B4-BE49-F238E27FC236}">
                <a16:creationId xmlns:a16="http://schemas.microsoft.com/office/drawing/2014/main" id="{C26B9E28-7C0F-4713-9D0B-CD804B7A5653}"/>
              </a:ext>
            </a:extLst>
          </p:cNvPr>
          <p:cNvPicPr>
            <a:picLocks noChangeAspect="1" noChangeArrowheads="1"/>
          </p:cNvPicPr>
          <p:nvPr/>
        </p:nvPicPr>
        <p:blipFill>
          <a:blip r:embed="rId3"/>
          <a:srcRect/>
          <a:stretch/>
        </p:blipFill>
        <p:spPr bwMode="auto">
          <a:xfrm>
            <a:off x="5940152" y="2180269"/>
            <a:ext cx="2497460" cy="249746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6510288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9BD5A3-1B5F-4216-AADB-1C820D09FEF0}"/>
              </a:ext>
            </a:extLst>
          </p:cNvPr>
          <p:cNvSpPr>
            <a:spLocks noGrp="1"/>
          </p:cNvSpPr>
          <p:nvPr>
            <p:ph type="title"/>
          </p:nvPr>
        </p:nvSpPr>
        <p:spPr>
          <a:xfrm>
            <a:off x="457200" y="1008000"/>
            <a:ext cx="8229600" cy="908832"/>
          </a:xfrm>
        </p:spPr>
        <p:txBody>
          <a:bodyPr/>
          <a:lstStyle/>
          <a:p>
            <a:r>
              <a:rPr lang="en-GB" dirty="0"/>
              <a:t>There are also direct benefits of having an equal, diverse and inclusive workforce in an organisation</a:t>
            </a:r>
          </a:p>
        </p:txBody>
      </p:sp>
      <p:sp>
        <p:nvSpPr>
          <p:cNvPr id="3" name="Content Placeholder 2">
            <a:extLst>
              <a:ext uri="{FF2B5EF4-FFF2-40B4-BE49-F238E27FC236}">
                <a16:creationId xmlns:a16="http://schemas.microsoft.com/office/drawing/2014/main" id="{E92746E5-4576-40ED-B10C-08AE7871CF84}"/>
              </a:ext>
            </a:extLst>
          </p:cNvPr>
          <p:cNvSpPr>
            <a:spLocks noGrp="1"/>
          </p:cNvSpPr>
          <p:nvPr>
            <p:ph sz="quarter" idx="10"/>
          </p:nvPr>
        </p:nvSpPr>
        <p:spPr>
          <a:xfrm>
            <a:off x="457200" y="1916832"/>
            <a:ext cx="8229600" cy="3843168"/>
          </a:xfrm>
        </p:spPr>
        <p:txBody>
          <a:bodyPr/>
          <a:lstStyle/>
          <a:p>
            <a:pPr marL="342900" indent="-342900" algn="l">
              <a:buClr>
                <a:srgbClr val="0070C0"/>
              </a:buClr>
              <a:buFont typeface="Arial" panose="020B0604020202020204" pitchFamily="34" charset="0"/>
              <a:buChar char="•"/>
            </a:pPr>
            <a:r>
              <a:rPr lang="en-GB" dirty="0"/>
              <a:t>Talent is not excluded by prejudice, so the best possible people fill all organisational roles.</a:t>
            </a:r>
          </a:p>
          <a:p>
            <a:pPr marL="342900" indent="-342900" algn="l">
              <a:buClr>
                <a:srgbClr val="0070C0"/>
              </a:buClr>
              <a:buFont typeface="Arial" panose="020B0604020202020204" pitchFamily="34" charset="0"/>
              <a:buChar char="•"/>
            </a:pPr>
            <a:r>
              <a:rPr lang="en-GB" dirty="0"/>
              <a:t>The prevention of bias, conscious or unconscious, allows individuals to work cohesively in teams and groups.</a:t>
            </a:r>
          </a:p>
          <a:p>
            <a:pPr marL="342900" indent="-342900" algn="l">
              <a:buClr>
                <a:srgbClr val="0070C0"/>
              </a:buClr>
              <a:buFont typeface="Arial" panose="020B0604020202020204" pitchFamily="34" charset="0"/>
              <a:buChar char="•"/>
            </a:pPr>
            <a:r>
              <a:rPr lang="en-GB" dirty="0"/>
              <a:t>Employee moral is increased, leading to more efficient working and better outputs.</a:t>
            </a:r>
          </a:p>
          <a:p>
            <a:pPr marL="342900" indent="-342900" algn="l">
              <a:buClr>
                <a:srgbClr val="0070C0"/>
              </a:buClr>
              <a:buFont typeface="Arial" panose="020B0604020202020204" pitchFamily="34" charset="0"/>
              <a:buChar char="•"/>
            </a:pPr>
            <a:r>
              <a:rPr lang="en-GB" dirty="0"/>
              <a:t>Time lost to stress and minor illness will be reduced.</a:t>
            </a:r>
          </a:p>
          <a:p>
            <a:pPr marL="342900" indent="-342900" algn="l">
              <a:buClr>
                <a:srgbClr val="0070C0"/>
              </a:buClr>
              <a:buFont typeface="Arial" panose="020B0604020202020204" pitchFamily="34" charset="0"/>
              <a:buChar char="•"/>
            </a:pPr>
            <a:r>
              <a:rPr lang="en-GB" dirty="0"/>
              <a:t>Staff turnover might reduce, mitigating the cost of recruitment.</a:t>
            </a:r>
          </a:p>
          <a:p>
            <a:pPr marL="342900" indent="-342900" algn="l">
              <a:buFont typeface="Arial" panose="020B0604020202020204" pitchFamily="34" charset="0"/>
              <a:buChar char="•"/>
            </a:pPr>
            <a:endParaRPr lang="en-GB" dirty="0"/>
          </a:p>
          <a:p>
            <a:pPr marL="342900" indent="-342900" algn="l">
              <a:buFont typeface="Arial" panose="020B0604020202020204" pitchFamily="34" charset="0"/>
              <a:buChar char="•"/>
            </a:pPr>
            <a:endParaRPr lang="en-GB" dirty="0"/>
          </a:p>
        </p:txBody>
      </p:sp>
    </p:spTree>
    <p:extLst>
      <p:ext uri="{BB962C8B-B14F-4D97-AF65-F5344CB8AC3E}">
        <p14:creationId xmlns:p14="http://schemas.microsoft.com/office/powerpoint/2010/main" val="354573760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9BD5A3-1B5F-4216-AADB-1C820D09FEF0}"/>
              </a:ext>
            </a:extLst>
          </p:cNvPr>
          <p:cNvSpPr>
            <a:spLocks noGrp="1"/>
          </p:cNvSpPr>
          <p:nvPr>
            <p:ph type="title"/>
          </p:nvPr>
        </p:nvSpPr>
        <p:spPr/>
        <p:txBody>
          <a:bodyPr/>
          <a:lstStyle/>
          <a:p>
            <a:r>
              <a:rPr lang="en-GB" dirty="0"/>
              <a:t>Benefits</a:t>
            </a:r>
          </a:p>
        </p:txBody>
      </p:sp>
      <p:sp>
        <p:nvSpPr>
          <p:cNvPr id="3" name="Content Placeholder 2">
            <a:extLst>
              <a:ext uri="{FF2B5EF4-FFF2-40B4-BE49-F238E27FC236}">
                <a16:creationId xmlns:a16="http://schemas.microsoft.com/office/drawing/2014/main" id="{E92746E5-4576-40ED-B10C-08AE7871CF84}"/>
              </a:ext>
            </a:extLst>
          </p:cNvPr>
          <p:cNvSpPr>
            <a:spLocks noGrp="1"/>
          </p:cNvSpPr>
          <p:nvPr>
            <p:ph sz="quarter" idx="10"/>
          </p:nvPr>
        </p:nvSpPr>
        <p:spPr/>
        <p:txBody>
          <a:bodyPr/>
          <a:lstStyle/>
          <a:p>
            <a:pPr marL="342900" indent="-342900" algn="l">
              <a:buClr>
                <a:srgbClr val="0077E3"/>
              </a:buClr>
              <a:buFont typeface="Arial" panose="020B0604020202020204" pitchFamily="34" charset="0"/>
              <a:buChar char="•"/>
            </a:pPr>
            <a:r>
              <a:rPr lang="en-GB" dirty="0"/>
              <a:t>A diverse workforce, combining different cultures, backgrounds and personal experiences, can be harnessed to the good of the organisation by:</a:t>
            </a:r>
          </a:p>
          <a:p>
            <a:pPr marL="558800" lvl="1" indent="-342900">
              <a:buFont typeface="Arial" panose="020B0604020202020204" pitchFamily="34" charset="0"/>
              <a:buChar char="–"/>
            </a:pPr>
            <a:r>
              <a:rPr lang="en-GB" dirty="0"/>
              <a:t>approaching commercial opportunities with different points of view</a:t>
            </a:r>
          </a:p>
          <a:p>
            <a:pPr marL="558800" lvl="1" indent="-342900">
              <a:buFont typeface="Arial" panose="020B0604020202020204" pitchFamily="34" charset="0"/>
              <a:buChar char="–"/>
            </a:pPr>
            <a:r>
              <a:rPr lang="en-GB" dirty="0"/>
              <a:t>recognising and innovating for niche opportunities</a:t>
            </a:r>
          </a:p>
          <a:p>
            <a:pPr marL="558800" lvl="1" indent="-342900">
              <a:buFont typeface="Arial" panose="020B0604020202020204" pitchFamily="34" charset="0"/>
              <a:buChar char="–"/>
            </a:pPr>
            <a:r>
              <a:rPr lang="en-GB" dirty="0"/>
              <a:t>generally enhancing creativity</a:t>
            </a:r>
          </a:p>
          <a:p>
            <a:pPr marL="558800" lvl="1" indent="-342900">
              <a:buFont typeface="Arial" panose="020B0604020202020204" pitchFamily="34" charset="0"/>
              <a:buChar char="–"/>
            </a:pPr>
            <a:r>
              <a:rPr lang="en-GB" dirty="0"/>
              <a:t>reducing or mitigating against ‘group think’.</a:t>
            </a:r>
          </a:p>
          <a:p>
            <a:pPr marL="342900" indent="-342900" algn="l">
              <a:buFont typeface="Arial" panose="020B0604020202020204" pitchFamily="34" charset="0"/>
              <a:buChar char="•"/>
            </a:pPr>
            <a:endParaRPr lang="en-GB" dirty="0"/>
          </a:p>
          <a:p>
            <a:pPr marL="342900" indent="-342900" algn="l">
              <a:buFont typeface="Arial" panose="020B0604020202020204" pitchFamily="34" charset="0"/>
              <a:buChar char="•"/>
            </a:pPr>
            <a:endParaRPr lang="en-GB" dirty="0"/>
          </a:p>
        </p:txBody>
      </p:sp>
    </p:spTree>
    <p:extLst>
      <p:ext uri="{BB962C8B-B14F-4D97-AF65-F5344CB8AC3E}">
        <p14:creationId xmlns:p14="http://schemas.microsoft.com/office/powerpoint/2010/main" val="157743345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type="body" idx="4294967295"/>
          </p:nvPr>
        </p:nvSpPr>
        <p:spPr>
          <a:xfrm>
            <a:off x="457200" y="1512000"/>
            <a:ext cx="8229600" cy="4248000"/>
          </a:xfrm>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
        <p:nvSpPr>
          <p:cNvPr id="7" name="TextBox 1">
            <a:extLst>
              <a:ext uri="{FF2B5EF4-FFF2-40B4-BE49-F238E27FC236}">
                <a16:creationId xmlns:a16="http://schemas.microsoft.com/office/drawing/2014/main" id="{7FB70D49-B451-A502-2F8A-5BB2C90D192A}"/>
              </a:ext>
            </a:extLst>
          </p:cNvPr>
          <p:cNvSpPr txBox="1"/>
          <p:nvPr/>
        </p:nvSpPr>
        <p:spPr>
          <a:xfrm>
            <a:off x="1967045" y="6093296"/>
            <a:ext cx="5209909" cy="538609"/>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a:lstStyle>
          <a:p>
            <a:pPr algn="ctr"/>
            <a:r>
              <a:rPr lang="en-US" dirty="0">
                <a:latin typeface="Arial"/>
                <a:ea typeface="ＭＳ Ｐゴシック"/>
                <a:cs typeface="Arial"/>
              </a:rPr>
              <a:t> </a:t>
            </a:r>
            <a:r>
              <a:rPr lang="en-US" sz="900" dirty="0">
                <a:latin typeface="Arial"/>
                <a:ea typeface="ＭＳ Ｐゴシック"/>
                <a:cs typeface="Arial"/>
              </a:rPr>
              <a:t>‘</a:t>
            </a:r>
            <a:r>
              <a:rPr lang="en-US" sz="800" dirty="0">
                <a:latin typeface="Arial"/>
                <a:ea typeface="ＭＳ Ｐゴシック"/>
                <a:cs typeface="Arial"/>
              </a:rPr>
              <a:t>T-LEVELS’ is a registered trade mark of the Department for Education.</a:t>
            </a:r>
            <a:br>
              <a:rPr lang="en-US" sz="800" dirty="0">
                <a:latin typeface="Arial"/>
                <a:cs typeface="Arial"/>
              </a:rPr>
            </a:br>
            <a:r>
              <a:rPr lang="en-US" sz="800" dirty="0">
                <a:latin typeface="Arial"/>
                <a:ea typeface="ＭＳ Ｐゴシック"/>
                <a:cs typeface="Arial"/>
              </a:rPr>
              <a:t> ‘T Level’ is a registered trade mark of the Institute for Apprenticeships and Technical Education</a:t>
            </a:r>
            <a:r>
              <a:rPr lang="en-US" sz="900" dirty="0">
                <a:latin typeface="Arial"/>
                <a:ea typeface="ＭＳ Ｐゴシック"/>
                <a:cs typeface="Arial"/>
              </a:rPr>
              <a:t>.</a:t>
            </a:r>
            <a:endParaRPr lang="en-US" sz="1050" dirty="0">
              <a:ea typeface="ＭＳ Ｐゴシック"/>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434543" y="980728"/>
            <a:ext cx="8229600" cy="382588"/>
          </a:xfrm>
        </p:spPr>
        <p:txBody>
          <a:bodyPr/>
          <a:lstStyle/>
          <a:p>
            <a:r>
              <a:rPr lang="en-US" dirty="0">
                <a:ea typeface="ＭＳ Ｐゴシック" pitchFamily="-105" charset="-128"/>
                <a:cs typeface="ＭＳ Ｐゴシック" pitchFamily="-105" charset="-128"/>
              </a:rPr>
              <a:t>Learning objectives (1)</a:t>
            </a:r>
          </a:p>
        </p:txBody>
      </p:sp>
      <p:sp>
        <p:nvSpPr>
          <p:cNvPr id="3075" name="Content Placeholder 2"/>
          <p:cNvSpPr>
            <a:spLocks noGrp="1"/>
          </p:cNvSpPr>
          <p:nvPr>
            <p:ph sz="quarter" idx="10"/>
          </p:nvPr>
        </p:nvSpPr>
        <p:spPr>
          <a:xfrm>
            <a:off x="457200" y="1512000"/>
            <a:ext cx="8229600" cy="4248000"/>
          </a:xfrm>
        </p:spPr>
        <p:txBody>
          <a:bodyPr/>
          <a:lstStyle/>
          <a:p>
            <a:pPr marL="342900" indent="-342900">
              <a:buClr>
                <a:srgbClr val="0077E3"/>
              </a:buClr>
              <a:buFont typeface="Arial" panose="020B0604020202020204" pitchFamily="34" charset="0"/>
              <a:buChar char="•"/>
            </a:pPr>
            <a:r>
              <a:rPr lang="en-GB" dirty="0">
                <a:ea typeface="ＭＳ Ｐゴシック" pitchFamily="-105" charset="-128"/>
                <a:cs typeface="ＭＳ Ｐゴシック" pitchFamily="-105" charset="-128"/>
              </a:rPr>
              <a:t>To understand what is meant by equality and diversity.</a:t>
            </a:r>
          </a:p>
          <a:p>
            <a:pPr marL="342900" indent="-342900">
              <a:buClr>
                <a:srgbClr val="0077E3"/>
              </a:buClr>
              <a:buFont typeface="Arial" panose="020B0604020202020204" pitchFamily="34" charset="0"/>
              <a:buChar char="•"/>
            </a:pPr>
            <a:r>
              <a:rPr lang="en-GB" dirty="0">
                <a:ea typeface="ＭＳ Ｐゴシック" pitchFamily="-105" charset="-128"/>
                <a:cs typeface="ＭＳ Ｐゴシック" pitchFamily="-105" charset="-128"/>
              </a:rPr>
              <a:t>Learn the list of protected characteristics legally defined within the Equality Act 2010.</a:t>
            </a:r>
          </a:p>
          <a:p>
            <a:pPr marL="342900" indent="-342900">
              <a:buClr>
                <a:srgbClr val="0077E3"/>
              </a:buClr>
              <a:buFont typeface="Arial" panose="020B0604020202020204" pitchFamily="34" charset="0"/>
              <a:buChar char="•"/>
            </a:pPr>
            <a:r>
              <a:rPr lang="en-GB" dirty="0">
                <a:ea typeface="ＭＳ Ｐゴシック" pitchFamily="-105" charset="-128"/>
                <a:cs typeface="ＭＳ Ｐゴシック" pitchFamily="-105" charset="-128"/>
              </a:rPr>
              <a:t>Know the range of approaches that organisations use for the recruitment of employees from a diverse range of backgrounds, including policies and methods, and the different elements of policies that support equal, diverse and inclusive practices.</a:t>
            </a:r>
          </a:p>
          <a:p>
            <a:pPr marL="342900" indent="-342900">
              <a:buClr>
                <a:srgbClr val="0077E3"/>
              </a:buClr>
              <a:buFont typeface="Arial" panose="020B0604020202020204" pitchFamily="34" charset="0"/>
              <a:buChar char="•"/>
            </a:pPr>
            <a:r>
              <a:rPr lang="en-GB" dirty="0">
                <a:ea typeface="ＭＳ Ｐゴシック" pitchFamily="-105" charset="-128"/>
                <a:cs typeface="ＭＳ Ｐゴシック" pitchFamily="-105" charset="-128"/>
              </a:rPr>
              <a:t>Know the difference between values and benefits.</a:t>
            </a:r>
          </a:p>
          <a:p>
            <a:pPr marL="342900" indent="-342900">
              <a:buClr>
                <a:srgbClr val="0077E3"/>
              </a:buClr>
              <a:buFont typeface="Arial" panose="020B0604020202020204" pitchFamily="34" charset="0"/>
              <a:buChar char="•"/>
            </a:pPr>
            <a:r>
              <a:rPr lang="en-GB" dirty="0">
                <a:ea typeface="ＭＳ Ｐゴシック" pitchFamily="-105" charset="-128"/>
                <a:cs typeface="ＭＳ Ｐゴシック" pitchFamily="-105" charset="-128"/>
              </a:rPr>
              <a:t>Appreciate the value and benefits of having an equal, diverse and inclusive workforce within an organisation.</a:t>
            </a:r>
          </a:p>
          <a:p>
            <a:pPr marL="342900" indent="-342900">
              <a:buFont typeface="Arial" panose="020B0604020202020204" pitchFamily="34" charset="0"/>
              <a:buChar char="•"/>
            </a:pPr>
            <a:endParaRPr dirty="0">
              <a:ea typeface="ＭＳ Ｐゴシック" pitchFamily="-105" charset="-128"/>
              <a:cs typeface="ＭＳ Ｐゴシック" pitchFamily="-105" charset="-128"/>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9BD5A3-1B5F-4216-AADB-1C820D09FEF0}"/>
              </a:ext>
            </a:extLst>
          </p:cNvPr>
          <p:cNvSpPr>
            <a:spLocks noGrp="1"/>
          </p:cNvSpPr>
          <p:nvPr>
            <p:ph type="title"/>
          </p:nvPr>
        </p:nvSpPr>
        <p:spPr/>
        <p:txBody>
          <a:bodyPr/>
          <a:lstStyle/>
          <a:p>
            <a:r>
              <a:rPr lang="en-GB" dirty="0"/>
              <a:t>Equality and diversity (1)</a:t>
            </a:r>
          </a:p>
        </p:txBody>
      </p:sp>
      <p:sp>
        <p:nvSpPr>
          <p:cNvPr id="3" name="Content Placeholder 2">
            <a:extLst>
              <a:ext uri="{FF2B5EF4-FFF2-40B4-BE49-F238E27FC236}">
                <a16:creationId xmlns:a16="http://schemas.microsoft.com/office/drawing/2014/main" id="{E92746E5-4576-40ED-B10C-08AE7871CF84}"/>
              </a:ext>
            </a:extLst>
          </p:cNvPr>
          <p:cNvSpPr>
            <a:spLocks noGrp="1"/>
          </p:cNvSpPr>
          <p:nvPr>
            <p:ph sz="quarter" idx="10"/>
          </p:nvPr>
        </p:nvSpPr>
        <p:spPr/>
        <p:txBody>
          <a:bodyPr anchor="ctr"/>
          <a:lstStyle/>
          <a:p>
            <a:pPr algn="ctr">
              <a:lnSpc>
                <a:spcPct val="100000"/>
              </a:lnSpc>
            </a:pPr>
            <a:r>
              <a:rPr lang="en-GB" sz="3200" dirty="0"/>
              <a:t>Equality and diversity is a defining value of modern British society, having the objective of ensuring that that every single individual in the United Kingdom is given an equal opportunity to all others, in every aspect of their lived lives, free of prejudice and discrimination.</a:t>
            </a:r>
          </a:p>
        </p:txBody>
      </p:sp>
    </p:spTree>
    <p:extLst>
      <p:ext uri="{BB962C8B-B14F-4D97-AF65-F5344CB8AC3E}">
        <p14:creationId xmlns:p14="http://schemas.microsoft.com/office/powerpoint/2010/main" val="106515669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9BD5A3-1B5F-4216-AADB-1C820D09FEF0}"/>
              </a:ext>
            </a:extLst>
          </p:cNvPr>
          <p:cNvSpPr>
            <a:spLocks noGrp="1"/>
          </p:cNvSpPr>
          <p:nvPr>
            <p:ph type="title"/>
          </p:nvPr>
        </p:nvSpPr>
        <p:spPr/>
        <p:txBody>
          <a:bodyPr/>
          <a:lstStyle/>
          <a:p>
            <a:r>
              <a:rPr lang="en-GB" dirty="0"/>
              <a:t>Equality and diversity (2)</a:t>
            </a:r>
          </a:p>
        </p:txBody>
      </p:sp>
      <p:sp>
        <p:nvSpPr>
          <p:cNvPr id="3" name="Content Placeholder 2">
            <a:extLst>
              <a:ext uri="{FF2B5EF4-FFF2-40B4-BE49-F238E27FC236}">
                <a16:creationId xmlns:a16="http://schemas.microsoft.com/office/drawing/2014/main" id="{E92746E5-4576-40ED-B10C-08AE7871CF84}"/>
              </a:ext>
            </a:extLst>
          </p:cNvPr>
          <p:cNvSpPr>
            <a:spLocks noGrp="1"/>
          </p:cNvSpPr>
          <p:nvPr>
            <p:ph sz="quarter" idx="10"/>
          </p:nvPr>
        </p:nvSpPr>
        <p:spPr/>
        <p:txBody>
          <a:bodyPr/>
          <a:lstStyle/>
          <a:p>
            <a:pPr algn="l"/>
            <a:endParaRPr lang="en-GB" b="0" i="0" dirty="0">
              <a:effectLst/>
              <a:latin typeface="Fira Sans" panose="020B0604020202020204" pitchFamily="34" charset="0"/>
            </a:endParaRPr>
          </a:p>
          <a:p>
            <a:pPr algn="l"/>
            <a:r>
              <a:rPr lang="en-GB" dirty="0"/>
              <a:t>‘</a:t>
            </a:r>
            <a:r>
              <a:rPr lang="en-GB" b="0" i="0" dirty="0">
                <a:effectLst/>
              </a:rPr>
              <a:t>Equality is about ensuring everybody has an equal opportunity, and is not treated differently or discriminated against because of their characteristics.’</a:t>
            </a:r>
          </a:p>
          <a:p>
            <a:pPr algn="l"/>
            <a:r>
              <a:rPr lang="en-GB" dirty="0"/>
              <a:t>‘</a:t>
            </a:r>
            <a:r>
              <a:rPr lang="en-GB" b="0" i="0" dirty="0">
                <a:effectLst/>
              </a:rPr>
              <a:t>Diversity is about taking account of the differences between people and groups of people, and placing a positive value on those differences.’</a:t>
            </a:r>
          </a:p>
          <a:p>
            <a:r>
              <a:rPr lang="en-AU" u="sng" dirty="0">
                <a:hlinkClick r:id="rId3"/>
              </a:rPr>
              <a:t>Equality and diversity – what’s the difference?</a:t>
            </a:r>
            <a:endParaRPr lang="en-GB" u="sng" dirty="0"/>
          </a:p>
        </p:txBody>
      </p:sp>
    </p:spTree>
    <p:extLst>
      <p:ext uri="{BB962C8B-B14F-4D97-AF65-F5344CB8AC3E}">
        <p14:creationId xmlns:p14="http://schemas.microsoft.com/office/powerpoint/2010/main" val="202923739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9BD5A3-1B5F-4216-AADB-1C820D09FEF0}"/>
              </a:ext>
            </a:extLst>
          </p:cNvPr>
          <p:cNvSpPr>
            <a:spLocks noGrp="1"/>
          </p:cNvSpPr>
          <p:nvPr>
            <p:ph type="title"/>
          </p:nvPr>
        </p:nvSpPr>
        <p:spPr/>
        <p:txBody>
          <a:bodyPr/>
          <a:lstStyle/>
          <a:p>
            <a:r>
              <a:rPr lang="en-GB" dirty="0"/>
              <a:t>Equality and diversity (3)</a:t>
            </a:r>
          </a:p>
        </p:txBody>
      </p:sp>
      <p:sp>
        <p:nvSpPr>
          <p:cNvPr id="3" name="Content Placeholder 2">
            <a:extLst>
              <a:ext uri="{FF2B5EF4-FFF2-40B4-BE49-F238E27FC236}">
                <a16:creationId xmlns:a16="http://schemas.microsoft.com/office/drawing/2014/main" id="{E92746E5-4576-40ED-B10C-08AE7871CF84}"/>
              </a:ext>
            </a:extLst>
          </p:cNvPr>
          <p:cNvSpPr>
            <a:spLocks noGrp="1"/>
          </p:cNvSpPr>
          <p:nvPr>
            <p:ph sz="quarter" idx="10"/>
          </p:nvPr>
        </p:nvSpPr>
        <p:spPr/>
        <p:txBody>
          <a:bodyPr/>
          <a:lstStyle/>
          <a:p>
            <a:pPr marL="342900" indent="-342900" algn="l">
              <a:buClr>
                <a:srgbClr val="0077E3"/>
              </a:buClr>
              <a:buFont typeface="Arial" panose="020B0604020202020204" pitchFamily="34" charset="0"/>
              <a:buChar char="•"/>
            </a:pPr>
            <a:r>
              <a:rPr lang="en-GB" dirty="0"/>
              <a:t>In the United Kingdom the key principals of equality and diversity are enshrined in law – principally the Equality Act 2010 and its consequent regulations published in 2011.</a:t>
            </a:r>
          </a:p>
          <a:p>
            <a:pPr marL="342900" indent="-342900" algn="l">
              <a:buClr>
                <a:srgbClr val="0077E3"/>
              </a:buClr>
              <a:buFont typeface="Arial" panose="020B0604020202020204" pitchFamily="34" charset="0"/>
              <a:buChar char="•"/>
            </a:pPr>
            <a:r>
              <a:rPr lang="en-GB" dirty="0"/>
              <a:t>The Equality Act 2010 lists 9 ‘protected characteristics’.</a:t>
            </a:r>
          </a:p>
          <a:p>
            <a:pPr marL="342900" indent="-342900" algn="l">
              <a:buClr>
                <a:srgbClr val="0077E3"/>
              </a:buClr>
              <a:buFont typeface="Arial" panose="020B0604020202020204" pitchFamily="34" charset="0"/>
              <a:buChar char="•"/>
            </a:pPr>
            <a:r>
              <a:rPr lang="en-GB" dirty="0"/>
              <a:t>Protected characteristics defines a characteristic of individual human beings, against which prejudice and discrimination is expressly outlawed.</a:t>
            </a:r>
          </a:p>
          <a:p>
            <a:pPr marL="342900" indent="-342900" algn="l">
              <a:buClr>
                <a:srgbClr val="0077E3"/>
              </a:buClr>
              <a:buFont typeface="Arial" panose="020B0604020202020204" pitchFamily="34" charset="0"/>
              <a:buChar char="•"/>
            </a:pPr>
            <a:r>
              <a:rPr lang="en-GB" dirty="0"/>
              <a:t>The Equality Act 2010 applies equally in the workplace, and the employer/employee relationship, as it does in broader society.</a:t>
            </a:r>
          </a:p>
        </p:txBody>
      </p:sp>
    </p:spTree>
    <p:extLst>
      <p:ext uri="{BB962C8B-B14F-4D97-AF65-F5344CB8AC3E}">
        <p14:creationId xmlns:p14="http://schemas.microsoft.com/office/powerpoint/2010/main" val="103991703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9BD5A3-1B5F-4216-AADB-1C820D09FEF0}"/>
              </a:ext>
            </a:extLst>
          </p:cNvPr>
          <p:cNvSpPr>
            <a:spLocks noGrp="1"/>
          </p:cNvSpPr>
          <p:nvPr>
            <p:ph type="title"/>
          </p:nvPr>
        </p:nvSpPr>
        <p:spPr/>
        <p:txBody>
          <a:bodyPr/>
          <a:lstStyle/>
          <a:p>
            <a:r>
              <a:rPr lang="en-GB" dirty="0"/>
              <a:t>Protected characteristics</a:t>
            </a:r>
          </a:p>
        </p:txBody>
      </p:sp>
      <p:sp>
        <p:nvSpPr>
          <p:cNvPr id="3" name="Content Placeholder 2">
            <a:extLst>
              <a:ext uri="{FF2B5EF4-FFF2-40B4-BE49-F238E27FC236}">
                <a16:creationId xmlns:a16="http://schemas.microsoft.com/office/drawing/2014/main" id="{E92746E5-4576-40ED-B10C-08AE7871CF84}"/>
              </a:ext>
            </a:extLst>
          </p:cNvPr>
          <p:cNvSpPr>
            <a:spLocks noGrp="1"/>
          </p:cNvSpPr>
          <p:nvPr>
            <p:ph sz="quarter" idx="10"/>
          </p:nvPr>
        </p:nvSpPr>
        <p:spPr>
          <a:xfrm>
            <a:off x="230832" y="1512000"/>
            <a:ext cx="8229600" cy="4248000"/>
          </a:xfrm>
        </p:spPr>
        <p:txBody>
          <a:bodyPr/>
          <a:lstStyle/>
          <a:p>
            <a:pPr lvl="1" indent="0">
              <a:buNone/>
            </a:pPr>
            <a:r>
              <a:rPr lang="en-GB" b="0" i="0" dirty="0">
                <a:solidFill>
                  <a:srgbClr val="0B0C0C"/>
                </a:solidFill>
                <a:effectLst/>
              </a:rPr>
              <a:t>The nine protected characteristics are:</a:t>
            </a:r>
          </a:p>
          <a:p>
            <a:pPr marL="673100" lvl="1" indent="-457200">
              <a:buFont typeface="+mj-lt"/>
              <a:buAutoNum type="arabicPeriod"/>
            </a:pPr>
            <a:r>
              <a:rPr lang="en-GB" b="0" i="0" dirty="0">
                <a:solidFill>
                  <a:srgbClr val="0B0C0C"/>
                </a:solidFill>
                <a:effectLst/>
              </a:rPr>
              <a:t>age</a:t>
            </a:r>
          </a:p>
          <a:p>
            <a:pPr marL="673100" lvl="1" indent="-457200">
              <a:buFont typeface="+mj-lt"/>
              <a:buAutoNum type="arabicPeriod"/>
            </a:pPr>
            <a:r>
              <a:rPr lang="en-GB" b="0" i="0" dirty="0">
                <a:solidFill>
                  <a:srgbClr val="0B0C0C"/>
                </a:solidFill>
                <a:effectLst/>
              </a:rPr>
              <a:t>disability</a:t>
            </a:r>
          </a:p>
          <a:p>
            <a:pPr marL="673100" lvl="1" indent="-457200">
              <a:buFont typeface="+mj-lt"/>
              <a:buAutoNum type="arabicPeriod"/>
            </a:pPr>
            <a:r>
              <a:rPr lang="en-GB" b="0" i="0" dirty="0">
                <a:solidFill>
                  <a:srgbClr val="0B0C0C"/>
                </a:solidFill>
                <a:effectLst/>
              </a:rPr>
              <a:t>gender reassignment</a:t>
            </a:r>
          </a:p>
          <a:p>
            <a:pPr marL="673100" lvl="1" indent="-457200">
              <a:buFont typeface="+mj-lt"/>
              <a:buAutoNum type="arabicPeriod"/>
            </a:pPr>
            <a:r>
              <a:rPr lang="en-GB" b="0" i="0" dirty="0">
                <a:solidFill>
                  <a:srgbClr val="0B0C0C"/>
                </a:solidFill>
                <a:effectLst/>
              </a:rPr>
              <a:t>marriage and civil partnership</a:t>
            </a:r>
          </a:p>
          <a:p>
            <a:pPr marL="673100" lvl="1" indent="-457200">
              <a:buFont typeface="+mj-lt"/>
              <a:buAutoNum type="arabicPeriod"/>
            </a:pPr>
            <a:r>
              <a:rPr lang="en-GB" b="0" i="0" dirty="0">
                <a:solidFill>
                  <a:srgbClr val="0B0C0C"/>
                </a:solidFill>
                <a:effectLst/>
              </a:rPr>
              <a:t>pregnancy and maternity</a:t>
            </a:r>
          </a:p>
          <a:p>
            <a:pPr marL="673100" lvl="1" indent="-457200">
              <a:buFont typeface="+mj-lt"/>
              <a:buAutoNum type="arabicPeriod"/>
            </a:pPr>
            <a:r>
              <a:rPr lang="en-GB" b="0" i="0" dirty="0">
                <a:solidFill>
                  <a:srgbClr val="0B0C0C"/>
                </a:solidFill>
                <a:effectLst/>
              </a:rPr>
              <a:t>race</a:t>
            </a:r>
          </a:p>
          <a:p>
            <a:pPr marL="673100" lvl="1" indent="-457200">
              <a:buFont typeface="+mj-lt"/>
              <a:buAutoNum type="arabicPeriod"/>
            </a:pPr>
            <a:r>
              <a:rPr lang="en-GB" b="0" i="0" dirty="0">
                <a:solidFill>
                  <a:srgbClr val="0B0C0C"/>
                </a:solidFill>
                <a:effectLst/>
              </a:rPr>
              <a:t>religion or belief</a:t>
            </a:r>
          </a:p>
          <a:p>
            <a:pPr marL="673100" lvl="1" indent="-457200">
              <a:buFont typeface="+mj-lt"/>
              <a:buAutoNum type="arabicPeriod"/>
            </a:pPr>
            <a:r>
              <a:rPr lang="en-GB" b="0" i="0" dirty="0">
                <a:solidFill>
                  <a:srgbClr val="0B0C0C"/>
                </a:solidFill>
                <a:effectLst/>
              </a:rPr>
              <a:t>sex</a:t>
            </a:r>
          </a:p>
          <a:p>
            <a:pPr marL="673100" lvl="1" indent="-457200">
              <a:buFont typeface="+mj-lt"/>
              <a:buAutoNum type="arabicPeriod"/>
            </a:pPr>
            <a:r>
              <a:rPr lang="en-GB" b="0" i="0" dirty="0">
                <a:solidFill>
                  <a:srgbClr val="0B0C0C"/>
                </a:solidFill>
                <a:effectLst/>
              </a:rPr>
              <a:t>sexual orientation.</a:t>
            </a:r>
          </a:p>
          <a:p>
            <a:pPr>
              <a:lnSpc>
                <a:spcPct val="100000"/>
              </a:lnSpc>
            </a:pPr>
            <a:endParaRPr lang="en-GB" dirty="0"/>
          </a:p>
        </p:txBody>
      </p:sp>
      <p:pic>
        <p:nvPicPr>
          <p:cNvPr id="1026" name="Picture 2">
            <a:extLst>
              <a:ext uri="{FF2B5EF4-FFF2-40B4-BE49-F238E27FC236}">
                <a16:creationId xmlns:a16="http://schemas.microsoft.com/office/drawing/2014/main" id="{646C97FF-520B-46B5-B051-7261A64CCD51}"/>
              </a:ext>
            </a:extLst>
          </p:cNvPr>
          <p:cNvPicPr>
            <a:picLocks noChangeAspect="1" noChangeArrowheads="1"/>
          </p:cNvPicPr>
          <p:nvPr/>
        </p:nvPicPr>
        <p:blipFill>
          <a:blip r:embed="rId3"/>
          <a:srcRect/>
          <a:stretch/>
        </p:blipFill>
        <p:spPr bwMode="auto">
          <a:xfrm>
            <a:off x="5220072" y="1604381"/>
            <a:ext cx="2709987" cy="405686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0756389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9BD5A3-1B5F-4216-AADB-1C820D09FEF0}"/>
              </a:ext>
            </a:extLst>
          </p:cNvPr>
          <p:cNvSpPr>
            <a:spLocks noGrp="1"/>
          </p:cNvSpPr>
          <p:nvPr>
            <p:ph type="title"/>
          </p:nvPr>
        </p:nvSpPr>
        <p:spPr/>
        <p:txBody>
          <a:bodyPr/>
          <a:lstStyle/>
          <a:p>
            <a:r>
              <a:rPr lang="en-GB" dirty="0"/>
              <a:t>Equality Act 2010</a:t>
            </a:r>
          </a:p>
        </p:txBody>
      </p:sp>
      <p:sp>
        <p:nvSpPr>
          <p:cNvPr id="3" name="Content Placeholder 2">
            <a:extLst>
              <a:ext uri="{FF2B5EF4-FFF2-40B4-BE49-F238E27FC236}">
                <a16:creationId xmlns:a16="http://schemas.microsoft.com/office/drawing/2014/main" id="{E92746E5-4576-40ED-B10C-08AE7871CF84}"/>
              </a:ext>
            </a:extLst>
          </p:cNvPr>
          <p:cNvSpPr>
            <a:spLocks noGrp="1"/>
          </p:cNvSpPr>
          <p:nvPr>
            <p:ph sz="quarter" idx="10"/>
          </p:nvPr>
        </p:nvSpPr>
        <p:spPr/>
        <p:txBody>
          <a:bodyPr/>
          <a:lstStyle/>
          <a:p>
            <a:pPr marL="342900" indent="-342900" algn="l">
              <a:buClr>
                <a:srgbClr val="0077E3"/>
              </a:buClr>
              <a:buFont typeface="Arial" panose="020B0604020202020204" pitchFamily="34" charset="0"/>
              <a:buChar char="•"/>
            </a:pPr>
            <a:r>
              <a:rPr lang="en-GB" dirty="0"/>
              <a:t>A key consideration for employers is that employees (or potential employees) have access to an employment tribunal without any qualifying length of service, if they wish to bring a challenge under the Equality Act 2010.</a:t>
            </a:r>
          </a:p>
          <a:p>
            <a:pPr marL="342900" indent="-342900" algn="l">
              <a:buClr>
                <a:srgbClr val="0077E3"/>
              </a:buClr>
              <a:buFont typeface="Arial" panose="020B0604020202020204" pitchFamily="34" charset="0"/>
              <a:buChar char="•"/>
            </a:pPr>
            <a:r>
              <a:rPr lang="en-GB" dirty="0"/>
              <a:t>For most other aspects of employment law the ‘acquired right’ to take an employer to tribunal is not available until 2 years of service has elapsed.</a:t>
            </a:r>
          </a:p>
          <a:p>
            <a:pPr marL="342900" indent="-342900" algn="l">
              <a:buFont typeface="Arial" panose="020B0604020202020204" pitchFamily="34" charset="0"/>
              <a:buChar char="•"/>
            </a:pPr>
            <a:endParaRPr lang="en-GB" dirty="0"/>
          </a:p>
        </p:txBody>
      </p:sp>
    </p:spTree>
    <p:extLst>
      <p:ext uri="{BB962C8B-B14F-4D97-AF65-F5344CB8AC3E}">
        <p14:creationId xmlns:p14="http://schemas.microsoft.com/office/powerpoint/2010/main" val="46705609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9BD5A3-1B5F-4216-AADB-1C820D09FEF0}"/>
              </a:ext>
            </a:extLst>
          </p:cNvPr>
          <p:cNvSpPr>
            <a:spLocks noGrp="1"/>
          </p:cNvSpPr>
          <p:nvPr>
            <p:ph type="title"/>
          </p:nvPr>
        </p:nvSpPr>
        <p:spPr/>
        <p:txBody>
          <a:bodyPr/>
          <a:lstStyle/>
          <a:p>
            <a:r>
              <a:rPr lang="en-GB" dirty="0"/>
              <a:t>Application of equality and diversity policies (1)</a:t>
            </a:r>
          </a:p>
        </p:txBody>
      </p:sp>
      <p:sp>
        <p:nvSpPr>
          <p:cNvPr id="3" name="Content Placeholder 2">
            <a:extLst>
              <a:ext uri="{FF2B5EF4-FFF2-40B4-BE49-F238E27FC236}">
                <a16:creationId xmlns:a16="http://schemas.microsoft.com/office/drawing/2014/main" id="{E92746E5-4576-40ED-B10C-08AE7871CF84}"/>
              </a:ext>
            </a:extLst>
          </p:cNvPr>
          <p:cNvSpPr>
            <a:spLocks noGrp="1"/>
          </p:cNvSpPr>
          <p:nvPr>
            <p:ph sz="quarter" idx="10"/>
          </p:nvPr>
        </p:nvSpPr>
        <p:spPr/>
        <p:txBody>
          <a:bodyPr/>
          <a:lstStyle/>
          <a:p>
            <a:pPr algn="l"/>
            <a:r>
              <a:rPr lang="en-GB" dirty="0"/>
              <a:t>In PowerPoint 2 we covered the parameters and importance of an equal opportunities recruitment policy, but other policies and methods might also be implemented to support employees with protected characteristics in the workplace.</a:t>
            </a:r>
          </a:p>
          <a:p>
            <a:pPr marL="342900" indent="-342900">
              <a:buClr>
                <a:srgbClr val="0077E3"/>
              </a:buClr>
              <a:buFont typeface="Arial" panose="020B0604020202020204" pitchFamily="34" charset="0"/>
              <a:buChar char="•"/>
            </a:pPr>
            <a:r>
              <a:rPr lang="en-GB" b="1" dirty="0"/>
              <a:t>Leadership and commitment:</a:t>
            </a:r>
            <a:r>
              <a:rPr lang="en-GB" dirty="0"/>
              <a:t> Senior management must lead by example and clearly communicate the companies values to all colleagues.</a:t>
            </a:r>
          </a:p>
          <a:p>
            <a:pPr marL="342900" indent="-342900">
              <a:buClr>
                <a:srgbClr val="0077E3"/>
              </a:buClr>
              <a:buFont typeface="Arial" panose="020B0604020202020204" pitchFamily="34" charset="0"/>
              <a:buChar char="•"/>
            </a:pPr>
            <a:r>
              <a:rPr lang="en-GB" b="1" dirty="0"/>
              <a:t>Employee engagement:</a:t>
            </a:r>
            <a:r>
              <a:rPr lang="en-GB" dirty="0"/>
              <a:t> It is important to allow colleagues from diverse backgrounds to talk about their experiences within the organisation, and this process may lead to policies being reviewed from time to time.</a:t>
            </a:r>
          </a:p>
          <a:p>
            <a:pPr marL="342900" indent="-342900" algn="l">
              <a:buFont typeface="Arial" panose="020B0604020202020204" pitchFamily="34" charset="0"/>
              <a:buChar char="•"/>
            </a:pPr>
            <a:endParaRPr lang="en-GB" dirty="0"/>
          </a:p>
          <a:p>
            <a:pPr marL="342900" indent="-342900" algn="l">
              <a:buFont typeface="Arial" panose="020B0604020202020204" pitchFamily="34" charset="0"/>
              <a:buChar char="•"/>
            </a:pPr>
            <a:endParaRPr lang="en-GB" dirty="0"/>
          </a:p>
          <a:p>
            <a:pPr marL="342900" indent="-342900" algn="l">
              <a:buFont typeface="Arial" panose="020B0604020202020204" pitchFamily="34" charset="0"/>
              <a:buChar char="•"/>
            </a:pPr>
            <a:endParaRPr lang="en-GB" dirty="0"/>
          </a:p>
        </p:txBody>
      </p:sp>
    </p:spTree>
    <p:extLst>
      <p:ext uri="{BB962C8B-B14F-4D97-AF65-F5344CB8AC3E}">
        <p14:creationId xmlns:p14="http://schemas.microsoft.com/office/powerpoint/2010/main" val="286256616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9BD5A3-1B5F-4216-AADB-1C820D09FEF0}"/>
              </a:ext>
            </a:extLst>
          </p:cNvPr>
          <p:cNvSpPr>
            <a:spLocks noGrp="1"/>
          </p:cNvSpPr>
          <p:nvPr>
            <p:ph type="title"/>
          </p:nvPr>
        </p:nvSpPr>
        <p:spPr/>
        <p:txBody>
          <a:bodyPr/>
          <a:lstStyle/>
          <a:p>
            <a:r>
              <a:rPr lang="en-GB" dirty="0"/>
              <a:t>Application of equality and diversity policies (2)</a:t>
            </a:r>
          </a:p>
        </p:txBody>
      </p:sp>
      <p:sp>
        <p:nvSpPr>
          <p:cNvPr id="3" name="Content Placeholder 2">
            <a:extLst>
              <a:ext uri="{FF2B5EF4-FFF2-40B4-BE49-F238E27FC236}">
                <a16:creationId xmlns:a16="http://schemas.microsoft.com/office/drawing/2014/main" id="{E92746E5-4576-40ED-B10C-08AE7871CF84}"/>
              </a:ext>
            </a:extLst>
          </p:cNvPr>
          <p:cNvSpPr>
            <a:spLocks noGrp="1"/>
          </p:cNvSpPr>
          <p:nvPr>
            <p:ph sz="quarter" idx="10"/>
          </p:nvPr>
        </p:nvSpPr>
        <p:spPr/>
        <p:txBody>
          <a:bodyPr/>
          <a:lstStyle/>
          <a:p>
            <a:pPr marL="342900" indent="-342900">
              <a:buClr>
                <a:srgbClr val="0077E3"/>
              </a:buClr>
              <a:buFont typeface="Arial" panose="020B0604020202020204" pitchFamily="34" charset="0"/>
              <a:buChar char="•"/>
            </a:pPr>
            <a:r>
              <a:rPr lang="en-GB" b="1" dirty="0"/>
              <a:t>Training</a:t>
            </a:r>
            <a:r>
              <a:rPr lang="en-GB" dirty="0"/>
              <a:t>: Training modules might be designed and delivered to prevent unconscious bias.</a:t>
            </a:r>
          </a:p>
          <a:p>
            <a:pPr marL="342900" indent="-342900">
              <a:buClr>
                <a:srgbClr val="0077E3"/>
              </a:buClr>
              <a:buFont typeface="Arial" panose="020B0604020202020204" pitchFamily="34" charset="0"/>
              <a:buChar char="•"/>
            </a:pPr>
            <a:r>
              <a:rPr lang="en-GB" b="1" dirty="0"/>
              <a:t>Equal pay policy</a:t>
            </a:r>
            <a:r>
              <a:rPr lang="en-GB" dirty="0"/>
              <a:t>: Much is rightly made of pay differentials between men and women, but unequal pay has also been found to have a racial dimension in British industry.</a:t>
            </a:r>
          </a:p>
          <a:p>
            <a:r>
              <a:rPr lang="en-GB" dirty="0"/>
              <a:t>However, be aware that positive discrimination is essentially outlawed by the Equality Act 2010.  An employer may not, as a matter of course, favour a candidate with a protected characteristic over one without who has greater merit, although there are exceptions!</a:t>
            </a:r>
          </a:p>
          <a:p>
            <a:pPr marL="342900" indent="-342900" algn="l">
              <a:buFont typeface="Arial" panose="020B0604020202020204" pitchFamily="34" charset="0"/>
              <a:buChar char="•"/>
            </a:pPr>
            <a:endParaRPr lang="en-GB" dirty="0"/>
          </a:p>
          <a:p>
            <a:pPr marL="342900" indent="-342900" algn="l">
              <a:buFont typeface="Arial" panose="020B0604020202020204" pitchFamily="34" charset="0"/>
              <a:buChar char="•"/>
            </a:pPr>
            <a:endParaRPr lang="en-GB" dirty="0"/>
          </a:p>
          <a:p>
            <a:pPr marL="342900" indent="-342900" algn="l">
              <a:buFont typeface="Arial" panose="020B0604020202020204" pitchFamily="34" charset="0"/>
              <a:buChar char="•"/>
            </a:pPr>
            <a:endParaRPr lang="en-GB" dirty="0"/>
          </a:p>
        </p:txBody>
      </p:sp>
    </p:spTree>
    <p:extLst>
      <p:ext uri="{BB962C8B-B14F-4D97-AF65-F5344CB8AC3E}">
        <p14:creationId xmlns:p14="http://schemas.microsoft.com/office/powerpoint/2010/main" val="262575273"/>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8AD10B712AFCCB488B5C5765F12223BB" ma:contentTypeVersion="4" ma:contentTypeDescription="Create a new document." ma:contentTypeScope="" ma:versionID="467f27bc045cbfd0c8765c4e65e6c003">
  <xsd:schema xmlns:xsd="http://www.w3.org/2001/XMLSchema" xmlns:xs="http://www.w3.org/2001/XMLSchema" xmlns:p="http://schemas.microsoft.com/office/2006/metadata/properties" xmlns:ns2="b461a341-6040-4841-94a8-bc3e8908b04d" targetNamespace="http://schemas.microsoft.com/office/2006/metadata/properties" ma:root="true" ma:fieldsID="0e13ec4785b715e63636bcea0fa6d515" ns2:_="">
    <xsd:import namespace="b461a341-6040-4841-94a8-bc3e8908b04d"/>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461a341-6040-4841-94a8-bc3e8908b04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773A71AD-83D4-4E6D-B5FC-087F35CAB2F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b461a341-6040-4841-94a8-bc3e8908b04d"/>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A108843C-3629-4DF0-9A12-DA36C1DE8776}">
  <ds:schemaRefs>
    <ds:schemaRef ds:uri="http://schemas.microsoft.com/sharepoint/v3/contenttype/forms"/>
  </ds:schemaRefs>
</ds:datastoreItem>
</file>

<file path=customXml/itemProps3.xml><?xml version="1.0" encoding="utf-8"?>
<ds:datastoreItem xmlns:ds="http://schemas.openxmlformats.org/officeDocument/2006/customXml" ds:itemID="{C8AF071A-8EFF-4DC2-9186-AABD1AC91212}">
  <ds:schemaRefs>
    <ds:schemaRef ds:uri="b461a341-6040-4841-94a8-bc3e8908b04d"/>
    <ds:schemaRef ds:uri="http://purl.org/dc/terms/"/>
    <ds:schemaRef ds:uri="http://schemas.openxmlformats.org/package/2006/metadata/core-properties"/>
    <ds:schemaRef ds:uri="http://purl.org/dc/dcmitype/"/>
    <ds:schemaRef ds:uri="http://schemas.microsoft.com/office/infopath/2007/PartnerControls"/>
    <ds:schemaRef ds:uri="http://schemas.microsoft.com/office/2006/documentManagement/types"/>
    <ds:schemaRef ds:uri="http://schemas.microsoft.com/office/2006/metadata/properties"/>
    <ds:schemaRef ds:uri="http://www.w3.org/XML/1998/namespace"/>
    <ds:schemaRef ds:uri="http://purl.org/dc/elements/1.1/"/>
  </ds:schemaRefs>
</ds:datastoreItem>
</file>

<file path=docProps/app.xml><?xml version="1.0" encoding="utf-8"?>
<Properties xmlns="http://schemas.openxmlformats.org/officeDocument/2006/extended-properties" xmlns:vt="http://schemas.openxmlformats.org/officeDocument/2006/docPropsVTypes">
  <Template/>
  <TotalTime>5966</TotalTime>
  <Words>966</Words>
  <Application>Microsoft Macintosh PowerPoint</Application>
  <PresentationFormat>On-screen Show (4:3)</PresentationFormat>
  <Paragraphs>91</Paragraphs>
  <Slides>14</Slides>
  <Notes>10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14</vt:i4>
      </vt:variant>
    </vt:vector>
  </HeadingPairs>
  <TitlesOfParts>
    <vt:vector size="20" baseType="lpstr">
      <vt:lpstr>ＭＳ Ｐゴシック</vt:lpstr>
      <vt:lpstr>Arial</vt:lpstr>
      <vt:lpstr>Fira Sans</vt:lpstr>
      <vt:lpstr>Lucida Grande</vt:lpstr>
      <vt:lpstr>Times New Roman</vt:lpstr>
      <vt:lpstr>Default Design</vt:lpstr>
      <vt:lpstr>PowerPoint 3: The value and benefits of an equal, diverse and inclusive workforce to an organisation</vt:lpstr>
      <vt:lpstr>Learning objectives (1)</vt:lpstr>
      <vt:lpstr>Equality and diversity (1)</vt:lpstr>
      <vt:lpstr>Equality and diversity (2)</vt:lpstr>
      <vt:lpstr>Equality and diversity (3)</vt:lpstr>
      <vt:lpstr>Protected characteristics</vt:lpstr>
      <vt:lpstr>Equality Act 2010</vt:lpstr>
      <vt:lpstr>Application of equality and diversity policies (1)</vt:lpstr>
      <vt:lpstr>Application of equality and diversity policies (2)</vt:lpstr>
      <vt:lpstr>The difference between values and benefits (1)</vt:lpstr>
      <vt:lpstr>The difference between values and benefits (2)</vt:lpstr>
      <vt:lpstr>There are also direct benefits of having an equal, diverse and inclusive workforce in an organisation</vt:lpstr>
      <vt:lpstr>Benefits</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Aidan Gill</cp:lastModifiedBy>
  <cp:revision>164</cp:revision>
  <dcterms:created xsi:type="dcterms:W3CDTF">2013-05-28T00:38:54Z</dcterms:created>
  <dcterms:modified xsi:type="dcterms:W3CDTF">2025-11-28T13:37:27Z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0x0101008AD10B712AFCCB488B5C5765F12223BB</vt:lpwstr>
  </property>
</Properties>
</file>