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30"/>
  </p:notesMasterIdLst>
  <p:handoutMasterIdLst>
    <p:handoutMasterId r:id="rId31"/>
  </p:handoutMasterIdLst>
  <p:sldIdLst>
    <p:sldId id="256" r:id="rId5"/>
    <p:sldId id="328" r:id="rId6"/>
    <p:sldId id="342" r:id="rId7"/>
    <p:sldId id="343" r:id="rId8"/>
    <p:sldId id="344" r:id="rId9"/>
    <p:sldId id="345" r:id="rId10"/>
    <p:sldId id="346" r:id="rId11"/>
    <p:sldId id="347" r:id="rId12"/>
    <p:sldId id="348" r:id="rId13"/>
    <p:sldId id="349" r:id="rId14"/>
    <p:sldId id="350" r:id="rId15"/>
    <p:sldId id="351" r:id="rId16"/>
    <p:sldId id="352" r:id="rId17"/>
    <p:sldId id="366" r:id="rId18"/>
    <p:sldId id="353" r:id="rId19"/>
    <p:sldId id="354" r:id="rId20"/>
    <p:sldId id="355" r:id="rId21"/>
    <p:sldId id="367" r:id="rId22"/>
    <p:sldId id="356" r:id="rId23"/>
    <p:sldId id="357" r:id="rId24"/>
    <p:sldId id="358" r:id="rId25"/>
    <p:sldId id="359" r:id="rId26"/>
    <p:sldId id="361" r:id="rId27"/>
    <p:sldId id="368" r:id="rId28"/>
    <p:sldId id="267" r:id="rId29"/>
  </p:sldIdLst>
  <p:sldSz cx="9144000" cy="6858000" type="screen4x3"/>
  <p:notesSz cx="6858000" cy="9144000"/>
  <p:custDataLst>
    <p:tags r:id="rId3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2866113-1A95-F5A6-7AD3-E089C96CD801}" name="Claire Brooks" initials="CB" userId="S::Claire.Brooks@cityandguilds.com::045b5ce1-bb15-4c22-aa7e-c7b60094998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2EC5CB9-5623-443C-8861-A75A542844D9}" v="1" dt="2022-08-02T10:38:32.01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947" autoAdjust="0"/>
    <p:restoredTop sz="96327" autoAdjust="0"/>
  </p:normalViewPr>
  <p:slideViewPr>
    <p:cSldViewPr showGuides="1">
      <p:cViewPr varScale="1">
        <p:scale>
          <a:sx n="123" d="100"/>
          <a:sy n="123" d="100"/>
        </p:scale>
        <p:origin x="2032" y="19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8/10/relationships/authors" Target="authors.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gs" Target="tags/tag1.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62EC5CB9-5623-443C-8861-A75A542844D9}"/>
    <pc:docChg chg="modSld modMainMaster">
      <pc:chgData name="Eve Thould" userId="38451c84653f422f" providerId="LiveId" clId="{62EC5CB9-5623-443C-8861-A75A542844D9}" dt="2022-08-02T10:37:38.156" v="51" actId="14100"/>
      <pc:docMkLst>
        <pc:docMk/>
      </pc:docMkLst>
      <pc:sldChg chg="modSp mod">
        <pc:chgData name="Eve Thould" userId="38451c84653f422f" providerId="LiveId" clId="{62EC5CB9-5623-443C-8861-A75A542844D9}" dt="2022-07-28T11:10:18.559" v="0" actId="12"/>
        <pc:sldMkLst>
          <pc:docMk/>
          <pc:sldMk cId="0" sldId="328"/>
        </pc:sldMkLst>
        <pc:spChg chg="mod">
          <ac:chgData name="Eve Thould" userId="38451c84653f422f" providerId="LiveId" clId="{62EC5CB9-5623-443C-8861-A75A542844D9}" dt="2022-07-28T11:10:18.559" v="0" actId="12"/>
          <ac:spMkLst>
            <pc:docMk/>
            <pc:sldMk cId="0" sldId="328"/>
            <ac:spMk id="3075" creationId="{00000000-0000-0000-0000-000000000000}"/>
          </ac:spMkLst>
        </pc:spChg>
      </pc:sldChg>
      <pc:sldChg chg="modSp mod">
        <pc:chgData name="Eve Thould" userId="38451c84653f422f" providerId="LiveId" clId="{62EC5CB9-5623-443C-8861-A75A542844D9}" dt="2022-08-01T13:40:48.087" v="9" actId="1037"/>
        <pc:sldMkLst>
          <pc:docMk/>
          <pc:sldMk cId="0" sldId="342"/>
        </pc:sldMkLst>
        <pc:spChg chg="mod">
          <ac:chgData name="Eve Thould" userId="38451c84653f422f" providerId="LiveId" clId="{62EC5CB9-5623-443C-8861-A75A542844D9}" dt="2022-08-01T13:40:48.087" v="9" actId="1037"/>
          <ac:spMkLst>
            <pc:docMk/>
            <pc:sldMk cId="0" sldId="342"/>
            <ac:spMk id="3075" creationId="{00000000-0000-0000-0000-000000000000}"/>
          </ac:spMkLst>
        </pc:spChg>
      </pc:sldChg>
      <pc:sldChg chg="modSp mod">
        <pc:chgData name="Eve Thould" userId="38451c84653f422f" providerId="LiveId" clId="{62EC5CB9-5623-443C-8861-A75A542844D9}" dt="2022-08-02T10:36:13.580" v="47" actId="20577"/>
        <pc:sldMkLst>
          <pc:docMk/>
          <pc:sldMk cId="247641977" sldId="344"/>
        </pc:sldMkLst>
        <pc:spChg chg="mod">
          <ac:chgData name="Eve Thould" userId="38451c84653f422f" providerId="LiveId" clId="{62EC5CB9-5623-443C-8861-A75A542844D9}" dt="2022-08-02T10:36:13.580" v="47" actId="20577"/>
          <ac:spMkLst>
            <pc:docMk/>
            <pc:sldMk cId="247641977" sldId="344"/>
            <ac:spMk id="3" creationId="{BB043C8F-E84C-45AE-ACF4-04087026CE39}"/>
          </ac:spMkLst>
        </pc:spChg>
      </pc:sldChg>
      <pc:sldChg chg="modSp mod">
        <pc:chgData name="Eve Thould" userId="38451c84653f422f" providerId="LiveId" clId="{62EC5CB9-5623-443C-8861-A75A542844D9}" dt="2022-08-01T13:42:15.750" v="19" actId="1038"/>
        <pc:sldMkLst>
          <pc:docMk/>
          <pc:sldMk cId="123316218" sldId="345"/>
        </pc:sldMkLst>
        <pc:spChg chg="mod">
          <ac:chgData name="Eve Thould" userId="38451c84653f422f" providerId="LiveId" clId="{62EC5CB9-5623-443C-8861-A75A542844D9}" dt="2022-08-01T13:42:15.750" v="19" actId="1038"/>
          <ac:spMkLst>
            <pc:docMk/>
            <pc:sldMk cId="123316218" sldId="345"/>
            <ac:spMk id="5" creationId="{C1964634-9027-4E61-A864-404802E8C8BD}"/>
          </ac:spMkLst>
        </pc:spChg>
      </pc:sldChg>
      <pc:sldChg chg="modSp mod">
        <pc:chgData name="Eve Thould" userId="38451c84653f422f" providerId="LiveId" clId="{62EC5CB9-5623-443C-8861-A75A542844D9}" dt="2022-08-02T10:37:00.241" v="50" actId="20577"/>
        <pc:sldMkLst>
          <pc:docMk/>
          <pc:sldMk cId="2875671028" sldId="346"/>
        </pc:sldMkLst>
        <pc:spChg chg="mod">
          <ac:chgData name="Eve Thould" userId="38451c84653f422f" providerId="LiveId" clId="{62EC5CB9-5623-443C-8861-A75A542844D9}" dt="2022-08-02T10:37:00.241" v="50" actId="20577"/>
          <ac:spMkLst>
            <pc:docMk/>
            <pc:sldMk cId="2875671028" sldId="346"/>
            <ac:spMk id="3" creationId="{1206A4EA-2BF5-48DD-BB91-48D370AEF357}"/>
          </ac:spMkLst>
        </pc:spChg>
      </pc:sldChg>
      <pc:sldChg chg="modSp mod">
        <pc:chgData name="Eve Thould" userId="38451c84653f422f" providerId="LiveId" clId="{62EC5CB9-5623-443C-8861-A75A542844D9}" dt="2022-07-28T11:10:54.761" v="3" actId="1038"/>
        <pc:sldMkLst>
          <pc:docMk/>
          <pc:sldMk cId="3609894225" sldId="348"/>
        </pc:sldMkLst>
        <pc:spChg chg="mod">
          <ac:chgData name="Eve Thould" userId="38451c84653f422f" providerId="LiveId" clId="{62EC5CB9-5623-443C-8861-A75A542844D9}" dt="2022-07-28T11:10:54.761" v="3" actId="1038"/>
          <ac:spMkLst>
            <pc:docMk/>
            <pc:sldMk cId="3609894225" sldId="348"/>
            <ac:spMk id="7" creationId="{E288A44B-BB01-4666-A833-393E00894C1D}"/>
          </ac:spMkLst>
        </pc:spChg>
      </pc:sldChg>
      <pc:sldChg chg="modSp mod">
        <pc:chgData name="Eve Thould" userId="38451c84653f422f" providerId="LiveId" clId="{62EC5CB9-5623-443C-8861-A75A542844D9}" dt="2022-08-02T10:37:38.156" v="51" actId="14100"/>
        <pc:sldMkLst>
          <pc:docMk/>
          <pc:sldMk cId="2433619841" sldId="350"/>
        </pc:sldMkLst>
        <pc:spChg chg="mod">
          <ac:chgData name="Eve Thould" userId="38451c84653f422f" providerId="LiveId" clId="{62EC5CB9-5623-443C-8861-A75A542844D9}" dt="2022-08-01T13:42:44.479" v="22" actId="1035"/>
          <ac:spMkLst>
            <pc:docMk/>
            <pc:sldMk cId="2433619841" sldId="350"/>
            <ac:spMk id="3" creationId="{86AA0BE6-8C7A-4DEB-B5D6-86C4DB7A1A9C}"/>
          </ac:spMkLst>
        </pc:spChg>
        <pc:picChg chg="mod">
          <ac:chgData name="Eve Thould" userId="38451c84653f422f" providerId="LiveId" clId="{62EC5CB9-5623-443C-8861-A75A542844D9}" dt="2022-08-02T10:37:38.156" v="51" actId="14100"/>
          <ac:picMkLst>
            <pc:docMk/>
            <pc:sldMk cId="2433619841" sldId="350"/>
            <ac:picMk id="6" creationId="{7585B202-9659-481F-9038-0A2FF7554E21}"/>
          </ac:picMkLst>
        </pc:picChg>
      </pc:sldChg>
      <pc:sldChg chg="modSp mod">
        <pc:chgData name="Eve Thould" userId="38451c84653f422f" providerId="LiveId" clId="{62EC5CB9-5623-443C-8861-A75A542844D9}" dt="2022-08-01T13:43:08.796" v="26" actId="1037"/>
        <pc:sldMkLst>
          <pc:docMk/>
          <pc:sldMk cId="3375331470" sldId="351"/>
        </pc:sldMkLst>
        <pc:spChg chg="mod">
          <ac:chgData name="Eve Thould" userId="38451c84653f422f" providerId="LiveId" clId="{62EC5CB9-5623-443C-8861-A75A542844D9}" dt="2022-08-01T13:42:56.711" v="24" actId="1037"/>
          <ac:spMkLst>
            <pc:docMk/>
            <pc:sldMk cId="3375331470" sldId="351"/>
            <ac:spMk id="3" creationId="{74CB5C88-F598-4BB7-9375-808D16FA0E82}"/>
          </ac:spMkLst>
        </pc:spChg>
        <pc:picChg chg="mod">
          <ac:chgData name="Eve Thould" userId="38451c84653f422f" providerId="LiveId" clId="{62EC5CB9-5623-443C-8861-A75A542844D9}" dt="2022-08-01T13:42:56.711" v="24" actId="1037"/>
          <ac:picMkLst>
            <pc:docMk/>
            <pc:sldMk cId="3375331470" sldId="351"/>
            <ac:picMk id="4" creationId="{789940AA-B2C2-4A5F-8DB1-A5D828261B38}"/>
          </ac:picMkLst>
        </pc:picChg>
        <pc:picChg chg="mod">
          <ac:chgData name="Eve Thould" userId="38451c84653f422f" providerId="LiveId" clId="{62EC5CB9-5623-443C-8861-A75A542844D9}" dt="2022-08-01T13:43:08.796" v="26" actId="1037"/>
          <ac:picMkLst>
            <pc:docMk/>
            <pc:sldMk cId="3375331470" sldId="351"/>
            <ac:picMk id="5" creationId="{099368C7-22B3-4287-BEEE-1585C53FAB70}"/>
          </ac:picMkLst>
        </pc:picChg>
        <pc:picChg chg="mod">
          <ac:chgData name="Eve Thould" userId="38451c84653f422f" providerId="LiveId" clId="{62EC5CB9-5623-443C-8861-A75A542844D9}" dt="2022-08-01T13:43:04.231" v="25" actId="1037"/>
          <ac:picMkLst>
            <pc:docMk/>
            <pc:sldMk cId="3375331470" sldId="351"/>
            <ac:picMk id="6" creationId="{F8CA0E78-8ED0-49B0-B82E-918A1DD31D8E}"/>
          </ac:picMkLst>
        </pc:picChg>
      </pc:sldChg>
      <pc:sldChg chg="modSp mod">
        <pc:chgData name="Eve Thould" userId="38451c84653f422f" providerId="LiveId" clId="{62EC5CB9-5623-443C-8861-A75A542844D9}" dt="2022-08-01T13:43:45.301" v="33" actId="1037"/>
        <pc:sldMkLst>
          <pc:docMk/>
          <pc:sldMk cId="3367332288" sldId="352"/>
        </pc:sldMkLst>
        <pc:spChg chg="mod">
          <ac:chgData name="Eve Thould" userId="38451c84653f422f" providerId="LiveId" clId="{62EC5CB9-5623-443C-8861-A75A542844D9}" dt="2022-08-01T13:43:33.110" v="32" actId="1035"/>
          <ac:spMkLst>
            <pc:docMk/>
            <pc:sldMk cId="3367332288" sldId="352"/>
            <ac:spMk id="3" creationId="{1C44543D-F47B-431C-906F-292570F408F5}"/>
          </ac:spMkLst>
        </pc:spChg>
        <pc:picChg chg="mod">
          <ac:chgData name="Eve Thould" userId="38451c84653f422f" providerId="LiveId" clId="{62EC5CB9-5623-443C-8861-A75A542844D9}" dt="2022-08-01T13:43:33.110" v="32" actId="1035"/>
          <ac:picMkLst>
            <pc:docMk/>
            <pc:sldMk cId="3367332288" sldId="352"/>
            <ac:picMk id="4" creationId="{983A4D47-71C4-487D-8CF7-C46E019C69B4}"/>
          </ac:picMkLst>
        </pc:picChg>
        <pc:picChg chg="mod">
          <ac:chgData name="Eve Thould" userId="38451c84653f422f" providerId="LiveId" clId="{62EC5CB9-5623-443C-8861-A75A542844D9}" dt="2022-08-01T13:43:33.110" v="32" actId="1035"/>
          <ac:picMkLst>
            <pc:docMk/>
            <pc:sldMk cId="3367332288" sldId="352"/>
            <ac:picMk id="5" creationId="{3EA8E42A-255A-4EEF-9036-CC6ECE2EBC0D}"/>
          </ac:picMkLst>
        </pc:picChg>
        <pc:picChg chg="mod">
          <ac:chgData name="Eve Thould" userId="38451c84653f422f" providerId="LiveId" clId="{62EC5CB9-5623-443C-8861-A75A542844D9}" dt="2022-08-01T13:43:45.301" v="33" actId="1037"/>
          <ac:picMkLst>
            <pc:docMk/>
            <pc:sldMk cId="3367332288" sldId="352"/>
            <ac:picMk id="6" creationId="{463CC00B-08D9-403A-AACC-B511494F8808}"/>
          </ac:picMkLst>
        </pc:picChg>
      </pc:sldChg>
      <pc:sldChg chg="modNotesTx">
        <pc:chgData name="Eve Thould" userId="38451c84653f422f" providerId="LiveId" clId="{62EC5CB9-5623-443C-8861-A75A542844D9}" dt="2022-08-02T10:35:34.395" v="44" actId="20577"/>
        <pc:sldMkLst>
          <pc:docMk/>
          <pc:sldMk cId="3215250906" sldId="353"/>
        </pc:sldMkLst>
      </pc:sldChg>
      <pc:sldChg chg="modSp mod">
        <pc:chgData name="Eve Thould" userId="38451c84653f422f" providerId="LiveId" clId="{62EC5CB9-5623-443C-8861-A75A542844D9}" dt="2022-08-01T13:41:30.209" v="15" actId="20577"/>
        <pc:sldMkLst>
          <pc:docMk/>
          <pc:sldMk cId="714703729" sldId="354"/>
        </pc:sldMkLst>
        <pc:spChg chg="mod">
          <ac:chgData name="Eve Thould" userId="38451c84653f422f" providerId="LiveId" clId="{62EC5CB9-5623-443C-8861-A75A542844D9}" dt="2022-08-01T13:41:18.037" v="12" actId="14100"/>
          <ac:spMkLst>
            <pc:docMk/>
            <pc:sldMk cId="714703729" sldId="354"/>
            <ac:spMk id="3" creationId="{2F042752-1132-4926-87A7-BFD2727DBD29}"/>
          </ac:spMkLst>
        </pc:spChg>
        <pc:spChg chg="mod">
          <ac:chgData name="Eve Thould" userId="38451c84653f422f" providerId="LiveId" clId="{62EC5CB9-5623-443C-8861-A75A542844D9}" dt="2022-08-01T13:41:30.209" v="15" actId="20577"/>
          <ac:spMkLst>
            <pc:docMk/>
            <pc:sldMk cId="714703729" sldId="354"/>
            <ac:spMk id="7" creationId="{86DBEFAD-F5EC-4DE6-995C-2E2095BB68EC}"/>
          </ac:spMkLst>
        </pc:spChg>
      </pc:sldChg>
      <pc:sldChg chg="modSp mod">
        <pc:chgData name="Eve Thould" userId="38451c84653f422f" providerId="LiveId" clId="{62EC5CB9-5623-443C-8861-A75A542844D9}" dt="2022-08-01T13:41:54.558" v="16" actId="1037"/>
        <pc:sldMkLst>
          <pc:docMk/>
          <pc:sldMk cId="3248212031" sldId="359"/>
        </pc:sldMkLst>
        <pc:spChg chg="mod">
          <ac:chgData name="Eve Thould" userId="38451c84653f422f" providerId="LiveId" clId="{62EC5CB9-5623-443C-8861-A75A542844D9}" dt="2022-08-01T13:41:54.558" v="16" actId="1037"/>
          <ac:spMkLst>
            <pc:docMk/>
            <pc:sldMk cId="3248212031" sldId="359"/>
            <ac:spMk id="7" creationId="{DC9F6DF8-DDB3-4119-997C-41FBA8D74149}"/>
          </ac:spMkLst>
        </pc:spChg>
      </pc:sldChg>
      <pc:sldChg chg="modSp mod">
        <pc:chgData name="Eve Thould" userId="38451c84653f422f" providerId="LiveId" clId="{62EC5CB9-5623-443C-8861-A75A542844D9}" dt="2022-08-01T13:44:02.454" v="38" actId="1037"/>
        <pc:sldMkLst>
          <pc:docMk/>
          <pc:sldMk cId="2872880593" sldId="366"/>
        </pc:sldMkLst>
        <pc:spChg chg="mod">
          <ac:chgData name="Eve Thould" userId="38451c84653f422f" providerId="LiveId" clId="{62EC5CB9-5623-443C-8861-A75A542844D9}" dt="2022-08-01T13:43:55.191" v="37" actId="1035"/>
          <ac:spMkLst>
            <pc:docMk/>
            <pc:sldMk cId="2872880593" sldId="366"/>
            <ac:spMk id="3" creationId="{8E41D794-4306-44D1-A0F6-7399DA637476}"/>
          </ac:spMkLst>
        </pc:spChg>
        <pc:picChg chg="mod">
          <ac:chgData name="Eve Thould" userId="38451c84653f422f" providerId="LiveId" clId="{62EC5CB9-5623-443C-8861-A75A542844D9}" dt="2022-08-01T13:43:55.191" v="37" actId="1035"/>
          <ac:picMkLst>
            <pc:docMk/>
            <pc:sldMk cId="2872880593" sldId="366"/>
            <ac:picMk id="4" creationId="{D2735F91-ED53-41AF-AE98-30B1F5CA6EE4}"/>
          </ac:picMkLst>
        </pc:picChg>
        <pc:picChg chg="mod">
          <ac:chgData name="Eve Thould" userId="38451c84653f422f" providerId="LiveId" clId="{62EC5CB9-5623-443C-8861-A75A542844D9}" dt="2022-08-01T13:44:02.454" v="38" actId="1037"/>
          <ac:picMkLst>
            <pc:docMk/>
            <pc:sldMk cId="2872880593" sldId="366"/>
            <ac:picMk id="5" creationId="{01789E0E-F8A3-40CF-9EBF-A50F9BD519D1}"/>
          </ac:picMkLst>
        </pc:picChg>
        <pc:picChg chg="mod">
          <ac:chgData name="Eve Thould" userId="38451c84653f422f" providerId="LiveId" clId="{62EC5CB9-5623-443C-8861-A75A542844D9}" dt="2022-08-01T13:43:55.191" v="37" actId="1035"/>
          <ac:picMkLst>
            <pc:docMk/>
            <pc:sldMk cId="2872880593" sldId="366"/>
            <ac:picMk id="6" creationId="{0E3CF63A-EA35-4B17-933C-9FFE626A8DC4}"/>
          </ac:picMkLst>
        </pc:picChg>
      </pc:sldChg>
      <pc:sldMasterChg chg="modSp mod">
        <pc:chgData name="Eve Thould" userId="38451c84653f422f" providerId="LiveId" clId="{62EC5CB9-5623-443C-8861-A75A542844D9}" dt="2022-08-01T13:40:18.926" v="7" actId="20577"/>
        <pc:sldMasterMkLst>
          <pc:docMk/>
          <pc:sldMasterMk cId="0" sldId="2147483651"/>
        </pc:sldMasterMkLst>
        <pc:spChg chg="mod">
          <ac:chgData name="Eve Thould" userId="38451c84653f422f" providerId="LiveId" clId="{62EC5CB9-5623-443C-8861-A75A542844D9}" dt="2022-08-01T13:40:18.926" v="7" actId="20577"/>
          <ac:spMkLst>
            <pc:docMk/>
            <pc:sldMasterMk cId="0" sldId="2147483651"/>
            <ac:spMk id="12" creationId="{00000000-0000-0000-0000-000000000000}"/>
          </ac:spMkLst>
        </pc:sp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75B8060-7DE1-419F-A5D0-DEAB4F46B3F3}"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GB"/>
        </a:p>
      </dgm:t>
    </dgm:pt>
    <dgm:pt modelId="{9449B721-BEB2-43F9-8553-BCC89A7543F1}">
      <dgm:prSet phldrT="[Text]"/>
      <dgm:spPr/>
      <dgm:t>
        <a:bodyPr/>
        <a:lstStyle/>
        <a:p>
          <a:r>
            <a:rPr lang="en-GB" dirty="0">
              <a:solidFill>
                <a:schemeClr val="tx1"/>
              </a:solidFill>
            </a:rPr>
            <a:t>Programme</a:t>
          </a:r>
        </a:p>
      </dgm:t>
    </dgm:pt>
    <dgm:pt modelId="{BD822875-7841-4B15-921D-CECFD1DB0633}" type="parTrans" cxnId="{CE674F68-BB23-441C-9E0B-8246D10E656B}">
      <dgm:prSet/>
      <dgm:spPr/>
      <dgm:t>
        <a:bodyPr/>
        <a:lstStyle/>
        <a:p>
          <a:endParaRPr lang="en-GB">
            <a:solidFill>
              <a:schemeClr val="tx1"/>
            </a:solidFill>
          </a:endParaRPr>
        </a:p>
      </dgm:t>
    </dgm:pt>
    <dgm:pt modelId="{0807BBF2-DBF8-4751-8598-00F8468E97B2}" type="sibTrans" cxnId="{CE674F68-BB23-441C-9E0B-8246D10E656B}">
      <dgm:prSet/>
      <dgm:spPr/>
      <dgm:t>
        <a:bodyPr/>
        <a:lstStyle/>
        <a:p>
          <a:endParaRPr lang="en-GB">
            <a:solidFill>
              <a:schemeClr val="tx1"/>
            </a:solidFill>
          </a:endParaRPr>
        </a:p>
      </dgm:t>
    </dgm:pt>
    <dgm:pt modelId="{11E54785-3941-4578-8109-A389248FCC2D}">
      <dgm:prSet phldrT="[Text]"/>
      <dgm:spPr/>
      <dgm:t>
        <a:bodyPr/>
        <a:lstStyle/>
        <a:p>
          <a:r>
            <a:rPr lang="en-GB" dirty="0">
              <a:solidFill>
                <a:schemeClr val="tx1"/>
              </a:solidFill>
            </a:rPr>
            <a:t>Project 1</a:t>
          </a:r>
        </a:p>
      </dgm:t>
    </dgm:pt>
    <dgm:pt modelId="{FC992560-E9B6-456E-9419-86EF86FCBBDE}" type="parTrans" cxnId="{C55393C2-8604-44D9-A870-14CA49DDBF4B}">
      <dgm:prSet/>
      <dgm:spPr/>
      <dgm:t>
        <a:bodyPr/>
        <a:lstStyle/>
        <a:p>
          <a:endParaRPr lang="en-GB">
            <a:solidFill>
              <a:schemeClr val="tx1"/>
            </a:solidFill>
          </a:endParaRPr>
        </a:p>
      </dgm:t>
    </dgm:pt>
    <dgm:pt modelId="{D20633DC-B1C7-4FE3-AA5F-43D97725FC49}" type="sibTrans" cxnId="{C55393C2-8604-44D9-A870-14CA49DDBF4B}">
      <dgm:prSet/>
      <dgm:spPr/>
      <dgm:t>
        <a:bodyPr/>
        <a:lstStyle/>
        <a:p>
          <a:endParaRPr lang="en-GB">
            <a:solidFill>
              <a:schemeClr val="tx1"/>
            </a:solidFill>
          </a:endParaRPr>
        </a:p>
      </dgm:t>
    </dgm:pt>
    <dgm:pt modelId="{7ABC015D-7D1A-4519-BAD9-B3AB875BCC22}">
      <dgm:prSet phldrT="[Text]"/>
      <dgm:spPr/>
      <dgm:t>
        <a:bodyPr/>
        <a:lstStyle/>
        <a:p>
          <a:r>
            <a:rPr lang="en-GB" dirty="0">
              <a:solidFill>
                <a:schemeClr val="tx1"/>
              </a:solidFill>
            </a:rPr>
            <a:t>Project 2</a:t>
          </a:r>
        </a:p>
      </dgm:t>
    </dgm:pt>
    <dgm:pt modelId="{6A2F0D17-CDE6-45A9-A505-72052DB69D9D}" type="parTrans" cxnId="{8BD10A60-34D5-4B83-89FB-A95E9AC0502C}">
      <dgm:prSet/>
      <dgm:spPr/>
      <dgm:t>
        <a:bodyPr/>
        <a:lstStyle/>
        <a:p>
          <a:endParaRPr lang="en-GB">
            <a:solidFill>
              <a:schemeClr val="tx1"/>
            </a:solidFill>
          </a:endParaRPr>
        </a:p>
      </dgm:t>
    </dgm:pt>
    <dgm:pt modelId="{B34AB9F5-D559-42AA-A416-837CCC30050B}" type="sibTrans" cxnId="{8BD10A60-34D5-4B83-89FB-A95E9AC0502C}">
      <dgm:prSet/>
      <dgm:spPr/>
      <dgm:t>
        <a:bodyPr/>
        <a:lstStyle/>
        <a:p>
          <a:endParaRPr lang="en-GB">
            <a:solidFill>
              <a:schemeClr val="tx1"/>
            </a:solidFill>
          </a:endParaRPr>
        </a:p>
      </dgm:t>
    </dgm:pt>
    <dgm:pt modelId="{D305C565-0473-4901-A73A-1E3359D14945}">
      <dgm:prSet phldrT="[Text]"/>
      <dgm:spPr/>
      <dgm:t>
        <a:bodyPr/>
        <a:lstStyle/>
        <a:p>
          <a:r>
            <a:rPr lang="en-GB" dirty="0">
              <a:solidFill>
                <a:schemeClr val="tx1"/>
              </a:solidFill>
            </a:rPr>
            <a:t>Project 3</a:t>
          </a:r>
        </a:p>
      </dgm:t>
    </dgm:pt>
    <dgm:pt modelId="{E178664C-17E6-486E-B58E-D070A439CF3C}" type="parTrans" cxnId="{93495291-3D60-4102-AE31-8F3AD4FF18B4}">
      <dgm:prSet/>
      <dgm:spPr/>
      <dgm:t>
        <a:bodyPr/>
        <a:lstStyle/>
        <a:p>
          <a:endParaRPr lang="en-GB">
            <a:solidFill>
              <a:schemeClr val="tx1"/>
            </a:solidFill>
          </a:endParaRPr>
        </a:p>
      </dgm:t>
    </dgm:pt>
    <dgm:pt modelId="{B70EFCDC-BF09-4E4E-BF01-DB26AB4A0716}" type="sibTrans" cxnId="{93495291-3D60-4102-AE31-8F3AD4FF18B4}">
      <dgm:prSet/>
      <dgm:spPr/>
      <dgm:t>
        <a:bodyPr/>
        <a:lstStyle/>
        <a:p>
          <a:endParaRPr lang="en-GB">
            <a:solidFill>
              <a:schemeClr val="tx1"/>
            </a:solidFill>
          </a:endParaRPr>
        </a:p>
      </dgm:t>
    </dgm:pt>
    <dgm:pt modelId="{4E7FA13A-9EF3-47AF-A483-61F21ADED572}" type="pres">
      <dgm:prSet presAssocID="{C75B8060-7DE1-419F-A5D0-DEAB4F46B3F3}" presName="hierChild1" presStyleCnt="0">
        <dgm:presLayoutVars>
          <dgm:orgChart val="1"/>
          <dgm:chPref val="1"/>
          <dgm:dir/>
          <dgm:animOne val="branch"/>
          <dgm:animLvl val="lvl"/>
          <dgm:resizeHandles/>
        </dgm:presLayoutVars>
      </dgm:prSet>
      <dgm:spPr/>
    </dgm:pt>
    <dgm:pt modelId="{48ED01E9-AEA8-4D42-A163-58ECA8D07639}" type="pres">
      <dgm:prSet presAssocID="{9449B721-BEB2-43F9-8553-BCC89A7543F1}" presName="hierRoot1" presStyleCnt="0">
        <dgm:presLayoutVars>
          <dgm:hierBranch val="init"/>
        </dgm:presLayoutVars>
      </dgm:prSet>
      <dgm:spPr/>
    </dgm:pt>
    <dgm:pt modelId="{47C33D20-B30F-4750-A720-A4A58302BB20}" type="pres">
      <dgm:prSet presAssocID="{9449B721-BEB2-43F9-8553-BCC89A7543F1}" presName="rootComposite1" presStyleCnt="0"/>
      <dgm:spPr/>
    </dgm:pt>
    <dgm:pt modelId="{AA11B0E4-50DA-41DC-A837-4F17C5F4EA2E}" type="pres">
      <dgm:prSet presAssocID="{9449B721-BEB2-43F9-8553-BCC89A7543F1}" presName="rootText1" presStyleLbl="node0" presStyleIdx="0" presStyleCnt="1">
        <dgm:presLayoutVars>
          <dgm:chPref val="3"/>
        </dgm:presLayoutVars>
      </dgm:prSet>
      <dgm:spPr/>
    </dgm:pt>
    <dgm:pt modelId="{05EF02F0-5BCD-4207-A496-0059A033F304}" type="pres">
      <dgm:prSet presAssocID="{9449B721-BEB2-43F9-8553-BCC89A7543F1}" presName="rootConnector1" presStyleLbl="node1" presStyleIdx="0" presStyleCnt="0"/>
      <dgm:spPr/>
    </dgm:pt>
    <dgm:pt modelId="{566F7A9C-A3E3-4BCF-AC30-B43F7BD65649}" type="pres">
      <dgm:prSet presAssocID="{9449B721-BEB2-43F9-8553-BCC89A7543F1}" presName="hierChild2" presStyleCnt="0"/>
      <dgm:spPr/>
    </dgm:pt>
    <dgm:pt modelId="{B441E00D-6E70-4333-B634-EEF966705F64}" type="pres">
      <dgm:prSet presAssocID="{FC992560-E9B6-456E-9419-86EF86FCBBDE}" presName="Name37" presStyleLbl="parChTrans1D2" presStyleIdx="0" presStyleCnt="3"/>
      <dgm:spPr/>
    </dgm:pt>
    <dgm:pt modelId="{7BFB9CCD-F357-4B2D-B03B-AB769105A08D}" type="pres">
      <dgm:prSet presAssocID="{11E54785-3941-4578-8109-A389248FCC2D}" presName="hierRoot2" presStyleCnt="0">
        <dgm:presLayoutVars>
          <dgm:hierBranch val="init"/>
        </dgm:presLayoutVars>
      </dgm:prSet>
      <dgm:spPr/>
    </dgm:pt>
    <dgm:pt modelId="{762A062D-C2B4-4DA2-9A89-23DCEC400268}" type="pres">
      <dgm:prSet presAssocID="{11E54785-3941-4578-8109-A389248FCC2D}" presName="rootComposite" presStyleCnt="0"/>
      <dgm:spPr/>
    </dgm:pt>
    <dgm:pt modelId="{B714B894-51C2-44F0-A093-C7CD1781A7DE}" type="pres">
      <dgm:prSet presAssocID="{11E54785-3941-4578-8109-A389248FCC2D}" presName="rootText" presStyleLbl="node2" presStyleIdx="0" presStyleCnt="3">
        <dgm:presLayoutVars>
          <dgm:chPref val="3"/>
        </dgm:presLayoutVars>
      </dgm:prSet>
      <dgm:spPr/>
    </dgm:pt>
    <dgm:pt modelId="{0AFDE49E-5F41-4A09-BACF-FE98476FEFA1}" type="pres">
      <dgm:prSet presAssocID="{11E54785-3941-4578-8109-A389248FCC2D}" presName="rootConnector" presStyleLbl="node2" presStyleIdx="0" presStyleCnt="3"/>
      <dgm:spPr/>
    </dgm:pt>
    <dgm:pt modelId="{A95DA352-43FA-4335-8E2F-F68315BA3B37}" type="pres">
      <dgm:prSet presAssocID="{11E54785-3941-4578-8109-A389248FCC2D}" presName="hierChild4" presStyleCnt="0"/>
      <dgm:spPr/>
    </dgm:pt>
    <dgm:pt modelId="{16FE2E5D-6468-4F2E-91C3-977D0DDB3320}" type="pres">
      <dgm:prSet presAssocID="{11E54785-3941-4578-8109-A389248FCC2D}" presName="hierChild5" presStyleCnt="0"/>
      <dgm:spPr/>
    </dgm:pt>
    <dgm:pt modelId="{1683BFAF-B67B-4274-A92E-522E1D5604D5}" type="pres">
      <dgm:prSet presAssocID="{6A2F0D17-CDE6-45A9-A505-72052DB69D9D}" presName="Name37" presStyleLbl="parChTrans1D2" presStyleIdx="1" presStyleCnt="3"/>
      <dgm:spPr/>
    </dgm:pt>
    <dgm:pt modelId="{EB797C6F-2E5A-40C2-A7FF-BF8406BE1333}" type="pres">
      <dgm:prSet presAssocID="{7ABC015D-7D1A-4519-BAD9-B3AB875BCC22}" presName="hierRoot2" presStyleCnt="0">
        <dgm:presLayoutVars>
          <dgm:hierBranch val="init"/>
        </dgm:presLayoutVars>
      </dgm:prSet>
      <dgm:spPr/>
    </dgm:pt>
    <dgm:pt modelId="{0B41E4F0-02AA-453F-9D14-1B456FA75653}" type="pres">
      <dgm:prSet presAssocID="{7ABC015D-7D1A-4519-BAD9-B3AB875BCC22}" presName="rootComposite" presStyleCnt="0"/>
      <dgm:spPr/>
    </dgm:pt>
    <dgm:pt modelId="{D0A631BB-15FB-4B46-B3BE-77A5EC662511}" type="pres">
      <dgm:prSet presAssocID="{7ABC015D-7D1A-4519-BAD9-B3AB875BCC22}" presName="rootText" presStyleLbl="node2" presStyleIdx="1" presStyleCnt="3">
        <dgm:presLayoutVars>
          <dgm:chPref val="3"/>
        </dgm:presLayoutVars>
      </dgm:prSet>
      <dgm:spPr/>
    </dgm:pt>
    <dgm:pt modelId="{254DDB3C-2DC5-4B8E-A70C-08F87A86A8FC}" type="pres">
      <dgm:prSet presAssocID="{7ABC015D-7D1A-4519-BAD9-B3AB875BCC22}" presName="rootConnector" presStyleLbl="node2" presStyleIdx="1" presStyleCnt="3"/>
      <dgm:spPr/>
    </dgm:pt>
    <dgm:pt modelId="{C8F85E4C-D802-4CCD-B76F-C742CCB039EE}" type="pres">
      <dgm:prSet presAssocID="{7ABC015D-7D1A-4519-BAD9-B3AB875BCC22}" presName="hierChild4" presStyleCnt="0"/>
      <dgm:spPr/>
    </dgm:pt>
    <dgm:pt modelId="{D4A557A0-64B4-4264-A3A1-3C0BEE7EDD8B}" type="pres">
      <dgm:prSet presAssocID="{7ABC015D-7D1A-4519-BAD9-B3AB875BCC22}" presName="hierChild5" presStyleCnt="0"/>
      <dgm:spPr/>
    </dgm:pt>
    <dgm:pt modelId="{60399B32-4DAE-4691-AD24-93968CB9A91C}" type="pres">
      <dgm:prSet presAssocID="{E178664C-17E6-486E-B58E-D070A439CF3C}" presName="Name37" presStyleLbl="parChTrans1D2" presStyleIdx="2" presStyleCnt="3"/>
      <dgm:spPr/>
    </dgm:pt>
    <dgm:pt modelId="{8A7E6907-1BBF-43AC-A0B8-B986F7E92398}" type="pres">
      <dgm:prSet presAssocID="{D305C565-0473-4901-A73A-1E3359D14945}" presName="hierRoot2" presStyleCnt="0">
        <dgm:presLayoutVars>
          <dgm:hierBranch val="init"/>
        </dgm:presLayoutVars>
      </dgm:prSet>
      <dgm:spPr/>
    </dgm:pt>
    <dgm:pt modelId="{AE65EEE1-5E14-4D2F-897C-CA77C58AA4B3}" type="pres">
      <dgm:prSet presAssocID="{D305C565-0473-4901-A73A-1E3359D14945}" presName="rootComposite" presStyleCnt="0"/>
      <dgm:spPr/>
    </dgm:pt>
    <dgm:pt modelId="{9DE3B414-95B1-4E1C-ACF9-41A1F4EEB812}" type="pres">
      <dgm:prSet presAssocID="{D305C565-0473-4901-A73A-1E3359D14945}" presName="rootText" presStyleLbl="node2" presStyleIdx="2" presStyleCnt="3">
        <dgm:presLayoutVars>
          <dgm:chPref val="3"/>
        </dgm:presLayoutVars>
      </dgm:prSet>
      <dgm:spPr/>
    </dgm:pt>
    <dgm:pt modelId="{ED9633F1-6F59-4610-B6F5-135C7FA856CF}" type="pres">
      <dgm:prSet presAssocID="{D305C565-0473-4901-A73A-1E3359D14945}" presName="rootConnector" presStyleLbl="node2" presStyleIdx="2" presStyleCnt="3"/>
      <dgm:spPr/>
    </dgm:pt>
    <dgm:pt modelId="{97DAF08B-93C2-49A1-806F-2BE90A1A70B6}" type="pres">
      <dgm:prSet presAssocID="{D305C565-0473-4901-A73A-1E3359D14945}" presName="hierChild4" presStyleCnt="0"/>
      <dgm:spPr/>
    </dgm:pt>
    <dgm:pt modelId="{172E6B3E-E1E6-42D0-BCE1-F39100E1E2A4}" type="pres">
      <dgm:prSet presAssocID="{D305C565-0473-4901-A73A-1E3359D14945}" presName="hierChild5" presStyleCnt="0"/>
      <dgm:spPr/>
    </dgm:pt>
    <dgm:pt modelId="{F0BEADE1-83E2-4485-AE52-989065090A19}" type="pres">
      <dgm:prSet presAssocID="{9449B721-BEB2-43F9-8553-BCC89A7543F1}" presName="hierChild3" presStyleCnt="0"/>
      <dgm:spPr/>
    </dgm:pt>
  </dgm:ptLst>
  <dgm:cxnLst>
    <dgm:cxn modelId="{433A4D15-66F0-43B9-BF10-C13B02A91251}" type="presOf" srcId="{11E54785-3941-4578-8109-A389248FCC2D}" destId="{0AFDE49E-5F41-4A09-BACF-FE98476FEFA1}" srcOrd="1" destOrd="0" presId="urn:microsoft.com/office/officeart/2005/8/layout/orgChart1"/>
    <dgm:cxn modelId="{0537FD56-9BE8-49ED-8088-E34A16ADE8F2}" type="presOf" srcId="{6A2F0D17-CDE6-45A9-A505-72052DB69D9D}" destId="{1683BFAF-B67B-4274-A92E-522E1D5604D5}" srcOrd="0" destOrd="0" presId="urn:microsoft.com/office/officeart/2005/8/layout/orgChart1"/>
    <dgm:cxn modelId="{8BD10A60-34D5-4B83-89FB-A95E9AC0502C}" srcId="{9449B721-BEB2-43F9-8553-BCC89A7543F1}" destId="{7ABC015D-7D1A-4519-BAD9-B3AB875BCC22}" srcOrd="1" destOrd="0" parTransId="{6A2F0D17-CDE6-45A9-A505-72052DB69D9D}" sibTransId="{B34AB9F5-D559-42AA-A416-837CCC30050B}"/>
    <dgm:cxn modelId="{F3451B66-008D-4BA0-8F40-38ED5E809A96}" type="presOf" srcId="{D305C565-0473-4901-A73A-1E3359D14945}" destId="{ED9633F1-6F59-4610-B6F5-135C7FA856CF}" srcOrd="1" destOrd="0" presId="urn:microsoft.com/office/officeart/2005/8/layout/orgChart1"/>
    <dgm:cxn modelId="{CE674F68-BB23-441C-9E0B-8246D10E656B}" srcId="{C75B8060-7DE1-419F-A5D0-DEAB4F46B3F3}" destId="{9449B721-BEB2-43F9-8553-BCC89A7543F1}" srcOrd="0" destOrd="0" parTransId="{BD822875-7841-4B15-921D-CECFD1DB0633}" sibTransId="{0807BBF2-DBF8-4751-8598-00F8468E97B2}"/>
    <dgm:cxn modelId="{93495291-3D60-4102-AE31-8F3AD4FF18B4}" srcId="{9449B721-BEB2-43F9-8553-BCC89A7543F1}" destId="{D305C565-0473-4901-A73A-1E3359D14945}" srcOrd="2" destOrd="0" parTransId="{E178664C-17E6-486E-B58E-D070A439CF3C}" sibTransId="{B70EFCDC-BF09-4E4E-BF01-DB26AB4A0716}"/>
    <dgm:cxn modelId="{6AA83A98-16B6-436F-8233-EB64AA610B51}" type="presOf" srcId="{FC992560-E9B6-456E-9419-86EF86FCBBDE}" destId="{B441E00D-6E70-4333-B634-EEF966705F64}" srcOrd="0" destOrd="0" presId="urn:microsoft.com/office/officeart/2005/8/layout/orgChart1"/>
    <dgm:cxn modelId="{1D979398-5A6B-4CF8-A61A-0EAAD9DB367B}" type="presOf" srcId="{9449B721-BEB2-43F9-8553-BCC89A7543F1}" destId="{05EF02F0-5BCD-4207-A496-0059A033F304}" srcOrd="1" destOrd="0" presId="urn:microsoft.com/office/officeart/2005/8/layout/orgChart1"/>
    <dgm:cxn modelId="{31B932A6-19A3-4DCE-9FFA-B5FC410057DE}" type="presOf" srcId="{7ABC015D-7D1A-4519-BAD9-B3AB875BCC22}" destId="{D0A631BB-15FB-4B46-B3BE-77A5EC662511}" srcOrd="0" destOrd="0" presId="urn:microsoft.com/office/officeart/2005/8/layout/orgChart1"/>
    <dgm:cxn modelId="{2695CEA7-1BDE-4B7B-93D4-55336917BE4B}" type="presOf" srcId="{C75B8060-7DE1-419F-A5D0-DEAB4F46B3F3}" destId="{4E7FA13A-9EF3-47AF-A483-61F21ADED572}" srcOrd="0" destOrd="0" presId="urn:microsoft.com/office/officeart/2005/8/layout/orgChart1"/>
    <dgm:cxn modelId="{F8CA6BB8-1AED-4B11-8C64-F00FC1E49101}" type="presOf" srcId="{9449B721-BEB2-43F9-8553-BCC89A7543F1}" destId="{AA11B0E4-50DA-41DC-A837-4F17C5F4EA2E}" srcOrd="0" destOrd="0" presId="urn:microsoft.com/office/officeart/2005/8/layout/orgChart1"/>
    <dgm:cxn modelId="{C55393C2-8604-44D9-A870-14CA49DDBF4B}" srcId="{9449B721-BEB2-43F9-8553-BCC89A7543F1}" destId="{11E54785-3941-4578-8109-A389248FCC2D}" srcOrd="0" destOrd="0" parTransId="{FC992560-E9B6-456E-9419-86EF86FCBBDE}" sibTransId="{D20633DC-B1C7-4FE3-AA5F-43D97725FC49}"/>
    <dgm:cxn modelId="{A16871CA-452C-4B13-AF89-BD7ED58984C4}" type="presOf" srcId="{D305C565-0473-4901-A73A-1E3359D14945}" destId="{9DE3B414-95B1-4E1C-ACF9-41A1F4EEB812}" srcOrd="0" destOrd="0" presId="urn:microsoft.com/office/officeart/2005/8/layout/orgChart1"/>
    <dgm:cxn modelId="{3329DBD6-7559-4B40-967D-675BB5165E1E}" type="presOf" srcId="{11E54785-3941-4578-8109-A389248FCC2D}" destId="{B714B894-51C2-44F0-A093-C7CD1781A7DE}" srcOrd="0" destOrd="0" presId="urn:microsoft.com/office/officeart/2005/8/layout/orgChart1"/>
    <dgm:cxn modelId="{E33443D8-AC99-43F0-8AC5-500186BFCB48}" type="presOf" srcId="{E178664C-17E6-486E-B58E-D070A439CF3C}" destId="{60399B32-4DAE-4691-AD24-93968CB9A91C}" srcOrd="0" destOrd="0" presId="urn:microsoft.com/office/officeart/2005/8/layout/orgChart1"/>
    <dgm:cxn modelId="{06F130DE-E164-45EA-B717-725B3F5DBBDD}" type="presOf" srcId="{7ABC015D-7D1A-4519-BAD9-B3AB875BCC22}" destId="{254DDB3C-2DC5-4B8E-A70C-08F87A86A8FC}" srcOrd="1" destOrd="0" presId="urn:microsoft.com/office/officeart/2005/8/layout/orgChart1"/>
    <dgm:cxn modelId="{7D69391A-1DA8-44AA-A4DE-F1D33CD008A1}" type="presParOf" srcId="{4E7FA13A-9EF3-47AF-A483-61F21ADED572}" destId="{48ED01E9-AEA8-4D42-A163-58ECA8D07639}" srcOrd="0" destOrd="0" presId="urn:microsoft.com/office/officeart/2005/8/layout/orgChart1"/>
    <dgm:cxn modelId="{AEEEC364-D79F-4BEF-831D-031BCB62765B}" type="presParOf" srcId="{48ED01E9-AEA8-4D42-A163-58ECA8D07639}" destId="{47C33D20-B30F-4750-A720-A4A58302BB20}" srcOrd="0" destOrd="0" presId="urn:microsoft.com/office/officeart/2005/8/layout/orgChart1"/>
    <dgm:cxn modelId="{FD9ABCBC-95F3-4F15-A4E0-CD9610B8DF93}" type="presParOf" srcId="{47C33D20-B30F-4750-A720-A4A58302BB20}" destId="{AA11B0E4-50DA-41DC-A837-4F17C5F4EA2E}" srcOrd="0" destOrd="0" presId="urn:microsoft.com/office/officeart/2005/8/layout/orgChart1"/>
    <dgm:cxn modelId="{02BBB6E1-4B95-4536-A93A-A52767E08666}" type="presParOf" srcId="{47C33D20-B30F-4750-A720-A4A58302BB20}" destId="{05EF02F0-5BCD-4207-A496-0059A033F304}" srcOrd="1" destOrd="0" presId="urn:microsoft.com/office/officeart/2005/8/layout/orgChart1"/>
    <dgm:cxn modelId="{235D8A9E-EC07-4A0B-AB19-75B7D4359CCE}" type="presParOf" srcId="{48ED01E9-AEA8-4D42-A163-58ECA8D07639}" destId="{566F7A9C-A3E3-4BCF-AC30-B43F7BD65649}" srcOrd="1" destOrd="0" presId="urn:microsoft.com/office/officeart/2005/8/layout/orgChart1"/>
    <dgm:cxn modelId="{5949912B-A44A-4C2C-9DFF-F256AFA17B4C}" type="presParOf" srcId="{566F7A9C-A3E3-4BCF-AC30-B43F7BD65649}" destId="{B441E00D-6E70-4333-B634-EEF966705F64}" srcOrd="0" destOrd="0" presId="urn:microsoft.com/office/officeart/2005/8/layout/orgChart1"/>
    <dgm:cxn modelId="{F8BD9444-200E-4EA2-B29E-7788CFFBAAC7}" type="presParOf" srcId="{566F7A9C-A3E3-4BCF-AC30-B43F7BD65649}" destId="{7BFB9CCD-F357-4B2D-B03B-AB769105A08D}" srcOrd="1" destOrd="0" presId="urn:microsoft.com/office/officeart/2005/8/layout/orgChart1"/>
    <dgm:cxn modelId="{D0C8B668-6D02-4D58-BCEF-4FAA5E6F4BC4}" type="presParOf" srcId="{7BFB9CCD-F357-4B2D-B03B-AB769105A08D}" destId="{762A062D-C2B4-4DA2-9A89-23DCEC400268}" srcOrd="0" destOrd="0" presId="urn:microsoft.com/office/officeart/2005/8/layout/orgChart1"/>
    <dgm:cxn modelId="{E2A62F0E-D1A5-4547-B166-1AB99ADB49D4}" type="presParOf" srcId="{762A062D-C2B4-4DA2-9A89-23DCEC400268}" destId="{B714B894-51C2-44F0-A093-C7CD1781A7DE}" srcOrd="0" destOrd="0" presId="urn:microsoft.com/office/officeart/2005/8/layout/orgChart1"/>
    <dgm:cxn modelId="{B36B58DE-CC1E-494F-8A70-6A02FCA4E4E6}" type="presParOf" srcId="{762A062D-C2B4-4DA2-9A89-23DCEC400268}" destId="{0AFDE49E-5F41-4A09-BACF-FE98476FEFA1}" srcOrd="1" destOrd="0" presId="urn:microsoft.com/office/officeart/2005/8/layout/orgChart1"/>
    <dgm:cxn modelId="{9F2B177F-7B6B-44BF-9B08-A264387E1887}" type="presParOf" srcId="{7BFB9CCD-F357-4B2D-B03B-AB769105A08D}" destId="{A95DA352-43FA-4335-8E2F-F68315BA3B37}" srcOrd="1" destOrd="0" presId="urn:microsoft.com/office/officeart/2005/8/layout/orgChart1"/>
    <dgm:cxn modelId="{F1D5D980-5453-419D-9C36-F2D741F6E47B}" type="presParOf" srcId="{7BFB9CCD-F357-4B2D-B03B-AB769105A08D}" destId="{16FE2E5D-6468-4F2E-91C3-977D0DDB3320}" srcOrd="2" destOrd="0" presId="urn:microsoft.com/office/officeart/2005/8/layout/orgChart1"/>
    <dgm:cxn modelId="{5D43CF47-4C9D-415A-9DCA-D4F1C716DCF8}" type="presParOf" srcId="{566F7A9C-A3E3-4BCF-AC30-B43F7BD65649}" destId="{1683BFAF-B67B-4274-A92E-522E1D5604D5}" srcOrd="2" destOrd="0" presId="urn:microsoft.com/office/officeart/2005/8/layout/orgChart1"/>
    <dgm:cxn modelId="{BF000DBC-A29D-4FB2-9195-9F899D7BD721}" type="presParOf" srcId="{566F7A9C-A3E3-4BCF-AC30-B43F7BD65649}" destId="{EB797C6F-2E5A-40C2-A7FF-BF8406BE1333}" srcOrd="3" destOrd="0" presId="urn:microsoft.com/office/officeart/2005/8/layout/orgChart1"/>
    <dgm:cxn modelId="{C0C8A4F2-1A29-4037-9DB3-1EF1840BBCAB}" type="presParOf" srcId="{EB797C6F-2E5A-40C2-A7FF-BF8406BE1333}" destId="{0B41E4F0-02AA-453F-9D14-1B456FA75653}" srcOrd="0" destOrd="0" presId="urn:microsoft.com/office/officeart/2005/8/layout/orgChart1"/>
    <dgm:cxn modelId="{B58FEFC2-56B8-43B8-B6AC-99DA5C82A2DB}" type="presParOf" srcId="{0B41E4F0-02AA-453F-9D14-1B456FA75653}" destId="{D0A631BB-15FB-4B46-B3BE-77A5EC662511}" srcOrd="0" destOrd="0" presId="urn:microsoft.com/office/officeart/2005/8/layout/orgChart1"/>
    <dgm:cxn modelId="{21774ADB-CE9E-4D3E-882D-FA42C2E4097B}" type="presParOf" srcId="{0B41E4F0-02AA-453F-9D14-1B456FA75653}" destId="{254DDB3C-2DC5-4B8E-A70C-08F87A86A8FC}" srcOrd="1" destOrd="0" presId="urn:microsoft.com/office/officeart/2005/8/layout/orgChart1"/>
    <dgm:cxn modelId="{978B6040-3785-466A-A3C7-3234545A546E}" type="presParOf" srcId="{EB797C6F-2E5A-40C2-A7FF-BF8406BE1333}" destId="{C8F85E4C-D802-4CCD-B76F-C742CCB039EE}" srcOrd="1" destOrd="0" presId="urn:microsoft.com/office/officeart/2005/8/layout/orgChart1"/>
    <dgm:cxn modelId="{1766EFA5-6B70-4652-B69A-5C21D8A344BF}" type="presParOf" srcId="{EB797C6F-2E5A-40C2-A7FF-BF8406BE1333}" destId="{D4A557A0-64B4-4264-A3A1-3C0BEE7EDD8B}" srcOrd="2" destOrd="0" presId="urn:microsoft.com/office/officeart/2005/8/layout/orgChart1"/>
    <dgm:cxn modelId="{E5D55432-B411-4D3D-ADFB-B062CC9385CF}" type="presParOf" srcId="{566F7A9C-A3E3-4BCF-AC30-B43F7BD65649}" destId="{60399B32-4DAE-4691-AD24-93968CB9A91C}" srcOrd="4" destOrd="0" presId="urn:microsoft.com/office/officeart/2005/8/layout/orgChart1"/>
    <dgm:cxn modelId="{96164195-FE20-4630-B405-2981823F0EBB}" type="presParOf" srcId="{566F7A9C-A3E3-4BCF-AC30-B43F7BD65649}" destId="{8A7E6907-1BBF-43AC-A0B8-B986F7E92398}" srcOrd="5" destOrd="0" presId="urn:microsoft.com/office/officeart/2005/8/layout/orgChart1"/>
    <dgm:cxn modelId="{E247DD88-A034-4705-A250-02E4730A840A}" type="presParOf" srcId="{8A7E6907-1BBF-43AC-A0B8-B986F7E92398}" destId="{AE65EEE1-5E14-4D2F-897C-CA77C58AA4B3}" srcOrd="0" destOrd="0" presId="urn:microsoft.com/office/officeart/2005/8/layout/orgChart1"/>
    <dgm:cxn modelId="{1E1F3C19-2864-4774-A37E-EBC9F253C7EE}" type="presParOf" srcId="{AE65EEE1-5E14-4D2F-897C-CA77C58AA4B3}" destId="{9DE3B414-95B1-4E1C-ACF9-41A1F4EEB812}" srcOrd="0" destOrd="0" presId="urn:microsoft.com/office/officeart/2005/8/layout/orgChart1"/>
    <dgm:cxn modelId="{F236D8AA-96D0-44B9-A13D-A80CDD8F9172}" type="presParOf" srcId="{AE65EEE1-5E14-4D2F-897C-CA77C58AA4B3}" destId="{ED9633F1-6F59-4610-B6F5-135C7FA856CF}" srcOrd="1" destOrd="0" presId="urn:microsoft.com/office/officeart/2005/8/layout/orgChart1"/>
    <dgm:cxn modelId="{AEE78644-0177-48EF-8599-6F921471D57D}" type="presParOf" srcId="{8A7E6907-1BBF-43AC-A0B8-B986F7E92398}" destId="{97DAF08B-93C2-49A1-806F-2BE90A1A70B6}" srcOrd="1" destOrd="0" presId="urn:microsoft.com/office/officeart/2005/8/layout/orgChart1"/>
    <dgm:cxn modelId="{996C8A51-7D49-48B4-94EF-7933682FCC02}" type="presParOf" srcId="{8A7E6907-1BBF-43AC-A0B8-B986F7E92398}" destId="{172E6B3E-E1E6-42D0-BCE1-F39100E1E2A4}" srcOrd="2" destOrd="0" presId="urn:microsoft.com/office/officeart/2005/8/layout/orgChart1"/>
    <dgm:cxn modelId="{54B1F5D4-D668-4FC5-8E54-D3D82DE05566}" type="presParOf" srcId="{48ED01E9-AEA8-4D42-A163-58ECA8D07639}" destId="{F0BEADE1-83E2-4485-AE52-989065090A19}"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0399B32-4DAE-4691-AD24-93968CB9A91C}">
      <dsp:nvSpPr>
        <dsp:cNvPr id="0" name=""/>
        <dsp:cNvSpPr/>
      </dsp:nvSpPr>
      <dsp:spPr>
        <a:xfrm>
          <a:off x="2064060" y="1249316"/>
          <a:ext cx="1460337" cy="253447"/>
        </a:xfrm>
        <a:custGeom>
          <a:avLst/>
          <a:gdLst/>
          <a:ahLst/>
          <a:cxnLst/>
          <a:rect l="0" t="0" r="0" b="0"/>
          <a:pathLst>
            <a:path>
              <a:moveTo>
                <a:pt x="0" y="0"/>
              </a:moveTo>
              <a:lnTo>
                <a:pt x="0" y="126723"/>
              </a:lnTo>
              <a:lnTo>
                <a:pt x="1460337" y="126723"/>
              </a:lnTo>
              <a:lnTo>
                <a:pt x="1460337" y="25344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683BFAF-B67B-4274-A92E-522E1D5604D5}">
      <dsp:nvSpPr>
        <dsp:cNvPr id="0" name=""/>
        <dsp:cNvSpPr/>
      </dsp:nvSpPr>
      <dsp:spPr>
        <a:xfrm>
          <a:off x="2018340" y="1249316"/>
          <a:ext cx="91440" cy="253447"/>
        </a:xfrm>
        <a:custGeom>
          <a:avLst/>
          <a:gdLst/>
          <a:ahLst/>
          <a:cxnLst/>
          <a:rect l="0" t="0" r="0" b="0"/>
          <a:pathLst>
            <a:path>
              <a:moveTo>
                <a:pt x="45720" y="0"/>
              </a:moveTo>
              <a:lnTo>
                <a:pt x="45720" y="25344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441E00D-6E70-4333-B634-EEF966705F64}">
      <dsp:nvSpPr>
        <dsp:cNvPr id="0" name=""/>
        <dsp:cNvSpPr/>
      </dsp:nvSpPr>
      <dsp:spPr>
        <a:xfrm>
          <a:off x="603722" y="1249316"/>
          <a:ext cx="1460337" cy="253447"/>
        </a:xfrm>
        <a:custGeom>
          <a:avLst/>
          <a:gdLst/>
          <a:ahLst/>
          <a:cxnLst/>
          <a:rect l="0" t="0" r="0" b="0"/>
          <a:pathLst>
            <a:path>
              <a:moveTo>
                <a:pt x="1460337" y="0"/>
              </a:moveTo>
              <a:lnTo>
                <a:pt x="1460337" y="126723"/>
              </a:lnTo>
              <a:lnTo>
                <a:pt x="0" y="126723"/>
              </a:lnTo>
              <a:lnTo>
                <a:pt x="0" y="25344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A11B0E4-50DA-41DC-A837-4F17C5F4EA2E}">
      <dsp:nvSpPr>
        <dsp:cNvPr id="0" name=""/>
        <dsp:cNvSpPr/>
      </dsp:nvSpPr>
      <dsp:spPr>
        <a:xfrm>
          <a:off x="1460614" y="645871"/>
          <a:ext cx="1206890" cy="60344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GB" sz="1700" kern="1200" dirty="0">
              <a:solidFill>
                <a:schemeClr val="tx1"/>
              </a:solidFill>
            </a:rPr>
            <a:t>Programme</a:t>
          </a:r>
        </a:p>
      </dsp:txBody>
      <dsp:txXfrm>
        <a:off x="1460614" y="645871"/>
        <a:ext cx="1206890" cy="603445"/>
      </dsp:txXfrm>
    </dsp:sp>
    <dsp:sp modelId="{B714B894-51C2-44F0-A093-C7CD1781A7DE}">
      <dsp:nvSpPr>
        <dsp:cNvPr id="0" name=""/>
        <dsp:cNvSpPr/>
      </dsp:nvSpPr>
      <dsp:spPr>
        <a:xfrm>
          <a:off x="277" y="1502763"/>
          <a:ext cx="1206890" cy="60344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GB" sz="1700" kern="1200" dirty="0">
              <a:solidFill>
                <a:schemeClr val="tx1"/>
              </a:solidFill>
            </a:rPr>
            <a:t>Project 1</a:t>
          </a:r>
        </a:p>
      </dsp:txBody>
      <dsp:txXfrm>
        <a:off x="277" y="1502763"/>
        <a:ext cx="1206890" cy="603445"/>
      </dsp:txXfrm>
    </dsp:sp>
    <dsp:sp modelId="{D0A631BB-15FB-4B46-B3BE-77A5EC662511}">
      <dsp:nvSpPr>
        <dsp:cNvPr id="0" name=""/>
        <dsp:cNvSpPr/>
      </dsp:nvSpPr>
      <dsp:spPr>
        <a:xfrm>
          <a:off x="1460614" y="1502763"/>
          <a:ext cx="1206890" cy="60344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GB" sz="1700" kern="1200" dirty="0">
              <a:solidFill>
                <a:schemeClr val="tx1"/>
              </a:solidFill>
            </a:rPr>
            <a:t>Project 2</a:t>
          </a:r>
        </a:p>
      </dsp:txBody>
      <dsp:txXfrm>
        <a:off x="1460614" y="1502763"/>
        <a:ext cx="1206890" cy="603445"/>
      </dsp:txXfrm>
    </dsp:sp>
    <dsp:sp modelId="{9DE3B414-95B1-4E1C-ACF9-41A1F4EEB812}">
      <dsp:nvSpPr>
        <dsp:cNvPr id="0" name=""/>
        <dsp:cNvSpPr/>
      </dsp:nvSpPr>
      <dsp:spPr>
        <a:xfrm>
          <a:off x="2920952" y="1502763"/>
          <a:ext cx="1206890" cy="60344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GB" sz="1700" kern="1200" dirty="0">
              <a:solidFill>
                <a:schemeClr val="tx1"/>
              </a:solidFill>
            </a:rPr>
            <a:t>Project 3</a:t>
          </a:r>
        </a:p>
      </dsp:txBody>
      <dsp:txXfrm>
        <a:off x="2920952" y="1502763"/>
        <a:ext cx="1206890" cy="603445"/>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11/28/25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3987171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25443865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https://www.indeed.com/career-advice/career-development/types-of-team-conflict</a:t>
            </a:r>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10290806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39006548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a:p>
        </p:txBody>
      </p:sp>
    </p:spTree>
    <p:extLst>
      <p:ext uri="{BB962C8B-B14F-4D97-AF65-F5344CB8AC3E}">
        <p14:creationId xmlns:p14="http://schemas.microsoft.com/office/powerpoint/2010/main" val="28739966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a:p>
        </p:txBody>
      </p:sp>
    </p:spTree>
    <p:extLst>
      <p:ext uri="{BB962C8B-B14F-4D97-AF65-F5344CB8AC3E}">
        <p14:creationId xmlns:p14="http://schemas.microsoft.com/office/powerpoint/2010/main" val="20341495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280444" y="6187270"/>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City &amp; Guilds Limited. All rights reserved.</a:t>
            </a:r>
          </a:p>
        </p:txBody>
      </p:sp>
      <p:pic>
        <p:nvPicPr>
          <p:cNvPr id="4" name="Picture 3" descr="A picture containing text, clipart&#10;&#10;Description automatically generated">
            <a:extLst>
              <a:ext uri="{FF2B5EF4-FFF2-40B4-BE49-F238E27FC236}">
                <a16:creationId xmlns:a16="http://schemas.microsoft.com/office/drawing/2014/main" id="{C67E0222-1FDF-EB91-C11E-EF2667AEB98A}"/>
              </a:ext>
            </a:extLst>
          </p:cNvPr>
          <p:cNvPicPr>
            <a:picLocks noChangeAspect="1"/>
          </p:cNvPicPr>
          <p:nvPr userDrawn="1"/>
        </p:nvPicPr>
        <p:blipFill>
          <a:blip r:embed="rId4"/>
          <a:stretch>
            <a:fillRect/>
          </a:stretch>
        </p:blipFill>
        <p:spPr>
          <a:xfrm>
            <a:off x="8113776" y="5979704"/>
            <a:ext cx="573024" cy="347472"/>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285750" indent="-285750" algn="l" rtl="0" eaLnBrk="0" fontAlgn="base" hangingPunct="0">
        <a:lnSpc>
          <a:spcPts val="2000"/>
        </a:lnSpc>
        <a:spcBef>
          <a:spcPts val="500"/>
        </a:spcBef>
        <a:spcAft>
          <a:spcPts val="500"/>
        </a:spcAft>
        <a:buClr>
          <a:srgbClr val="0070C0"/>
        </a:buClr>
        <a:buFont typeface="Arial" panose="020B0604020202020204" pitchFamily="34" charset="0"/>
        <a:buChar char="‒"/>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3" Type="http://schemas.openxmlformats.org/officeDocument/2006/relationships/hyperlink" Target="https://www.indeed.com/career-advice/career-development/types-of-team-conflict#:~:text=4%20types%20of%20team%20conflicts%20Here%20are%20four,conflicts%20common%20to%20workplace%20environments%3A%201.%20Task-based%20conflicts"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2. People</a:t>
            </a:r>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7: Team working</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CFC979-D12A-459C-91EC-0708B9225A3E}"/>
              </a:ext>
            </a:extLst>
          </p:cNvPr>
          <p:cNvSpPr>
            <a:spLocks noGrp="1"/>
          </p:cNvSpPr>
          <p:nvPr>
            <p:ph type="title"/>
          </p:nvPr>
        </p:nvSpPr>
        <p:spPr/>
        <p:txBody>
          <a:bodyPr/>
          <a:lstStyle/>
          <a:p>
            <a:r>
              <a:rPr lang="en-GB" dirty="0"/>
              <a:t>Belbin theory </a:t>
            </a:r>
            <a:r>
              <a:rPr lang="en-GB" kern="800" dirty="0">
                <a:effectLst/>
                <a:latin typeface="Times New Roman" panose="02020603050405020304" pitchFamily="18" charset="0"/>
                <a:ea typeface="Times New Roman" panose="02020603050405020304" pitchFamily="18" charset="0"/>
              </a:rPr>
              <a:t>–</a:t>
            </a:r>
            <a:r>
              <a:rPr lang="en-GB" dirty="0"/>
              <a:t> introduction</a:t>
            </a:r>
          </a:p>
        </p:txBody>
      </p:sp>
      <p:sp>
        <p:nvSpPr>
          <p:cNvPr id="3" name="Content Placeholder 2">
            <a:extLst>
              <a:ext uri="{FF2B5EF4-FFF2-40B4-BE49-F238E27FC236}">
                <a16:creationId xmlns:a16="http://schemas.microsoft.com/office/drawing/2014/main" id="{04BE9D84-FC1A-4974-B950-F16EE14F0F3F}"/>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GB" dirty="0"/>
              <a:t>Following extensive research of team composition and team work, Belbin concluded that it is possible to build high-performing teams by combining personality traits when recruiting team members and defining their roles.</a:t>
            </a:r>
          </a:p>
          <a:p>
            <a:pPr marL="342900" indent="-342900">
              <a:buClr>
                <a:srgbClr val="0070C0"/>
              </a:buClr>
              <a:buFont typeface="Arial" panose="020B0604020202020204" pitchFamily="34" charset="0"/>
              <a:buChar char="•"/>
            </a:pPr>
            <a:r>
              <a:rPr lang="en-GB" dirty="0"/>
              <a:t>Belbin defines a team role as, ‘A tendency to behave, contribute and interrelate with others is a particular way.’</a:t>
            </a:r>
          </a:p>
          <a:p>
            <a:pPr marL="342900" indent="-342900">
              <a:buClr>
                <a:srgbClr val="0070C0"/>
              </a:buClr>
              <a:buFont typeface="Arial" panose="020B0604020202020204" pitchFamily="34" charset="0"/>
              <a:buChar char="•"/>
            </a:pPr>
            <a:r>
              <a:rPr lang="en-GB" dirty="0"/>
              <a:t>Belbin’s work has been widely adopted in organisations globally and in both commercial and non-commercial fields.</a:t>
            </a:r>
          </a:p>
        </p:txBody>
      </p:sp>
    </p:spTree>
    <p:extLst>
      <p:ext uri="{BB962C8B-B14F-4D97-AF65-F5344CB8AC3E}">
        <p14:creationId xmlns:p14="http://schemas.microsoft.com/office/powerpoint/2010/main" val="27452496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069FC0-8BD5-487F-A9EC-ACA1DC3F1D30}"/>
              </a:ext>
            </a:extLst>
          </p:cNvPr>
          <p:cNvSpPr>
            <a:spLocks noGrp="1"/>
          </p:cNvSpPr>
          <p:nvPr>
            <p:ph type="title"/>
          </p:nvPr>
        </p:nvSpPr>
        <p:spPr/>
        <p:txBody>
          <a:bodyPr/>
          <a:lstStyle/>
          <a:p>
            <a:r>
              <a:rPr lang="en-GB" dirty="0"/>
              <a:t>Belbin theory </a:t>
            </a:r>
            <a:r>
              <a:rPr lang="en-GB" kern="800" dirty="0">
                <a:effectLst/>
                <a:latin typeface="Times New Roman" panose="02020603050405020304" pitchFamily="18" charset="0"/>
                <a:ea typeface="Times New Roman" panose="02020603050405020304" pitchFamily="18" charset="0"/>
              </a:rPr>
              <a:t>– o</a:t>
            </a:r>
            <a:r>
              <a:rPr lang="en-GB" dirty="0"/>
              <a:t>verview</a:t>
            </a:r>
          </a:p>
        </p:txBody>
      </p:sp>
      <p:sp>
        <p:nvSpPr>
          <p:cNvPr id="3" name="Content Placeholder 2">
            <a:extLst>
              <a:ext uri="{FF2B5EF4-FFF2-40B4-BE49-F238E27FC236}">
                <a16:creationId xmlns:a16="http://schemas.microsoft.com/office/drawing/2014/main" id="{86AA0BE6-8C7A-4DEB-B5D6-86C4DB7A1A9C}"/>
              </a:ext>
            </a:extLst>
          </p:cNvPr>
          <p:cNvSpPr>
            <a:spLocks noGrp="1"/>
          </p:cNvSpPr>
          <p:nvPr>
            <p:ph sz="quarter" idx="10"/>
          </p:nvPr>
        </p:nvSpPr>
        <p:spPr>
          <a:xfrm>
            <a:off x="457200" y="1484784"/>
            <a:ext cx="4330824" cy="4248000"/>
          </a:xfrm>
        </p:spPr>
        <p:txBody>
          <a:bodyPr/>
          <a:lstStyle/>
          <a:p>
            <a:pPr marL="342900" indent="-342900">
              <a:buClr>
                <a:srgbClr val="0070C0"/>
              </a:buClr>
              <a:buFont typeface="Arial" panose="020B0604020202020204" pitchFamily="34" charset="0"/>
              <a:buChar char="•"/>
            </a:pPr>
            <a:r>
              <a:rPr lang="en-GB" dirty="0"/>
              <a:t>Belbin identified nine roles that an ideal team will include. Note that this doesn’t mean that the team must comprise a minimum of nine members, some colleagues will be able to fulfil more that one role.</a:t>
            </a:r>
          </a:p>
          <a:p>
            <a:pPr marL="342900" indent="-342900">
              <a:buClr>
                <a:srgbClr val="0070C0"/>
              </a:buClr>
              <a:buFont typeface="Arial" panose="020B0604020202020204" pitchFamily="34" charset="0"/>
              <a:buChar char="•"/>
            </a:pPr>
            <a:r>
              <a:rPr lang="en-GB" dirty="0"/>
              <a:t>Belbin divided these nine characteristics into three groups:</a:t>
            </a:r>
          </a:p>
          <a:p>
            <a:pPr marL="558800" lvl="1" indent="-342900">
              <a:buFont typeface="Arial" panose="020B0604020202020204" pitchFamily="34" charset="0"/>
              <a:buChar char="‒"/>
            </a:pPr>
            <a:r>
              <a:rPr lang="en-GB" dirty="0"/>
              <a:t>action-focused roles</a:t>
            </a:r>
          </a:p>
          <a:p>
            <a:pPr marL="558800" lvl="1" indent="-342900">
              <a:buFont typeface="Arial" panose="020B0604020202020204" pitchFamily="34" charset="0"/>
              <a:buChar char="‒"/>
            </a:pPr>
            <a:r>
              <a:rPr lang="en-GB" dirty="0"/>
              <a:t>thought-focused roles</a:t>
            </a:r>
          </a:p>
          <a:p>
            <a:pPr marL="558800" lvl="1" indent="-342900">
              <a:buFont typeface="Arial" panose="020B0604020202020204" pitchFamily="34" charset="0"/>
              <a:buChar char="‒"/>
            </a:pPr>
            <a:r>
              <a:rPr lang="en-GB" dirty="0"/>
              <a:t>people-focused roles.</a:t>
            </a:r>
          </a:p>
          <a:p>
            <a:pPr marL="342900" indent="-342900">
              <a:buFont typeface="Arial" panose="020B0604020202020204" pitchFamily="34" charset="0"/>
              <a:buChar char="•"/>
            </a:pPr>
            <a:endParaRPr lang="en-GB" dirty="0"/>
          </a:p>
        </p:txBody>
      </p:sp>
      <p:pic>
        <p:nvPicPr>
          <p:cNvPr id="6" name="Picture 5" descr="Diagram&#10;&#10;Description automatically generated">
            <a:extLst>
              <a:ext uri="{FF2B5EF4-FFF2-40B4-BE49-F238E27FC236}">
                <a16:creationId xmlns:a16="http://schemas.microsoft.com/office/drawing/2014/main" id="{7585B202-9659-481F-9038-0A2FF7554E2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932040" y="1994750"/>
            <a:ext cx="4211960" cy="3435916"/>
          </a:xfrm>
          <a:prstGeom prst="rect">
            <a:avLst/>
          </a:prstGeom>
        </p:spPr>
      </p:pic>
    </p:spTree>
    <p:extLst>
      <p:ext uri="{BB962C8B-B14F-4D97-AF65-F5344CB8AC3E}">
        <p14:creationId xmlns:p14="http://schemas.microsoft.com/office/powerpoint/2010/main" val="24336198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50BE57-8E90-45FD-9149-96F06F0890CE}"/>
              </a:ext>
            </a:extLst>
          </p:cNvPr>
          <p:cNvSpPr>
            <a:spLocks noGrp="1"/>
          </p:cNvSpPr>
          <p:nvPr>
            <p:ph type="title"/>
          </p:nvPr>
        </p:nvSpPr>
        <p:spPr/>
        <p:txBody>
          <a:bodyPr/>
          <a:lstStyle/>
          <a:p>
            <a:r>
              <a:rPr lang="en-GB" dirty="0"/>
              <a:t>Action-focused roles</a:t>
            </a:r>
          </a:p>
        </p:txBody>
      </p:sp>
      <p:sp>
        <p:nvSpPr>
          <p:cNvPr id="3" name="Content Placeholder 2">
            <a:extLst>
              <a:ext uri="{FF2B5EF4-FFF2-40B4-BE49-F238E27FC236}">
                <a16:creationId xmlns:a16="http://schemas.microsoft.com/office/drawing/2014/main" id="{74CB5C88-F598-4BB7-9375-808D16FA0E82}"/>
              </a:ext>
            </a:extLst>
          </p:cNvPr>
          <p:cNvSpPr>
            <a:spLocks noGrp="1"/>
          </p:cNvSpPr>
          <p:nvPr>
            <p:ph sz="quarter" idx="10"/>
          </p:nvPr>
        </p:nvSpPr>
        <p:spPr>
          <a:xfrm>
            <a:off x="1845099" y="1772816"/>
            <a:ext cx="6726085" cy="4248000"/>
          </a:xfrm>
        </p:spPr>
        <p:txBody>
          <a:bodyPr/>
          <a:lstStyle/>
          <a:p>
            <a:r>
              <a:rPr lang="en-GB" dirty="0"/>
              <a:t>The </a:t>
            </a:r>
            <a:r>
              <a:rPr lang="en-GB" b="1" dirty="0"/>
              <a:t>shaper</a:t>
            </a:r>
            <a:r>
              <a:rPr lang="en-GB" dirty="0"/>
              <a:t> is challenging and dynamic by nature, and thrives on pressure. Their drive and courage overcomes obstacles, but they might also offend others in their drive and are, themselves, thin-skinned.</a:t>
            </a:r>
          </a:p>
          <a:p>
            <a:r>
              <a:rPr lang="en-GB" dirty="0"/>
              <a:t>The </a:t>
            </a:r>
            <a:r>
              <a:rPr lang="en-GB" b="1" dirty="0"/>
              <a:t>completer-finisher</a:t>
            </a:r>
            <a:r>
              <a:rPr lang="en-GB" dirty="0"/>
              <a:t> is obsessed with quality and detail. They are painstaking and conscientious, and tend to polish and perfect. Sometimes they worry unduly and might be reluctant to delegate.</a:t>
            </a:r>
          </a:p>
          <a:p>
            <a:r>
              <a:rPr lang="en-GB" dirty="0"/>
              <a:t>The </a:t>
            </a:r>
            <a:r>
              <a:rPr lang="en-GB" b="1" dirty="0"/>
              <a:t>implementer</a:t>
            </a:r>
            <a:r>
              <a:rPr lang="en-GB" dirty="0"/>
              <a:t> is practical, reliant and efficient. They turn ideas into actions and organise the workload. They might sometimes be guilty of inflexibility and thus miss new opportunities.</a:t>
            </a:r>
          </a:p>
        </p:txBody>
      </p:sp>
      <p:pic>
        <p:nvPicPr>
          <p:cNvPr id="4" name="Picture 3" descr="Diagram&#10;&#10;Description automatically generated">
            <a:extLst>
              <a:ext uri="{FF2B5EF4-FFF2-40B4-BE49-F238E27FC236}">
                <a16:creationId xmlns:a16="http://schemas.microsoft.com/office/drawing/2014/main" id="{789940AA-B2C2-4A5F-8DB1-A5D828261B3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95536" y="1512000"/>
            <a:ext cx="1296144" cy="1368152"/>
          </a:xfrm>
          <a:prstGeom prst="rect">
            <a:avLst/>
          </a:prstGeom>
        </p:spPr>
      </p:pic>
      <p:pic>
        <p:nvPicPr>
          <p:cNvPr id="5" name="Picture 4" descr="Diagram&#10;&#10;Description automatically generated">
            <a:extLst>
              <a:ext uri="{FF2B5EF4-FFF2-40B4-BE49-F238E27FC236}">
                <a16:creationId xmlns:a16="http://schemas.microsoft.com/office/drawing/2014/main" id="{099368C7-22B3-4287-BEEE-1585C53FAB7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95536" y="2996952"/>
            <a:ext cx="1368152" cy="1368152"/>
          </a:xfrm>
          <a:prstGeom prst="rect">
            <a:avLst/>
          </a:prstGeom>
        </p:spPr>
      </p:pic>
      <p:pic>
        <p:nvPicPr>
          <p:cNvPr id="6" name="Picture 5" descr="Diagram&#10;&#10;Description automatically generated">
            <a:extLst>
              <a:ext uri="{FF2B5EF4-FFF2-40B4-BE49-F238E27FC236}">
                <a16:creationId xmlns:a16="http://schemas.microsoft.com/office/drawing/2014/main" id="{F8CA0E78-8ED0-49B0-B82E-918A1DD31D8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39552" y="4481848"/>
            <a:ext cx="1080120" cy="1368152"/>
          </a:xfrm>
          <a:prstGeom prst="rect">
            <a:avLst/>
          </a:prstGeom>
        </p:spPr>
      </p:pic>
    </p:spTree>
    <p:extLst>
      <p:ext uri="{BB962C8B-B14F-4D97-AF65-F5344CB8AC3E}">
        <p14:creationId xmlns:p14="http://schemas.microsoft.com/office/powerpoint/2010/main" val="33753314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75E8F9-838A-4ACA-A36A-853FD4DD61A5}"/>
              </a:ext>
            </a:extLst>
          </p:cNvPr>
          <p:cNvSpPr>
            <a:spLocks noGrp="1"/>
          </p:cNvSpPr>
          <p:nvPr>
            <p:ph type="title"/>
          </p:nvPr>
        </p:nvSpPr>
        <p:spPr/>
        <p:txBody>
          <a:bodyPr/>
          <a:lstStyle/>
          <a:p>
            <a:r>
              <a:rPr lang="en-GB" dirty="0"/>
              <a:t>Thought-focused roles</a:t>
            </a:r>
          </a:p>
        </p:txBody>
      </p:sp>
      <p:sp>
        <p:nvSpPr>
          <p:cNvPr id="3" name="Content Placeholder 2">
            <a:extLst>
              <a:ext uri="{FF2B5EF4-FFF2-40B4-BE49-F238E27FC236}">
                <a16:creationId xmlns:a16="http://schemas.microsoft.com/office/drawing/2014/main" id="{1C44543D-F47B-431C-906F-292570F408F5}"/>
              </a:ext>
            </a:extLst>
          </p:cNvPr>
          <p:cNvSpPr>
            <a:spLocks noGrp="1"/>
          </p:cNvSpPr>
          <p:nvPr>
            <p:ph sz="quarter" idx="10"/>
          </p:nvPr>
        </p:nvSpPr>
        <p:spPr>
          <a:xfrm>
            <a:off x="1907704" y="1571798"/>
            <a:ext cx="6912768" cy="4248000"/>
          </a:xfrm>
        </p:spPr>
        <p:txBody>
          <a:bodyPr/>
          <a:lstStyle/>
          <a:p>
            <a:r>
              <a:rPr lang="en-GB" dirty="0"/>
              <a:t>The </a:t>
            </a:r>
            <a:r>
              <a:rPr lang="en-GB" b="1" dirty="0"/>
              <a:t>plant</a:t>
            </a:r>
            <a:r>
              <a:rPr lang="en-GB" dirty="0"/>
              <a:t> is creative, imaginative, free thinking and a generator of ideas. They are also strong problem solvers. However, they do tend to ignore secondary issues and might fail to communicate effectively to the team.</a:t>
            </a:r>
          </a:p>
          <a:p>
            <a:r>
              <a:rPr lang="en-GB" dirty="0"/>
              <a:t>The </a:t>
            </a:r>
            <a:r>
              <a:rPr lang="en-GB" b="1" dirty="0"/>
              <a:t>monitor-evaluator</a:t>
            </a:r>
            <a:r>
              <a:rPr lang="en-GB" dirty="0"/>
              <a:t> is thoughtful and strategic. They evaluate all the options in front of the team and make the correct call. Their potential weakness is to lack the drive and ability to inspire the rest of the team.</a:t>
            </a:r>
          </a:p>
          <a:p>
            <a:r>
              <a:rPr lang="en-GB" dirty="0"/>
              <a:t>The </a:t>
            </a:r>
            <a:r>
              <a:rPr lang="en-GB" b="1" dirty="0"/>
              <a:t>specialist</a:t>
            </a:r>
            <a:r>
              <a:rPr lang="en-GB" dirty="0"/>
              <a:t> is single-minded, self-starting and dedicated, so provides specialist knowledge and skills particular to the project. Specialists are sometimes accused of being too narrow in their focus and of dwelling on technicalities.</a:t>
            </a:r>
          </a:p>
        </p:txBody>
      </p:sp>
      <p:pic>
        <p:nvPicPr>
          <p:cNvPr id="4" name="Picture 3" descr="Diagram&#10;&#10;Description automatically generated">
            <a:extLst>
              <a:ext uri="{FF2B5EF4-FFF2-40B4-BE49-F238E27FC236}">
                <a16:creationId xmlns:a16="http://schemas.microsoft.com/office/drawing/2014/main" id="{983A4D47-71C4-487D-8CF7-C46E019C69B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12101" y="1556792"/>
            <a:ext cx="1224136" cy="1274592"/>
          </a:xfrm>
          <a:prstGeom prst="rect">
            <a:avLst/>
          </a:prstGeom>
        </p:spPr>
      </p:pic>
      <p:pic>
        <p:nvPicPr>
          <p:cNvPr id="5" name="Picture 4" descr="Diagram&#10;&#10;Description automatically generated">
            <a:extLst>
              <a:ext uri="{FF2B5EF4-FFF2-40B4-BE49-F238E27FC236}">
                <a16:creationId xmlns:a16="http://schemas.microsoft.com/office/drawing/2014/main" id="{3EA8E42A-255A-4EEF-9036-CC6ECE2EBC0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22604" y="4473198"/>
            <a:ext cx="1224136" cy="1346600"/>
          </a:xfrm>
          <a:prstGeom prst="rect">
            <a:avLst/>
          </a:prstGeom>
        </p:spPr>
      </p:pic>
      <p:pic>
        <p:nvPicPr>
          <p:cNvPr id="6" name="Picture 5" descr="Diagram&#10;&#10;Description automatically generated">
            <a:extLst>
              <a:ext uri="{FF2B5EF4-FFF2-40B4-BE49-F238E27FC236}">
                <a16:creationId xmlns:a16="http://schemas.microsoft.com/office/drawing/2014/main" id="{463CC00B-08D9-403A-AACC-B511494F880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95536" y="3065315"/>
            <a:ext cx="1296144" cy="1274592"/>
          </a:xfrm>
          <a:prstGeom prst="rect">
            <a:avLst/>
          </a:prstGeom>
        </p:spPr>
      </p:pic>
    </p:spTree>
    <p:extLst>
      <p:ext uri="{BB962C8B-B14F-4D97-AF65-F5344CB8AC3E}">
        <p14:creationId xmlns:p14="http://schemas.microsoft.com/office/powerpoint/2010/main" val="33673322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02E2C4-110A-4D3E-8096-BD072771AA4E}"/>
              </a:ext>
            </a:extLst>
          </p:cNvPr>
          <p:cNvSpPr>
            <a:spLocks noGrp="1"/>
          </p:cNvSpPr>
          <p:nvPr>
            <p:ph type="title"/>
          </p:nvPr>
        </p:nvSpPr>
        <p:spPr/>
        <p:txBody>
          <a:bodyPr/>
          <a:lstStyle/>
          <a:p>
            <a:r>
              <a:rPr lang="en-GB" dirty="0"/>
              <a:t>People-focused roles</a:t>
            </a:r>
          </a:p>
        </p:txBody>
      </p:sp>
      <p:sp>
        <p:nvSpPr>
          <p:cNvPr id="3" name="Content Placeholder 2">
            <a:extLst>
              <a:ext uri="{FF2B5EF4-FFF2-40B4-BE49-F238E27FC236}">
                <a16:creationId xmlns:a16="http://schemas.microsoft.com/office/drawing/2014/main" id="{8E41D794-4306-44D1-A0F6-7399DA637476}"/>
              </a:ext>
            </a:extLst>
          </p:cNvPr>
          <p:cNvSpPr>
            <a:spLocks noGrp="1"/>
          </p:cNvSpPr>
          <p:nvPr>
            <p:ph sz="quarter" idx="10"/>
          </p:nvPr>
        </p:nvSpPr>
        <p:spPr>
          <a:xfrm>
            <a:off x="1934561" y="1585409"/>
            <a:ext cx="6923112" cy="4248000"/>
          </a:xfrm>
        </p:spPr>
        <p:txBody>
          <a:bodyPr/>
          <a:lstStyle/>
          <a:p>
            <a:r>
              <a:rPr lang="en-GB" dirty="0"/>
              <a:t>The </a:t>
            </a:r>
            <a:r>
              <a:rPr lang="en-GB" b="1" dirty="0"/>
              <a:t>team worker</a:t>
            </a:r>
            <a:r>
              <a:rPr lang="en-GB" dirty="0"/>
              <a:t> is cooperative, perceptive and diplomatic. They listen and try to mitigate conflict within the team. They might be guilty of being indecisive at key moments and tend to avoid confrontation with other team members.</a:t>
            </a:r>
          </a:p>
          <a:p>
            <a:r>
              <a:rPr lang="en-GB" dirty="0"/>
              <a:t>The </a:t>
            </a:r>
            <a:r>
              <a:rPr lang="en-GB" b="1" dirty="0"/>
              <a:t>coordinator</a:t>
            </a:r>
            <a:r>
              <a:rPr lang="en-GB" dirty="0"/>
              <a:t> is mature and confident and identifies talent. They clarify the project goals but are sometimes manipulative and hive-off their workload on other team members.</a:t>
            </a:r>
          </a:p>
          <a:p>
            <a:r>
              <a:rPr lang="en-GB" dirty="0"/>
              <a:t>The </a:t>
            </a:r>
            <a:r>
              <a:rPr lang="en-GB" b="1" dirty="0"/>
              <a:t>resource investigator</a:t>
            </a:r>
            <a:r>
              <a:rPr lang="en-GB" dirty="0"/>
              <a:t> is outgoing, enthusiastic, explores opportunities and develops external contacts, but they do tend to lose their drive as the project develops.</a:t>
            </a:r>
          </a:p>
          <a:p>
            <a:pPr marL="342900" indent="-342900">
              <a:buFont typeface="Arial" panose="020B0604020202020204" pitchFamily="34" charset="0"/>
              <a:buChar char="•"/>
            </a:pPr>
            <a:endParaRPr lang="en-GB" dirty="0"/>
          </a:p>
        </p:txBody>
      </p:sp>
      <p:pic>
        <p:nvPicPr>
          <p:cNvPr id="4" name="Picture 3" descr="Diagram&#10;&#10;Description automatically generated">
            <a:extLst>
              <a:ext uri="{FF2B5EF4-FFF2-40B4-BE49-F238E27FC236}">
                <a16:creationId xmlns:a16="http://schemas.microsoft.com/office/drawing/2014/main" id="{D2735F91-ED53-41AF-AE98-30B1F5CA6EE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31539" y="1556792"/>
            <a:ext cx="1224136" cy="1383322"/>
          </a:xfrm>
          <a:prstGeom prst="rect">
            <a:avLst/>
          </a:prstGeom>
        </p:spPr>
      </p:pic>
      <p:pic>
        <p:nvPicPr>
          <p:cNvPr id="5" name="Picture 4" descr="Diagram&#10;&#10;Description automatically generated">
            <a:extLst>
              <a:ext uri="{FF2B5EF4-FFF2-40B4-BE49-F238E27FC236}">
                <a16:creationId xmlns:a16="http://schemas.microsoft.com/office/drawing/2014/main" id="{01789E0E-F8A3-40CF-9EBF-A50F9BD519D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23528" y="4424608"/>
            <a:ext cx="1368152" cy="1383322"/>
          </a:xfrm>
          <a:prstGeom prst="rect">
            <a:avLst/>
          </a:prstGeom>
        </p:spPr>
      </p:pic>
      <p:pic>
        <p:nvPicPr>
          <p:cNvPr id="6" name="Picture 5" descr="Diagram&#10;&#10;Description automatically generated">
            <a:extLst>
              <a:ext uri="{FF2B5EF4-FFF2-40B4-BE49-F238E27FC236}">
                <a16:creationId xmlns:a16="http://schemas.microsoft.com/office/drawing/2014/main" id="{0E3CF63A-EA35-4B17-933C-9FFE626A8DC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03549" y="2984662"/>
            <a:ext cx="1152126" cy="1383322"/>
          </a:xfrm>
          <a:prstGeom prst="rect">
            <a:avLst/>
          </a:prstGeom>
        </p:spPr>
      </p:pic>
    </p:spTree>
    <p:extLst>
      <p:ext uri="{BB962C8B-B14F-4D97-AF65-F5344CB8AC3E}">
        <p14:creationId xmlns:p14="http://schemas.microsoft.com/office/powerpoint/2010/main" val="28728805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C8CBB-1FB8-4DD6-AC5D-7CE3020178E2}"/>
              </a:ext>
            </a:extLst>
          </p:cNvPr>
          <p:cNvSpPr>
            <a:spLocks noGrp="1"/>
          </p:cNvSpPr>
          <p:nvPr>
            <p:ph type="title"/>
          </p:nvPr>
        </p:nvSpPr>
        <p:spPr/>
        <p:txBody>
          <a:bodyPr/>
          <a:lstStyle/>
          <a:p>
            <a:r>
              <a:rPr lang="en-GB" dirty="0"/>
              <a:t>Conflict within the team</a:t>
            </a:r>
          </a:p>
        </p:txBody>
      </p:sp>
      <p:sp>
        <p:nvSpPr>
          <p:cNvPr id="3" name="Content Placeholder 2">
            <a:extLst>
              <a:ext uri="{FF2B5EF4-FFF2-40B4-BE49-F238E27FC236}">
                <a16:creationId xmlns:a16="http://schemas.microsoft.com/office/drawing/2014/main" id="{271577D7-42DA-4A30-BFD4-F4B8D1190AA8}"/>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GB" dirty="0"/>
              <a:t>Some conflict is inevitable in team-working environments and indeed can lead to the identification and exploitation of new opportunities – the concept of creative conflict.</a:t>
            </a:r>
          </a:p>
          <a:p>
            <a:pPr marL="342900" indent="-342900">
              <a:buClr>
                <a:srgbClr val="0070C0"/>
              </a:buClr>
              <a:buFont typeface="Arial" panose="020B0604020202020204" pitchFamily="34" charset="0"/>
              <a:buChar char="•"/>
            </a:pPr>
            <a:r>
              <a:rPr lang="en-GB" dirty="0"/>
              <a:t>However, conflict does need resolution, to enable the team to move forward towards its goals. An unresolved conflict threatens team morale and productivity.</a:t>
            </a:r>
          </a:p>
          <a:p>
            <a:pPr marL="342900" indent="-342900">
              <a:buClr>
                <a:srgbClr val="0070C0"/>
              </a:buClr>
              <a:buFont typeface="Arial" panose="020B0604020202020204" pitchFamily="34" charset="0"/>
              <a:buChar char="•"/>
            </a:pPr>
            <a:r>
              <a:rPr lang="en-GB" dirty="0"/>
              <a:t>It is important that all organisations – from project teams upwards – have someone who is able to recognise emerging conflict and manage its resolution.</a:t>
            </a:r>
          </a:p>
          <a:p>
            <a:pPr marL="342900" indent="-342900">
              <a:buClr>
                <a:srgbClr val="0070C0"/>
              </a:buClr>
              <a:buFont typeface="Arial" panose="020B0604020202020204" pitchFamily="34" charset="0"/>
              <a:buChar char="•"/>
            </a:pPr>
            <a:r>
              <a:rPr lang="en-GB" dirty="0"/>
              <a:t>A page on </a:t>
            </a:r>
            <a:r>
              <a:rPr lang="en-GB" dirty="0">
                <a:hlinkClick r:id="rId3"/>
              </a:rPr>
              <a:t>Indeed.com </a:t>
            </a:r>
            <a:r>
              <a:rPr lang="en-GB" dirty="0"/>
              <a:t>identifies four forms of team conflict: task-based, leadership, work-style and personality clashes.</a:t>
            </a:r>
          </a:p>
        </p:txBody>
      </p:sp>
    </p:spTree>
    <p:extLst>
      <p:ext uri="{BB962C8B-B14F-4D97-AF65-F5344CB8AC3E}">
        <p14:creationId xmlns:p14="http://schemas.microsoft.com/office/powerpoint/2010/main" val="32152509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4687EB-94EF-4381-8383-716ADDC9BCA6}"/>
              </a:ext>
            </a:extLst>
          </p:cNvPr>
          <p:cNvSpPr>
            <a:spLocks noGrp="1"/>
          </p:cNvSpPr>
          <p:nvPr>
            <p:ph type="title"/>
          </p:nvPr>
        </p:nvSpPr>
        <p:spPr/>
        <p:txBody>
          <a:bodyPr/>
          <a:lstStyle/>
          <a:p>
            <a:r>
              <a:rPr lang="en-GB" dirty="0"/>
              <a:t>Workplace conflict types (1)</a:t>
            </a:r>
          </a:p>
        </p:txBody>
      </p:sp>
      <p:sp>
        <p:nvSpPr>
          <p:cNvPr id="3" name="Content Placeholder 2">
            <a:extLst>
              <a:ext uri="{FF2B5EF4-FFF2-40B4-BE49-F238E27FC236}">
                <a16:creationId xmlns:a16="http://schemas.microsoft.com/office/drawing/2014/main" id="{2F042752-1132-4926-87A7-BFD2727DBD29}"/>
              </a:ext>
            </a:extLst>
          </p:cNvPr>
          <p:cNvSpPr>
            <a:spLocks noGrp="1"/>
          </p:cNvSpPr>
          <p:nvPr>
            <p:ph sz="quarter" idx="10"/>
          </p:nvPr>
        </p:nvSpPr>
        <p:spPr>
          <a:xfrm>
            <a:off x="457200" y="1512000"/>
            <a:ext cx="8229600" cy="4477510"/>
          </a:xfrm>
        </p:spPr>
        <p:txBody>
          <a:bodyPr/>
          <a:lstStyle/>
          <a:p>
            <a:pPr marL="342900" indent="-342900">
              <a:buClr>
                <a:srgbClr val="0070C0"/>
              </a:buClr>
              <a:buFont typeface="Arial" panose="020B0604020202020204" pitchFamily="34" charset="0"/>
              <a:buChar char="•"/>
            </a:pPr>
            <a:r>
              <a:rPr lang="en-GB" b="1" dirty="0"/>
              <a:t>Task-based</a:t>
            </a:r>
            <a:r>
              <a:rPr lang="en-GB" dirty="0"/>
              <a:t> conflict describes a situation where team members complete a task in consecutive stages. So, when one team member doesn’t complete their part in time, or in full, the whole team is compromised. This conflict is mitigated by ensuring everyone understands the team context of their role.</a:t>
            </a:r>
          </a:p>
          <a:p>
            <a:pPr marL="342900" indent="-342900">
              <a:buFont typeface="Arial" panose="020B0604020202020204" pitchFamily="34" charset="0"/>
              <a:buChar char="•"/>
            </a:pPr>
            <a:endParaRPr lang="en-GB" dirty="0"/>
          </a:p>
        </p:txBody>
      </p:sp>
      <p:pic>
        <p:nvPicPr>
          <p:cNvPr id="5" name="Picture 4" descr="A picture containing person, person&#10;&#10;Description automatically generated">
            <a:extLst>
              <a:ext uri="{FF2B5EF4-FFF2-40B4-BE49-F238E27FC236}">
                <a16:creationId xmlns:a16="http://schemas.microsoft.com/office/drawing/2014/main" id="{022D0213-84D7-4CBD-8635-31D6470C9D3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92080" y="3356817"/>
            <a:ext cx="3600400" cy="2403065"/>
          </a:xfrm>
          <a:prstGeom prst="rect">
            <a:avLst/>
          </a:prstGeom>
        </p:spPr>
      </p:pic>
      <p:sp>
        <p:nvSpPr>
          <p:cNvPr id="7" name="TextBox 6">
            <a:extLst>
              <a:ext uri="{FF2B5EF4-FFF2-40B4-BE49-F238E27FC236}">
                <a16:creationId xmlns:a16="http://schemas.microsoft.com/office/drawing/2014/main" id="{86DBEFAD-F5EC-4DE6-995C-2E2095BB68EC}"/>
              </a:ext>
            </a:extLst>
          </p:cNvPr>
          <p:cNvSpPr txBox="1"/>
          <p:nvPr/>
        </p:nvSpPr>
        <p:spPr>
          <a:xfrm>
            <a:off x="395536" y="3127188"/>
            <a:ext cx="5040560" cy="2862322"/>
          </a:xfrm>
          <a:prstGeom prst="rect">
            <a:avLst/>
          </a:prstGeom>
          <a:noFill/>
        </p:spPr>
        <p:txBody>
          <a:bodyPr wrap="square">
            <a:spAutoFit/>
          </a:bodyPr>
          <a:lstStyle/>
          <a:p>
            <a:pPr marL="342900" indent="-342900">
              <a:buClr>
                <a:srgbClr val="0070C0"/>
              </a:buClr>
              <a:buFont typeface="Arial" panose="020B0604020202020204" pitchFamily="34" charset="0"/>
              <a:buChar char="•"/>
            </a:pPr>
            <a:r>
              <a:rPr lang="en-GB" b="1" dirty="0"/>
              <a:t>Leadership</a:t>
            </a:r>
            <a:r>
              <a:rPr lang="en-GB" dirty="0"/>
              <a:t> conflicts arise when the management style of the project manager runs contrary to the emotional needs of some or all team members.    A strong manager will be sensitive to the different personality traits within the team and adjust their style of management and communication according to these differences.</a:t>
            </a:r>
          </a:p>
        </p:txBody>
      </p:sp>
    </p:spTree>
    <p:extLst>
      <p:ext uri="{BB962C8B-B14F-4D97-AF65-F5344CB8AC3E}">
        <p14:creationId xmlns:p14="http://schemas.microsoft.com/office/powerpoint/2010/main" val="7147037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16DB26-AC3B-493F-A238-25D400C07085}"/>
              </a:ext>
            </a:extLst>
          </p:cNvPr>
          <p:cNvSpPr>
            <a:spLocks noGrp="1"/>
          </p:cNvSpPr>
          <p:nvPr>
            <p:ph type="title"/>
          </p:nvPr>
        </p:nvSpPr>
        <p:spPr/>
        <p:txBody>
          <a:bodyPr/>
          <a:lstStyle/>
          <a:p>
            <a:r>
              <a:rPr lang="en-GB" dirty="0"/>
              <a:t>Workplace conflict types (2)</a:t>
            </a:r>
          </a:p>
        </p:txBody>
      </p:sp>
      <p:sp>
        <p:nvSpPr>
          <p:cNvPr id="3" name="Content Placeholder 2">
            <a:extLst>
              <a:ext uri="{FF2B5EF4-FFF2-40B4-BE49-F238E27FC236}">
                <a16:creationId xmlns:a16="http://schemas.microsoft.com/office/drawing/2014/main" id="{9FD96549-9672-46B4-89EE-8CC2BA8D34F6}"/>
              </a:ext>
            </a:extLst>
          </p:cNvPr>
          <p:cNvSpPr>
            <a:spLocks noGrp="1"/>
          </p:cNvSpPr>
          <p:nvPr>
            <p:ph sz="quarter" idx="10"/>
          </p:nvPr>
        </p:nvSpPr>
        <p:spPr>
          <a:xfrm>
            <a:off x="441364" y="1602000"/>
            <a:ext cx="8229600" cy="4248000"/>
          </a:xfrm>
        </p:spPr>
        <p:txBody>
          <a:bodyPr/>
          <a:lstStyle/>
          <a:p>
            <a:pPr marL="342900" indent="-342900">
              <a:buClr>
                <a:srgbClr val="0070C0"/>
              </a:buClr>
              <a:buFont typeface="Arial" panose="020B0604020202020204" pitchFamily="34" charset="0"/>
              <a:buChar char="•"/>
            </a:pPr>
            <a:r>
              <a:rPr lang="en-GB" b="1" dirty="0"/>
              <a:t>Work-style conflict</a:t>
            </a:r>
            <a:r>
              <a:rPr lang="en-GB" dirty="0"/>
              <a:t>: as there are different management styles. so there are differing work styles as well. Some team members will work at a slower pace, and with greater deliberation, from others, while some will move quickly from task to task. In this situation some team members will feel pressured, while others are frustrated for waiting. Sensitivity and understanding is required in this situation.</a:t>
            </a:r>
          </a:p>
          <a:p>
            <a:pPr marL="342900" indent="-342900">
              <a:buClr>
                <a:srgbClr val="0070C0"/>
              </a:buClr>
              <a:buFont typeface="Arial" panose="020B0604020202020204" pitchFamily="34" charset="0"/>
              <a:buChar char="•"/>
            </a:pPr>
            <a:r>
              <a:rPr lang="en-GB" b="1" dirty="0"/>
              <a:t>Personality clashes </a:t>
            </a:r>
            <a:r>
              <a:rPr lang="en-GB" dirty="0"/>
              <a:t>are perhaps the most common source of team conflict. It might be difficult to work with someone who’s personality is very different from your own. In these situation every team member must learn tolerance and keep focused on team goals.</a:t>
            </a:r>
          </a:p>
        </p:txBody>
      </p:sp>
    </p:spTree>
    <p:extLst>
      <p:ext uri="{BB962C8B-B14F-4D97-AF65-F5344CB8AC3E}">
        <p14:creationId xmlns:p14="http://schemas.microsoft.com/office/powerpoint/2010/main" val="13284845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ACA6AB-4770-445C-A126-5C4247138EF4}"/>
              </a:ext>
            </a:extLst>
          </p:cNvPr>
          <p:cNvSpPr>
            <a:spLocks noGrp="1"/>
          </p:cNvSpPr>
          <p:nvPr>
            <p:ph type="title"/>
          </p:nvPr>
        </p:nvSpPr>
        <p:spPr/>
        <p:txBody>
          <a:bodyPr/>
          <a:lstStyle/>
          <a:p>
            <a:r>
              <a:rPr lang="en-GB" dirty="0"/>
              <a:t>Conflict resolution</a:t>
            </a:r>
          </a:p>
        </p:txBody>
      </p:sp>
      <p:sp>
        <p:nvSpPr>
          <p:cNvPr id="3" name="Content Placeholder 2">
            <a:extLst>
              <a:ext uri="{FF2B5EF4-FFF2-40B4-BE49-F238E27FC236}">
                <a16:creationId xmlns:a16="http://schemas.microsoft.com/office/drawing/2014/main" id="{13B0D53D-4CA6-49D5-8DDA-BC048CA51E67}"/>
              </a:ext>
            </a:extLst>
          </p:cNvPr>
          <p:cNvSpPr>
            <a:spLocks noGrp="1"/>
          </p:cNvSpPr>
          <p:nvPr>
            <p:ph sz="quarter" idx="10"/>
          </p:nvPr>
        </p:nvSpPr>
        <p:spPr>
          <a:xfrm>
            <a:off x="457200" y="1512000"/>
            <a:ext cx="4474840" cy="4248000"/>
          </a:xfrm>
        </p:spPr>
        <p:txBody>
          <a:bodyPr/>
          <a:lstStyle/>
          <a:p>
            <a:pPr marL="342900" indent="-342900">
              <a:buClr>
                <a:srgbClr val="0070C0"/>
              </a:buClr>
              <a:buFont typeface="Arial" panose="020B0604020202020204" pitchFamily="34" charset="0"/>
              <a:buChar char="•"/>
            </a:pPr>
            <a:r>
              <a:rPr lang="en-GB" dirty="0"/>
              <a:t>Because unresolved conflict can be so damaging in any organisation, a number of models of conflict resolution have been developed over the last 50 years.</a:t>
            </a:r>
          </a:p>
          <a:p>
            <a:pPr marL="342900" indent="-342900">
              <a:buClr>
                <a:srgbClr val="0070C0"/>
              </a:buClr>
              <a:buFont typeface="Arial" panose="020B0604020202020204" pitchFamily="34" charset="0"/>
              <a:buChar char="•"/>
            </a:pPr>
            <a:r>
              <a:rPr lang="en-GB" dirty="0"/>
              <a:t>The most famous of these in the Thomas–Kilmann model developed in the 1970s (Kenneth Thomas and Ralph Kilmann).</a:t>
            </a:r>
          </a:p>
          <a:p>
            <a:pPr marL="342900" indent="-342900">
              <a:buClr>
                <a:srgbClr val="0070C0"/>
              </a:buClr>
              <a:buFont typeface="Arial" panose="020B0604020202020204" pitchFamily="34" charset="0"/>
              <a:buChar char="•"/>
            </a:pPr>
            <a:r>
              <a:rPr lang="en-GB" dirty="0"/>
              <a:t>This model defines five styles of two-way conflict resolution, dependent on the strength-of-feeling of the protagonists.</a:t>
            </a:r>
          </a:p>
        </p:txBody>
      </p:sp>
      <p:pic>
        <p:nvPicPr>
          <p:cNvPr id="5" name="Picture 4" descr="A picture containing timeline&#10;&#10;Description automatically generated">
            <a:extLst>
              <a:ext uri="{FF2B5EF4-FFF2-40B4-BE49-F238E27FC236}">
                <a16:creationId xmlns:a16="http://schemas.microsoft.com/office/drawing/2014/main" id="{3D19A887-5B00-46AC-9A9A-21525FC2910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76056" y="1669472"/>
            <a:ext cx="3846739" cy="3933056"/>
          </a:xfrm>
          <a:prstGeom prst="rect">
            <a:avLst/>
          </a:prstGeom>
        </p:spPr>
      </p:pic>
    </p:spTree>
    <p:extLst>
      <p:ext uri="{BB962C8B-B14F-4D97-AF65-F5344CB8AC3E}">
        <p14:creationId xmlns:p14="http://schemas.microsoft.com/office/powerpoint/2010/main" val="10932983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F1E092-8998-4867-A184-75B7DDC9ECFC}"/>
              </a:ext>
            </a:extLst>
          </p:cNvPr>
          <p:cNvSpPr>
            <a:spLocks noGrp="1"/>
          </p:cNvSpPr>
          <p:nvPr>
            <p:ph type="title"/>
          </p:nvPr>
        </p:nvSpPr>
        <p:spPr/>
        <p:txBody>
          <a:bodyPr/>
          <a:lstStyle/>
          <a:p>
            <a:r>
              <a:rPr lang="en-GB" dirty="0"/>
              <a:t>Thomas–Kilmann conflict resolution types (1)</a:t>
            </a:r>
          </a:p>
        </p:txBody>
      </p:sp>
      <p:sp>
        <p:nvSpPr>
          <p:cNvPr id="3" name="Content Placeholder 2">
            <a:extLst>
              <a:ext uri="{FF2B5EF4-FFF2-40B4-BE49-F238E27FC236}">
                <a16:creationId xmlns:a16="http://schemas.microsoft.com/office/drawing/2014/main" id="{C159B37B-E01D-4C2D-9FD0-DEB622A61DA9}"/>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GB" b="1" dirty="0"/>
              <a:t>Competing:</a:t>
            </a:r>
            <a:r>
              <a:rPr lang="en-GB" dirty="0"/>
              <a:t> Here the counterparties champion their own position with rigour and without concession. This conflict is resolved by power – the party with the greatest authority wins.</a:t>
            </a:r>
          </a:p>
          <a:p>
            <a:pPr marL="342900" indent="-342900">
              <a:buClr>
                <a:srgbClr val="0070C0"/>
              </a:buClr>
              <a:buFont typeface="Arial" panose="020B0604020202020204" pitchFamily="34" charset="0"/>
              <a:buChar char="•"/>
            </a:pPr>
            <a:r>
              <a:rPr lang="en-GB" b="1" dirty="0"/>
              <a:t>Accommodating:</a:t>
            </a:r>
            <a:r>
              <a:rPr lang="en-GB" dirty="0"/>
              <a:t> Is to concede the point. It’s the opposite of competing. It places priority on the counterparty’s position or point of view and resolution will demand self-sacrifice.</a:t>
            </a:r>
          </a:p>
          <a:p>
            <a:pPr marL="342900" indent="-342900">
              <a:buClr>
                <a:srgbClr val="0070C0"/>
              </a:buClr>
              <a:buFont typeface="Arial" panose="020B0604020202020204" pitchFamily="34" charset="0"/>
              <a:buChar char="•"/>
            </a:pPr>
            <a:r>
              <a:rPr lang="en-GB" b="1" dirty="0"/>
              <a:t>Avoiding:</a:t>
            </a:r>
            <a:r>
              <a:rPr lang="en-GB" dirty="0"/>
              <a:t> Involves stepping away from the conflict altogether. The conflict is ignored and perhaps deferred to another day.</a:t>
            </a:r>
          </a:p>
        </p:txBody>
      </p:sp>
    </p:spTree>
    <p:extLst>
      <p:ext uri="{BB962C8B-B14F-4D97-AF65-F5344CB8AC3E}">
        <p14:creationId xmlns:p14="http://schemas.microsoft.com/office/powerpoint/2010/main" val="14852070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34543" y="980728"/>
            <a:ext cx="8229600" cy="382588"/>
          </a:xfrm>
        </p:spPr>
        <p:txBody>
          <a:bodyPr/>
          <a:lstStyle/>
          <a:p>
            <a:r>
              <a:rPr lang="en-US" dirty="0">
                <a:ea typeface="ＭＳ Ｐゴシック" pitchFamily="-105" charset="-128"/>
                <a:cs typeface="ＭＳ Ｐゴシック" pitchFamily="-105" charset="-128"/>
              </a:rPr>
              <a:t>Learning objectives (1)</a:t>
            </a:r>
          </a:p>
        </p:txBody>
      </p:sp>
      <p:sp>
        <p:nvSpPr>
          <p:cNvPr id="3075" name="Content Placeholder 2"/>
          <p:cNvSpPr>
            <a:spLocks noGrp="1"/>
          </p:cNvSpPr>
          <p:nvPr>
            <p:ph sz="quarter" idx="10"/>
          </p:nvPr>
        </p:nvSpPr>
        <p:spPr>
          <a:xfrm>
            <a:off x="457200" y="1512000"/>
            <a:ext cx="8229600" cy="4248000"/>
          </a:xfrm>
        </p:spPr>
        <p:txBody>
          <a:bodyPr/>
          <a:lstStyle/>
          <a:p>
            <a:pPr marL="342900" indent="-342900">
              <a:buClr>
                <a:srgbClr val="0077E3"/>
              </a:buClr>
              <a:buFont typeface="Arial" panose="020B0604020202020204" pitchFamily="34" charset="0"/>
              <a:buChar char="•"/>
            </a:pPr>
            <a:r>
              <a:rPr lang="en-GB" dirty="0">
                <a:ea typeface="ＭＳ Ｐゴシック" pitchFamily="-105" charset="-128"/>
                <a:cs typeface="ＭＳ Ｐゴシック" pitchFamily="-105" charset="-128"/>
              </a:rPr>
              <a:t>Learn about the different teams and collaborative groupings that exist in organisations and the reasons for setting up a team, including temporary teams for projects, full-time working teams that involve different functions and stakeholders, and remote/dispersed teams that operate across multiple locations.</a:t>
            </a:r>
          </a:p>
          <a:p>
            <a:pPr marL="342900" indent="-342900">
              <a:buClr>
                <a:srgbClr val="0077E3"/>
              </a:buClr>
              <a:buFont typeface="Arial" panose="020B0604020202020204" pitchFamily="34" charset="0"/>
              <a:buChar char="•"/>
            </a:pPr>
            <a:r>
              <a:rPr lang="en-GB" dirty="0">
                <a:ea typeface="ＭＳ Ｐゴシック" pitchFamily="-105" charset="-128"/>
                <a:cs typeface="ＭＳ Ｐゴシック" pitchFamily="-105" charset="-128"/>
              </a:rPr>
              <a:t>Understand the different roles in a team, the importance of working as part of a team and the benefits to individuals and the organisation of team working. Also, appreciate the impact of team dynamics on team success.</a:t>
            </a:r>
          </a:p>
          <a:p>
            <a:pPr marL="342900" indent="-342900">
              <a:buClr>
                <a:srgbClr val="0077E3"/>
              </a:buClr>
              <a:buFont typeface="Arial" panose="020B0604020202020204" pitchFamily="34" charset="0"/>
              <a:buChar char="•"/>
            </a:pPr>
            <a:r>
              <a:rPr lang="en-GB" dirty="0">
                <a:ea typeface="ＭＳ Ｐゴシック" pitchFamily="-105" charset="-128"/>
                <a:cs typeface="ＭＳ Ｐゴシック" pitchFamily="-105" charset="-128"/>
              </a:rPr>
              <a:t>Study Belbin’s model of team roles: the different roles described and how the different roles support team working within an organisation.</a:t>
            </a:r>
            <a:endParaRPr dirty="0">
              <a:ea typeface="ＭＳ Ｐゴシック" pitchFamily="-105" charset="-128"/>
              <a:cs typeface="ＭＳ Ｐゴシック" pitchFamily="-105"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1AC694-9877-405F-B669-0D2D30A5092A}"/>
              </a:ext>
            </a:extLst>
          </p:cNvPr>
          <p:cNvSpPr>
            <a:spLocks noGrp="1"/>
          </p:cNvSpPr>
          <p:nvPr>
            <p:ph type="title"/>
          </p:nvPr>
        </p:nvSpPr>
        <p:spPr/>
        <p:txBody>
          <a:bodyPr/>
          <a:lstStyle/>
          <a:p>
            <a:r>
              <a:rPr lang="en-GB" dirty="0"/>
              <a:t>Thomas–Kilmann conflict resolution types (2)</a:t>
            </a:r>
          </a:p>
        </p:txBody>
      </p:sp>
      <p:sp>
        <p:nvSpPr>
          <p:cNvPr id="3" name="Content Placeholder 2">
            <a:extLst>
              <a:ext uri="{FF2B5EF4-FFF2-40B4-BE49-F238E27FC236}">
                <a16:creationId xmlns:a16="http://schemas.microsoft.com/office/drawing/2014/main" id="{19F59E3A-426A-4C80-8FBC-2FBEFBE61774}"/>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GB" b="1" dirty="0"/>
              <a:t>Collaboration:</a:t>
            </a:r>
            <a:r>
              <a:rPr lang="en-GB" dirty="0"/>
              <a:t> The opposite of avoiding. Both parties openly and honestly advance their argument, seek to understand the counterparty’s position in detail and looks for the benefits in their position. The outcome is the definition of an agreed and optimal solution.</a:t>
            </a:r>
          </a:p>
        </p:txBody>
      </p:sp>
      <p:pic>
        <p:nvPicPr>
          <p:cNvPr id="5" name="Picture 4" descr="A close-up of a person shaking hands&#10;&#10;Description automatically generated with low confidence">
            <a:extLst>
              <a:ext uri="{FF2B5EF4-FFF2-40B4-BE49-F238E27FC236}">
                <a16:creationId xmlns:a16="http://schemas.microsoft.com/office/drawing/2014/main" id="{0DEEC974-1C63-4D17-9044-33B6997D22F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59308" y="3530261"/>
            <a:ext cx="4284692" cy="2147756"/>
          </a:xfrm>
          <a:prstGeom prst="rect">
            <a:avLst/>
          </a:prstGeom>
        </p:spPr>
      </p:pic>
      <p:sp>
        <p:nvSpPr>
          <p:cNvPr id="7" name="TextBox 6">
            <a:extLst>
              <a:ext uri="{FF2B5EF4-FFF2-40B4-BE49-F238E27FC236}">
                <a16:creationId xmlns:a16="http://schemas.microsoft.com/office/drawing/2014/main" id="{8B976503-E66F-4946-B483-83E405497892}"/>
              </a:ext>
            </a:extLst>
          </p:cNvPr>
          <p:cNvSpPr txBox="1"/>
          <p:nvPr/>
        </p:nvSpPr>
        <p:spPr>
          <a:xfrm>
            <a:off x="372254" y="3326867"/>
            <a:ext cx="4487054" cy="2554545"/>
          </a:xfrm>
          <a:prstGeom prst="rect">
            <a:avLst/>
          </a:prstGeom>
          <a:noFill/>
        </p:spPr>
        <p:txBody>
          <a:bodyPr wrap="square">
            <a:spAutoFit/>
          </a:bodyPr>
          <a:lstStyle/>
          <a:p>
            <a:pPr marL="342900" indent="-342900">
              <a:buClr>
                <a:srgbClr val="0070C0"/>
              </a:buClr>
              <a:buFont typeface="Arial" panose="020B0604020202020204" pitchFamily="34" charset="0"/>
              <a:buChar char="•"/>
            </a:pPr>
            <a:r>
              <a:rPr lang="en-GB" b="1" dirty="0"/>
              <a:t>Compromising: </a:t>
            </a:r>
            <a:r>
              <a:rPr lang="en-GB" dirty="0"/>
              <a:t>about negotiating a mutually acceptable position where both parties perhaps concede a part and retain a part. This method of resolution is often completed more quickly that collaboration, but the outcome might not be optimal.</a:t>
            </a:r>
          </a:p>
        </p:txBody>
      </p:sp>
    </p:spTree>
    <p:extLst>
      <p:ext uri="{BB962C8B-B14F-4D97-AF65-F5344CB8AC3E}">
        <p14:creationId xmlns:p14="http://schemas.microsoft.com/office/powerpoint/2010/main" val="41158262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4D0EB8-B78C-40E3-B4DF-891AF2F9F0D2}"/>
              </a:ext>
            </a:extLst>
          </p:cNvPr>
          <p:cNvSpPr>
            <a:spLocks noGrp="1"/>
          </p:cNvSpPr>
          <p:nvPr>
            <p:ph type="title"/>
          </p:nvPr>
        </p:nvSpPr>
        <p:spPr/>
        <p:txBody>
          <a:bodyPr/>
          <a:lstStyle/>
          <a:p>
            <a:r>
              <a:rPr lang="en-GB" dirty="0"/>
              <a:t>Team management</a:t>
            </a:r>
          </a:p>
        </p:txBody>
      </p:sp>
      <p:sp>
        <p:nvSpPr>
          <p:cNvPr id="3" name="Content Placeholder 2">
            <a:extLst>
              <a:ext uri="{FF2B5EF4-FFF2-40B4-BE49-F238E27FC236}">
                <a16:creationId xmlns:a16="http://schemas.microsoft.com/office/drawing/2014/main" id="{D4657954-364D-4AA4-ADF0-D48543FB53F2}"/>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GB" dirty="0"/>
              <a:t>Team management poses different challenges to operational management because team members tend to report indirectly to the team leader.</a:t>
            </a:r>
          </a:p>
          <a:p>
            <a:pPr marL="342900" indent="-342900">
              <a:buClr>
                <a:srgbClr val="0070C0"/>
              </a:buClr>
              <a:buFont typeface="Arial" panose="020B0604020202020204" pitchFamily="34" charset="0"/>
              <a:buChar char="•"/>
            </a:pPr>
            <a:r>
              <a:rPr lang="en-GB" dirty="0"/>
              <a:t>The process will be eased by having a clear and agreed project plan that illustrates how the overall goal is achieved through the completion of discrete but related tasks.</a:t>
            </a:r>
          </a:p>
          <a:p>
            <a:pPr marL="342900" indent="-342900">
              <a:buClr>
                <a:srgbClr val="0070C0"/>
              </a:buClr>
              <a:buFont typeface="Arial" panose="020B0604020202020204" pitchFamily="34" charset="0"/>
              <a:buChar char="•"/>
            </a:pPr>
            <a:r>
              <a:rPr lang="en-GB" dirty="0"/>
              <a:t>Progress against the plan will be continually reviewed at team meetings and barriers overcome by methods previously discussed. Sometimes the plan will be amended.</a:t>
            </a:r>
          </a:p>
          <a:p>
            <a:pPr marL="342900" indent="-342900">
              <a:buClr>
                <a:srgbClr val="0070C0"/>
              </a:buClr>
              <a:buFont typeface="Arial" panose="020B0604020202020204" pitchFamily="34" charset="0"/>
              <a:buChar char="•"/>
            </a:pPr>
            <a:r>
              <a:rPr lang="en-GB" dirty="0"/>
              <a:t>Otherwise, performance management and disciplinary processes may have to be deployed to ensure progress continues to be made.</a:t>
            </a:r>
          </a:p>
        </p:txBody>
      </p:sp>
    </p:spTree>
    <p:extLst>
      <p:ext uri="{BB962C8B-B14F-4D97-AF65-F5344CB8AC3E}">
        <p14:creationId xmlns:p14="http://schemas.microsoft.com/office/powerpoint/2010/main" val="20176749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5B1E75-AEA9-4B4B-9E65-04A850626F07}"/>
              </a:ext>
            </a:extLst>
          </p:cNvPr>
          <p:cNvSpPr>
            <a:spLocks noGrp="1"/>
          </p:cNvSpPr>
          <p:nvPr>
            <p:ph type="title"/>
          </p:nvPr>
        </p:nvSpPr>
        <p:spPr/>
        <p:txBody>
          <a:bodyPr/>
          <a:lstStyle/>
          <a:p>
            <a:r>
              <a:rPr lang="en-GB" dirty="0"/>
              <a:t>Shared-goals and buy-in</a:t>
            </a:r>
          </a:p>
        </p:txBody>
      </p:sp>
      <p:sp>
        <p:nvSpPr>
          <p:cNvPr id="3" name="Content Placeholder 2">
            <a:extLst>
              <a:ext uri="{FF2B5EF4-FFF2-40B4-BE49-F238E27FC236}">
                <a16:creationId xmlns:a16="http://schemas.microsoft.com/office/drawing/2014/main" id="{E1C66101-DE34-4F7D-9C46-203E153DC986}"/>
              </a:ext>
            </a:extLst>
          </p:cNvPr>
          <p:cNvSpPr>
            <a:spLocks noGrp="1"/>
          </p:cNvSpPr>
          <p:nvPr>
            <p:ph sz="quarter" idx="10"/>
          </p:nvPr>
        </p:nvSpPr>
        <p:spPr>
          <a:xfrm>
            <a:off x="457200" y="1512000"/>
            <a:ext cx="8686800" cy="4248000"/>
          </a:xfrm>
        </p:spPr>
        <p:txBody>
          <a:bodyPr/>
          <a:lstStyle/>
          <a:p>
            <a:pPr marL="342900" indent="-342900">
              <a:spcBef>
                <a:spcPts val="800"/>
              </a:spcBef>
              <a:spcAft>
                <a:spcPts val="800"/>
              </a:spcAft>
              <a:buClr>
                <a:srgbClr val="0070C0"/>
              </a:buClr>
              <a:buFont typeface="Arial" panose="020B0604020202020204" pitchFamily="34" charset="0"/>
              <a:buChar char="•"/>
            </a:pPr>
            <a:r>
              <a:rPr lang="en-GB" dirty="0"/>
              <a:t>A foundational principle of a high-performing team is a shared ownership of project goals.</a:t>
            </a:r>
          </a:p>
          <a:p>
            <a:pPr marL="342900" indent="-342900">
              <a:spcBef>
                <a:spcPts val="800"/>
              </a:spcBef>
              <a:spcAft>
                <a:spcPts val="800"/>
              </a:spcAft>
              <a:buClr>
                <a:srgbClr val="0070C0"/>
              </a:buClr>
              <a:buFont typeface="Arial" panose="020B0604020202020204" pitchFamily="34" charset="0"/>
              <a:buChar char="•"/>
            </a:pPr>
            <a:r>
              <a:rPr lang="en-GB" dirty="0"/>
              <a:t>The project manager/team leader will assume responsibility for sharing the goals with team members and obtaining and maintaining  their commitment.</a:t>
            </a:r>
          </a:p>
        </p:txBody>
      </p:sp>
      <p:pic>
        <p:nvPicPr>
          <p:cNvPr id="5" name="Picture 4" descr="A picture containing text, clipart&#10;&#10;Description automatically generated">
            <a:extLst>
              <a:ext uri="{FF2B5EF4-FFF2-40B4-BE49-F238E27FC236}">
                <a16:creationId xmlns:a16="http://schemas.microsoft.com/office/drawing/2014/main" id="{988EDB7B-FA2B-4969-804F-3C13F5577AF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084168" y="3357801"/>
            <a:ext cx="2952328" cy="2520280"/>
          </a:xfrm>
          <a:prstGeom prst="rect">
            <a:avLst/>
          </a:prstGeom>
        </p:spPr>
      </p:pic>
      <p:sp>
        <p:nvSpPr>
          <p:cNvPr id="7" name="TextBox 6">
            <a:extLst>
              <a:ext uri="{FF2B5EF4-FFF2-40B4-BE49-F238E27FC236}">
                <a16:creationId xmlns:a16="http://schemas.microsoft.com/office/drawing/2014/main" id="{DC9F6DF8-DDB3-4119-997C-41FBA8D74149}"/>
              </a:ext>
            </a:extLst>
          </p:cNvPr>
          <p:cNvSpPr txBox="1"/>
          <p:nvPr/>
        </p:nvSpPr>
        <p:spPr>
          <a:xfrm>
            <a:off x="404267" y="3348276"/>
            <a:ext cx="5770984" cy="2862322"/>
          </a:xfrm>
          <a:prstGeom prst="rect">
            <a:avLst/>
          </a:prstGeom>
          <a:noFill/>
        </p:spPr>
        <p:txBody>
          <a:bodyPr wrap="square">
            <a:spAutoFit/>
          </a:bodyPr>
          <a:lstStyle/>
          <a:p>
            <a:pPr marL="342900" indent="-342900">
              <a:buClr>
                <a:srgbClr val="0070C0"/>
              </a:buClr>
              <a:buFont typeface="Arial" panose="020B0604020202020204" pitchFamily="34" charset="0"/>
              <a:buChar char="•"/>
            </a:pPr>
            <a:r>
              <a:rPr lang="en-GB" dirty="0"/>
              <a:t>Through progress reviews, the team upholds this commitment and adopts forms of working that ensure the component tasks are completed on time, in full.</a:t>
            </a:r>
          </a:p>
          <a:p>
            <a:pPr marL="342900" indent="-342900">
              <a:buClr>
                <a:srgbClr val="0070C0"/>
              </a:buClr>
              <a:buFont typeface="Arial" panose="020B0604020202020204" pitchFamily="34" charset="0"/>
              <a:buChar char="•"/>
            </a:pPr>
            <a:endParaRPr lang="en-GB" dirty="0"/>
          </a:p>
          <a:p>
            <a:pPr marL="342900" indent="-342900">
              <a:buClr>
                <a:srgbClr val="0070C0"/>
              </a:buClr>
              <a:buFont typeface="Arial" panose="020B0604020202020204" pitchFamily="34" charset="0"/>
              <a:buChar char="•"/>
            </a:pPr>
            <a:r>
              <a:rPr lang="en-GB" dirty="0"/>
              <a:t>Ultimately, while primary goals are shared, team members are individually responsible for completing allocated tasks and should seek (and offer) support when appropriate.</a:t>
            </a:r>
          </a:p>
        </p:txBody>
      </p:sp>
    </p:spTree>
    <p:extLst>
      <p:ext uri="{BB962C8B-B14F-4D97-AF65-F5344CB8AC3E}">
        <p14:creationId xmlns:p14="http://schemas.microsoft.com/office/powerpoint/2010/main" val="32482120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618666-869B-44EB-B9AD-5D0F05F279BF}"/>
              </a:ext>
            </a:extLst>
          </p:cNvPr>
          <p:cNvSpPr>
            <a:spLocks noGrp="1"/>
          </p:cNvSpPr>
          <p:nvPr>
            <p:ph type="title"/>
          </p:nvPr>
        </p:nvSpPr>
        <p:spPr/>
        <p:txBody>
          <a:bodyPr/>
          <a:lstStyle/>
          <a:p>
            <a:r>
              <a:rPr lang="en-GB" dirty="0"/>
              <a:t>The communication process</a:t>
            </a:r>
          </a:p>
        </p:txBody>
      </p:sp>
      <p:sp>
        <p:nvSpPr>
          <p:cNvPr id="3" name="Content Placeholder 2">
            <a:extLst>
              <a:ext uri="{FF2B5EF4-FFF2-40B4-BE49-F238E27FC236}">
                <a16:creationId xmlns:a16="http://schemas.microsoft.com/office/drawing/2014/main" id="{7FCFF614-8C6A-4AFA-9E1F-9B9781F4FC77}"/>
              </a:ext>
            </a:extLst>
          </p:cNvPr>
          <p:cNvSpPr>
            <a:spLocks noGrp="1"/>
          </p:cNvSpPr>
          <p:nvPr>
            <p:ph sz="quarter" idx="10"/>
          </p:nvPr>
        </p:nvSpPr>
        <p:spPr>
          <a:xfrm>
            <a:off x="457200" y="1512000"/>
            <a:ext cx="4834880" cy="4248000"/>
          </a:xfrm>
        </p:spPr>
        <p:txBody>
          <a:bodyPr/>
          <a:lstStyle/>
          <a:p>
            <a:pPr marL="342900" indent="-342900">
              <a:buClr>
                <a:srgbClr val="0070C0"/>
              </a:buClr>
              <a:buFont typeface="Arial" panose="020B0604020202020204" pitchFamily="34" charset="0"/>
              <a:buChar char="•"/>
            </a:pPr>
            <a:r>
              <a:rPr lang="en-GB" dirty="0"/>
              <a:t>The most common method of managing a project is by a Gantt chart. This document – the project plan – breaks the overall project down to  a series of sequential tasks and defines an end point. The Gantt chart will be updated and amended as required. It is a shared resource that defines the tasks allocated to each team member.</a:t>
            </a:r>
          </a:p>
          <a:p>
            <a:pPr marL="342900" indent="-342900">
              <a:buFont typeface="Arial" panose="020B0604020202020204" pitchFamily="34" charset="0"/>
              <a:buChar char="•"/>
            </a:pPr>
            <a:endParaRPr lang="en-GB" dirty="0"/>
          </a:p>
        </p:txBody>
      </p:sp>
      <p:pic>
        <p:nvPicPr>
          <p:cNvPr id="5" name="Picture 4" descr="A picture containing diagram&#10;&#10;Description automatically generated">
            <a:extLst>
              <a:ext uri="{FF2B5EF4-FFF2-40B4-BE49-F238E27FC236}">
                <a16:creationId xmlns:a16="http://schemas.microsoft.com/office/drawing/2014/main" id="{C39B870A-412D-4466-A5BB-A023CBADF31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436096" y="1512000"/>
            <a:ext cx="3707904" cy="2471936"/>
          </a:xfrm>
          <a:prstGeom prst="rect">
            <a:avLst/>
          </a:prstGeom>
        </p:spPr>
      </p:pic>
      <p:sp>
        <p:nvSpPr>
          <p:cNvPr id="7" name="TextBox 6">
            <a:extLst>
              <a:ext uri="{FF2B5EF4-FFF2-40B4-BE49-F238E27FC236}">
                <a16:creationId xmlns:a16="http://schemas.microsoft.com/office/drawing/2014/main" id="{C379F225-57A5-49E0-BF2B-0F0890DFAB28}"/>
              </a:ext>
            </a:extLst>
          </p:cNvPr>
          <p:cNvSpPr txBox="1"/>
          <p:nvPr/>
        </p:nvSpPr>
        <p:spPr>
          <a:xfrm>
            <a:off x="431032" y="4557973"/>
            <a:ext cx="8389440" cy="1323439"/>
          </a:xfrm>
          <a:prstGeom prst="rect">
            <a:avLst/>
          </a:prstGeom>
          <a:noFill/>
        </p:spPr>
        <p:txBody>
          <a:bodyPr wrap="square">
            <a:spAutoFit/>
          </a:bodyPr>
          <a:lstStyle/>
          <a:p>
            <a:pPr marL="342900" indent="-342900">
              <a:buClr>
                <a:srgbClr val="0070C0"/>
              </a:buClr>
              <a:buFont typeface="Arial" panose="020B0604020202020204" pitchFamily="34" charset="0"/>
              <a:buChar char="•"/>
            </a:pPr>
            <a:r>
              <a:rPr lang="en-GB" dirty="0"/>
              <a:t>Team meeting agendas will be centred on monitoring progress against the plan. All project issues raised, such as delays or under-/over-spend, are formally recorded and communicated to the project sponsor and all other stakeholders, according to their needs.</a:t>
            </a:r>
          </a:p>
        </p:txBody>
      </p:sp>
    </p:spTree>
    <p:extLst>
      <p:ext uri="{BB962C8B-B14F-4D97-AF65-F5344CB8AC3E}">
        <p14:creationId xmlns:p14="http://schemas.microsoft.com/office/powerpoint/2010/main" val="23266811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E6949-E33C-948E-C4B1-B97EC0448472}"/>
              </a:ext>
            </a:extLst>
          </p:cNvPr>
          <p:cNvSpPr>
            <a:spLocks noGrp="1"/>
          </p:cNvSpPr>
          <p:nvPr>
            <p:ph type="title"/>
          </p:nvPr>
        </p:nvSpPr>
        <p:spPr/>
        <p:txBody>
          <a:bodyPr/>
          <a:lstStyle/>
          <a:p>
            <a:r>
              <a:rPr lang="en-US" dirty="0"/>
              <a:t>Other communication methods</a:t>
            </a:r>
            <a:endParaRPr lang="en-GB" dirty="0"/>
          </a:p>
        </p:txBody>
      </p:sp>
      <p:sp>
        <p:nvSpPr>
          <p:cNvPr id="3" name="Content Placeholder 2">
            <a:extLst>
              <a:ext uri="{FF2B5EF4-FFF2-40B4-BE49-F238E27FC236}">
                <a16:creationId xmlns:a16="http://schemas.microsoft.com/office/drawing/2014/main" id="{187B0B4B-0C97-32BA-02D5-F314BF79B66E}"/>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t>While a Gantt chart provides visibility of overall project tasks and timetable, other formal documentation will communicate information to the right people at the right time.</a:t>
            </a:r>
          </a:p>
          <a:p>
            <a:pPr marL="342900" indent="-342900">
              <a:buClr>
                <a:srgbClr val="0070C0"/>
              </a:buClr>
              <a:buFont typeface="Arial" panose="020B0604020202020204" pitchFamily="34" charset="0"/>
              <a:buChar char="•"/>
            </a:pPr>
            <a:r>
              <a:rPr lang="en-US" dirty="0"/>
              <a:t>The project plan is a key document that defines the scope and objectives of the project, any allocated budgets and an identification of all stakeholders.</a:t>
            </a:r>
          </a:p>
          <a:p>
            <a:pPr marL="342900" indent="-342900">
              <a:buClr>
                <a:srgbClr val="0070C0"/>
              </a:buClr>
              <a:buFont typeface="Arial" panose="020B0604020202020204" pitchFamily="34" charset="0"/>
              <a:buChar char="•"/>
            </a:pPr>
            <a:r>
              <a:rPr lang="en-US" dirty="0"/>
              <a:t>All meetings should follow a pre-issued agenda and the minutes published in a timely manner; minutes will define the actions arising, allocate a person responsible and a target completion date.</a:t>
            </a:r>
          </a:p>
          <a:p>
            <a:pPr marL="342900" indent="-342900">
              <a:buClr>
                <a:srgbClr val="0070C0"/>
              </a:buClr>
              <a:buFont typeface="Arial" panose="020B0604020202020204" pitchFamily="34" charset="0"/>
              <a:buChar char="•"/>
            </a:pPr>
            <a:r>
              <a:rPr lang="en-US" dirty="0"/>
              <a:t>It is good practice that all nominated responsible persons attend the meeting, so their agreement is established.</a:t>
            </a:r>
            <a:endParaRPr lang="en-GB" dirty="0"/>
          </a:p>
        </p:txBody>
      </p:sp>
    </p:spTree>
    <p:extLst>
      <p:ext uri="{BB962C8B-B14F-4D97-AF65-F5344CB8AC3E}">
        <p14:creationId xmlns:p14="http://schemas.microsoft.com/office/powerpoint/2010/main" val="25388872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F7BE6693-F5A6-68AB-209D-8BC75942DD6D}"/>
              </a:ext>
            </a:extLst>
          </p:cNvPr>
          <p:cNvSpPr txBox="1"/>
          <p:nvPr/>
        </p:nvSpPr>
        <p:spPr>
          <a:xfrm>
            <a:off x="1967045" y="6237312"/>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Learning objectives (2)</a:t>
            </a:r>
          </a:p>
        </p:txBody>
      </p:sp>
      <p:sp>
        <p:nvSpPr>
          <p:cNvPr id="3075" name="Content Placeholder 2"/>
          <p:cNvSpPr>
            <a:spLocks noGrp="1"/>
          </p:cNvSpPr>
          <p:nvPr>
            <p:ph sz="quarter" idx="10"/>
          </p:nvPr>
        </p:nvSpPr>
        <p:spPr>
          <a:xfrm>
            <a:off x="251520" y="1512000"/>
            <a:ext cx="8363272" cy="4248000"/>
          </a:xfrm>
        </p:spPr>
        <p:txBody>
          <a:bodyPr/>
          <a:lstStyle/>
          <a:p>
            <a:pPr marL="558800" lvl="1" indent="-342900">
              <a:buFont typeface="Arial" panose="020B0604020202020204" pitchFamily="34" charset="0"/>
              <a:buChar char="•"/>
            </a:pPr>
            <a:r>
              <a:rPr lang="en-GB" dirty="0">
                <a:ea typeface="ＭＳ Ｐゴシック" pitchFamily="-105" charset="-128"/>
                <a:cs typeface="ＭＳ Ｐゴシック" pitchFamily="-105" charset="-128"/>
              </a:rPr>
              <a:t>To assess the impact any conflict in the team can have on the project/organisation and the ways to resolve conflict.</a:t>
            </a:r>
          </a:p>
          <a:p>
            <a:pPr marL="558800" lvl="1" indent="-342900">
              <a:buFont typeface="Arial" panose="020B0604020202020204" pitchFamily="34" charset="0"/>
              <a:buChar char="•"/>
            </a:pPr>
            <a:r>
              <a:rPr lang="en-GB" dirty="0">
                <a:ea typeface="ＭＳ Ｐゴシック" pitchFamily="-105" charset="-128"/>
                <a:cs typeface="ＭＳ Ｐゴシック" pitchFamily="-105" charset="-128"/>
              </a:rPr>
              <a:t>Learn the methods used to manage team members, </a:t>
            </a:r>
            <a:r>
              <a:rPr lang="en-GB" dirty="0" err="1">
                <a:ea typeface="ＭＳ Ｐゴシック" pitchFamily="-105" charset="-128"/>
                <a:cs typeface="ＭＳ Ｐゴシック" pitchFamily="-105" charset="-128"/>
              </a:rPr>
              <a:t>eg</a:t>
            </a:r>
            <a:r>
              <a:rPr lang="en-GB" dirty="0">
                <a:ea typeface="ＭＳ Ｐゴシック" pitchFamily="-105" charset="-128"/>
                <a:cs typeface="ＭＳ Ｐゴシック" pitchFamily="-105" charset="-128"/>
              </a:rPr>
              <a:t> setting clear objectives and holding team members to account, managing poor performance by use of performance improvement plans, or disciplinary action when appropriate.</a:t>
            </a:r>
          </a:p>
          <a:p>
            <a:pPr marL="558800" lvl="1" indent="-342900">
              <a:buFont typeface="Arial" panose="020B0604020202020204" pitchFamily="34" charset="0"/>
              <a:buChar char="•"/>
            </a:pPr>
            <a:r>
              <a:rPr lang="en-GB" dirty="0">
                <a:ea typeface="ＭＳ Ｐゴシック" pitchFamily="-105" charset="-128"/>
                <a:cs typeface="ＭＳ Ｐゴシック" pitchFamily="-105" charset="-128"/>
              </a:rPr>
              <a:t>Understand the importance of all team members taking responsibility for developing each other to achieve shared goals, and the formal and informal ways this is done.</a:t>
            </a:r>
          </a:p>
          <a:p>
            <a:pPr marL="558800" lvl="1" indent="-342900">
              <a:buFont typeface="Arial" panose="020B0604020202020204" pitchFamily="34" charset="0"/>
              <a:buChar char="•"/>
            </a:pPr>
            <a:r>
              <a:rPr lang="en-GB" dirty="0">
                <a:ea typeface="ＭＳ Ｐゴシック" pitchFamily="-105" charset="-128"/>
                <a:cs typeface="ＭＳ Ｐゴシック" pitchFamily="-105" charset="-128"/>
              </a:rPr>
              <a:t>Develop a knowledge of the different types of communications media and methods to keep team members informed of plans, requirements and progress.</a:t>
            </a:r>
            <a:endParaRPr dirty="0">
              <a:ea typeface="ＭＳ Ｐゴシック" pitchFamily="-105" charset="-128"/>
              <a:cs typeface="ＭＳ Ｐゴシック" pitchFamily="-105" charset="-128"/>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7F5B5B-266A-400E-B68A-8BDFFA8B42F5}"/>
              </a:ext>
            </a:extLst>
          </p:cNvPr>
          <p:cNvSpPr>
            <a:spLocks noGrp="1"/>
          </p:cNvSpPr>
          <p:nvPr>
            <p:ph type="title"/>
          </p:nvPr>
        </p:nvSpPr>
        <p:spPr/>
        <p:txBody>
          <a:bodyPr/>
          <a:lstStyle/>
          <a:p>
            <a:r>
              <a:rPr lang="en-GB" dirty="0"/>
              <a:t>Collaborative working </a:t>
            </a:r>
            <a:r>
              <a:rPr lang="en-US" dirty="0"/>
              <a:t>–</a:t>
            </a:r>
            <a:r>
              <a:rPr lang="en-GB" dirty="0"/>
              <a:t> introduction</a:t>
            </a:r>
          </a:p>
        </p:txBody>
      </p:sp>
      <p:sp>
        <p:nvSpPr>
          <p:cNvPr id="3" name="Content Placeholder 2">
            <a:extLst>
              <a:ext uri="{FF2B5EF4-FFF2-40B4-BE49-F238E27FC236}">
                <a16:creationId xmlns:a16="http://schemas.microsoft.com/office/drawing/2014/main" id="{742D1134-384E-4125-8B15-DE40F181C1BF}"/>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GB" dirty="0"/>
              <a:t>Few employees work in complete isolation from their colleagues and collaborative working is the essence of most organisations, particularly commercial firms.</a:t>
            </a:r>
          </a:p>
          <a:p>
            <a:pPr marL="342900" indent="-342900">
              <a:buClr>
                <a:srgbClr val="0070C0"/>
              </a:buClr>
              <a:buFont typeface="Arial" panose="020B0604020202020204" pitchFamily="34" charset="0"/>
              <a:buChar char="•"/>
            </a:pPr>
            <a:r>
              <a:rPr lang="en-GB" dirty="0"/>
              <a:t>Frequently, however, groups of colleagues from across the organisation come together to perform a function that might not be a core organisational activity.</a:t>
            </a:r>
          </a:p>
        </p:txBody>
      </p:sp>
      <p:pic>
        <p:nvPicPr>
          <p:cNvPr id="5" name="Picture 4" descr="Diagram&#10;&#10;Description automatically generated">
            <a:extLst>
              <a:ext uri="{FF2B5EF4-FFF2-40B4-BE49-F238E27FC236}">
                <a16:creationId xmlns:a16="http://schemas.microsoft.com/office/drawing/2014/main" id="{6B02FAA4-2D42-4A32-ABCB-A25E5C4E00F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92080" y="3429000"/>
            <a:ext cx="3496352" cy="1748176"/>
          </a:xfrm>
          <a:prstGeom prst="rect">
            <a:avLst/>
          </a:prstGeom>
        </p:spPr>
      </p:pic>
      <p:sp>
        <p:nvSpPr>
          <p:cNvPr id="7" name="TextBox 6">
            <a:extLst>
              <a:ext uri="{FF2B5EF4-FFF2-40B4-BE49-F238E27FC236}">
                <a16:creationId xmlns:a16="http://schemas.microsoft.com/office/drawing/2014/main" id="{0D80FD67-C77C-4D0E-B62B-315420424A51}"/>
              </a:ext>
            </a:extLst>
          </p:cNvPr>
          <p:cNvSpPr txBox="1"/>
          <p:nvPr/>
        </p:nvSpPr>
        <p:spPr>
          <a:xfrm>
            <a:off x="355568" y="3708739"/>
            <a:ext cx="5152536" cy="2554545"/>
          </a:xfrm>
          <a:prstGeom prst="rect">
            <a:avLst/>
          </a:prstGeom>
          <a:noFill/>
        </p:spPr>
        <p:txBody>
          <a:bodyPr wrap="square">
            <a:spAutoFit/>
          </a:bodyPr>
          <a:lstStyle/>
          <a:p>
            <a:pPr marL="342900" indent="-342900">
              <a:buClr>
                <a:srgbClr val="0070C0"/>
              </a:buClr>
              <a:buFont typeface="Arial" panose="020B0604020202020204" pitchFamily="34" charset="0"/>
              <a:buChar char="•"/>
            </a:pPr>
            <a:r>
              <a:rPr lang="en-GB" dirty="0"/>
              <a:t>This formal collaboration might be to execute a project or a programme, and might be time-bound in nature, or permanent.</a:t>
            </a:r>
          </a:p>
          <a:p>
            <a:pPr marL="342900" indent="-342900">
              <a:buClr>
                <a:srgbClr val="0070C0"/>
              </a:buClr>
              <a:buFont typeface="Arial" panose="020B0604020202020204" pitchFamily="34" charset="0"/>
              <a:buChar char="•"/>
            </a:pPr>
            <a:endParaRPr lang="en-GB" dirty="0"/>
          </a:p>
          <a:p>
            <a:pPr marL="342900" indent="-342900">
              <a:buClr>
                <a:srgbClr val="0070C0"/>
              </a:buClr>
              <a:buFont typeface="Arial" panose="020B0604020202020204" pitchFamily="34" charset="0"/>
              <a:buChar char="•"/>
            </a:pPr>
            <a:r>
              <a:rPr lang="en-GB" dirty="0"/>
              <a:t>Colleagues working in such positions might adopt a different form of working from their ‘day job’.</a:t>
            </a:r>
          </a:p>
        </p:txBody>
      </p:sp>
    </p:spTree>
    <p:extLst>
      <p:ext uri="{BB962C8B-B14F-4D97-AF65-F5344CB8AC3E}">
        <p14:creationId xmlns:p14="http://schemas.microsoft.com/office/powerpoint/2010/main" val="18370553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B1FE0F-50C6-4265-ACD9-C71EB127DFD7}"/>
              </a:ext>
            </a:extLst>
          </p:cNvPr>
          <p:cNvSpPr>
            <a:spLocks noGrp="1"/>
          </p:cNvSpPr>
          <p:nvPr>
            <p:ph type="title"/>
          </p:nvPr>
        </p:nvSpPr>
        <p:spPr/>
        <p:txBody>
          <a:bodyPr/>
          <a:lstStyle/>
          <a:p>
            <a:r>
              <a:rPr lang="en-GB" dirty="0"/>
              <a:t>What is a project?</a:t>
            </a:r>
          </a:p>
        </p:txBody>
      </p:sp>
      <p:sp>
        <p:nvSpPr>
          <p:cNvPr id="3" name="Content Placeholder 2">
            <a:extLst>
              <a:ext uri="{FF2B5EF4-FFF2-40B4-BE49-F238E27FC236}">
                <a16:creationId xmlns:a16="http://schemas.microsoft.com/office/drawing/2014/main" id="{BB043C8F-E84C-45AE-ACF4-04087026CE39}"/>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GB" dirty="0"/>
              <a:t>A project defines a finite deliverable, to be completed over a pre-determined timescale and to a pre-agreed budget, as opposed to being a continuous operational process.</a:t>
            </a:r>
          </a:p>
          <a:p>
            <a:pPr marL="342900" indent="-342900">
              <a:buClr>
                <a:srgbClr val="0070C0"/>
              </a:buClr>
              <a:buFont typeface="Arial" panose="020B0604020202020204" pitchFamily="34" charset="0"/>
              <a:buChar char="•"/>
            </a:pPr>
            <a:r>
              <a:rPr lang="en-GB" dirty="0"/>
              <a:t>The purpose of a project in many organisations is to deliver a change to process or output, or to deal with a problem and do so in a planned way that mitigates the risk of failure.</a:t>
            </a:r>
          </a:p>
          <a:p>
            <a:pPr marL="342900" indent="-342900">
              <a:buClr>
                <a:srgbClr val="0070C0"/>
              </a:buClr>
              <a:buFont typeface="Arial" panose="020B0604020202020204" pitchFamily="34" charset="0"/>
              <a:buChar char="•"/>
            </a:pPr>
            <a:r>
              <a:rPr lang="en-GB" dirty="0"/>
              <a:t>Examples of project in an established manufacturing organisation might be:</a:t>
            </a:r>
          </a:p>
          <a:p>
            <a:pPr marL="558800" lvl="1" indent="-342900">
              <a:buClr>
                <a:srgbClr val="0070C0"/>
              </a:buClr>
              <a:buFont typeface="Arial" panose="020B0604020202020204" pitchFamily="34" charset="0"/>
              <a:buChar char="‒"/>
            </a:pPr>
            <a:r>
              <a:rPr lang="en-GB" dirty="0"/>
              <a:t>buy, install and commission a new piece of equipment</a:t>
            </a:r>
          </a:p>
          <a:p>
            <a:pPr marL="558800" lvl="1" indent="-342900">
              <a:buClr>
                <a:srgbClr val="0070C0"/>
              </a:buClr>
              <a:buFont typeface="Arial" panose="020B0604020202020204" pitchFamily="34" charset="0"/>
              <a:buChar char="‒"/>
            </a:pPr>
            <a:r>
              <a:rPr lang="en-GB" dirty="0"/>
              <a:t>create a website to market the company’s offer.</a:t>
            </a:r>
          </a:p>
          <a:p>
            <a:pPr marL="342900" indent="-342900">
              <a:buClr>
                <a:srgbClr val="0070C0"/>
              </a:buClr>
              <a:buFont typeface="Arial" panose="020B0604020202020204" pitchFamily="34" charset="0"/>
              <a:buChar char="‒"/>
            </a:pPr>
            <a:endParaRPr lang="en-GB" dirty="0"/>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2476419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3AB449-0AAD-4BA5-856B-2999B5DC223E}"/>
              </a:ext>
            </a:extLst>
          </p:cNvPr>
          <p:cNvSpPr>
            <a:spLocks noGrp="1"/>
          </p:cNvSpPr>
          <p:nvPr>
            <p:ph type="title"/>
          </p:nvPr>
        </p:nvSpPr>
        <p:spPr/>
        <p:txBody>
          <a:bodyPr/>
          <a:lstStyle/>
          <a:p>
            <a:r>
              <a:rPr lang="en-GB" dirty="0"/>
              <a:t>Projects and programmes</a:t>
            </a:r>
          </a:p>
        </p:txBody>
      </p:sp>
      <p:sp>
        <p:nvSpPr>
          <p:cNvPr id="3" name="Content Placeholder 2">
            <a:extLst>
              <a:ext uri="{FF2B5EF4-FFF2-40B4-BE49-F238E27FC236}">
                <a16:creationId xmlns:a16="http://schemas.microsoft.com/office/drawing/2014/main" id="{0137B6DB-EC88-4CC7-8A87-5044F42C53A8}"/>
              </a:ext>
            </a:extLst>
          </p:cNvPr>
          <p:cNvSpPr>
            <a:spLocks noGrp="1"/>
          </p:cNvSpPr>
          <p:nvPr>
            <p:ph sz="quarter" idx="10"/>
          </p:nvPr>
        </p:nvSpPr>
        <p:spPr>
          <a:xfrm>
            <a:off x="457200" y="1512000"/>
            <a:ext cx="8363272" cy="4248000"/>
          </a:xfrm>
        </p:spPr>
        <p:txBody>
          <a:bodyPr/>
          <a:lstStyle/>
          <a:p>
            <a:pPr marL="342900" indent="-342900">
              <a:buClr>
                <a:srgbClr val="0070C0"/>
              </a:buClr>
              <a:buFont typeface="Arial" panose="020B0604020202020204" pitchFamily="34" charset="0"/>
              <a:buChar char="•"/>
            </a:pPr>
            <a:r>
              <a:rPr lang="en-GB" dirty="0"/>
              <a:t>A project defines a single deliverable, but sometimes an organisation will launch a number projects all aligned to a single strategic goal.</a:t>
            </a:r>
          </a:p>
          <a:p>
            <a:pPr marL="342900" indent="-342900">
              <a:buClr>
                <a:srgbClr val="0070C0"/>
              </a:buClr>
              <a:buFont typeface="Arial" panose="020B0604020202020204" pitchFamily="34" charset="0"/>
              <a:buChar char="•"/>
            </a:pPr>
            <a:r>
              <a:rPr lang="en-GB" dirty="0"/>
              <a:t>A package of projects is known as programme. It’s likely that  individual project managers will report indirectly to a programme manager.</a:t>
            </a:r>
          </a:p>
        </p:txBody>
      </p:sp>
      <p:sp>
        <p:nvSpPr>
          <p:cNvPr id="5" name="TextBox 4">
            <a:extLst>
              <a:ext uri="{FF2B5EF4-FFF2-40B4-BE49-F238E27FC236}">
                <a16:creationId xmlns:a16="http://schemas.microsoft.com/office/drawing/2014/main" id="{C1964634-9027-4E61-A864-404802E8C8BD}"/>
              </a:ext>
            </a:extLst>
          </p:cNvPr>
          <p:cNvSpPr txBox="1"/>
          <p:nvPr/>
        </p:nvSpPr>
        <p:spPr>
          <a:xfrm>
            <a:off x="371872" y="3233605"/>
            <a:ext cx="4128120" cy="2554545"/>
          </a:xfrm>
          <a:prstGeom prst="rect">
            <a:avLst/>
          </a:prstGeom>
          <a:noFill/>
        </p:spPr>
        <p:txBody>
          <a:bodyPr wrap="square">
            <a:spAutoFit/>
          </a:bodyPr>
          <a:lstStyle/>
          <a:p>
            <a:pPr marL="342900" indent="-342900">
              <a:buClr>
                <a:srgbClr val="0070C0"/>
              </a:buClr>
              <a:buFont typeface="Arial" panose="020B0604020202020204" pitchFamily="34" charset="0"/>
              <a:buChar char="•"/>
            </a:pPr>
            <a:r>
              <a:rPr lang="en-GB" dirty="0"/>
              <a:t>So, if the manufacturing organisation cited previously was in fact building a new factory, that programme might be divided into a number of projects: planning and construction; equipping; supply-chain; recruitment, etc.</a:t>
            </a:r>
          </a:p>
        </p:txBody>
      </p:sp>
      <p:graphicFrame>
        <p:nvGraphicFramePr>
          <p:cNvPr id="8" name="Diagram 7">
            <a:extLst>
              <a:ext uri="{FF2B5EF4-FFF2-40B4-BE49-F238E27FC236}">
                <a16:creationId xmlns:a16="http://schemas.microsoft.com/office/drawing/2014/main" id="{464D968E-2D58-4B8D-BAB4-71A63AA75C9A}"/>
              </a:ext>
            </a:extLst>
          </p:cNvPr>
          <p:cNvGraphicFramePr/>
          <p:nvPr>
            <p:extLst>
              <p:ext uri="{D42A27DB-BD31-4B8C-83A1-F6EECF244321}">
                <p14:modId xmlns:p14="http://schemas.microsoft.com/office/powerpoint/2010/main" val="2432347121"/>
              </p:ext>
            </p:extLst>
          </p:nvPr>
        </p:nvGraphicFramePr>
        <p:xfrm>
          <a:off x="4718663" y="3233605"/>
          <a:ext cx="4128120" cy="2752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33162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44D203-3102-4659-B83A-C56C1837C7C7}"/>
              </a:ext>
            </a:extLst>
          </p:cNvPr>
          <p:cNvSpPr>
            <a:spLocks noGrp="1"/>
          </p:cNvSpPr>
          <p:nvPr>
            <p:ph type="title"/>
          </p:nvPr>
        </p:nvSpPr>
        <p:spPr/>
        <p:txBody>
          <a:bodyPr/>
          <a:lstStyle/>
          <a:p>
            <a:r>
              <a:rPr lang="en-GB" dirty="0"/>
              <a:t>Matrix organisations </a:t>
            </a:r>
            <a:r>
              <a:rPr lang="en-GB" sz="2400" kern="800" dirty="0">
                <a:effectLst/>
                <a:latin typeface="Times New Roman" panose="02020603050405020304" pitchFamily="18" charset="0"/>
                <a:ea typeface="Times New Roman" panose="02020603050405020304" pitchFamily="18" charset="0"/>
              </a:rPr>
              <a:t>–</a:t>
            </a:r>
            <a:r>
              <a:rPr lang="en-GB" dirty="0"/>
              <a:t> recap</a:t>
            </a:r>
          </a:p>
        </p:txBody>
      </p:sp>
      <p:sp>
        <p:nvSpPr>
          <p:cNvPr id="3" name="Content Placeholder 2">
            <a:extLst>
              <a:ext uri="{FF2B5EF4-FFF2-40B4-BE49-F238E27FC236}">
                <a16:creationId xmlns:a16="http://schemas.microsoft.com/office/drawing/2014/main" id="{1206A4EA-2BF5-48DD-BB91-48D370AEF357}"/>
              </a:ext>
            </a:extLst>
          </p:cNvPr>
          <p:cNvSpPr>
            <a:spLocks noGrp="1"/>
          </p:cNvSpPr>
          <p:nvPr>
            <p:ph sz="quarter" idx="10"/>
          </p:nvPr>
        </p:nvSpPr>
        <p:spPr>
          <a:xfrm>
            <a:off x="457200" y="1512000"/>
            <a:ext cx="7715200" cy="4248000"/>
          </a:xfrm>
        </p:spPr>
        <p:txBody>
          <a:bodyPr/>
          <a:lstStyle/>
          <a:p>
            <a:r>
              <a:rPr lang="en-GB" dirty="0"/>
              <a:t>Matrix organisational structures apply to organisations running a number of projects and/or programmes concurrently.</a:t>
            </a:r>
          </a:p>
          <a:p>
            <a:r>
              <a:rPr lang="en-GB" dirty="0"/>
              <a:t>In matrix organisations many colleagues fulfil two roles:</a:t>
            </a:r>
          </a:p>
          <a:p>
            <a:pPr marL="342900" indent="-342900">
              <a:buClr>
                <a:srgbClr val="0077E3"/>
              </a:buClr>
              <a:buFont typeface="Arial" panose="020B0604020202020204" pitchFamily="34" charset="0"/>
              <a:buChar char="•"/>
            </a:pPr>
            <a:r>
              <a:rPr lang="en-GB" dirty="0"/>
              <a:t>an operational role, for example machine operator</a:t>
            </a:r>
          </a:p>
          <a:p>
            <a:pPr marL="342900" indent="-342900">
              <a:buClr>
                <a:srgbClr val="0077E3"/>
              </a:buClr>
              <a:buFont typeface="Arial" panose="020B0604020202020204" pitchFamily="34" charset="0"/>
              <a:buChar char="•"/>
            </a:pPr>
            <a:r>
              <a:rPr lang="en-GB" dirty="0"/>
              <a:t>a project role, for example advising on the specification of a new machine.</a:t>
            </a:r>
          </a:p>
          <a:p>
            <a:r>
              <a:rPr lang="en-GB" dirty="0"/>
              <a:t>Matrix organisations seek to constantly develop scope, scale and process.</a:t>
            </a:r>
          </a:p>
        </p:txBody>
      </p:sp>
    </p:spTree>
    <p:extLst>
      <p:ext uri="{BB962C8B-B14F-4D97-AF65-F5344CB8AC3E}">
        <p14:creationId xmlns:p14="http://schemas.microsoft.com/office/powerpoint/2010/main" val="28756710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BA8BBA-7E91-43D6-B8CF-E584D9A6007F}"/>
              </a:ext>
            </a:extLst>
          </p:cNvPr>
          <p:cNvSpPr>
            <a:spLocks noGrp="1"/>
          </p:cNvSpPr>
          <p:nvPr>
            <p:ph type="title"/>
          </p:nvPr>
        </p:nvSpPr>
        <p:spPr/>
        <p:txBody>
          <a:bodyPr/>
          <a:lstStyle/>
          <a:p>
            <a:r>
              <a:rPr lang="en-GB" dirty="0"/>
              <a:t>Team composition</a:t>
            </a:r>
          </a:p>
        </p:txBody>
      </p:sp>
      <p:sp>
        <p:nvSpPr>
          <p:cNvPr id="3" name="Content Placeholder 2">
            <a:extLst>
              <a:ext uri="{FF2B5EF4-FFF2-40B4-BE49-F238E27FC236}">
                <a16:creationId xmlns:a16="http://schemas.microsoft.com/office/drawing/2014/main" id="{5C90936D-26C7-4415-8A57-88A5DD22D87E}"/>
              </a:ext>
            </a:extLst>
          </p:cNvPr>
          <p:cNvSpPr>
            <a:spLocks noGrp="1"/>
          </p:cNvSpPr>
          <p:nvPr>
            <p:ph sz="quarter" idx="10"/>
          </p:nvPr>
        </p:nvSpPr>
        <p:spPr>
          <a:xfrm>
            <a:off x="457200" y="1512000"/>
            <a:ext cx="8229600" cy="4248000"/>
          </a:xfrm>
        </p:spPr>
        <p:txBody>
          <a:bodyPr/>
          <a:lstStyle/>
          <a:p>
            <a:pPr marL="342900" indent="-342900">
              <a:buClr>
                <a:srgbClr val="0070C0"/>
              </a:buClr>
              <a:buFont typeface="Arial" panose="020B0604020202020204" pitchFamily="34" charset="0"/>
              <a:buChar char="•"/>
            </a:pPr>
            <a:r>
              <a:rPr lang="en-GB" dirty="0"/>
              <a:t>Teams will be assembled according to the brief issued by the project sponsor. This brief will define the deliverable, set a timescale and a budget.</a:t>
            </a:r>
          </a:p>
          <a:p>
            <a:pPr marL="342900" indent="-342900">
              <a:buClr>
                <a:srgbClr val="0070C0"/>
              </a:buClr>
              <a:buFont typeface="Arial" panose="020B0604020202020204" pitchFamily="34" charset="0"/>
              <a:buChar char="•"/>
            </a:pPr>
            <a:r>
              <a:rPr lang="en-GB" dirty="0"/>
              <a:t>There will be nominated project manager who will assemble a team comprising all the necessary knowledge, skills and experience.</a:t>
            </a:r>
          </a:p>
          <a:p>
            <a:pPr marL="342900" indent="-342900">
              <a:buClr>
                <a:srgbClr val="0070C0"/>
              </a:buClr>
              <a:buFont typeface="Arial" panose="020B0604020202020204" pitchFamily="34" charset="0"/>
              <a:buChar char="•"/>
            </a:pPr>
            <a:r>
              <a:rPr lang="en-GB" dirty="0"/>
              <a:t>Team members will be drawn from various departments or functions across the business, but might also include external consultants.</a:t>
            </a:r>
          </a:p>
          <a:p>
            <a:pPr marL="342900" indent="-342900">
              <a:buClr>
                <a:srgbClr val="0070C0"/>
              </a:buClr>
              <a:buFont typeface="Arial" panose="020B0604020202020204" pitchFamily="34" charset="0"/>
              <a:buChar char="•"/>
            </a:pPr>
            <a:r>
              <a:rPr lang="en-GB" dirty="0"/>
              <a:t>The time allocation of each team member to the project will vary according to their role and project status.</a:t>
            </a:r>
          </a:p>
        </p:txBody>
      </p:sp>
    </p:spTree>
    <p:extLst>
      <p:ext uri="{BB962C8B-B14F-4D97-AF65-F5344CB8AC3E}">
        <p14:creationId xmlns:p14="http://schemas.microsoft.com/office/powerpoint/2010/main" val="18923661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74DB2B-E264-4BBE-A96C-6DCBECBA19DA}"/>
              </a:ext>
            </a:extLst>
          </p:cNvPr>
          <p:cNvSpPr>
            <a:spLocks noGrp="1"/>
          </p:cNvSpPr>
          <p:nvPr>
            <p:ph type="title"/>
          </p:nvPr>
        </p:nvSpPr>
        <p:spPr/>
        <p:txBody>
          <a:bodyPr/>
          <a:lstStyle/>
          <a:p>
            <a:r>
              <a:rPr lang="en-GB" dirty="0"/>
              <a:t>Team dynamics</a:t>
            </a:r>
          </a:p>
        </p:txBody>
      </p:sp>
      <p:sp>
        <p:nvSpPr>
          <p:cNvPr id="3" name="Content Placeholder 2">
            <a:extLst>
              <a:ext uri="{FF2B5EF4-FFF2-40B4-BE49-F238E27FC236}">
                <a16:creationId xmlns:a16="http://schemas.microsoft.com/office/drawing/2014/main" id="{62FF666A-42C5-4C0A-893C-5EE5A0F9BBAF}"/>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GB" dirty="0"/>
              <a:t>Strong team dynamics means that the project is more likely to delivered on time and within budget.</a:t>
            </a:r>
          </a:p>
          <a:p>
            <a:pPr marL="342900" indent="-342900">
              <a:buClr>
                <a:srgbClr val="0070C0"/>
              </a:buClr>
              <a:buFont typeface="Arial" panose="020B0604020202020204" pitchFamily="34" charset="0"/>
              <a:buChar char="•"/>
            </a:pPr>
            <a:r>
              <a:rPr lang="en-GB" dirty="0"/>
              <a:t>The psychologist, Kurt Lewin, defined team dynamics as ‘the positive and negative forces within groups of people’.</a:t>
            </a:r>
          </a:p>
          <a:p>
            <a:pPr marL="342900" indent="-342900">
              <a:buClr>
                <a:srgbClr val="0070C0"/>
              </a:buClr>
              <a:buFont typeface="Arial" panose="020B0604020202020204" pitchFamily="34" charset="0"/>
              <a:buChar char="•"/>
            </a:pPr>
            <a:r>
              <a:rPr lang="en-GB" dirty="0"/>
              <a:t>The project manager will try to foster positive dynamics within the team by influencing the behaviours of individual members.</a:t>
            </a:r>
          </a:p>
          <a:p>
            <a:pPr marL="342900" indent="-342900">
              <a:buFont typeface="Arial" panose="020B0604020202020204" pitchFamily="34" charset="0"/>
              <a:buChar char="•"/>
            </a:pPr>
            <a:endParaRPr lang="en-GB" dirty="0"/>
          </a:p>
        </p:txBody>
      </p:sp>
      <p:pic>
        <p:nvPicPr>
          <p:cNvPr id="5" name="Picture 4" descr="A group of people having a discussion&#10;&#10;Description automatically generated with medium confidence">
            <a:extLst>
              <a:ext uri="{FF2B5EF4-FFF2-40B4-BE49-F238E27FC236}">
                <a16:creationId xmlns:a16="http://schemas.microsoft.com/office/drawing/2014/main" id="{105C5DF8-2605-4D03-A1C1-F0B964AC190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00192" y="3983280"/>
            <a:ext cx="2843808" cy="1866720"/>
          </a:xfrm>
          <a:prstGeom prst="rect">
            <a:avLst/>
          </a:prstGeom>
        </p:spPr>
      </p:pic>
      <p:sp>
        <p:nvSpPr>
          <p:cNvPr id="7" name="TextBox 6">
            <a:extLst>
              <a:ext uri="{FF2B5EF4-FFF2-40B4-BE49-F238E27FC236}">
                <a16:creationId xmlns:a16="http://schemas.microsoft.com/office/drawing/2014/main" id="{E288A44B-BB01-4666-A833-393E00894C1D}"/>
              </a:ext>
            </a:extLst>
          </p:cNvPr>
          <p:cNvSpPr txBox="1"/>
          <p:nvPr/>
        </p:nvSpPr>
        <p:spPr>
          <a:xfrm>
            <a:off x="385192" y="4034312"/>
            <a:ext cx="5122912" cy="1938992"/>
          </a:xfrm>
          <a:prstGeom prst="rect">
            <a:avLst/>
          </a:prstGeom>
          <a:noFill/>
        </p:spPr>
        <p:txBody>
          <a:bodyPr wrap="square">
            <a:spAutoFit/>
          </a:bodyPr>
          <a:lstStyle/>
          <a:p>
            <a:pPr marL="342900" indent="-342900">
              <a:buClr>
                <a:srgbClr val="0070C0"/>
              </a:buClr>
              <a:buFont typeface="Arial" panose="020B0604020202020204" pitchFamily="34" charset="0"/>
              <a:buChar char="•"/>
            </a:pPr>
            <a:r>
              <a:rPr lang="en-GB" dirty="0"/>
              <a:t>Note that team dynamics are driven by behaviours and attitude, rather than skills and ability.</a:t>
            </a:r>
          </a:p>
          <a:p>
            <a:pPr marL="342900" indent="-342900">
              <a:buClr>
                <a:srgbClr val="0070C0"/>
              </a:buClr>
              <a:buFont typeface="Arial" panose="020B0604020202020204" pitchFamily="34" charset="0"/>
              <a:buChar char="•"/>
            </a:pPr>
            <a:endParaRPr lang="en-GB" dirty="0"/>
          </a:p>
          <a:p>
            <a:pPr marL="342900" indent="-342900">
              <a:buClr>
                <a:srgbClr val="0070C0"/>
              </a:buClr>
              <a:buFont typeface="Arial" panose="020B0604020202020204" pitchFamily="34" charset="0"/>
              <a:buChar char="•"/>
            </a:pPr>
            <a:r>
              <a:rPr lang="en-GB" dirty="0"/>
              <a:t>Dr Meredith Belbin published a seminal work on team composition in 1981.</a:t>
            </a:r>
          </a:p>
        </p:txBody>
      </p:sp>
    </p:spTree>
    <p:extLst>
      <p:ext uri="{BB962C8B-B14F-4D97-AF65-F5344CB8AC3E}">
        <p14:creationId xmlns:p14="http://schemas.microsoft.com/office/powerpoint/2010/main" val="360989422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17633</TotalTime>
  <Words>2309</Words>
  <Application>Microsoft Macintosh PowerPoint</Application>
  <PresentationFormat>On-screen Show (4:3)</PresentationFormat>
  <Paragraphs>125</Paragraphs>
  <Slides>25</Slides>
  <Notes>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25</vt:i4>
      </vt:variant>
    </vt:vector>
  </HeadingPairs>
  <TitlesOfParts>
    <vt:vector size="29" baseType="lpstr">
      <vt:lpstr>ＭＳ Ｐゴシック</vt:lpstr>
      <vt:lpstr>Arial</vt:lpstr>
      <vt:lpstr>Times New Roman</vt:lpstr>
      <vt:lpstr>Default Design</vt:lpstr>
      <vt:lpstr>PowerPoint 7: Team working</vt:lpstr>
      <vt:lpstr>Learning objectives (1)</vt:lpstr>
      <vt:lpstr>Learning objectives (2)</vt:lpstr>
      <vt:lpstr>Collaborative working – introduction</vt:lpstr>
      <vt:lpstr>What is a project?</vt:lpstr>
      <vt:lpstr>Projects and programmes</vt:lpstr>
      <vt:lpstr>Matrix organisations – recap</vt:lpstr>
      <vt:lpstr>Team composition</vt:lpstr>
      <vt:lpstr>Team dynamics</vt:lpstr>
      <vt:lpstr>Belbin theory – introduction</vt:lpstr>
      <vt:lpstr>Belbin theory – overview</vt:lpstr>
      <vt:lpstr>Action-focused roles</vt:lpstr>
      <vt:lpstr>Thought-focused roles</vt:lpstr>
      <vt:lpstr>People-focused roles</vt:lpstr>
      <vt:lpstr>Conflict within the team</vt:lpstr>
      <vt:lpstr>Workplace conflict types (1)</vt:lpstr>
      <vt:lpstr>Workplace conflict types (2)</vt:lpstr>
      <vt:lpstr>Conflict resolution</vt:lpstr>
      <vt:lpstr>Thomas–Kilmann conflict resolution types (1)</vt:lpstr>
      <vt:lpstr>Thomas–Kilmann conflict resolution types (2)</vt:lpstr>
      <vt:lpstr>Team management</vt:lpstr>
      <vt:lpstr>Shared-goals and buy-in</vt:lpstr>
      <vt:lpstr>The communication process</vt:lpstr>
      <vt:lpstr>Other communication methods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Aidan Gill</cp:lastModifiedBy>
  <cp:revision>185</cp:revision>
  <dcterms:created xsi:type="dcterms:W3CDTF">2013-05-28T00:38:54Z</dcterms:created>
  <dcterms:modified xsi:type="dcterms:W3CDTF">2025-11-28T13:37:06Z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