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30"/>
  </p:notesMasterIdLst>
  <p:handoutMasterIdLst>
    <p:handoutMasterId r:id="rId31"/>
  </p:handoutMasterIdLst>
  <p:sldIdLst>
    <p:sldId id="256" r:id="rId5"/>
    <p:sldId id="328" r:id="rId6"/>
    <p:sldId id="342" r:id="rId7"/>
    <p:sldId id="331" r:id="rId8"/>
    <p:sldId id="330" r:id="rId9"/>
    <p:sldId id="341" r:id="rId10"/>
    <p:sldId id="344" r:id="rId11"/>
    <p:sldId id="350" r:id="rId12"/>
    <p:sldId id="351" r:id="rId13"/>
    <p:sldId id="346" r:id="rId14"/>
    <p:sldId id="352" r:id="rId15"/>
    <p:sldId id="347" r:id="rId16"/>
    <p:sldId id="345" r:id="rId17"/>
    <p:sldId id="353" r:id="rId18"/>
    <p:sldId id="348" r:id="rId19"/>
    <p:sldId id="360" r:id="rId20"/>
    <p:sldId id="349" r:id="rId21"/>
    <p:sldId id="354" r:id="rId22"/>
    <p:sldId id="355" r:id="rId23"/>
    <p:sldId id="356" r:id="rId24"/>
    <p:sldId id="357" r:id="rId25"/>
    <p:sldId id="358" r:id="rId26"/>
    <p:sldId id="361" r:id="rId27"/>
    <p:sldId id="359" r:id="rId28"/>
    <p:sldId id="267" r:id="rId29"/>
  </p:sldIdLst>
  <p:sldSz cx="9144000" cy="6858000" type="screen4x3"/>
  <p:notesSz cx="6858000" cy="9144000"/>
  <p:custDataLst>
    <p:tags r:id="rId32"/>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2866113-1A95-F5A6-7AD3-E089C96CD801}" name="Claire Brooks" initials="CB" userId="S::Claire.Brooks@cityandguilds.com::045b5ce1-bb15-4c22-aa7e-c7b60094998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61FB605-4028-4039-9C2E-66A7CCC55306}" v="50" dt="2022-08-02T11:47:58.18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61"/>
    <p:restoredTop sz="96327" autoAdjust="0"/>
  </p:normalViewPr>
  <p:slideViewPr>
    <p:cSldViewPr showGuides="1">
      <p:cViewPr varScale="1">
        <p:scale>
          <a:sx n="123" d="100"/>
          <a:sy n="123" d="100"/>
        </p:scale>
        <p:origin x="1880" y="19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1" d="100"/>
          <a:sy n="51" d="100"/>
        </p:scale>
        <p:origin x="2692" y="2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8/10/relationships/authors" Target="authors.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gs" Target="tags/tag1.xml"/><Relationship Id="rId37"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261FB605-4028-4039-9C2E-66A7CCC55306}"/>
    <pc:docChg chg="undo custSel modSld">
      <pc:chgData name="Eve Thould" userId="38451c84653f422f" providerId="LiveId" clId="{261FB605-4028-4039-9C2E-66A7CCC55306}" dt="2022-08-02T12:50:06.055" v="136" actId="20577"/>
      <pc:docMkLst>
        <pc:docMk/>
      </pc:docMkLst>
      <pc:sldChg chg="modSp mod">
        <pc:chgData name="Eve Thould" userId="38451c84653f422f" providerId="LiveId" clId="{261FB605-4028-4039-9C2E-66A7CCC55306}" dt="2022-08-02T11:39:52.874" v="108" actId="1036"/>
        <pc:sldMkLst>
          <pc:docMk/>
          <pc:sldMk cId="0" sldId="330"/>
        </pc:sldMkLst>
        <pc:spChg chg="mod">
          <ac:chgData name="Eve Thould" userId="38451c84653f422f" providerId="LiveId" clId="{261FB605-4028-4039-9C2E-66A7CCC55306}" dt="2022-08-02T11:39:52.874" v="108" actId="1036"/>
          <ac:spMkLst>
            <pc:docMk/>
            <pc:sldMk cId="0" sldId="330"/>
            <ac:spMk id="5122" creationId="{00000000-0000-0000-0000-000000000000}"/>
          </ac:spMkLst>
        </pc:spChg>
        <pc:spChg chg="mod">
          <ac:chgData name="Eve Thould" userId="38451c84653f422f" providerId="LiveId" clId="{261FB605-4028-4039-9C2E-66A7CCC55306}" dt="2022-08-01T13:49:16.769" v="15" actId="12"/>
          <ac:spMkLst>
            <pc:docMk/>
            <pc:sldMk cId="0" sldId="330"/>
            <ac:spMk id="5123" creationId="{00000000-0000-0000-0000-000000000000}"/>
          </ac:spMkLst>
        </pc:spChg>
      </pc:sldChg>
      <pc:sldChg chg="modNotesTx">
        <pc:chgData name="Eve Thould" userId="38451c84653f422f" providerId="LiveId" clId="{261FB605-4028-4039-9C2E-66A7CCC55306}" dt="2022-08-02T10:01:35.897" v="21" actId="20577"/>
        <pc:sldMkLst>
          <pc:docMk/>
          <pc:sldMk cId="942998128" sldId="341"/>
        </pc:sldMkLst>
      </pc:sldChg>
      <pc:sldChg chg="modSp mod modNotesTx">
        <pc:chgData name="Eve Thould" userId="38451c84653f422f" providerId="LiveId" clId="{261FB605-4028-4039-9C2E-66A7CCC55306}" dt="2022-08-02T11:35:42.237" v="98" actId="33524"/>
        <pc:sldMkLst>
          <pc:docMk/>
          <pc:sldMk cId="0" sldId="344"/>
        </pc:sldMkLst>
        <pc:spChg chg="mod">
          <ac:chgData name="Eve Thould" userId="38451c84653f422f" providerId="LiveId" clId="{261FB605-4028-4039-9C2E-66A7CCC55306}" dt="2022-08-02T11:35:42.237" v="98" actId="33524"/>
          <ac:spMkLst>
            <pc:docMk/>
            <pc:sldMk cId="0" sldId="344"/>
            <ac:spMk id="3" creationId="{00000000-0000-0000-0000-000000000000}"/>
          </ac:spMkLst>
        </pc:spChg>
      </pc:sldChg>
      <pc:sldChg chg="modSp mod modNotesTx">
        <pc:chgData name="Eve Thould" userId="38451c84653f422f" providerId="LiveId" clId="{261FB605-4028-4039-9C2E-66A7CCC55306}" dt="2022-08-02T10:14:11.570" v="89" actId="20577"/>
        <pc:sldMkLst>
          <pc:docMk/>
          <pc:sldMk cId="3006474920" sldId="345"/>
        </pc:sldMkLst>
        <pc:spChg chg="mod">
          <ac:chgData name="Eve Thould" userId="38451c84653f422f" providerId="LiveId" clId="{261FB605-4028-4039-9C2E-66A7CCC55306}" dt="2022-08-02T10:14:11.570" v="89" actId="20577"/>
          <ac:spMkLst>
            <pc:docMk/>
            <pc:sldMk cId="3006474920" sldId="345"/>
            <ac:spMk id="3" creationId="{00000000-0000-0000-0000-000000000000}"/>
          </ac:spMkLst>
        </pc:spChg>
      </pc:sldChg>
      <pc:sldChg chg="modSp mod modNotesTx">
        <pc:chgData name="Eve Thould" userId="38451c84653f422f" providerId="LiveId" clId="{261FB605-4028-4039-9C2E-66A7CCC55306}" dt="2022-08-02T10:01:49.289" v="25" actId="20577"/>
        <pc:sldMkLst>
          <pc:docMk/>
          <pc:sldMk cId="0" sldId="346"/>
        </pc:sldMkLst>
        <pc:spChg chg="mod">
          <ac:chgData name="Eve Thould" userId="38451c84653f422f" providerId="LiveId" clId="{261FB605-4028-4039-9C2E-66A7CCC55306}" dt="2022-08-01T13:49:51.535" v="16" actId="12"/>
          <ac:spMkLst>
            <pc:docMk/>
            <pc:sldMk cId="0" sldId="346"/>
            <ac:spMk id="3" creationId="{00000000-0000-0000-0000-000000000000}"/>
          </ac:spMkLst>
        </pc:spChg>
      </pc:sldChg>
      <pc:sldChg chg="addSp modSp mod modNotesTx">
        <pc:chgData name="Eve Thould" userId="38451c84653f422f" providerId="LiveId" clId="{261FB605-4028-4039-9C2E-66A7CCC55306}" dt="2022-08-02T11:47:58.185" v="135" actId="1035"/>
        <pc:sldMkLst>
          <pc:docMk/>
          <pc:sldMk cId="0" sldId="347"/>
        </pc:sldMkLst>
        <pc:spChg chg="mod">
          <ac:chgData name="Eve Thould" userId="38451c84653f422f" providerId="LiveId" clId="{261FB605-4028-4039-9C2E-66A7CCC55306}" dt="2022-08-02T11:47:46.435" v="133" actId="14100"/>
          <ac:spMkLst>
            <pc:docMk/>
            <pc:sldMk cId="0" sldId="347"/>
            <ac:spMk id="3" creationId="{00000000-0000-0000-0000-000000000000}"/>
          </ac:spMkLst>
        </pc:spChg>
        <pc:picChg chg="add mod">
          <ac:chgData name="Eve Thould" userId="38451c84653f422f" providerId="LiveId" clId="{261FB605-4028-4039-9C2E-66A7CCC55306}" dt="2022-08-02T11:47:58.185" v="135" actId="1035"/>
          <ac:picMkLst>
            <pc:docMk/>
            <pc:sldMk cId="0" sldId="347"/>
            <ac:picMk id="1026" creationId="{136B4B25-4F5B-44C6-B0C5-91562181CD7E}"/>
          </ac:picMkLst>
        </pc:picChg>
      </pc:sldChg>
      <pc:sldChg chg="modNotesTx">
        <pc:chgData name="Eve Thould" userId="38451c84653f422f" providerId="LiveId" clId="{261FB605-4028-4039-9C2E-66A7CCC55306}" dt="2022-08-02T10:02:06.168" v="30" actId="20577"/>
        <pc:sldMkLst>
          <pc:docMk/>
          <pc:sldMk cId="0" sldId="348"/>
        </pc:sldMkLst>
      </pc:sldChg>
      <pc:sldChg chg="modSp mod modNotesTx">
        <pc:chgData name="Eve Thould" userId="38451c84653f422f" providerId="LiveId" clId="{261FB605-4028-4039-9C2E-66A7CCC55306}" dt="2022-08-02T10:14:33.804" v="90" actId="207"/>
        <pc:sldMkLst>
          <pc:docMk/>
          <pc:sldMk cId="0" sldId="349"/>
        </pc:sldMkLst>
        <pc:spChg chg="mod">
          <ac:chgData name="Eve Thould" userId="38451c84653f422f" providerId="LiveId" clId="{261FB605-4028-4039-9C2E-66A7CCC55306}" dt="2022-08-02T10:14:33.804" v="90" actId="207"/>
          <ac:spMkLst>
            <pc:docMk/>
            <pc:sldMk cId="0" sldId="349"/>
            <ac:spMk id="3" creationId="{00000000-0000-0000-0000-000000000000}"/>
          </ac:spMkLst>
        </pc:spChg>
      </pc:sldChg>
      <pc:sldChg chg="addSp modSp mod modNotesTx">
        <pc:chgData name="Eve Thould" userId="38451c84653f422f" providerId="LiveId" clId="{261FB605-4028-4039-9C2E-66A7CCC55306}" dt="2022-08-02T12:50:06.055" v="136" actId="20577"/>
        <pc:sldMkLst>
          <pc:docMk/>
          <pc:sldMk cId="3392015065" sldId="350"/>
        </pc:sldMkLst>
        <pc:spChg chg="mod">
          <ac:chgData name="Eve Thould" userId="38451c84653f422f" providerId="LiveId" clId="{261FB605-4028-4039-9C2E-66A7CCC55306}" dt="2022-08-02T12:50:06.055" v="136" actId="20577"/>
          <ac:spMkLst>
            <pc:docMk/>
            <pc:sldMk cId="3392015065" sldId="350"/>
            <ac:spMk id="2" creationId="{00000000-0000-0000-0000-000000000000}"/>
          </ac:spMkLst>
        </pc:spChg>
        <pc:spChg chg="mod">
          <ac:chgData name="Eve Thould" userId="38451c84653f422f" providerId="LiveId" clId="{261FB605-4028-4039-9C2E-66A7CCC55306}" dt="2022-08-02T11:42:51.752" v="118" actId="1076"/>
          <ac:spMkLst>
            <pc:docMk/>
            <pc:sldMk cId="3392015065" sldId="350"/>
            <ac:spMk id="3" creationId="{00000000-0000-0000-0000-000000000000}"/>
          </ac:spMkLst>
        </pc:spChg>
        <pc:picChg chg="add mod">
          <ac:chgData name="Eve Thould" userId="38451c84653f422f" providerId="LiveId" clId="{261FB605-4028-4039-9C2E-66A7CCC55306}" dt="2022-08-02T11:42:57.006" v="119" actId="1076"/>
          <ac:picMkLst>
            <pc:docMk/>
            <pc:sldMk cId="3392015065" sldId="350"/>
            <ac:picMk id="2050" creationId="{DAFC4450-22DD-49EC-9E90-B2112959272A}"/>
          </ac:picMkLst>
        </pc:picChg>
      </pc:sldChg>
      <pc:sldChg chg="modNotesTx">
        <pc:chgData name="Eve Thould" userId="38451c84653f422f" providerId="LiveId" clId="{261FB605-4028-4039-9C2E-66A7CCC55306}" dt="2022-08-02T10:01:46.843" v="24" actId="20577"/>
        <pc:sldMkLst>
          <pc:docMk/>
          <pc:sldMk cId="434085884" sldId="351"/>
        </pc:sldMkLst>
      </pc:sldChg>
      <pc:sldChg chg="modNotesTx">
        <pc:chgData name="Eve Thould" userId="38451c84653f422f" providerId="LiveId" clId="{261FB605-4028-4039-9C2E-66A7CCC55306}" dt="2022-08-02T10:01:51.727" v="26" actId="20577"/>
        <pc:sldMkLst>
          <pc:docMk/>
          <pc:sldMk cId="1636814752" sldId="352"/>
        </pc:sldMkLst>
      </pc:sldChg>
      <pc:sldChg chg="modSp modNotesTx">
        <pc:chgData name="Eve Thould" userId="38451c84653f422f" providerId="LiveId" clId="{261FB605-4028-4039-9C2E-66A7CCC55306}" dt="2022-08-02T10:02:03.190" v="29" actId="20577"/>
        <pc:sldMkLst>
          <pc:docMk/>
          <pc:sldMk cId="3832943341" sldId="353"/>
        </pc:sldMkLst>
        <pc:picChg chg="mod">
          <ac:chgData name="Eve Thould" userId="38451c84653f422f" providerId="LiveId" clId="{261FB605-4028-4039-9C2E-66A7CCC55306}" dt="2022-07-28T09:59:09.975" v="3" actId="14826"/>
          <ac:picMkLst>
            <pc:docMk/>
            <pc:sldMk cId="3832943341" sldId="353"/>
            <ac:picMk id="1026" creationId="{E15742BC-3770-126B-7FE0-6EDE69C23A7B}"/>
          </ac:picMkLst>
        </pc:picChg>
      </pc:sldChg>
      <pc:sldChg chg="modSp modNotesTx">
        <pc:chgData name="Eve Thould" userId="38451c84653f422f" providerId="LiveId" clId="{261FB605-4028-4039-9C2E-66A7CCC55306}" dt="2022-08-02T11:34:59.520" v="97" actId="1035"/>
        <pc:sldMkLst>
          <pc:docMk/>
          <pc:sldMk cId="231803438" sldId="354"/>
        </pc:sldMkLst>
        <pc:picChg chg="mod">
          <ac:chgData name="Eve Thould" userId="38451c84653f422f" providerId="LiveId" clId="{261FB605-4028-4039-9C2E-66A7CCC55306}" dt="2022-08-02T11:34:59.520" v="97" actId="1035"/>
          <ac:picMkLst>
            <pc:docMk/>
            <pc:sldMk cId="231803438" sldId="354"/>
            <ac:picMk id="2050" creationId="{1AD3F540-EAAA-818C-18AE-6657DAEF29E4}"/>
          </ac:picMkLst>
        </pc:picChg>
      </pc:sldChg>
      <pc:sldChg chg="modSp mod modNotesTx">
        <pc:chgData name="Eve Thould" userId="38451c84653f422f" providerId="LiveId" clId="{261FB605-4028-4039-9C2E-66A7CCC55306}" dt="2022-08-02T10:06:32.112" v="41" actId="1036"/>
        <pc:sldMkLst>
          <pc:docMk/>
          <pc:sldMk cId="0" sldId="355"/>
        </pc:sldMkLst>
        <pc:spChg chg="mod">
          <ac:chgData name="Eve Thould" userId="38451c84653f422f" providerId="LiveId" clId="{261FB605-4028-4039-9C2E-66A7CCC55306}" dt="2022-08-02T10:06:32.112" v="41" actId="1036"/>
          <ac:spMkLst>
            <pc:docMk/>
            <pc:sldMk cId="0" sldId="355"/>
            <ac:spMk id="3074" creationId="{00000000-0000-0000-0000-000000000000}"/>
          </ac:spMkLst>
        </pc:spChg>
        <pc:spChg chg="mod">
          <ac:chgData name="Eve Thould" userId="38451c84653f422f" providerId="LiveId" clId="{261FB605-4028-4039-9C2E-66A7CCC55306}" dt="2022-08-02T10:06:32.112" v="41" actId="1036"/>
          <ac:spMkLst>
            <pc:docMk/>
            <pc:sldMk cId="0" sldId="355"/>
            <ac:spMk id="3075" creationId="{00000000-0000-0000-0000-000000000000}"/>
          </ac:spMkLst>
        </pc:spChg>
      </pc:sldChg>
      <pc:sldChg chg="modSp mod">
        <pc:chgData name="Eve Thould" userId="38451c84653f422f" providerId="LiveId" clId="{261FB605-4028-4039-9C2E-66A7CCC55306}" dt="2022-08-02T10:09:46.753" v="59" actId="20577"/>
        <pc:sldMkLst>
          <pc:docMk/>
          <pc:sldMk cId="0" sldId="356"/>
        </pc:sldMkLst>
        <pc:spChg chg="mod">
          <ac:chgData name="Eve Thould" userId="38451c84653f422f" providerId="LiveId" clId="{261FB605-4028-4039-9C2E-66A7CCC55306}" dt="2022-08-02T10:09:46.753" v="59" actId="20577"/>
          <ac:spMkLst>
            <pc:docMk/>
            <pc:sldMk cId="0" sldId="356"/>
            <ac:spMk id="3" creationId="{78D53DF2-ABD8-45E0-AB80-7385C9456CB0}"/>
          </ac:spMkLst>
        </pc:spChg>
      </pc:sldChg>
      <pc:sldChg chg="addSp modSp mod">
        <pc:chgData name="Eve Thould" userId="38451c84653f422f" providerId="LiveId" clId="{261FB605-4028-4039-9C2E-66A7CCC55306}" dt="2022-08-02T11:45:47.218" v="127" actId="1035"/>
        <pc:sldMkLst>
          <pc:docMk/>
          <pc:sldMk cId="2090850912" sldId="357"/>
        </pc:sldMkLst>
        <pc:spChg chg="mod">
          <ac:chgData name="Eve Thould" userId="38451c84653f422f" providerId="LiveId" clId="{261FB605-4028-4039-9C2E-66A7CCC55306}" dt="2022-08-02T10:09:40.049" v="56" actId="20577"/>
          <ac:spMkLst>
            <pc:docMk/>
            <pc:sldMk cId="2090850912" sldId="357"/>
            <ac:spMk id="4" creationId="{1173BE0D-C249-4D3E-B018-071127401DB2}"/>
          </ac:spMkLst>
        </pc:spChg>
        <pc:picChg chg="add mod">
          <ac:chgData name="Eve Thould" userId="38451c84653f422f" providerId="LiveId" clId="{261FB605-4028-4039-9C2E-66A7CCC55306}" dt="2022-08-02T11:45:47.218" v="127" actId="1035"/>
          <ac:picMkLst>
            <pc:docMk/>
            <pc:sldMk cId="2090850912" sldId="357"/>
            <ac:picMk id="3074" creationId="{3DBBD9FE-CC45-4CB1-B844-68345462DFD5}"/>
          </ac:picMkLst>
        </pc:picChg>
      </pc:sldChg>
      <pc:sldChg chg="addSp modSp modNotesTx">
        <pc:chgData name="Eve Thould" userId="38451c84653f422f" providerId="LiveId" clId="{261FB605-4028-4039-9C2E-66A7CCC55306}" dt="2022-08-02T11:47:18.763" v="131" actId="14826"/>
        <pc:sldMkLst>
          <pc:docMk/>
          <pc:sldMk cId="2196476519" sldId="358"/>
        </pc:sldMkLst>
        <pc:picChg chg="add mod">
          <ac:chgData name="Eve Thould" userId="38451c84653f422f" providerId="LiveId" clId="{261FB605-4028-4039-9C2E-66A7CCC55306}" dt="2022-08-02T11:47:18.763" v="131" actId="14826"/>
          <ac:picMkLst>
            <pc:docMk/>
            <pc:sldMk cId="2196476519" sldId="358"/>
            <ac:picMk id="4098" creationId="{32715911-0620-4DA7-AAEE-6025A95778EE}"/>
          </ac:picMkLst>
        </pc:picChg>
      </pc:sldChg>
      <pc:sldChg chg="modNotesTx">
        <pc:chgData name="Eve Thould" userId="38451c84653f422f" providerId="LiveId" clId="{261FB605-4028-4039-9C2E-66A7CCC55306}" dt="2022-08-02T10:02:35.923" v="38" actId="20577"/>
        <pc:sldMkLst>
          <pc:docMk/>
          <pc:sldMk cId="496006053" sldId="359"/>
        </pc:sldMkLst>
      </pc:sldChg>
      <pc:sldChg chg="modNotesTx">
        <pc:chgData name="Eve Thould" userId="38451c84653f422f" providerId="LiveId" clId="{261FB605-4028-4039-9C2E-66A7CCC55306}" dt="2022-08-02T10:02:09.422" v="31" actId="20577"/>
        <pc:sldMkLst>
          <pc:docMk/>
          <pc:sldMk cId="3068861425" sldId="360"/>
        </pc:sldMkLst>
      </pc:sldChg>
      <pc:sldChg chg="modSp modNotesTx">
        <pc:chgData name="Eve Thould" userId="38451c84653f422f" providerId="LiveId" clId="{261FB605-4028-4039-9C2E-66A7CCC55306}" dt="2022-08-02T10:02:32.028" v="37" actId="20577"/>
        <pc:sldMkLst>
          <pc:docMk/>
          <pc:sldMk cId="1886905168" sldId="361"/>
        </pc:sldMkLst>
        <pc:picChg chg="mod">
          <ac:chgData name="Eve Thould" userId="38451c84653f422f" providerId="LiveId" clId="{261FB605-4028-4039-9C2E-66A7CCC55306}" dt="2022-07-28T09:59:38.653" v="10" actId="1035"/>
          <ac:picMkLst>
            <pc:docMk/>
            <pc:sldMk cId="1886905168" sldId="361"/>
            <ac:picMk id="3074" creationId="{2660E35A-7C3C-935A-3F3A-7D606E94BB30}"/>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3E70338-4F2B-40F0-B253-41AE5D093663}" type="doc">
      <dgm:prSet loTypeId="urn:microsoft.com/office/officeart/2005/8/layout/radial1" loCatId="relationship" qsTypeId="urn:microsoft.com/office/officeart/2005/8/quickstyle/simple1" qsCatId="simple" csTypeId="urn:microsoft.com/office/officeart/2005/8/colors/accent1_2" csCatId="accent1" phldr="1"/>
      <dgm:spPr/>
      <dgm:t>
        <a:bodyPr/>
        <a:lstStyle/>
        <a:p>
          <a:endParaRPr lang="en-GB"/>
        </a:p>
      </dgm:t>
    </dgm:pt>
    <dgm:pt modelId="{F22480B1-B1EC-4E03-983A-9D503FEC14C4}">
      <dgm:prSet phldrT="[Text]"/>
      <dgm:spPr/>
      <dgm:t>
        <a:bodyPr/>
        <a:lstStyle/>
        <a:p>
          <a:r>
            <a:rPr lang="en-GB" dirty="0">
              <a:solidFill>
                <a:schemeClr val="tx1"/>
              </a:solidFill>
            </a:rPr>
            <a:t>Employment legislation</a:t>
          </a:r>
        </a:p>
      </dgm:t>
    </dgm:pt>
    <dgm:pt modelId="{8F94F101-1A3D-44A8-9C74-B0D2813656AE}" type="parTrans" cxnId="{0AC7EDE4-85E6-4C64-AB1C-6EF3CA37E482}">
      <dgm:prSet/>
      <dgm:spPr/>
      <dgm:t>
        <a:bodyPr/>
        <a:lstStyle/>
        <a:p>
          <a:endParaRPr lang="en-GB">
            <a:solidFill>
              <a:schemeClr val="tx1"/>
            </a:solidFill>
          </a:endParaRPr>
        </a:p>
      </dgm:t>
    </dgm:pt>
    <dgm:pt modelId="{63CAA656-A353-4C31-B49C-378556589B38}" type="sibTrans" cxnId="{0AC7EDE4-85E6-4C64-AB1C-6EF3CA37E482}">
      <dgm:prSet/>
      <dgm:spPr/>
      <dgm:t>
        <a:bodyPr/>
        <a:lstStyle/>
        <a:p>
          <a:endParaRPr lang="en-GB">
            <a:solidFill>
              <a:schemeClr val="tx1"/>
            </a:solidFill>
          </a:endParaRPr>
        </a:p>
      </dgm:t>
    </dgm:pt>
    <dgm:pt modelId="{18CE5B9C-7863-4617-A6B7-A3760892206A}">
      <dgm:prSet phldrT="[Text]"/>
      <dgm:spPr/>
      <dgm:t>
        <a:bodyPr/>
        <a:lstStyle/>
        <a:p>
          <a:pPr>
            <a:buFont typeface="Arial" panose="020B0604020202020204" pitchFamily="34" charset="0"/>
            <a:buChar char="•"/>
          </a:pPr>
          <a:r>
            <a:rPr lang="en-US" dirty="0">
              <a:solidFill>
                <a:schemeClr val="tx1"/>
              </a:solidFill>
            </a:rPr>
            <a:t>Health and Safety at Work </a:t>
          </a:r>
          <a:r>
            <a:rPr lang="en-US" dirty="0" err="1">
              <a:solidFill>
                <a:schemeClr val="tx1"/>
              </a:solidFill>
            </a:rPr>
            <a:t>etc</a:t>
          </a:r>
          <a:r>
            <a:rPr lang="en-US" dirty="0">
              <a:solidFill>
                <a:schemeClr val="tx1"/>
              </a:solidFill>
            </a:rPr>
            <a:t> Act 1974</a:t>
          </a:r>
          <a:endParaRPr lang="en-GB" dirty="0">
            <a:solidFill>
              <a:schemeClr val="tx1"/>
            </a:solidFill>
          </a:endParaRPr>
        </a:p>
      </dgm:t>
    </dgm:pt>
    <dgm:pt modelId="{58E2AAF4-B7FF-44DF-820E-BA61416EAA24}" type="parTrans" cxnId="{32A3A42A-08E1-4285-9581-ECDD787EFDEE}">
      <dgm:prSet/>
      <dgm:spPr/>
      <dgm:t>
        <a:bodyPr/>
        <a:lstStyle/>
        <a:p>
          <a:endParaRPr lang="en-GB">
            <a:solidFill>
              <a:schemeClr val="tx1"/>
            </a:solidFill>
          </a:endParaRPr>
        </a:p>
      </dgm:t>
    </dgm:pt>
    <dgm:pt modelId="{013119AF-3BCC-43CB-A186-17EBE44D2E66}" type="sibTrans" cxnId="{32A3A42A-08E1-4285-9581-ECDD787EFDEE}">
      <dgm:prSet/>
      <dgm:spPr/>
      <dgm:t>
        <a:bodyPr/>
        <a:lstStyle/>
        <a:p>
          <a:endParaRPr lang="en-GB">
            <a:solidFill>
              <a:schemeClr val="tx1"/>
            </a:solidFill>
          </a:endParaRPr>
        </a:p>
      </dgm:t>
    </dgm:pt>
    <dgm:pt modelId="{672F699B-503C-476E-A779-081DA9B85511}">
      <dgm:prSet/>
      <dgm:spPr/>
      <dgm:t>
        <a:bodyPr/>
        <a:lstStyle/>
        <a:p>
          <a:r>
            <a:rPr lang="en-US">
              <a:solidFill>
                <a:schemeClr val="tx1"/>
              </a:solidFill>
            </a:rPr>
            <a:t>Employment Rights Act 1996</a:t>
          </a:r>
          <a:endParaRPr lang="en-US" dirty="0">
            <a:solidFill>
              <a:schemeClr val="tx1"/>
            </a:solidFill>
          </a:endParaRPr>
        </a:p>
      </dgm:t>
    </dgm:pt>
    <dgm:pt modelId="{C3A4AC21-39B7-4E17-B16B-4A2228A2E468}" type="parTrans" cxnId="{97F05B4F-0F15-4F28-8565-7B03A3FC28BF}">
      <dgm:prSet/>
      <dgm:spPr/>
      <dgm:t>
        <a:bodyPr/>
        <a:lstStyle/>
        <a:p>
          <a:endParaRPr lang="en-GB">
            <a:solidFill>
              <a:schemeClr val="tx1"/>
            </a:solidFill>
          </a:endParaRPr>
        </a:p>
      </dgm:t>
    </dgm:pt>
    <dgm:pt modelId="{E4AF6D36-9F27-4BE1-9D44-4C9A83BE4960}" type="sibTrans" cxnId="{97F05B4F-0F15-4F28-8565-7B03A3FC28BF}">
      <dgm:prSet/>
      <dgm:spPr/>
      <dgm:t>
        <a:bodyPr/>
        <a:lstStyle/>
        <a:p>
          <a:endParaRPr lang="en-GB">
            <a:solidFill>
              <a:schemeClr val="tx1"/>
            </a:solidFill>
          </a:endParaRPr>
        </a:p>
      </dgm:t>
    </dgm:pt>
    <dgm:pt modelId="{B9BC3829-8FC4-4206-9971-51B3D07CA4E1}">
      <dgm:prSet/>
      <dgm:spPr/>
      <dgm:t>
        <a:bodyPr/>
        <a:lstStyle/>
        <a:p>
          <a:r>
            <a:rPr lang="en-US">
              <a:solidFill>
                <a:schemeClr val="tx1"/>
              </a:solidFill>
            </a:rPr>
            <a:t>National Minimum Wage Act 1998</a:t>
          </a:r>
          <a:endParaRPr lang="en-US" dirty="0">
            <a:solidFill>
              <a:schemeClr val="tx1"/>
            </a:solidFill>
          </a:endParaRPr>
        </a:p>
      </dgm:t>
    </dgm:pt>
    <dgm:pt modelId="{BC92490A-D072-4696-A717-07D55093F93D}" type="parTrans" cxnId="{2E9DD449-0610-42FE-BDC3-B5A0C37D5EB4}">
      <dgm:prSet/>
      <dgm:spPr/>
      <dgm:t>
        <a:bodyPr/>
        <a:lstStyle/>
        <a:p>
          <a:endParaRPr lang="en-GB">
            <a:solidFill>
              <a:schemeClr val="tx1"/>
            </a:solidFill>
          </a:endParaRPr>
        </a:p>
      </dgm:t>
    </dgm:pt>
    <dgm:pt modelId="{299E27A8-47C6-4881-87CE-4A629014CF68}" type="sibTrans" cxnId="{2E9DD449-0610-42FE-BDC3-B5A0C37D5EB4}">
      <dgm:prSet/>
      <dgm:spPr/>
      <dgm:t>
        <a:bodyPr/>
        <a:lstStyle/>
        <a:p>
          <a:endParaRPr lang="en-GB">
            <a:solidFill>
              <a:schemeClr val="tx1"/>
            </a:solidFill>
          </a:endParaRPr>
        </a:p>
      </dgm:t>
    </dgm:pt>
    <dgm:pt modelId="{E3758BBC-BDB5-44EC-B475-BFCF3856A835}">
      <dgm:prSet/>
      <dgm:spPr/>
      <dgm:t>
        <a:bodyPr/>
        <a:lstStyle/>
        <a:p>
          <a:r>
            <a:rPr lang="en-US">
              <a:solidFill>
                <a:schemeClr val="tx1"/>
              </a:solidFill>
            </a:rPr>
            <a:t>Employment Relations Act 1999</a:t>
          </a:r>
          <a:endParaRPr lang="en-US" dirty="0">
            <a:solidFill>
              <a:schemeClr val="tx1"/>
            </a:solidFill>
          </a:endParaRPr>
        </a:p>
      </dgm:t>
    </dgm:pt>
    <dgm:pt modelId="{B4CD9ABB-86A3-4788-91FC-9C2DC37742B3}" type="parTrans" cxnId="{ABAF4E2A-CFE4-4428-8E4C-D5BA4F980DE3}">
      <dgm:prSet/>
      <dgm:spPr/>
      <dgm:t>
        <a:bodyPr/>
        <a:lstStyle/>
        <a:p>
          <a:endParaRPr lang="en-GB">
            <a:solidFill>
              <a:schemeClr val="tx1"/>
            </a:solidFill>
          </a:endParaRPr>
        </a:p>
      </dgm:t>
    </dgm:pt>
    <dgm:pt modelId="{A5B68571-FA03-411C-B10A-E3E98BF555B5}" type="sibTrans" cxnId="{ABAF4E2A-CFE4-4428-8E4C-D5BA4F980DE3}">
      <dgm:prSet/>
      <dgm:spPr/>
      <dgm:t>
        <a:bodyPr/>
        <a:lstStyle/>
        <a:p>
          <a:endParaRPr lang="en-GB">
            <a:solidFill>
              <a:schemeClr val="tx1"/>
            </a:solidFill>
          </a:endParaRPr>
        </a:p>
      </dgm:t>
    </dgm:pt>
    <dgm:pt modelId="{A8FD2BD3-3D90-4931-A2EE-9A2BB031C6A7}">
      <dgm:prSet/>
      <dgm:spPr/>
      <dgm:t>
        <a:bodyPr/>
        <a:lstStyle/>
        <a:p>
          <a:r>
            <a:rPr lang="en-US" dirty="0">
              <a:solidFill>
                <a:schemeClr val="tx1"/>
              </a:solidFill>
            </a:rPr>
            <a:t>Maternity &amp; Parental Leave </a:t>
          </a:r>
          <a:r>
            <a:rPr lang="en-US" dirty="0" err="1">
              <a:solidFill>
                <a:schemeClr val="tx1"/>
              </a:solidFill>
            </a:rPr>
            <a:t>etc</a:t>
          </a:r>
          <a:r>
            <a:rPr lang="en-US" dirty="0">
              <a:solidFill>
                <a:schemeClr val="tx1"/>
              </a:solidFill>
            </a:rPr>
            <a:t> Regulations 1999</a:t>
          </a:r>
        </a:p>
      </dgm:t>
    </dgm:pt>
    <dgm:pt modelId="{7CFA869E-4002-4362-90E1-ACD2F9FEBF22}" type="parTrans" cxnId="{E25BDAEC-C0C9-49D3-917B-9B82A503F53F}">
      <dgm:prSet/>
      <dgm:spPr/>
      <dgm:t>
        <a:bodyPr/>
        <a:lstStyle/>
        <a:p>
          <a:endParaRPr lang="en-GB">
            <a:solidFill>
              <a:schemeClr val="tx1"/>
            </a:solidFill>
          </a:endParaRPr>
        </a:p>
      </dgm:t>
    </dgm:pt>
    <dgm:pt modelId="{58A17F14-B348-47DB-875D-7B5C886AA170}" type="sibTrans" cxnId="{E25BDAEC-C0C9-49D3-917B-9B82A503F53F}">
      <dgm:prSet/>
      <dgm:spPr/>
      <dgm:t>
        <a:bodyPr/>
        <a:lstStyle/>
        <a:p>
          <a:endParaRPr lang="en-GB">
            <a:solidFill>
              <a:schemeClr val="tx1"/>
            </a:solidFill>
          </a:endParaRPr>
        </a:p>
      </dgm:t>
    </dgm:pt>
    <dgm:pt modelId="{9978F8F1-A5A6-40C9-8E13-0356CACF43F3}">
      <dgm:prSet/>
      <dgm:spPr/>
      <dgm:t>
        <a:bodyPr/>
        <a:lstStyle/>
        <a:p>
          <a:r>
            <a:rPr lang="en-US">
              <a:solidFill>
                <a:schemeClr val="tx1"/>
              </a:solidFill>
            </a:rPr>
            <a:t>The Pensions Act 2008</a:t>
          </a:r>
          <a:endParaRPr lang="en-US" dirty="0">
            <a:solidFill>
              <a:schemeClr val="tx1"/>
            </a:solidFill>
          </a:endParaRPr>
        </a:p>
      </dgm:t>
    </dgm:pt>
    <dgm:pt modelId="{A710550F-3F6C-4812-A511-51D3FF4D67B9}" type="parTrans" cxnId="{4A17A85D-604C-4B91-AA6B-F3787CFA8B37}">
      <dgm:prSet/>
      <dgm:spPr/>
      <dgm:t>
        <a:bodyPr/>
        <a:lstStyle/>
        <a:p>
          <a:endParaRPr lang="en-GB">
            <a:solidFill>
              <a:schemeClr val="tx1"/>
            </a:solidFill>
          </a:endParaRPr>
        </a:p>
      </dgm:t>
    </dgm:pt>
    <dgm:pt modelId="{122804BC-C591-48EC-9538-98EEAE7F8103}" type="sibTrans" cxnId="{4A17A85D-604C-4B91-AA6B-F3787CFA8B37}">
      <dgm:prSet/>
      <dgm:spPr/>
      <dgm:t>
        <a:bodyPr/>
        <a:lstStyle/>
        <a:p>
          <a:endParaRPr lang="en-GB">
            <a:solidFill>
              <a:schemeClr val="tx1"/>
            </a:solidFill>
          </a:endParaRPr>
        </a:p>
      </dgm:t>
    </dgm:pt>
    <dgm:pt modelId="{57EE36EF-AAEF-4011-977C-E82BA7BD8873}">
      <dgm:prSet/>
      <dgm:spPr/>
      <dgm:t>
        <a:bodyPr/>
        <a:lstStyle/>
        <a:p>
          <a:r>
            <a:rPr lang="en-US">
              <a:solidFill>
                <a:schemeClr val="tx1"/>
              </a:solidFill>
            </a:rPr>
            <a:t>Equality Act 2010</a:t>
          </a:r>
          <a:endParaRPr lang="en-US" dirty="0">
            <a:solidFill>
              <a:schemeClr val="tx1"/>
            </a:solidFill>
          </a:endParaRPr>
        </a:p>
      </dgm:t>
    </dgm:pt>
    <dgm:pt modelId="{D01A3F67-8567-4EC0-830E-0421EAC03AA5}" type="parTrans" cxnId="{E9C1B809-3AD1-442D-8B60-9C2804B08E28}">
      <dgm:prSet/>
      <dgm:spPr/>
      <dgm:t>
        <a:bodyPr/>
        <a:lstStyle/>
        <a:p>
          <a:endParaRPr lang="en-GB">
            <a:solidFill>
              <a:schemeClr val="tx1"/>
            </a:solidFill>
          </a:endParaRPr>
        </a:p>
      </dgm:t>
    </dgm:pt>
    <dgm:pt modelId="{180F7361-C9DD-40AA-A8A4-B60080E84E87}" type="sibTrans" cxnId="{E9C1B809-3AD1-442D-8B60-9C2804B08E28}">
      <dgm:prSet/>
      <dgm:spPr/>
      <dgm:t>
        <a:bodyPr/>
        <a:lstStyle/>
        <a:p>
          <a:endParaRPr lang="en-GB">
            <a:solidFill>
              <a:schemeClr val="tx1"/>
            </a:solidFill>
          </a:endParaRPr>
        </a:p>
      </dgm:t>
    </dgm:pt>
    <dgm:pt modelId="{239C8578-75BC-493C-A68D-7B9D0F6FF6C6}" type="pres">
      <dgm:prSet presAssocID="{73E70338-4F2B-40F0-B253-41AE5D093663}" presName="cycle" presStyleCnt="0">
        <dgm:presLayoutVars>
          <dgm:chMax val="1"/>
          <dgm:dir/>
          <dgm:animLvl val="ctr"/>
          <dgm:resizeHandles val="exact"/>
        </dgm:presLayoutVars>
      </dgm:prSet>
      <dgm:spPr/>
    </dgm:pt>
    <dgm:pt modelId="{80C52E5A-6529-460F-8CBA-CC9ED03FFC73}" type="pres">
      <dgm:prSet presAssocID="{F22480B1-B1EC-4E03-983A-9D503FEC14C4}" presName="centerShape" presStyleLbl="node0" presStyleIdx="0" presStyleCnt="1"/>
      <dgm:spPr/>
    </dgm:pt>
    <dgm:pt modelId="{BE512C5B-BA12-4553-A95B-F82E09BE1EE3}" type="pres">
      <dgm:prSet presAssocID="{58E2AAF4-B7FF-44DF-820E-BA61416EAA24}" presName="Name9" presStyleLbl="parChTrans1D2" presStyleIdx="0" presStyleCnt="7"/>
      <dgm:spPr/>
    </dgm:pt>
    <dgm:pt modelId="{F091512A-2A3F-4A06-8E5C-748CF051646D}" type="pres">
      <dgm:prSet presAssocID="{58E2AAF4-B7FF-44DF-820E-BA61416EAA24}" presName="connTx" presStyleLbl="parChTrans1D2" presStyleIdx="0" presStyleCnt="7"/>
      <dgm:spPr/>
    </dgm:pt>
    <dgm:pt modelId="{A4CD0B84-B0BB-4CE1-AAE4-B37D975A44E8}" type="pres">
      <dgm:prSet presAssocID="{18CE5B9C-7863-4617-A6B7-A3760892206A}" presName="node" presStyleLbl="node1" presStyleIdx="0" presStyleCnt="7">
        <dgm:presLayoutVars>
          <dgm:bulletEnabled val="1"/>
        </dgm:presLayoutVars>
      </dgm:prSet>
      <dgm:spPr/>
    </dgm:pt>
    <dgm:pt modelId="{9A20136C-8EE4-48B7-92A6-DF20995B291C}" type="pres">
      <dgm:prSet presAssocID="{C3A4AC21-39B7-4E17-B16B-4A2228A2E468}" presName="Name9" presStyleLbl="parChTrans1D2" presStyleIdx="1" presStyleCnt="7"/>
      <dgm:spPr/>
    </dgm:pt>
    <dgm:pt modelId="{975703EE-64AA-4DD6-BF4A-07651E1C24E5}" type="pres">
      <dgm:prSet presAssocID="{C3A4AC21-39B7-4E17-B16B-4A2228A2E468}" presName="connTx" presStyleLbl="parChTrans1D2" presStyleIdx="1" presStyleCnt="7"/>
      <dgm:spPr/>
    </dgm:pt>
    <dgm:pt modelId="{0B8803A4-CAD0-4F55-A2CC-6AFC358E037F}" type="pres">
      <dgm:prSet presAssocID="{672F699B-503C-476E-A779-081DA9B85511}" presName="node" presStyleLbl="node1" presStyleIdx="1" presStyleCnt="7">
        <dgm:presLayoutVars>
          <dgm:bulletEnabled val="1"/>
        </dgm:presLayoutVars>
      </dgm:prSet>
      <dgm:spPr/>
    </dgm:pt>
    <dgm:pt modelId="{5E3E6678-6D5A-4D2E-8A24-B5CA4F53A322}" type="pres">
      <dgm:prSet presAssocID="{BC92490A-D072-4696-A717-07D55093F93D}" presName="Name9" presStyleLbl="parChTrans1D2" presStyleIdx="2" presStyleCnt="7"/>
      <dgm:spPr/>
    </dgm:pt>
    <dgm:pt modelId="{CD1607A8-A795-4300-B753-BA4684C1031A}" type="pres">
      <dgm:prSet presAssocID="{BC92490A-D072-4696-A717-07D55093F93D}" presName="connTx" presStyleLbl="parChTrans1D2" presStyleIdx="2" presStyleCnt="7"/>
      <dgm:spPr/>
    </dgm:pt>
    <dgm:pt modelId="{36DFA7F9-A239-4F29-B5CC-40282DF92299}" type="pres">
      <dgm:prSet presAssocID="{B9BC3829-8FC4-4206-9971-51B3D07CA4E1}" presName="node" presStyleLbl="node1" presStyleIdx="2" presStyleCnt="7">
        <dgm:presLayoutVars>
          <dgm:bulletEnabled val="1"/>
        </dgm:presLayoutVars>
      </dgm:prSet>
      <dgm:spPr/>
    </dgm:pt>
    <dgm:pt modelId="{D744F0EE-BC77-4E09-A9B8-93515C5ABCE7}" type="pres">
      <dgm:prSet presAssocID="{B4CD9ABB-86A3-4788-91FC-9C2DC37742B3}" presName="Name9" presStyleLbl="parChTrans1D2" presStyleIdx="3" presStyleCnt="7"/>
      <dgm:spPr/>
    </dgm:pt>
    <dgm:pt modelId="{4C4A8A93-CAB6-4248-9C04-EFD2D80CAC12}" type="pres">
      <dgm:prSet presAssocID="{B4CD9ABB-86A3-4788-91FC-9C2DC37742B3}" presName="connTx" presStyleLbl="parChTrans1D2" presStyleIdx="3" presStyleCnt="7"/>
      <dgm:spPr/>
    </dgm:pt>
    <dgm:pt modelId="{244DDBC3-303F-44F6-AC05-2CD865427547}" type="pres">
      <dgm:prSet presAssocID="{E3758BBC-BDB5-44EC-B475-BFCF3856A835}" presName="node" presStyleLbl="node1" presStyleIdx="3" presStyleCnt="7">
        <dgm:presLayoutVars>
          <dgm:bulletEnabled val="1"/>
        </dgm:presLayoutVars>
      </dgm:prSet>
      <dgm:spPr/>
    </dgm:pt>
    <dgm:pt modelId="{58B2B993-BF59-421B-8946-E33411CECB42}" type="pres">
      <dgm:prSet presAssocID="{7CFA869E-4002-4362-90E1-ACD2F9FEBF22}" presName="Name9" presStyleLbl="parChTrans1D2" presStyleIdx="4" presStyleCnt="7"/>
      <dgm:spPr/>
    </dgm:pt>
    <dgm:pt modelId="{8E772BB8-FC8A-4E95-B8F2-A25881B50A76}" type="pres">
      <dgm:prSet presAssocID="{7CFA869E-4002-4362-90E1-ACD2F9FEBF22}" presName="connTx" presStyleLbl="parChTrans1D2" presStyleIdx="4" presStyleCnt="7"/>
      <dgm:spPr/>
    </dgm:pt>
    <dgm:pt modelId="{40508291-B08F-4B5D-8471-8D3BAF6DC4E4}" type="pres">
      <dgm:prSet presAssocID="{A8FD2BD3-3D90-4931-A2EE-9A2BB031C6A7}" presName="node" presStyleLbl="node1" presStyleIdx="4" presStyleCnt="7">
        <dgm:presLayoutVars>
          <dgm:bulletEnabled val="1"/>
        </dgm:presLayoutVars>
      </dgm:prSet>
      <dgm:spPr/>
    </dgm:pt>
    <dgm:pt modelId="{BB086BBB-0F23-497B-9251-CE1CAC2C42FD}" type="pres">
      <dgm:prSet presAssocID="{A710550F-3F6C-4812-A511-51D3FF4D67B9}" presName="Name9" presStyleLbl="parChTrans1D2" presStyleIdx="5" presStyleCnt="7"/>
      <dgm:spPr/>
    </dgm:pt>
    <dgm:pt modelId="{0C252D32-381A-48F7-92F1-BD51400B9BE3}" type="pres">
      <dgm:prSet presAssocID="{A710550F-3F6C-4812-A511-51D3FF4D67B9}" presName="connTx" presStyleLbl="parChTrans1D2" presStyleIdx="5" presStyleCnt="7"/>
      <dgm:spPr/>
    </dgm:pt>
    <dgm:pt modelId="{149B90AA-C14C-4DB1-9B73-2D37CBF20C4F}" type="pres">
      <dgm:prSet presAssocID="{9978F8F1-A5A6-40C9-8E13-0356CACF43F3}" presName="node" presStyleLbl="node1" presStyleIdx="5" presStyleCnt="7">
        <dgm:presLayoutVars>
          <dgm:bulletEnabled val="1"/>
        </dgm:presLayoutVars>
      </dgm:prSet>
      <dgm:spPr/>
    </dgm:pt>
    <dgm:pt modelId="{3E82624C-29A2-4C3E-BB55-9FF520758508}" type="pres">
      <dgm:prSet presAssocID="{D01A3F67-8567-4EC0-830E-0421EAC03AA5}" presName="Name9" presStyleLbl="parChTrans1D2" presStyleIdx="6" presStyleCnt="7"/>
      <dgm:spPr/>
    </dgm:pt>
    <dgm:pt modelId="{D2A7AAE0-F3BE-40E8-88CA-69B13F0E3604}" type="pres">
      <dgm:prSet presAssocID="{D01A3F67-8567-4EC0-830E-0421EAC03AA5}" presName="connTx" presStyleLbl="parChTrans1D2" presStyleIdx="6" presStyleCnt="7"/>
      <dgm:spPr/>
    </dgm:pt>
    <dgm:pt modelId="{D5E82493-8325-4C6A-A801-C125608564C1}" type="pres">
      <dgm:prSet presAssocID="{57EE36EF-AAEF-4011-977C-E82BA7BD8873}" presName="node" presStyleLbl="node1" presStyleIdx="6" presStyleCnt="7">
        <dgm:presLayoutVars>
          <dgm:bulletEnabled val="1"/>
        </dgm:presLayoutVars>
      </dgm:prSet>
      <dgm:spPr/>
    </dgm:pt>
  </dgm:ptLst>
  <dgm:cxnLst>
    <dgm:cxn modelId="{E9C1B809-3AD1-442D-8B60-9C2804B08E28}" srcId="{F22480B1-B1EC-4E03-983A-9D503FEC14C4}" destId="{57EE36EF-AAEF-4011-977C-E82BA7BD8873}" srcOrd="6" destOrd="0" parTransId="{D01A3F67-8567-4EC0-830E-0421EAC03AA5}" sibTransId="{180F7361-C9DD-40AA-A8A4-B60080E84E87}"/>
    <dgm:cxn modelId="{005A4C17-2213-4319-B98A-4F3341497040}" type="presOf" srcId="{B4CD9ABB-86A3-4788-91FC-9C2DC37742B3}" destId="{D744F0EE-BC77-4E09-A9B8-93515C5ABCE7}" srcOrd="0" destOrd="0" presId="urn:microsoft.com/office/officeart/2005/8/layout/radial1"/>
    <dgm:cxn modelId="{9698E620-60F6-4FBA-A816-1196B73C24AB}" type="presOf" srcId="{BC92490A-D072-4696-A717-07D55093F93D}" destId="{CD1607A8-A795-4300-B753-BA4684C1031A}" srcOrd="1" destOrd="0" presId="urn:microsoft.com/office/officeart/2005/8/layout/radial1"/>
    <dgm:cxn modelId="{ABAF4E2A-CFE4-4428-8E4C-D5BA4F980DE3}" srcId="{F22480B1-B1EC-4E03-983A-9D503FEC14C4}" destId="{E3758BBC-BDB5-44EC-B475-BFCF3856A835}" srcOrd="3" destOrd="0" parTransId="{B4CD9ABB-86A3-4788-91FC-9C2DC37742B3}" sibTransId="{A5B68571-FA03-411C-B10A-E3E98BF555B5}"/>
    <dgm:cxn modelId="{32A3A42A-08E1-4285-9581-ECDD787EFDEE}" srcId="{F22480B1-B1EC-4E03-983A-9D503FEC14C4}" destId="{18CE5B9C-7863-4617-A6B7-A3760892206A}" srcOrd="0" destOrd="0" parTransId="{58E2AAF4-B7FF-44DF-820E-BA61416EAA24}" sibTransId="{013119AF-3BCC-43CB-A186-17EBE44D2E66}"/>
    <dgm:cxn modelId="{85837448-3028-4DE2-B373-FCAE8E792B5A}" type="presOf" srcId="{B9BC3829-8FC4-4206-9971-51B3D07CA4E1}" destId="{36DFA7F9-A239-4F29-B5CC-40282DF92299}" srcOrd="0" destOrd="0" presId="urn:microsoft.com/office/officeart/2005/8/layout/radial1"/>
    <dgm:cxn modelId="{2E9DD449-0610-42FE-BDC3-B5A0C37D5EB4}" srcId="{F22480B1-B1EC-4E03-983A-9D503FEC14C4}" destId="{B9BC3829-8FC4-4206-9971-51B3D07CA4E1}" srcOrd="2" destOrd="0" parTransId="{BC92490A-D072-4696-A717-07D55093F93D}" sibTransId="{299E27A8-47C6-4881-87CE-4A629014CF68}"/>
    <dgm:cxn modelId="{8CC9814B-252D-44E7-920A-45DEB5FC334B}" type="presOf" srcId="{F22480B1-B1EC-4E03-983A-9D503FEC14C4}" destId="{80C52E5A-6529-460F-8CBA-CC9ED03FFC73}" srcOrd="0" destOrd="0" presId="urn:microsoft.com/office/officeart/2005/8/layout/radial1"/>
    <dgm:cxn modelId="{97F05B4F-0F15-4F28-8565-7B03A3FC28BF}" srcId="{F22480B1-B1EC-4E03-983A-9D503FEC14C4}" destId="{672F699B-503C-476E-A779-081DA9B85511}" srcOrd="1" destOrd="0" parTransId="{C3A4AC21-39B7-4E17-B16B-4A2228A2E468}" sibTransId="{E4AF6D36-9F27-4BE1-9D44-4C9A83BE4960}"/>
    <dgm:cxn modelId="{B8F9C752-1DD1-437D-B7D4-872D70379BC9}" type="presOf" srcId="{9978F8F1-A5A6-40C9-8E13-0356CACF43F3}" destId="{149B90AA-C14C-4DB1-9B73-2D37CBF20C4F}" srcOrd="0" destOrd="0" presId="urn:microsoft.com/office/officeart/2005/8/layout/radial1"/>
    <dgm:cxn modelId="{7A314955-37D4-423F-A713-54C6E9FAA6E3}" type="presOf" srcId="{73E70338-4F2B-40F0-B253-41AE5D093663}" destId="{239C8578-75BC-493C-A68D-7B9D0F6FF6C6}" srcOrd="0" destOrd="0" presId="urn:microsoft.com/office/officeart/2005/8/layout/radial1"/>
    <dgm:cxn modelId="{DC53105C-E683-4560-9D24-B069EB38B190}" type="presOf" srcId="{BC92490A-D072-4696-A717-07D55093F93D}" destId="{5E3E6678-6D5A-4D2E-8A24-B5CA4F53A322}" srcOrd="0" destOrd="0" presId="urn:microsoft.com/office/officeart/2005/8/layout/radial1"/>
    <dgm:cxn modelId="{4A17A85D-604C-4B91-AA6B-F3787CFA8B37}" srcId="{F22480B1-B1EC-4E03-983A-9D503FEC14C4}" destId="{9978F8F1-A5A6-40C9-8E13-0356CACF43F3}" srcOrd="5" destOrd="0" parTransId="{A710550F-3F6C-4812-A511-51D3FF4D67B9}" sibTransId="{122804BC-C591-48EC-9538-98EEAE7F8103}"/>
    <dgm:cxn modelId="{A6FB2263-FE27-4690-AE94-A9149C4E30D7}" type="presOf" srcId="{7CFA869E-4002-4362-90E1-ACD2F9FEBF22}" destId="{8E772BB8-FC8A-4E95-B8F2-A25881B50A76}" srcOrd="1" destOrd="0" presId="urn:microsoft.com/office/officeart/2005/8/layout/radial1"/>
    <dgm:cxn modelId="{91B22C6A-7704-4B52-ACD0-E523575369EB}" type="presOf" srcId="{C3A4AC21-39B7-4E17-B16B-4A2228A2E468}" destId="{975703EE-64AA-4DD6-BF4A-07651E1C24E5}" srcOrd="1" destOrd="0" presId="urn:microsoft.com/office/officeart/2005/8/layout/radial1"/>
    <dgm:cxn modelId="{3328AC6D-9997-47F9-88D4-5E5106ABE708}" type="presOf" srcId="{A8FD2BD3-3D90-4931-A2EE-9A2BB031C6A7}" destId="{40508291-B08F-4B5D-8471-8D3BAF6DC4E4}" srcOrd="0" destOrd="0" presId="urn:microsoft.com/office/officeart/2005/8/layout/radial1"/>
    <dgm:cxn modelId="{28515E79-F9FC-4068-A109-4E8BC4059EA0}" type="presOf" srcId="{58E2AAF4-B7FF-44DF-820E-BA61416EAA24}" destId="{F091512A-2A3F-4A06-8E5C-748CF051646D}" srcOrd="1" destOrd="0" presId="urn:microsoft.com/office/officeart/2005/8/layout/radial1"/>
    <dgm:cxn modelId="{9C7BA27A-F41B-4FEB-8D1B-E2053B2064C6}" type="presOf" srcId="{D01A3F67-8567-4EC0-830E-0421EAC03AA5}" destId="{D2A7AAE0-F3BE-40E8-88CA-69B13F0E3604}" srcOrd="1" destOrd="0" presId="urn:microsoft.com/office/officeart/2005/8/layout/radial1"/>
    <dgm:cxn modelId="{30C1297C-5D3D-4F71-81EA-87427C09AA0D}" type="presOf" srcId="{C3A4AC21-39B7-4E17-B16B-4A2228A2E468}" destId="{9A20136C-8EE4-48B7-92A6-DF20995B291C}" srcOrd="0" destOrd="0" presId="urn:microsoft.com/office/officeart/2005/8/layout/radial1"/>
    <dgm:cxn modelId="{1A0E898E-A0DA-4EF7-A809-93B3E2999B50}" type="presOf" srcId="{58E2AAF4-B7FF-44DF-820E-BA61416EAA24}" destId="{BE512C5B-BA12-4553-A95B-F82E09BE1EE3}" srcOrd="0" destOrd="0" presId="urn:microsoft.com/office/officeart/2005/8/layout/radial1"/>
    <dgm:cxn modelId="{8B9642A5-0A00-45A6-9EC0-87A37D703898}" type="presOf" srcId="{B4CD9ABB-86A3-4788-91FC-9C2DC37742B3}" destId="{4C4A8A93-CAB6-4248-9C04-EFD2D80CAC12}" srcOrd="1" destOrd="0" presId="urn:microsoft.com/office/officeart/2005/8/layout/radial1"/>
    <dgm:cxn modelId="{E9A6D2AF-E6FA-4E61-B3A7-B76C8AD1DDCA}" type="presOf" srcId="{E3758BBC-BDB5-44EC-B475-BFCF3856A835}" destId="{244DDBC3-303F-44F6-AC05-2CD865427547}" srcOrd="0" destOrd="0" presId="urn:microsoft.com/office/officeart/2005/8/layout/radial1"/>
    <dgm:cxn modelId="{251F95B7-1F72-4DFB-8C68-8696356817BA}" type="presOf" srcId="{672F699B-503C-476E-A779-081DA9B85511}" destId="{0B8803A4-CAD0-4F55-A2CC-6AFC358E037F}" srcOrd="0" destOrd="0" presId="urn:microsoft.com/office/officeart/2005/8/layout/radial1"/>
    <dgm:cxn modelId="{32FD3DC2-9D07-4020-8794-F50A7DCD12E8}" type="presOf" srcId="{18CE5B9C-7863-4617-A6B7-A3760892206A}" destId="{A4CD0B84-B0BB-4CE1-AAE4-B37D975A44E8}" srcOrd="0" destOrd="0" presId="urn:microsoft.com/office/officeart/2005/8/layout/radial1"/>
    <dgm:cxn modelId="{420CC5C2-3F60-4FB4-A06D-D891BCEBEEFA}" type="presOf" srcId="{7CFA869E-4002-4362-90E1-ACD2F9FEBF22}" destId="{58B2B993-BF59-421B-8946-E33411CECB42}" srcOrd="0" destOrd="0" presId="urn:microsoft.com/office/officeart/2005/8/layout/radial1"/>
    <dgm:cxn modelId="{7EF04DD0-E3AF-4FA2-AB88-F0516CE8139D}" type="presOf" srcId="{D01A3F67-8567-4EC0-830E-0421EAC03AA5}" destId="{3E82624C-29A2-4C3E-BB55-9FF520758508}" srcOrd="0" destOrd="0" presId="urn:microsoft.com/office/officeart/2005/8/layout/radial1"/>
    <dgm:cxn modelId="{9B8269D7-5A1A-438D-9F3A-DAE2398A9E4E}" type="presOf" srcId="{A710550F-3F6C-4812-A511-51D3FF4D67B9}" destId="{BB086BBB-0F23-497B-9251-CE1CAC2C42FD}" srcOrd="0" destOrd="0" presId="urn:microsoft.com/office/officeart/2005/8/layout/radial1"/>
    <dgm:cxn modelId="{9AAEC2DD-FA24-4DCF-8759-B129731940F5}" type="presOf" srcId="{57EE36EF-AAEF-4011-977C-E82BA7BD8873}" destId="{D5E82493-8325-4C6A-A801-C125608564C1}" srcOrd="0" destOrd="0" presId="urn:microsoft.com/office/officeart/2005/8/layout/radial1"/>
    <dgm:cxn modelId="{0AC7EDE4-85E6-4C64-AB1C-6EF3CA37E482}" srcId="{73E70338-4F2B-40F0-B253-41AE5D093663}" destId="{F22480B1-B1EC-4E03-983A-9D503FEC14C4}" srcOrd="0" destOrd="0" parTransId="{8F94F101-1A3D-44A8-9C74-B0D2813656AE}" sibTransId="{63CAA656-A353-4C31-B49C-378556589B38}"/>
    <dgm:cxn modelId="{E25BDAEC-C0C9-49D3-917B-9B82A503F53F}" srcId="{F22480B1-B1EC-4E03-983A-9D503FEC14C4}" destId="{A8FD2BD3-3D90-4931-A2EE-9A2BB031C6A7}" srcOrd="4" destOrd="0" parTransId="{7CFA869E-4002-4362-90E1-ACD2F9FEBF22}" sibTransId="{58A17F14-B348-47DB-875D-7B5C886AA170}"/>
    <dgm:cxn modelId="{45A86AFE-1069-4466-97AE-7E87980EC119}" type="presOf" srcId="{A710550F-3F6C-4812-A511-51D3FF4D67B9}" destId="{0C252D32-381A-48F7-92F1-BD51400B9BE3}" srcOrd="1" destOrd="0" presId="urn:microsoft.com/office/officeart/2005/8/layout/radial1"/>
    <dgm:cxn modelId="{5B63B526-0C15-4AE3-915F-15EE0F472163}" type="presParOf" srcId="{239C8578-75BC-493C-A68D-7B9D0F6FF6C6}" destId="{80C52E5A-6529-460F-8CBA-CC9ED03FFC73}" srcOrd="0" destOrd="0" presId="urn:microsoft.com/office/officeart/2005/8/layout/radial1"/>
    <dgm:cxn modelId="{8CE365E6-DFC1-45DB-8452-A67B49EA2AEA}" type="presParOf" srcId="{239C8578-75BC-493C-A68D-7B9D0F6FF6C6}" destId="{BE512C5B-BA12-4553-A95B-F82E09BE1EE3}" srcOrd="1" destOrd="0" presId="urn:microsoft.com/office/officeart/2005/8/layout/radial1"/>
    <dgm:cxn modelId="{4728F87C-4958-4EE5-9EFA-D34747FB73B6}" type="presParOf" srcId="{BE512C5B-BA12-4553-A95B-F82E09BE1EE3}" destId="{F091512A-2A3F-4A06-8E5C-748CF051646D}" srcOrd="0" destOrd="0" presId="urn:microsoft.com/office/officeart/2005/8/layout/radial1"/>
    <dgm:cxn modelId="{897A1515-77F4-44C5-88EA-2C678F5504BA}" type="presParOf" srcId="{239C8578-75BC-493C-A68D-7B9D0F6FF6C6}" destId="{A4CD0B84-B0BB-4CE1-AAE4-B37D975A44E8}" srcOrd="2" destOrd="0" presId="urn:microsoft.com/office/officeart/2005/8/layout/radial1"/>
    <dgm:cxn modelId="{D7DA0EFC-D5D8-48DD-9503-18579079C7BA}" type="presParOf" srcId="{239C8578-75BC-493C-A68D-7B9D0F6FF6C6}" destId="{9A20136C-8EE4-48B7-92A6-DF20995B291C}" srcOrd="3" destOrd="0" presId="urn:microsoft.com/office/officeart/2005/8/layout/radial1"/>
    <dgm:cxn modelId="{D8B6CD86-CDE9-4821-AE00-CEB88810CF44}" type="presParOf" srcId="{9A20136C-8EE4-48B7-92A6-DF20995B291C}" destId="{975703EE-64AA-4DD6-BF4A-07651E1C24E5}" srcOrd="0" destOrd="0" presId="urn:microsoft.com/office/officeart/2005/8/layout/radial1"/>
    <dgm:cxn modelId="{33DBFDAA-6FCB-4760-AE95-79E317A4AEC5}" type="presParOf" srcId="{239C8578-75BC-493C-A68D-7B9D0F6FF6C6}" destId="{0B8803A4-CAD0-4F55-A2CC-6AFC358E037F}" srcOrd="4" destOrd="0" presId="urn:microsoft.com/office/officeart/2005/8/layout/radial1"/>
    <dgm:cxn modelId="{1EA07721-7EDC-425F-A38F-57B8F15252EB}" type="presParOf" srcId="{239C8578-75BC-493C-A68D-7B9D0F6FF6C6}" destId="{5E3E6678-6D5A-4D2E-8A24-B5CA4F53A322}" srcOrd="5" destOrd="0" presId="urn:microsoft.com/office/officeart/2005/8/layout/radial1"/>
    <dgm:cxn modelId="{41F350CE-6F91-4543-AB62-67FC2FECECE7}" type="presParOf" srcId="{5E3E6678-6D5A-4D2E-8A24-B5CA4F53A322}" destId="{CD1607A8-A795-4300-B753-BA4684C1031A}" srcOrd="0" destOrd="0" presId="urn:microsoft.com/office/officeart/2005/8/layout/radial1"/>
    <dgm:cxn modelId="{36F247F4-9D97-4A0A-B986-AA87AFADCFA8}" type="presParOf" srcId="{239C8578-75BC-493C-A68D-7B9D0F6FF6C6}" destId="{36DFA7F9-A239-4F29-B5CC-40282DF92299}" srcOrd="6" destOrd="0" presId="urn:microsoft.com/office/officeart/2005/8/layout/radial1"/>
    <dgm:cxn modelId="{68E5D32B-2052-4825-8C0A-EA51479E8C52}" type="presParOf" srcId="{239C8578-75BC-493C-A68D-7B9D0F6FF6C6}" destId="{D744F0EE-BC77-4E09-A9B8-93515C5ABCE7}" srcOrd="7" destOrd="0" presId="urn:microsoft.com/office/officeart/2005/8/layout/radial1"/>
    <dgm:cxn modelId="{3499DB51-9077-4DEB-A3B8-09DE717C99E3}" type="presParOf" srcId="{D744F0EE-BC77-4E09-A9B8-93515C5ABCE7}" destId="{4C4A8A93-CAB6-4248-9C04-EFD2D80CAC12}" srcOrd="0" destOrd="0" presId="urn:microsoft.com/office/officeart/2005/8/layout/radial1"/>
    <dgm:cxn modelId="{B4DBD7F9-AD85-4A56-9192-31639223BA5C}" type="presParOf" srcId="{239C8578-75BC-493C-A68D-7B9D0F6FF6C6}" destId="{244DDBC3-303F-44F6-AC05-2CD865427547}" srcOrd="8" destOrd="0" presId="urn:microsoft.com/office/officeart/2005/8/layout/radial1"/>
    <dgm:cxn modelId="{8ED6CD84-5137-40F0-98ED-25FD7556D6E8}" type="presParOf" srcId="{239C8578-75BC-493C-A68D-7B9D0F6FF6C6}" destId="{58B2B993-BF59-421B-8946-E33411CECB42}" srcOrd="9" destOrd="0" presId="urn:microsoft.com/office/officeart/2005/8/layout/radial1"/>
    <dgm:cxn modelId="{C7C11ABC-89E3-424D-8AB5-4BA1A521AF5A}" type="presParOf" srcId="{58B2B993-BF59-421B-8946-E33411CECB42}" destId="{8E772BB8-FC8A-4E95-B8F2-A25881B50A76}" srcOrd="0" destOrd="0" presId="urn:microsoft.com/office/officeart/2005/8/layout/radial1"/>
    <dgm:cxn modelId="{6F0B40DB-B654-49AA-92DE-9333B6DE37D4}" type="presParOf" srcId="{239C8578-75BC-493C-A68D-7B9D0F6FF6C6}" destId="{40508291-B08F-4B5D-8471-8D3BAF6DC4E4}" srcOrd="10" destOrd="0" presId="urn:microsoft.com/office/officeart/2005/8/layout/radial1"/>
    <dgm:cxn modelId="{EE7C2CB2-59BE-4960-9687-575A615A5752}" type="presParOf" srcId="{239C8578-75BC-493C-A68D-7B9D0F6FF6C6}" destId="{BB086BBB-0F23-497B-9251-CE1CAC2C42FD}" srcOrd="11" destOrd="0" presId="urn:microsoft.com/office/officeart/2005/8/layout/radial1"/>
    <dgm:cxn modelId="{08D76357-D312-4A4E-A3C8-54CDCEA85ED7}" type="presParOf" srcId="{BB086BBB-0F23-497B-9251-CE1CAC2C42FD}" destId="{0C252D32-381A-48F7-92F1-BD51400B9BE3}" srcOrd="0" destOrd="0" presId="urn:microsoft.com/office/officeart/2005/8/layout/radial1"/>
    <dgm:cxn modelId="{6E15C159-7B3F-4448-A5DD-8383965FBD4C}" type="presParOf" srcId="{239C8578-75BC-493C-A68D-7B9D0F6FF6C6}" destId="{149B90AA-C14C-4DB1-9B73-2D37CBF20C4F}" srcOrd="12" destOrd="0" presId="urn:microsoft.com/office/officeart/2005/8/layout/radial1"/>
    <dgm:cxn modelId="{194290C1-E317-476C-99B5-23F655AC0D70}" type="presParOf" srcId="{239C8578-75BC-493C-A68D-7B9D0F6FF6C6}" destId="{3E82624C-29A2-4C3E-BB55-9FF520758508}" srcOrd="13" destOrd="0" presId="urn:microsoft.com/office/officeart/2005/8/layout/radial1"/>
    <dgm:cxn modelId="{AE68E0C9-EA6F-478D-B71C-F5B8B868C941}" type="presParOf" srcId="{3E82624C-29A2-4C3E-BB55-9FF520758508}" destId="{D2A7AAE0-F3BE-40E8-88CA-69B13F0E3604}" srcOrd="0" destOrd="0" presId="urn:microsoft.com/office/officeart/2005/8/layout/radial1"/>
    <dgm:cxn modelId="{8CD8916C-68DE-4B29-A1E4-273C98FE3418}" type="presParOf" srcId="{239C8578-75BC-493C-A68D-7B9D0F6FF6C6}" destId="{D5E82493-8325-4C6A-A801-C125608564C1}" srcOrd="14" destOrd="0" presId="urn:microsoft.com/office/officeart/2005/8/layout/radia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C52E5A-6529-460F-8CBA-CC9ED03FFC73}">
      <dsp:nvSpPr>
        <dsp:cNvPr id="0" name=""/>
        <dsp:cNvSpPr/>
      </dsp:nvSpPr>
      <dsp:spPr>
        <a:xfrm>
          <a:off x="2848359" y="1788913"/>
          <a:ext cx="1190459" cy="119045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GB" sz="1100" kern="1200" dirty="0">
              <a:solidFill>
                <a:schemeClr val="tx1"/>
              </a:solidFill>
            </a:rPr>
            <a:t>Employment legislation</a:t>
          </a:r>
        </a:p>
      </dsp:txBody>
      <dsp:txXfrm>
        <a:off x="3022698" y="1963252"/>
        <a:ext cx="841781" cy="841781"/>
      </dsp:txXfrm>
    </dsp:sp>
    <dsp:sp modelId="{BE512C5B-BA12-4553-A95B-F82E09BE1EE3}">
      <dsp:nvSpPr>
        <dsp:cNvPr id="0" name=""/>
        <dsp:cNvSpPr/>
      </dsp:nvSpPr>
      <dsp:spPr>
        <a:xfrm rot="16200000">
          <a:off x="3145999" y="1475766"/>
          <a:ext cx="595180" cy="31113"/>
        </a:xfrm>
        <a:custGeom>
          <a:avLst/>
          <a:gdLst/>
          <a:ahLst/>
          <a:cxnLst/>
          <a:rect l="0" t="0" r="0" b="0"/>
          <a:pathLst>
            <a:path>
              <a:moveTo>
                <a:pt x="0" y="15556"/>
              </a:moveTo>
              <a:lnTo>
                <a:pt x="595180" y="1555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solidFill>
              <a:schemeClr val="tx1"/>
            </a:solidFill>
          </a:endParaRPr>
        </a:p>
      </dsp:txBody>
      <dsp:txXfrm>
        <a:off x="3428709" y="1476443"/>
        <a:ext cx="29759" cy="29759"/>
      </dsp:txXfrm>
    </dsp:sp>
    <dsp:sp modelId="{A4CD0B84-B0BB-4CE1-AAE4-B37D975A44E8}">
      <dsp:nvSpPr>
        <dsp:cNvPr id="0" name=""/>
        <dsp:cNvSpPr/>
      </dsp:nvSpPr>
      <dsp:spPr>
        <a:xfrm>
          <a:off x="2848359" y="3273"/>
          <a:ext cx="1190459" cy="119045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Font typeface="Arial" panose="020B0604020202020204" pitchFamily="34" charset="0"/>
            <a:buNone/>
          </a:pPr>
          <a:r>
            <a:rPr lang="en-US" sz="1100" kern="1200" dirty="0">
              <a:solidFill>
                <a:schemeClr val="tx1"/>
              </a:solidFill>
            </a:rPr>
            <a:t>Health and Safety at Work </a:t>
          </a:r>
          <a:r>
            <a:rPr lang="en-US" sz="1100" kern="1200" dirty="0" err="1">
              <a:solidFill>
                <a:schemeClr val="tx1"/>
              </a:solidFill>
            </a:rPr>
            <a:t>etc</a:t>
          </a:r>
          <a:r>
            <a:rPr lang="en-US" sz="1100" kern="1200" dirty="0">
              <a:solidFill>
                <a:schemeClr val="tx1"/>
              </a:solidFill>
            </a:rPr>
            <a:t> Act 1974</a:t>
          </a:r>
          <a:endParaRPr lang="en-GB" sz="1100" kern="1200" dirty="0">
            <a:solidFill>
              <a:schemeClr val="tx1"/>
            </a:solidFill>
          </a:endParaRPr>
        </a:p>
      </dsp:txBody>
      <dsp:txXfrm>
        <a:off x="3022698" y="177612"/>
        <a:ext cx="841781" cy="841781"/>
      </dsp:txXfrm>
    </dsp:sp>
    <dsp:sp modelId="{9A20136C-8EE4-48B7-92A6-DF20995B291C}">
      <dsp:nvSpPr>
        <dsp:cNvPr id="0" name=""/>
        <dsp:cNvSpPr/>
      </dsp:nvSpPr>
      <dsp:spPr>
        <a:xfrm rot="19285714">
          <a:off x="3844034" y="1811922"/>
          <a:ext cx="595180" cy="31113"/>
        </a:xfrm>
        <a:custGeom>
          <a:avLst/>
          <a:gdLst/>
          <a:ahLst/>
          <a:cxnLst/>
          <a:rect l="0" t="0" r="0" b="0"/>
          <a:pathLst>
            <a:path>
              <a:moveTo>
                <a:pt x="0" y="15556"/>
              </a:moveTo>
              <a:lnTo>
                <a:pt x="595180" y="1555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solidFill>
              <a:schemeClr val="tx1"/>
            </a:solidFill>
          </a:endParaRPr>
        </a:p>
      </dsp:txBody>
      <dsp:txXfrm>
        <a:off x="4126744" y="1812599"/>
        <a:ext cx="29759" cy="29759"/>
      </dsp:txXfrm>
    </dsp:sp>
    <dsp:sp modelId="{0B8803A4-CAD0-4F55-A2CC-6AFC358E037F}">
      <dsp:nvSpPr>
        <dsp:cNvPr id="0" name=""/>
        <dsp:cNvSpPr/>
      </dsp:nvSpPr>
      <dsp:spPr>
        <a:xfrm>
          <a:off x="4244429" y="675584"/>
          <a:ext cx="1190459" cy="119045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a:solidFill>
                <a:schemeClr val="tx1"/>
              </a:solidFill>
            </a:rPr>
            <a:t>Employment Rights Act 1996</a:t>
          </a:r>
          <a:endParaRPr lang="en-US" sz="1100" kern="1200" dirty="0">
            <a:solidFill>
              <a:schemeClr val="tx1"/>
            </a:solidFill>
          </a:endParaRPr>
        </a:p>
      </dsp:txBody>
      <dsp:txXfrm>
        <a:off x="4418768" y="849923"/>
        <a:ext cx="841781" cy="841781"/>
      </dsp:txXfrm>
    </dsp:sp>
    <dsp:sp modelId="{5E3E6678-6D5A-4D2E-8A24-B5CA4F53A322}">
      <dsp:nvSpPr>
        <dsp:cNvPr id="0" name=""/>
        <dsp:cNvSpPr/>
      </dsp:nvSpPr>
      <dsp:spPr>
        <a:xfrm rot="771429">
          <a:off x="4016434" y="2567257"/>
          <a:ext cx="595180" cy="31113"/>
        </a:xfrm>
        <a:custGeom>
          <a:avLst/>
          <a:gdLst/>
          <a:ahLst/>
          <a:cxnLst/>
          <a:rect l="0" t="0" r="0" b="0"/>
          <a:pathLst>
            <a:path>
              <a:moveTo>
                <a:pt x="0" y="15556"/>
              </a:moveTo>
              <a:lnTo>
                <a:pt x="595180" y="1555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solidFill>
              <a:schemeClr val="tx1"/>
            </a:solidFill>
          </a:endParaRPr>
        </a:p>
      </dsp:txBody>
      <dsp:txXfrm>
        <a:off x="4299144" y="2567934"/>
        <a:ext cx="29759" cy="29759"/>
      </dsp:txXfrm>
    </dsp:sp>
    <dsp:sp modelId="{36DFA7F9-A239-4F29-B5CC-40282DF92299}">
      <dsp:nvSpPr>
        <dsp:cNvPr id="0" name=""/>
        <dsp:cNvSpPr/>
      </dsp:nvSpPr>
      <dsp:spPr>
        <a:xfrm>
          <a:off x="4589229" y="2186255"/>
          <a:ext cx="1190459" cy="119045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a:solidFill>
                <a:schemeClr val="tx1"/>
              </a:solidFill>
            </a:rPr>
            <a:t>National Minimum Wage Act 1998</a:t>
          </a:r>
          <a:endParaRPr lang="en-US" sz="1100" kern="1200" dirty="0">
            <a:solidFill>
              <a:schemeClr val="tx1"/>
            </a:solidFill>
          </a:endParaRPr>
        </a:p>
      </dsp:txBody>
      <dsp:txXfrm>
        <a:off x="4763568" y="2360594"/>
        <a:ext cx="841781" cy="841781"/>
      </dsp:txXfrm>
    </dsp:sp>
    <dsp:sp modelId="{D744F0EE-BC77-4E09-A9B8-93515C5ABCE7}">
      <dsp:nvSpPr>
        <dsp:cNvPr id="0" name=""/>
        <dsp:cNvSpPr/>
      </dsp:nvSpPr>
      <dsp:spPr>
        <a:xfrm rot="3857143">
          <a:off x="3533379" y="3172989"/>
          <a:ext cx="595180" cy="31113"/>
        </a:xfrm>
        <a:custGeom>
          <a:avLst/>
          <a:gdLst/>
          <a:ahLst/>
          <a:cxnLst/>
          <a:rect l="0" t="0" r="0" b="0"/>
          <a:pathLst>
            <a:path>
              <a:moveTo>
                <a:pt x="0" y="15556"/>
              </a:moveTo>
              <a:lnTo>
                <a:pt x="595180" y="1555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solidFill>
              <a:schemeClr val="tx1"/>
            </a:solidFill>
          </a:endParaRPr>
        </a:p>
      </dsp:txBody>
      <dsp:txXfrm>
        <a:off x="3816090" y="3173666"/>
        <a:ext cx="29759" cy="29759"/>
      </dsp:txXfrm>
    </dsp:sp>
    <dsp:sp modelId="{244DDBC3-303F-44F6-AC05-2CD865427547}">
      <dsp:nvSpPr>
        <dsp:cNvPr id="0" name=""/>
        <dsp:cNvSpPr/>
      </dsp:nvSpPr>
      <dsp:spPr>
        <a:xfrm>
          <a:off x="3623119" y="3397718"/>
          <a:ext cx="1190459" cy="119045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a:solidFill>
                <a:schemeClr val="tx1"/>
              </a:solidFill>
            </a:rPr>
            <a:t>Employment Relations Act 1999</a:t>
          </a:r>
          <a:endParaRPr lang="en-US" sz="1100" kern="1200" dirty="0">
            <a:solidFill>
              <a:schemeClr val="tx1"/>
            </a:solidFill>
          </a:endParaRPr>
        </a:p>
      </dsp:txBody>
      <dsp:txXfrm>
        <a:off x="3797458" y="3572057"/>
        <a:ext cx="841781" cy="841781"/>
      </dsp:txXfrm>
    </dsp:sp>
    <dsp:sp modelId="{58B2B993-BF59-421B-8946-E33411CECB42}">
      <dsp:nvSpPr>
        <dsp:cNvPr id="0" name=""/>
        <dsp:cNvSpPr/>
      </dsp:nvSpPr>
      <dsp:spPr>
        <a:xfrm rot="6942857">
          <a:off x="2758619" y="3172989"/>
          <a:ext cx="595180" cy="31113"/>
        </a:xfrm>
        <a:custGeom>
          <a:avLst/>
          <a:gdLst/>
          <a:ahLst/>
          <a:cxnLst/>
          <a:rect l="0" t="0" r="0" b="0"/>
          <a:pathLst>
            <a:path>
              <a:moveTo>
                <a:pt x="0" y="15556"/>
              </a:moveTo>
              <a:lnTo>
                <a:pt x="595180" y="1555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solidFill>
              <a:schemeClr val="tx1"/>
            </a:solidFill>
          </a:endParaRPr>
        </a:p>
      </dsp:txBody>
      <dsp:txXfrm rot="10800000">
        <a:off x="3041329" y="3173666"/>
        <a:ext cx="29759" cy="29759"/>
      </dsp:txXfrm>
    </dsp:sp>
    <dsp:sp modelId="{40508291-B08F-4B5D-8471-8D3BAF6DC4E4}">
      <dsp:nvSpPr>
        <dsp:cNvPr id="0" name=""/>
        <dsp:cNvSpPr/>
      </dsp:nvSpPr>
      <dsp:spPr>
        <a:xfrm>
          <a:off x="2073599" y="3397718"/>
          <a:ext cx="1190459" cy="119045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solidFill>
                <a:schemeClr val="tx1"/>
              </a:solidFill>
            </a:rPr>
            <a:t>Maternity &amp; Parental Leave </a:t>
          </a:r>
          <a:r>
            <a:rPr lang="en-US" sz="1100" kern="1200" dirty="0" err="1">
              <a:solidFill>
                <a:schemeClr val="tx1"/>
              </a:solidFill>
            </a:rPr>
            <a:t>etc</a:t>
          </a:r>
          <a:r>
            <a:rPr lang="en-US" sz="1100" kern="1200" dirty="0">
              <a:solidFill>
                <a:schemeClr val="tx1"/>
              </a:solidFill>
            </a:rPr>
            <a:t> Regulations 1999</a:t>
          </a:r>
        </a:p>
      </dsp:txBody>
      <dsp:txXfrm>
        <a:off x="2247938" y="3572057"/>
        <a:ext cx="841781" cy="841781"/>
      </dsp:txXfrm>
    </dsp:sp>
    <dsp:sp modelId="{BB086BBB-0F23-497B-9251-CE1CAC2C42FD}">
      <dsp:nvSpPr>
        <dsp:cNvPr id="0" name=""/>
        <dsp:cNvSpPr/>
      </dsp:nvSpPr>
      <dsp:spPr>
        <a:xfrm rot="10028571">
          <a:off x="2275564" y="2567257"/>
          <a:ext cx="595180" cy="31113"/>
        </a:xfrm>
        <a:custGeom>
          <a:avLst/>
          <a:gdLst/>
          <a:ahLst/>
          <a:cxnLst/>
          <a:rect l="0" t="0" r="0" b="0"/>
          <a:pathLst>
            <a:path>
              <a:moveTo>
                <a:pt x="0" y="15556"/>
              </a:moveTo>
              <a:lnTo>
                <a:pt x="595180" y="1555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solidFill>
              <a:schemeClr val="tx1"/>
            </a:solidFill>
          </a:endParaRPr>
        </a:p>
      </dsp:txBody>
      <dsp:txXfrm rot="10800000">
        <a:off x="2558274" y="2567934"/>
        <a:ext cx="29759" cy="29759"/>
      </dsp:txXfrm>
    </dsp:sp>
    <dsp:sp modelId="{149B90AA-C14C-4DB1-9B73-2D37CBF20C4F}">
      <dsp:nvSpPr>
        <dsp:cNvPr id="0" name=""/>
        <dsp:cNvSpPr/>
      </dsp:nvSpPr>
      <dsp:spPr>
        <a:xfrm>
          <a:off x="1107489" y="2186255"/>
          <a:ext cx="1190459" cy="119045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a:solidFill>
                <a:schemeClr val="tx1"/>
              </a:solidFill>
            </a:rPr>
            <a:t>The Pensions Act 2008</a:t>
          </a:r>
          <a:endParaRPr lang="en-US" sz="1100" kern="1200" dirty="0">
            <a:solidFill>
              <a:schemeClr val="tx1"/>
            </a:solidFill>
          </a:endParaRPr>
        </a:p>
      </dsp:txBody>
      <dsp:txXfrm>
        <a:off x="1281828" y="2360594"/>
        <a:ext cx="841781" cy="841781"/>
      </dsp:txXfrm>
    </dsp:sp>
    <dsp:sp modelId="{3E82624C-29A2-4C3E-BB55-9FF520758508}">
      <dsp:nvSpPr>
        <dsp:cNvPr id="0" name=""/>
        <dsp:cNvSpPr/>
      </dsp:nvSpPr>
      <dsp:spPr>
        <a:xfrm rot="13114286">
          <a:off x="2447964" y="1811922"/>
          <a:ext cx="595180" cy="31113"/>
        </a:xfrm>
        <a:custGeom>
          <a:avLst/>
          <a:gdLst/>
          <a:ahLst/>
          <a:cxnLst/>
          <a:rect l="0" t="0" r="0" b="0"/>
          <a:pathLst>
            <a:path>
              <a:moveTo>
                <a:pt x="0" y="15556"/>
              </a:moveTo>
              <a:lnTo>
                <a:pt x="595180" y="1555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solidFill>
              <a:schemeClr val="tx1"/>
            </a:solidFill>
          </a:endParaRPr>
        </a:p>
      </dsp:txBody>
      <dsp:txXfrm rot="10800000">
        <a:off x="2730675" y="1812599"/>
        <a:ext cx="29759" cy="29759"/>
      </dsp:txXfrm>
    </dsp:sp>
    <dsp:sp modelId="{D5E82493-8325-4C6A-A801-C125608564C1}">
      <dsp:nvSpPr>
        <dsp:cNvPr id="0" name=""/>
        <dsp:cNvSpPr/>
      </dsp:nvSpPr>
      <dsp:spPr>
        <a:xfrm>
          <a:off x="1452290" y="675584"/>
          <a:ext cx="1190459" cy="119045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a:solidFill>
                <a:schemeClr val="tx1"/>
              </a:solidFill>
            </a:rPr>
            <a:t>Equality Act 2010</a:t>
          </a:r>
          <a:endParaRPr lang="en-US" sz="1100" kern="1200" dirty="0">
            <a:solidFill>
              <a:schemeClr val="tx1"/>
            </a:solidFill>
          </a:endParaRPr>
        </a:p>
      </dsp:txBody>
      <dsp:txXfrm>
        <a:off x="1626629" y="849923"/>
        <a:ext cx="841781" cy="841781"/>
      </dsp:txXfrm>
    </dsp:sp>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11/28/25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gov.uk/guidance/equality-act-2010-guidance"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2621958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a:p>
        </p:txBody>
      </p:sp>
    </p:spTree>
    <p:extLst>
      <p:ext uri="{BB962C8B-B14F-4D97-AF65-F5344CB8AC3E}">
        <p14:creationId xmlns:p14="http://schemas.microsoft.com/office/powerpoint/2010/main" val="38334084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a:p>
        </p:txBody>
      </p:sp>
    </p:spTree>
    <p:extLst>
      <p:ext uri="{BB962C8B-B14F-4D97-AF65-F5344CB8AC3E}">
        <p14:creationId xmlns:p14="http://schemas.microsoft.com/office/powerpoint/2010/main" val="23313772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a:p>
        </p:txBody>
      </p:sp>
    </p:spTree>
    <p:extLst>
      <p:ext uri="{BB962C8B-B14F-4D97-AF65-F5344CB8AC3E}">
        <p14:creationId xmlns:p14="http://schemas.microsoft.com/office/powerpoint/2010/main" val="33093791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hlinkClick r:id="rId3"/>
              </a:rPr>
              <a:t>https://www.gov.uk/guidance/equality-act-2010-guidance</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a:p>
        </p:txBody>
      </p:sp>
    </p:spTree>
    <p:extLst>
      <p:ext uri="{BB962C8B-B14F-4D97-AF65-F5344CB8AC3E}">
        <p14:creationId xmlns:p14="http://schemas.microsoft.com/office/powerpoint/2010/main" val="25939672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a:p>
        </p:txBody>
      </p:sp>
    </p:spTree>
    <p:extLst>
      <p:ext uri="{BB962C8B-B14F-4D97-AF65-F5344CB8AC3E}">
        <p14:creationId xmlns:p14="http://schemas.microsoft.com/office/powerpoint/2010/main" val="18515822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a:p>
        </p:txBody>
      </p:sp>
    </p:spTree>
    <p:extLst>
      <p:ext uri="{BB962C8B-B14F-4D97-AF65-F5344CB8AC3E}">
        <p14:creationId xmlns:p14="http://schemas.microsoft.com/office/powerpoint/2010/main" val="38819101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21</a:t>
            </a:fld>
            <a:endParaRPr lang="en-GB"/>
          </a:p>
        </p:txBody>
      </p:sp>
    </p:spTree>
    <p:extLst>
      <p:ext uri="{BB962C8B-B14F-4D97-AF65-F5344CB8AC3E}">
        <p14:creationId xmlns:p14="http://schemas.microsoft.com/office/powerpoint/2010/main" val="42659377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22</a:t>
            </a:fld>
            <a:endParaRPr lang="en-GB"/>
          </a:p>
        </p:txBody>
      </p:sp>
    </p:spTree>
    <p:extLst>
      <p:ext uri="{BB962C8B-B14F-4D97-AF65-F5344CB8AC3E}">
        <p14:creationId xmlns:p14="http://schemas.microsoft.com/office/powerpoint/2010/main" val="20856357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23</a:t>
            </a:fld>
            <a:endParaRPr lang="en-GB"/>
          </a:p>
        </p:txBody>
      </p:sp>
    </p:spTree>
    <p:extLst>
      <p:ext uri="{BB962C8B-B14F-4D97-AF65-F5344CB8AC3E}">
        <p14:creationId xmlns:p14="http://schemas.microsoft.com/office/powerpoint/2010/main" val="4856561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24</a:t>
            </a:fld>
            <a:endParaRPr lang="en-GB"/>
          </a:p>
        </p:txBody>
      </p:sp>
    </p:spTree>
    <p:extLst>
      <p:ext uri="{BB962C8B-B14F-4D97-AF65-F5344CB8AC3E}">
        <p14:creationId xmlns:p14="http://schemas.microsoft.com/office/powerpoint/2010/main" val="4261674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33408957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3956369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39300621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99049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22602497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14133545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a:p>
        </p:txBody>
      </p:sp>
    </p:spTree>
    <p:extLst>
      <p:ext uri="{BB962C8B-B14F-4D97-AF65-F5344CB8AC3E}">
        <p14:creationId xmlns:p14="http://schemas.microsoft.com/office/powerpoint/2010/main" val="16077791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a:p>
        </p:txBody>
      </p:sp>
    </p:spTree>
    <p:extLst>
      <p:ext uri="{BB962C8B-B14F-4D97-AF65-F5344CB8AC3E}">
        <p14:creationId xmlns:p14="http://schemas.microsoft.com/office/powerpoint/2010/main" val="31532392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147917" y="6429149"/>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280444" y="6060664"/>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City &amp; Guilds Limited. All rights reserved.</a:t>
            </a:r>
          </a:p>
        </p:txBody>
      </p:sp>
      <p:pic>
        <p:nvPicPr>
          <p:cNvPr id="4" name="Picture 3" descr="A picture containing text, clipart&#10;&#10;Description automatically generated">
            <a:extLst>
              <a:ext uri="{FF2B5EF4-FFF2-40B4-BE49-F238E27FC236}">
                <a16:creationId xmlns:a16="http://schemas.microsoft.com/office/drawing/2014/main" id="{C064E719-951D-5D5A-0193-B19C0FEC5098}"/>
              </a:ext>
            </a:extLst>
          </p:cNvPr>
          <p:cNvPicPr>
            <a:picLocks noChangeAspect="1"/>
          </p:cNvPicPr>
          <p:nvPr userDrawn="1"/>
        </p:nvPicPr>
        <p:blipFill>
          <a:blip r:embed="rId4"/>
          <a:stretch>
            <a:fillRect/>
          </a:stretch>
        </p:blipFill>
        <p:spPr>
          <a:xfrm>
            <a:off x="8019653" y="5887257"/>
            <a:ext cx="576064" cy="346814"/>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hyperlink" Target="https://www.gov.uk/guidance/equality-act-2010-guidance" TargetMode="External"/><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2. People</a:t>
            </a:r>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1: The legislation that governs the employee lifecycle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Employment Rights Act 1996 (1)</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This act provided protections for employees, some of which were enhanced after long service – generally defined as two years of continuous employment.</a:t>
            </a:r>
          </a:p>
          <a:p>
            <a:pPr marL="342900" indent="-342900">
              <a:buClr>
                <a:srgbClr val="0077E3"/>
              </a:buClr>
              <a:buFont typeface="Arial" panose="020B0604020202020204" pitchFamily="34" charset="0"/>
              <a:buChar char="•"/>
            </a:pPr>
            <a:r>
              <a:rPr lang="en-US" dirty="0">
                <a:ea typeface="ＭＳ Ｐゴシック" pitchFamily="-105" charset="-128"/>
                <a:cs typeface="ＭＳ Ｐゴシック" pitchFamily="-105" charset="-128"/>
              </a:rPr>
              <a:t>Every employee is entitled to a contract of employment.</a:t>
            </a:r>
          </a:p>
          <a:p>
            <a:pPr marL="342900" indent="-342900">
              <a:buClr>
                <a:srgbClr val="0077E3"/>
              </a:buClr>
              <a:buFont typeface="Arial" panose="020B0604020202020204" pitchFamily="34" charset="0"/>
              <a:buChar char="•"/>
            </a:pPr>
            <a:r>
              <a:rPr lang="en-US" dirty="0">
                <a:ea typeface="ＭＳ Ｐゴシック" pitchFamily="-105" charset="-128"/>
                <a:cs typeface="ＭＳ Ｐゴシック" pitchFamily="-105" charset="-128"/>
              </a:rPr>
              <a:t>Rest breaks were mandated – a minimum of 20 minutes after 6 hours of activity.</a:t>
            </a:r>
          </a:p>
          <a:p>
            <a:pPr marL="342900" indent="-342900">
              <a:buClr>
                <a:srgbClr val="0077E3"/>
              </a:buClr>
              <a:buFont typeface="Arial" panose="020B0604020202020204" pitchFamily="34" charset="0"/>
              <a:buChar char="•"/>
            </a:pPr>
            <a:r>
              <a:rPr lang="en-US" dirty="0">
                <a:ea typeface="ＭＳ Ｐゴシック" pitchFamily="-105" charset="-128"/>
                <a:cs typeface="ＭＳ Ｐゴシック" pitchFamily="-105" charset="-128"/>
              </a:rPr>
              <a:t>Maternity leave of up to 52 weeks was allowed to women and a minimum of 1 week to men.</a:t>
            </a:r>
          </a:p>
          <a:p>
            <a:pPr marL="342900" indent="-342900">
              <a:buClr>
                <a:srgbClr val="0077E3"/>
              </a:buClr>
              <a:buFont typeface="Arial" panose="020B0604020202020204" pitchFamily="34" charset="0"/>
              <a:buChar char="•"/>
            </a:pPr>
            <a:r>
              <a:rPr lang="en-US" dirty="0">
                <a:ea typeface="ＭＳ Ｐゴシック" pitchFamily="-105" charset="-128"/>
                <a:cs typeface="ＭＳ Ｐゴシック" pitchFamily="-105" charset="-128"/>
              </a:rPr>
              <a:t>Both employers and employees had to give notice of dismissal/resignation.</a:t>
            </a:r>
          </a:p>
          <a:p>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Employment Rights Act 1996 (2)</a:t>
            </a:r>
          </a:p>
        </p:txBody>
      </p:sp>
      <p:sp>
        <p:nvSpPr>
          <p:cNvPr id="3" name="Content Placeholder 2"/>
          <p:cNvSpPr>
            <a:spLocks noGrp="1"/>
          </p:cNvSpPr>
          <p:nvPr>
            <p:ph sz="quarter" idx="10"/>
          </p:nvPr>
        </p:nvSpPr>
        <p:spPr/>
        <p:txBody>
          <a:bodyPr/>
          <a:lstStyle/>
          <a:p>
            <a:pPr marL="342900" indent="-342900">
              <a:buClr>
                <a:srgbClr val="0070C0"/>
              </a:buClr>
              <a:buFont typeface="Arial" panose="020B0604020202020204" pitchFamily="34" charset="0"/>
              <a:buChar char="•"/>
            </a:pPr>
            <a:r>
              <a:rPr lang="en-US" dirty="0"/>
              <a:t>This act introduced the concept of unfair dismissal, which obliges employers to give the grounds for dismissal. If the employee deems them unfair, they could take their case to an Employment Tribunal which, if found in their </a:t>
            </a:r>
            <a:r>
              <a:rPr lang="en-US" dirty="0" err="1"/>
              <a:t>favour</a:t>
            </a:r>
            <a:r>
              <a:rPr lang="en-US" dirty="0"/>
              <a:t>, would lead to the employer paying compensation.</a:t>
            </a:r>
          </a:p>
          <a:p>
            <a:pPr marL="342900" indent="-342900">
              <a:buClr>
                <a:srgbClr val="0070C0"/>
              </a:buClr>
              <a:buFont typeface="Arial" panose="020B0604020202020204" pitchFamily="34" charset="0"/>
              <a:buChar char="•"/>
            </a:pPr>
            <a:r>
              <a:rPr lang="en-US" dirty="0"/>
              <a:t>Any employee made redundant after two years of service would be entitled to a payment, the size of which was related to their length of service.</a:t>
            </a:r>
          </a:p>
        </p:txBody>
      </p:sp>
    </p:spTree>
    <p:extLst>
      <p:ext uri="{BB962C8B-B14F-4D97-AF65-F5344CB8AC3E}">
        <p14:creationId xmlns:p14="http://schemas.microsoft.com/office/powerpoint/2010/main" val="16368147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National Minimum Wage Act 1998</a:t>
            </a:r>
            <a:br>
              <a:rPr lang="en-US" dirty="0"/>
            </a:br>
            <a:endParaRPr lang="en-US" dirty="0"/>
          </a:p>
        </p:txBody>
      </p:sp>
      <p:sp>
        <p:nvSpPr>
          <p:cNvPr id="3" name="Content Placeholder 2"/>
          <p:cNvSpPr>
            <a:spLocks noGrp="1"/>
          </p:cNvSpPr>
          <p:nvPr>
            <p:ph sz="quarter" idx="10"/>
          </p:nvPr>
        </p:nvSpPr>
        <p:spPr>
          <a:xfrm>
            <a:off x="457200" y="1512000"/>
            <a:ext cx="4762872" cy="4248000"/>
          </a:xfrm>
        </p:spPr>
        <p:txBody>
          <a:bodyPr/>
          <a:lstStyle/>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Centerpiece Act of ‘New </a:t>
            </a:r>
            <a:r>
              <a:rPr lang="en-US" dirty="0" err="1">
                <a:ea typeface="ＭＳ Ｐゴシック" pitchFamily="-105" charset="-128"/>
                <a:cs typeface="ＭＳ Ｐゴシック" pitchFamily="-105" charset="-128"/>
              </a:rPr>
              <a:t>Labour’s</a:t>
            </a:r>
            <a:r>
              <a:rPr lang="en-US" dirty="0">
                <a:ea typeface="ＭＳ Ｐゴシック" pitchFamily="-105" charset="-128"/>
                <a:cs typeface="ＭＳ Ｐゴシック" pitchFamily="-105" charset="-128"/>
              </a:rPr>
              <a:t>’ first term in office.</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Enacted that employers would pay employees a minimum hourly wage, which varied by the employee’s age.</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Set out a separate table of rates for apprentices.</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Is generally increased in April each year.</a:t>
            </a:r>
          </a:p>
          <a:p>
            <a:pPr marL="342900" indent="-342900">
              <a:buFont typeface="Arial" panose="020B0604020202020204" pitchFamily="34" charset="0"/>
              <a:buChar char="•"/>
            </a:pPr>
            <a:endParaRPr lang="en-US" dirty="0">
              <a:ea typeface="ＭＳ Ｐゴシック" pitchFamily="-105" charset="-128"/>
              <a:cs typeface="ＭＳ Ｐゴシック" pitchFamily="-105" charset="-128"/>
            </a:endParaRPr>
          </a:p>
          <a:p>
            <a:endParaRPr lang="en-US" dirty="0"/>
          </a:p>
        </p:txBody>
      </p:sp>
      <p:pic>
        <p:nvPicPr>
          <p:cNvPr id="1026" name="Picture 2">
            <a:extLst>
              <a:ext uri="{FF2B5EF4-FFF2-40B4-BE49-F238E27FC236}">
                <a16:creationId xmlns:a16="http://schemas.microsoft.com/office/drawing/2014/main" id="{136B4B25-4F5B-44C6-B0C5-91562181CD7E}"/>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5364088" y="1556792"/>
            <a:ext cx="3505572" cy="234172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Employment Relations Act 1999 (1)</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This is a wide-ranging piece of legislation that covered, among other things: industrial relations, parental leave, employment tribunal awards and disciplinary proceedings. Its key provisions were:</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trade unions could not discriminate against non-members</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strikes could only be called after a ballot of members</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legitimate strikers could not be dismissed by their employer</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an intent was created in respect of parental leave, in an explicit effort to improve the work/life balance for families (see next slide).</a:t>
            </a:r>
          </a:p>
          <a:p>
            <a:pPr marL="342900" indent="-342900">
              <a:buFont typeface="Arial" panose="020B0604020202020204" pitchFamily="34" charset="0"/>
              <a:buChar char="•"/>
            </a:pPr>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30064749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Employment Relations Act 1999 (2)</a:t>
            </a:r>
          </a:p>
        </p:txBody>
      </p:sp>
      <p:sp>
        <p:nvSpPr>
          <p:cNvPr id="3" name="Content Placeholder 2"/>
          <p:cNvSpPr>
            <a:spLocks noGrp="1"/>
          </p:cNvSpPr>
          <p:nvPr>
            <p:ph sz="quarter" idx="10"/>
          </p:nvPr>
        </p:nvSpPr>
        <p:spPr>
          <a:xfrm>
            <a:off x="457200" y="1512000"/>
            <a:ext cx="4546848" cy="4248000"/>
          </a:xfrm>
        </p:spPr>
        <p:txBody>
          <a:bodyPr/>
          <a:lstStyle/>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Confirmed that employees had the right to be accompanied by a colleague or trade union representative when called to a disciplinary hearing.</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Ensured that part-time workers were entitled to the same rights as full-time colleagues.</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Overturned previous arrangements where civil servants weren’t allowed access to employment tribunals on security grounds.</a:t>
            </a:r>
          </a:p>
          <a:p>
            <a:endParaRPr lang="en-US" dirty="0"/>
          </a:p>
        </p:txBody>
      </p:sp>
      <p:pic>
        <p:nvPicPr>
          <p:cNvPr id="1026" name="Picture 2">
            <a:extLst>
              <a:ext uri="{FF2B5EF4-FFF2-40B4-BE49-F238E27FC236}">
                <a16:creationId xmlns:a16="http://schemas.microsoft.com/office/drawing/2014/main" id="{E15742BC-3770-126B-7FE0-6EDE69C23A7B}"/>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5066438" y="1563507"/>
            <a:ext cx="4073487" cy="27210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29433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Maternity and Parental Leave </a:t>
            </a:r>
            <a:r>
              <a:rPr lang="en-US" dirty="0" err="1"/>
              <a:t>etc</a:t>
            </a:r>
            <a:r>
              <a:rPr lang="en-US" dirty="0"/>
              <a:t> Regulations 1999</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Where the Employment Relations Act 1999 specified the intent to review maternity and parental leave, the specific regulations were published separately.</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Women are entitled to 18 weeks paid maternity leave and an additional 29 weeks unpaid. They must take a minimum of two weeks (four weeks if they work in a factory).</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Written notice of an intended start date must be given, but can change if the mother’s circumstances change, </a:t>
            </a:r>
            <a:r>
              <a:rPr lang="en-US" dirty="0" err="1">
                <a:ea typeface="ＭＳ Ｐゴシック" pitchFamily="-105" charset="-128"/>
                <a:cs typeface="ＭＳ Ｐゴシック" pitchFamily="-105" charset="-128"/>
              </a:rPr>
              <a:t>eg</a:t>
            </a:r>
            <a:r>
              <a:rPr lang="en-US" dirty="0">
                <a:ea typeface="ＭＳ Ｐゴシック" pitchFamily="-105" charset="-128"/>
                <a:cs typeface="ＭＳ Ｐゴシック" pitchFamily="-105" charset="-128"/>
              </a:rPr>
              <a:t> as a result of pregnancy-related illness or problems.</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Being dismissed by reason of pregnancy or maternity leave is deemed legally unfair.</a:t>
            </a:r>
          </a:p>
          <a:p>
            <a:endParaRPr lang="en-US" dirty="0">
              <a:ea typeface="ＭＳ Ｐゴシック" pitchFamily="-105" charset="-128"/>
              <a:cs typeface="ＭＳ Ｐゴシック" pitchFamily="-105" charset="-128"/>
            </a:endParaRPr>
          </a:p>
          <a:p>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Pensions Act 2008</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The driver of this legislation was government recognition that workers were not saving enough for their retirement.</a:t>
            </a:r>
          </a:p>
          <a:p>
            <a:pPr marL="342900" indent="-342900">
              <a:buClr>
                <a:srgbClr val="0070C0"/>
              </a:buClr>
              <a:buFont typeface="Arial" panose="020B0604020202020204" pitchFamily="34" charset="0"/>
              <a:buChar char="•"/>
            </a:pPr>
            <a:r>
              <a:rPr lang="en-US" dirty="0"/>
              <a:t>All employers must set up a pension scheme for their employees and the latter are ‘auto-enrolled’, </a:t>
            </a:r>
            <a:r>
              <a:rPr lang="en-US" dirty="0" err="1"/>
              <a:t>ie</a:t>
            </a:r>
            <a:r>
              <a:rPr lang="en-US" dirty="0"/>
              <a:t> they have to opt out of any scheme, not opt in as before.</a:t>
            </a:r>
          </a:p>
          <a:p>
            <a:pPr marL="342900" indent="-342900">
              <a:buClr>
                <a:srgbClr val="0070C0"/>
              </a:buClr>
              <a:buFont typeface="Arial" panose="020B0604020202020204" pitchFamily="34" charset="0"/>
              <a:buChar char="•"/>
            </a:pPr>
            <a:r>
              <a:rPr lang="en-US" dirty="0"/>
              <a:t>The auto-enrollment applies to all employees aged over 22 and earning £10,000 or more per annum.</a:t>
            </a:r>
          </a:p>
          <a:p>
            <a:pPr marL="342900" indent="-342900">
              <a:buClr>
                <a:srgbClr val="0070C0"/>
              </a:buClr>
              <a:buFont typeface="Arial" panose="020B0604020202020204" pitchFamily="34" charset="0"/>
              <a:buChar char="•"/>
            </a:pPr>
            <a:r>
              <a:rPr lang="en-US" dirty="0"/>
              <a:t>Employers are also bound to contribute to the pension scheme, with their rate set at 3% of salary (from October 2018).</a:t>
            </a:r>
          </a:p>
        </p:txBody>
      </p:sp>
    </p:spTree>
    <p:extLst>
      <p:ext uri="{BB962C8B-B14F-4D97-AF65-F5344CB8AC3E}">
        <p14:creationId xmlns:p14="http://schemas.microsoft.com/office/powerpoint/2010/main" val="30688614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Equality Act 2010 (1)</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‘The Equality Act 2010 legally protects people from discrimination in the workplace and in wider society (</a:t>
            </a:r>
            <a:r>
              <a:rPr lang="en-US" dirty="0">
                <a:solidFill>
                  <a:srgbClr val="99CC00"/>
                </a:solidFill>
                <a:hlinkClick r:id="rId3"/>
              </a:rPr>
              <a:t>Equality Act 2010: guidance</a:t>
            </a:r>
            <a:r>
              <a:rPr lang="en-US" dirty="0"/>
              <a:t>)</a:t>
            </a:r>
            <a:r>
              <a:rPr lang="en-GB" dirty="0"/>
              <a:t>.</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As well as introducing new measures, this act consolidated previous legislation to make the law more coherent.</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There are nine classes of protected characteristics against which discrimination becomes a criminal offence.</a:t>
            </a:r>
          </a:p>
          <a:p>
            <a:pPr marL="342900" indent="-342900">
              <a:buClr>
                <a:srgbClr val="0070C0"/>
              </a:buClr>
              <a:buFont typeface="Arial" panose="020B0604020202020204" pitchFamily="34" charset="0"/>
              <a:buChar char="•"/>
            </a:pPr>
            <a:r>
              <a:rPr lang="en-US" dirty="0"/>
              <a:t>Unlike other elements of employment legislation, there is no qualifying period of employment before employees (or, indeed, potential employees) have recourse to law.</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Equality Act 2010 (2)</a:t>
            </a:r>
          </a:p>
        </p:txBody>
      </p:sp>
      <p:sp>
        <p:nvSpPr>
          <p:cNvPr id="3" name="Content Placeholder 2"/>
          <p:cNvSpPr>
            <a:spLocks noGrp="1"/>
          </p:cNvSpPr>
          <p:nvPr>
            <p:ph sz="quarter" idx="10"/>
          </p:nvPr>
        </p:nvSpPr>
        <p:spPr/>
        <p:txBody>
          <a:bodyPr/>
          <a:lstStyle/>
          <a:p>
            <a:r>
              <a:rPr lang="en-US" dirty="0">
                <a:ea typeface="ＭＳ Ｐゴシック" pitchFamily="-105" charset="-128"/>
              </a:rPr>
              <a:t>The protected characteristics are:</a:t>
            </a:r>
          </a:p>
          <a:p>
            <a:pPr marL="324000" indent="-342900">
              <a:lnSpc>
                <a:spcPct val="100000"/>
              </a:lnSpc>
              <a:spcBef>
                <a:spcPts val="600"/>
              </a:spcBef>
              <a:spcAft>
                <a:spcPts val="600"/>
              </a:spcAft>
              <a:buClr>
                <a:srgbClr val="0070C0"/>
              </a:buClr>
              <a:buFont typeface="Arial" panose="020B0604020202020204" pitchFamily="34" charset="0"/>
              <a:buChar char="•"/>
            </a:pPr>
            <a:r>
              <a:rPr lang="en-US" dirty="0">
                <a:ea typeface="ＭＳ Ｐゴシック" pitchFamily="-105" charset="-128"/>
              </a:rPr>
              <a:t>age</a:t>
            </a:r>
          </a:p>
          <a:p>
            <a:pPr marL="324000" indent="-342900">
              <a:lnSpc>
                <a:spcPct val="100000"/>
              </a:lnSpc>
              <a:spcBef>
                <a:spcPts val="600"/>
              </a:spcBef>
              <a:spcAft>
                <a:spcPts val="600"/>
              </a:spcAft>
              <a:buClr>
                <a:srgbClr val="0070C0"/>
              </a:buClr>
              <a:buFont typeface="Arial" panose="020B0604020202020204" pitchFamily="34" charset="0"/>
              <a:buChar char="•"/>
            </a:pPr>
            <a:r>
              <a:rPr lang="en-US" dirty="0">
                <a:ea typeface="ＭＳ Ｐゴシック" pitchFamily="-105" charset="-128"/>
              </a:rPr>
              <a:t>disability</a:t>
            </a:r>
          </a:p>
          <a:p>
            <a:pPr marL="324000" indent="-342900">
              <a:lnSpc>
                <a:spcPct val="100000"/>
              </a:lnSpc>
              <a:spcBef>
                <a:spcPts val="600"/>
              </a:spcBef>
              <a:spcAft>
                <a:spcPts val="600"/>
              </a:spcAft>
              <a:buClr>
                <a:srgbClr val="0070C0"/>
              </a:buClr>
              <a:buFont typeface="Arial" panose="020B0604020202020204" pitchFamily="34" charset="0"/>
              <a:buChar char="•"/>
            </a:pPr>
            <a:r>
              <a:rPr lang="en-US" dirty="0">
                <a:ea typeface="ＭＳ Ｐゴシック" pitchFamily="-105" charset="-128"/>
              </a:rPr>
              <a:t>gender reassignment</a:t>
            </a:r>
          </a:p>
          <a:p>
            <a:pPr marL="324000" indent="-342900">
              <a:lnSpc>
                <a:spcPct val="100000"/>
              </a:lnSpc>
              <a:spcBef>
                <a:spcPts val="600"/>
              </a:spcBef>
              <a:spcAft>
                <a:spcPts val="600"/>
              </a:spcAft>
              <a:buClr>
                <a:srgbClr val="0070C0"/>
              </a:buClr>
              <a:buFont typeface="Arial" panose="020B0604020202020204" pitchFamily="34" charset="0"/>
              <a:buChar char="•"/>
            </a:pPr>
            <a:r>
              <a:rPr lang="en-US" dirty="0">
                <a:ea typeface="ＭＳ Ｐゴシック" pitchFamily="-105" charset="-128"/>
              </a:rPr>
              <a:t>pregnancy and maternity</a:t>
            </a:r>
          </a:p>
          <a:p>
            <a:pPr marL="324000" indent="-342900">
              <a:lnSpc>
                <a:spcPct val="100000"/>
              </a:lnSpc>
              <a:spcBef>
                <a:spcPts val="600"/>
              </a:spcBef>
              <a:spcAft>
                <a:spcPts val="600"/>
              </a:spcAft>
              <a:buClr>
                <a:srgbClr val="0070C0"/>
              </a:buClr>
              <a:buFont typeface="Arial" panose="020B0604020202020204" pitchFamily="34" charset="0"/>
              <a:buChar char="•"/>
            </a:pPr>
            <a:r>
              <a:rPr lang="en-US" dirty="0">
                <a:ea typeface="ＭＳ Ｐゴシック" pitchFamily="-105" charset="-128"/>
              </a:rPr>
              <a:t>race</a:t>
            </a:r>
          </a:p>
          <a:p>
            <a:pPr marL="324000" indent="-342900">
              <a:lnSpc>
                <a:spcPct val="100000"/>
              </a:lnSpc>
              <a:spcBef>
                <a:spcPts val="600"/>
              </a:spcBef>
              <a:spcAft>
                <a:spcPts val="600"/>
              </a:spcAft>
              <a:buClr>
                <a:srgbClr val="0070C0"/>
              </a:buClr>
              <a:buFont typeface="Arial" panose="020B0604020202020204" pitchFamily="34" charset="0"/>
              <a:buChar char="•"/>
            </a:pPr>
            <a:r>
              <a:rPr lang="en-US" dirty="0">
                <a:ea typeface="ＭＳ Ｐゴシック" pitchFamily="-105" charset="-128"/>
              </a:rPr>
              <a:t>religion or belief</a:t>
            </a:r>
          </a:p>
          <a:p>
            <a:pPr marL="324000" indent="-342900">
              <a:lnSpc>
                <a:spcPct val="100000"/>
              </a:lnSpc>
              <a:spcBef>
                <a:spcPts val="600"/>
              </a:spcBef>
              <a:spcAft>
                <a:spcPts val="600"/>
              </a:spcAft>
              <a:buClr>
                <a:srgbClr val="0070C0"/>
              </a:buClr>
              <a:buFont typeface="Arial" panose="020B0604020202020204" pitchFamily="34" charset="0"/>
              <a:buChar char="•"/>
            </a:pPr>
            <a:r>
              <a:rPr lang="en-US" dirty="0">
                <a:ea typeface="ＭＳ Ｐゴシック" pitchFamily="-105" charset="-128"/>
              </a:rPr>
              <a:t>sex</a:t>
            </a:r>
          </a:p>
          <a:p>
            <a:pPr marL="324000" indent="-342900">
              <a:lnSpc>
                <a:spcPct val="100000"/>
              </a:lnSpc>
              <a:spcBef>
                <a:spcPts val="600"/>
              </a:spcBef>
              <a:spcAft>
                <a:spcPts val="600"/>
              </a:spcAft>
              <a:buClr>
                <a:srgbClr val="0070C0"/>
              </a:buClr>
              <a:buFont typeface="Arial" panose="020B0604020202020204" pitchFamily="34" charset="0"/>
              <a:buChar char="•"/>
            </a:pPr>
            <a:r>
              <a:rPr lang="en-US" dirty="0">
                <a:ea typeface="ＭＳ Ｐゴシック" pitchFamily="-105" charset="-128"/>
              </a:rPr>
              <a:t>sexual orientation.</a:t>
            </a:r>
            <a:endParaRPr lang="en-US" dirty="0"/>
          </a:p>
        </p:txBody>
      </p:sp>
      <p:pic>
        <p:nvPicPr>
          <p:cNvPr id="2050" name="Picture 2">
            <a:extLst>
              <a:ext uri="{FF2B5EF4-FFF2-40B4-BE49-F238E27FC236}">
                <a16:creationId xmlns:a16="http://schemas.microsoft.com/office/drawing/2014/main" id="{1AD3F540-EAAA-818C-18AE-6657DAEF29E4}"/>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4164516" y="2060848"/>
            <a:ext cx="4498620" cy="30050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8034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76422" y="1025992"/>
            <a:ext cx="8229600" cy="764816"/>
          </a:xfrm>
        </p:spPr>
        <p:txBody>
          <a:bodyPr/>
          <a:lstStyle/>
          <a:p>
            <a:r>
              <a:rPr lang="en-US" dirty="0">
                <a:ea typeface="ＭＳ Ｐゴシック" pitchFamily="-105" charset="-128"/>
                <a:cs typeface="ＭＳ Ｐゴシック" pitchFamily="-105" charset="-128"/>
              </a:rPr>
              <a:t>An example of a situation when legislation could be used by an employee</a:t>
            </a:r>
          </a:p>
        </p:txBody>
      </p:sp>
      <p:sp>
        <p:nvSpPr>
          <p:cNvPr id="3075" name="Content Placeholder 2"/>
          <p:cNvSpPr>
            <a:spLocks noGrp="1"/>
          </p:cNvSpPr>
          <p:nvPr>
            <p:ph sz="quarter" idx="10"/>
          </p:nvPr>
        </p:nvSpPr>
        <p:spPr>
          <a:xfrm>
            <a:off x="457200" y="1890088"/>
            <a:ext cx="8229600" cy="3987184"/>
          </a:xfrm>
        </p:spPr>
        <p:txBody>
          <a:bodyPr/>
          <a:lstStyle/>
          <a:p>
            <a:pPr marL="0" indent="0"/>
            <a:r>
              <a:rPr lang="en-US" dirty="0">
                <a:ea typeface="ＭＳ Ｐゴシック" pitchFamily="-105" charset="-128"/>
                <a:cs typeface="ＭＳ Ｐゴシック" pitchFamily="-105" charset="-128"/>
              </a:rPr>
              <a:t>In the case of </a:t>
            </a:r>
            <a:r>
              <a:rPr lang="en-US" i="1" dirty="0">
                <a:ea typeface="ＭＳ Ｐゴシック" pitchFamily="-105" charset="-128"/>
                <a:cs typeface="ＭＳ Ｐゴシック" pitchFamily="-105" charset="-128"/>
              </a:rPr>
              <a:t>The Chief Constable of Norfolk </a:t>
            </a:r>
            <a:r>
              <a:rPr lang="en-US" dirty="0">
                <a:ea typeface="ＭＳ Ｐゴシック" pitchFamily="-105" charset="-128"/>
                <a:cs typeface="ＭＳ Ｐゴシック" pitchFamily="-105" charset="-128"/>
              </a:rPr>
              <a:t>vs. </a:t>
            </a:r>
            <a:r>
              <a:rPr lang="en-US" i="1" dirty="0">
                <a:ea typeface="ＭＳ Ｐゴシック" pitchFamily="-105" charset="-128"/>
                <a:cs typeface="ＭＳ Ｐゴシック" pitchFamily="-105" charset="-128"/>
              </a:rPr>
              <a:t>Lisa Coffey </a:t>
            </a:r>
            <a:r>
              <a:rPr lang="en-US" dirty="0">
                <a:ea typeface="ＭＳ Ｐゴシック" pitchFamily="-105" charset="-128"/>
                <a:cs typeface="ＭＳ Ｐゴシック" pitchFamily="-105" charset="-128"/>
              </a:rPr>
              <a:t>the court determined that </a:t>
            </a:r>
            <a:r>
              <a:rPr lang="en-US" dirty="0" err="1">
                <a:ea typeface="ＭＳ Ｐゴシック" pitchFamily="-105" charset="-128"/>
                <a:cs typeface="ＭＳ Ｐゴシック" pitchFamily="-105" charset="-128"/>
              </a:rPr>
              <a:t>Ms</a:t>
            </a:r>
            <a:r>
              <a:rPr lang="en-US" dirty="0">
                <a:ea typeface="ＭＳ Ｐゴシック" pitchFamily="-105" charset="-128"/>
                <a:cs typeface="ＭＳ Ｐゴシック" pitchFamily="-105" charset="-128"/>
              </a:rPr>
              <a:t> Coffey had been discriminated against on the basis of a disability (hearing loss) and awarded her substantial compensation.</a:t>
            </a:r>
          </a:p>
          <a:p>
            <a:pPr marL="0" indent="0"/>
            <a:r>
              <a:rPr lang="en-US" dirty="0" err="1">
                <a:ea typeface="ＭＳ Ｐゴシック" pitchFamily="-105" charset="-128"/>
                <a:cs typeface="ＭＳ Ｐゴシック" pitchFamily="-105" charset="-128"/>
              </a:rPr>
              <a:t>Ms</a:t>
            </a:r>
            <a:r>
              <a:rPr lang="en-US" dirty="0">
                <a:ea typeface="ＭＳ Ｐゴシック" pitchFamily="-105" charset="-128"/>
                <a:cs typeface="ＭＳ Ｐゴシック" pitchFamily="-105" charset="-128"/>
              </a:rPr>
              <a:t> Coffey was a police officer who suffered from hearing loss, but not to the extent where it impacted her ability to do her job and she was not registered disabled. However, a request for transfer was denied on the basis that her employer judged that her impairment would worsen over time.</a:t>
            </a:r>
          </a:p>
          <a:p>
            <a:pPr marL="0" indent="0"/>
            <a:r>
              <a:rPr lang="en-US" dirty="0">
                <a:ea typeface="ＭＳ Ｐゴシック" pitchFamily="-105" charset="-128"/>
                <a:cs typeface="ＭＳ Ｐゴシック" pitchFamily="-105" charset="-128"/>
              </a:rPr>
              <a:t>The court determined that this was direct discrimination.</a:t>
            </a:r>
          </a:p>
          <a:p>
            <a:pPr marL="0" indent="0"/>
            <a:endParaRPr lang="en-US" dirty="0">
              <a:ea typeface="ＭＳ Ｐゴシック" pitchFamily="-105" charset="-128"/>
              <a:cs typeface="ＭＳ Ｐゴシック" pitchFamily="-105" charset="-128"/>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34543" y="980728"/>
            <a:ext cx="8229600" cy="382588"/>
          </a:xfrm>
        </p:spPr>
        <p:txBody>
          <a:bodyPr/>
          <a:lstStyle/>
          <a:p>
            <a:r>
              <a:rPr lang="en-US" dirty="0">
                <a:ea typeface="ＭＳ Ｐゴシック" pitchFamily="-105" charset="-128"/>
                <a:cs typeface="ＭＳ Ｐゴシック" pitchFamily="-105" charset="-128"/>
              </a:rPr>
              <a:t>Learning objectives (1)</a:t>
            </a:r>
          </a:p>
        </p:txBody>
      </p:sp>
      <p:sp>
        <p:nvSpPr>
          <p:cNvPr id="3075" name="Content Placeholder 2"/>
          <p:cNvSpPr>
            <a:spLocks noGrp="1"/>
          </p:cNvSpPr>
          <p:nvPr>
            <p:ph sz="quarter" idx="10"/>
          </p:nvPr>
        </p:nvSpPr>
        <p:spPr>
          <a:xfrm>
            <a:off x="457200" y="1512000"/>
            <a:ext cx="8229600" cy="4248000"/>
          </a:xfrm>
        </p:spPr>
        <p:txBody>
          <a:bodyPr/>
          <a:lstStyle/>
          <a:p>
            <a:pPr marL="342900" indent="-342900">
              <a:buClr>
                <a:srgbClr val="0070C0"/>
              </a:buClr>
              <a:buFont typeface="Arial" panose="020B0604020202020204" pitchFamily="34" charset="0"/>
              <a:buChar char="•"/>
            </a:pPr>
            <a:r>
              <a:rPr lang="en-GB" dirty="0">
                <a:ea typeface="ＭＳ Ｐゴシック" pitchFamily="-105" charset="-128"/>
                <a:cs typeface="ＭＳ Ｐゴシック" pitchFamily="-105" charset="-128"/>
              </a:rPr>
              <a:t>To understand the difference between regulations and legislation.</a:t>
            </a:r>
          </a:p>
          <a:p>
            <a:pPr marL="342900" indent="-342900">
              <a:buClr>
                <a:srgbClr val="0070C0"/>
              </a:buClr>
              <a:buFont typeface="Arial" panose="020B0604020202020204" pitchFamily="34" charset="0"/>
              <a:buChar char="•"/>
            </a:pPr>
            <a:r>
              <a:rPr lang="en-GB" dirty="0">
                <a:ea typeface="ＭＳ Ｐゴシック" pitchFamily="-105" charset="-128"/>
                <a:cs typeface="ＭＳ Ｐゴシック" pitchFamily="-105" charset="-128"/>
              </a:rPr>
              <a:t>To know what duty of care means to employers and employees.</a:t>
            </a:r>
          </a:p>
          <a:p>
            <a:pPr marL="342900" indent="-342900">
              <a:buClr>
                <a:srgbClr val="0070C0"/>
              </a:buClr>
              <a:buFont typeface="Arial" panose="020B0604020202020204" pitchFamily="34" charset="0"/>
              <a:buChar char="•"/>
            </a:pPr>
            <a:r>
              <a:rPr lang="en-GB" dirty="0">
                <a:ea typeface="ＭＳ Ｐゴシック" pitchFamily="-105" charset="-128"/>
                <a:cs typeface="ＭＳ Ｐゴシック" pitchFamily="-105" charset="-128"/>
              </a:rPr>
              <a:t>To be familiar with the range of latest legislation that protects employees through the lifecycle (recruitment to termination).</a:t>
            </a:r>
          </a:p>
          <a:p>
            <a:pPr marL="342900" indent="-342900">
              <a:buClr>
                <a:srgbClr val="0070C0"/>
              </a:buClr>
              <a:buFont typeface="Arial" panose="020B0604020202020204" pitchFamily="34" charset="0"/>
              <a:buChar char="•"/>
            </a:pPr>
            <a:r>
              <a:rPr lang="en-GB" dirty="0">
                <a:ea typeface="ＭＳ Ｐゴシック" pitchFamily="-105" charset="-128"/>
                <a:cs typeface="ＭＳ Ｐゴシック" pitchFamily="-105" charset="-128"/>
              </a:rPr>
              <a:t>Acquire an overview of each piece of legislation and the characteristics of each.</a:t>
            </a:r>
          </a:p>
          <a:p>
            <a:pPr marL="0" indent="0"/>
            <a:r>
              <a:rPr lang="en-GB" dirty="0">
                <a:ea typeface="ＭＳ Ｐゴシック" pitchFamily="-105" charset="-128"/>
                <a:cs typeface="ＭＳ Ｐゴシック" pitchFamily="-105" charset="-128"/>
              </a:rPr>
              <a:t> </a:t>
            </a:r>
            <a:endParaRPr dirty="0">
              <a:ea typeface="ＭＳ Ｐゴシック" pitchFamily="-105" charset="-128"/>
              <a:cs typeface="ＭＳ Ｐゴシック" pitchFamily="-105" charset="-12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8D53DF2-ABD8-45E0-AB80-7385C9456CB0}"/>
              </a:ext>
            </a:extLst>
          </p:cNvPr>
          <p:cNvSpPr>
            <a:spLocks noGrp="1"/>
          </p:cNvSpPr>
          <p:nvPr>
            <p:ph sz="quarter" idx="10"/>
          </p:nvPr>
        </p:nvSpPr>
        <p:spPr/>
        <p:txBody>
          <a:bodyPr/>
          <a:lstStyle/>
          <a:p>
            <a:r>
              <a:rPr lang="en-GB" dirty="0"/>
              <a:t>Beyond the rights and responsibilities of both employees and employers enshrined in law, there are other ‘softer’ obligations beholding both parties.</a:t>
            </a:r>
          </a:p>
          <a:p>
            <a:r>
              <a:rPr lang="en-GB" dirty="0"/>
              <a:t>The employee has a responsibility to:</a:t>
            </a:r>
          </a:p>
          <a:p>
            <a:pPr marL="342900" indent="-342900">
              <a:buClr>
                <a:srgbClr val="0070C0"/>
              </a:buClr>
              <a:buFont typeface="Arial" panose="020B0604020202020204" pitchFamily="34" charset="0"/>
              <a:buChar char="•"/>
            </a:pPr>
            <a:r>
              <a:rPr lang="en-GB" dirty="0"/>
              <a:t>work for the full period that they are paid for, to the best of their ability</a:t>
            </a:r>
          </a:p>
          <a:p>
            <a:pPr marL="342900" indent="-342900">
              <a:buClr>
                <a:srgbClr val="0070C0"/>
              </a:buClr>
              <a:buFont typeface="Arial" panose="020B0604020202020204" pitchFamily="34" charset="0"/>
              <a:buChar char="•"/>
            </a:pPr>
            <a:r>
              <a:rPr lang="en-GB" dirty="0"/>
              <a:t>protect the employer’s property, equipment, fixtures and fittings</a:t>
            </a:r>
          </a:p>
          <a:p>
            <a:pPr marL="342900" indent="-342900">
              <a:buClr>
                <a:srgbClr val="0070C0"/>
              </a:buClr>
              <a:buFont typeface="Arial" panose="020B0604020202020204" pitchFamily="34" charset="0"/>
              <a:buChar char="•"/>
            </a:pPr>
            <a:r>
              <a:rPr lang="en-GB" dirty="0"/>
              <a:t>be honest and trustworthy</a:t>
            </a:r>
          </a:p>
          <a:p>
            <a:pPr marL="342900" indent="-342900">
              <a:buClr>
                <a:srgbClr val="0070C0"/>
              </a:buClr>
              <a:buFont typeface="Arial" panose="020B0604020202020204" pitchFamily="34" charset="0"/>
              <a:buChar char="•"/>
            </a:pPr>
            <a:r>
              <a:rPr lang="en-GB" dirty="0"/>
              <a:t>protect the commercial confidence of the employer.</a:t>
            </a:r>
          </a:p>
          <a:p>
            <a:pPr marL="342900" indent="-342900">
              <a:buFont typeface="Arial" panose="020B0604020202020204" pitchFamily="34" charset="0"/>
              <a:buChar char="•"/>
            </a:pPr>
            <a:endParaRPr lang="en-GB" dirty="0"/>
          </a:p>
        </p:txBody>
      </p:sp>
      <p:sp>
        <p:nvSpPr>
          <p:cNvPr id="5" name="Title 4">
            <a:extLst>
              <a:ext uri="{FF2B5EF4-FFF2-40B4-BE49-F238E27FC236}">
                <a16:creationId xmlns:a16="http://schemas.microsoft.com/office/drawing/2014/main" id="{3F9CFA62-EDB5-4795-A727-22B16DC2515C}"/>
              </a:ext>
            </a:extLst>
          </p:cNvPr>
          <p:cNvSpPr>
            <a:spLocks noGrp="1"/>
          </p:cNvSpPr>
          <p:nvPr>
            <p:ph type="title"/>
          </p:nvPr>
        </p:nvSpPr>
        <p:spPr/>
        <p:txBody>
          <a:bodyPr/>
          <a:lstStyle/>
          <a:p>
            <a:r>
              <a:rPr lang="en-GB" dirty="0"/>
              <a:t>The rights and responsibilities of employees (1)</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F9CFA62-EDB5-4795-A727-22B16DC2515C}"/>
              </a:ext>
            </a:extLst>
          </p:cNvPr>
          <p:cNvSpPr>
            <a:spLocks noGrp="1"/>
          </p:cNvSpPr>
          <p:nvPr>
            <p:ph type="title"/>
          </p:nvPr>
        </p:nvSpPr>
        <p:spPr/>
        <p:txBody>
          <a:bodyPr/>
          <a:lstStyle/>
          <a:p>
            <a:r>
              <a:rPr lang="en-GB" dirty="0"/>
              <a:t>The rights and responsibilities of employees (2)</a:t>
            </a:r>
          </a:p>
        </p:txBody>
      </p:sp>
      <p:sp>
        <p:nvSpPr>
          <p:cNvPr id="4" name="Content Placeholder 3">
            <a:extLst>
              <a:ext uri="{FF2B5EF4-FFF2-40B4-BE49-F238E27FC236}">
                <a16:creationId xmlns:a16="http://schemas.microsoft.com/office/drawing/2014/main" id="{1173BE0D-C249-4D3E-B018-071127401DB2}"/>
              </a:ext>
            </a:extLst>
          </p:cNvPr>
          <p:cNvSpPr>
            <a:spLocks noGrp="1"/>
          </p:cNvSpPr>
          <p:nvPr>
            <p:ph sz="quarter" idx="10"/>
          </p:nvPr>
        </p:nvSpPr>
        <p:spPr/>
        <p:txBody>
          <a:bodyPr/>
          <a:lstStyle/>
          <a:p>
            <a:r>
              <a:rPr lang="en-GB" dirty="0"/>
              <a:t>In return, the employee has the right to expect to be:</a:t>
            </a:r>
          </a:p>
          <a:p>
            <a:pPr marL="342900" indent="-342900">
              <a:buClr>
                <a:srgbClr val="0070C0"/>
              </a:buClr>
              <a:buFont typeface="Arial" panose="020B0604020202020204" pitchFamily="34" charset="0"/>
              <a:buChar char="•"/>
            </a:pPr>
            <a:r>
              <a:rPr lang="en-GB" dirty="0"/>
              <a:t>paid in full and on time</a:t>
            </a:r>
          </a:p>
          <a:p>
            <a:pPr marL="342900" indent="-342900">
              <a:buClr>
                <a:srgbClr val="0070C0"/>
              </a:buClr>
              <a:buFont typeface="Arial" panose="020B0604020202020204" pitchFamily="34" charset="0"/>
              <a:buChar char="•"/>
            </a:pPr>
            <a:r>
              <a:rPr lang="en-GB" dirty="0"/>
              <a:t>treated with respect</a:t>
            </a:r>
          </a:p>
          <a:p>
            <a:pPr marL="342900" indent="-342900">
              <a:buClr>
                <a:srgbClr val="0070C0"/>
              </a:buClr>
              <a:buFont typeface="Arial" panose="020B0604020202020204" pitchFamily="34" charset="0"/>
              <a:buChar char="•"/>
            </a:pPr>
            <a:r>
              <a:rPr lang="en-GB" dirty="0"/>
              <a:t>allowed to take holidays upon request</a:t>
            </a:r>
          </a:p>
          <a:p>
            <a:pPr marL="342900" indent="-342900">
              <a:buClr>
                <a:srgbClr val="0070C0"/>
              </a:buClr>
              <a:buFont typeface="Arial" panose="020B0604020202020204" pitchFamily="34" charset="0"/>
              <a:buChar char="•"/>
            </a:pPr>
            <a:r>
              <a:rPr lang="en-GB" dirty="0"/>
              <a:t>treated equally to their colleagues</a:t>
            </a:r>
          </a:p>
          <a:p>
            <a:pPr marL="342900" indent="-342900">
              <a:buClr>
                <a:srgbClr val="0070C0"/>
              </a:buClr>
              <a:buFont typeface="Arial" panose="020B0604020202020204" pitchFamily="34" charset="0"/>
              <a:buChar char="•"/>
            </a:pPr>
            <a:r>
              <a:rPr lang="en-GB" dirty="0"/>
              <a:t>able to join a trade union.</a:t>
            </a:r>
          </a:p>
        </p:txBody>
      </p:sp>
      <p:pic>
        <p:nvPicPr>
          <p:cNvPr id="3074" name="Picture 2">
            <a:extLst>
              <a:ext uri="{FF2B5EF4-FFF2-40B4-BE49-F238E27FC236}">
                <a16:creationId xmlns:a16="http://schemas.microsoft.com/office/drawing/2014/main" id="{3DBBD9FE-CC45-4CB1-B844-68345462DFD5}"/>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5436096" y="1988840"/>
            <a:ext cx="2508938" cy="37558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08509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8D53DF2-ABD8-45E0-AB80-7385C9456CB0}"/>
              </a:ext>
            </a:extLst>
          </p:cNvPr>
          <p:cNvSpPr>
            <a:spLocks noGrp="1"/>
          </p:cNvSpPr>
          <p:nvPr>
            <p:ph sz="quarter" idx="10"/>
          </p:nvPr>
        </p:nvSpPr>
        <p:spPr>
          <a:xfrm>
            <a:off x="457200" y="2060848"/>
            <a:ext cx="8229600" cy="3699152"/>
          </a:xfrm>
        </p:spPr>
        <p:txBody>
          <a:bodyPr/>
          <a:lstStyle/>
          <a:p>
            <a:r>
              <a:rPr lang="en-GB" dirty="0"/>
              <a:t>Dismissal is when an employer ends someone’s employment. The most common reasons for legitimate dismissal are: </a:t>
            </a:r>
          </a:p>
          <a:p>
            <a:pPr marL="342900" indent="-342900">
              <a:buClr>
                <a:srgbClr val="0070C0"/>
              </a:buClr>
              <a:buFont typeface="Arial" panose="020B0604020202020204" pitchFamily="34" charset="0"/>
              <a:buChar char="•"/>
            </a:pPr>
            <a:r>
              <a:rPr lang="en-GB" dirty="0"/>
              <a:t>conduct/misconduct</a:t>
            </a:r>
          </a:p>
          <a:p>
            <a:pPr marL="342900" indent="-342900">
              <a:buClr>
                <a:srgbClr val="0070C0"/>
              </a:buClr>
              <a:buFont typeface="Arial" panose="020B0604020202020204" pitchFamily="34" charset="0"/>
              <a:buChar char="•"/>
            </a:pPr>
            <a:r>
              <a:rPr lang="en-GB" dirty="0"/>
              <a:t>capability/performance </a:t>
            </a:r>
          </a:p>
          <a:p>
            <a:pPr marL="342900" indent="-342900">
              <a:buClr>
                <a:srgbClr val="0070C0"/>
              </a:buClr>
              <a:buFont typeface="Arial" panose="020B0604020202020204" pitchFamily="34" charset="0"/>
              <a:buChar char="•"/>
            </a:pPr>
            <a:r>
              <a:rPr lang="en-GB" dirty="0"/>
              <a:t>redundancy.</a:t>
            </a:r>
          </a:p>
          <a:p>
            <a:endParaRPr lang="en-GB" dirty="0"/>
          </a:p>
        </p:txBody>
      </p:sp>
      <p:sp>
        <p:nvSpPr>
          <p:cNvPr id="5" name="Title 4">
            <a:extLst>
              <a:ext uri="{FF2B5EF4-FFF2-40B4-BE49-F238E27FC236}">
                <a16:creationId xmlns:a16="http://schemas.microsoft.com/office/drawing/2014/main" id="{3F9CFA62-EDB5-4795-A727-22B16DC2515C}"/>
              </a:ext>
            </a:extLst>
          </p:cNvPr>
          <p:cNvSpPr>
            <a:spLocks noGrp="1"/>
          </p:cNvSpPr>
          <p:nvPr>
            <p:ph type="title"/>
          </p:nvPr>
        </p:nvSpPr>
        <p:spPr>
          <a:xfrm>
            <a:off x="457200" y="1008000"/>
            <a:ext cx="8229600" cy="836824"/>
          </a:xfrm>
        </p:spPr>
        <p:txBody>
          <a:bodyPr/>
          <a:lstStyle/>
          <a:p>
            <a:r>
              <a:rPr lang="en-GB" dirty="0"/>
              <a:t>Example of a situation when employers could legitimately discipline or dismiss employees</a:t>
            </a:r>
          </a:p>
        </p:txBody>
      </p:sp>
      <p:pic>
        <p:nvPicPr>
          <p:cNvPr id="4098" name="Picture 2">
            <a:extLst>
              <a:ext uri="{FF2B5EF4-FFF2-40B4-BE49-F238E27FC236}">
                <a16:creationId xmlns:a16="http://schemas.microsoft.com/office/drawing/2014/main" id="{32715911-0620-4DA7-AAEE-6025A95778EE}"/>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4211960" y="2959654"/>
            <a:ext cx="4225652" cy="2822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64765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8D53DF2-ABD8-45E0-AB80-7385C9456CB0}"/>
              </a:ext>
            </a:extLst>
          </p:cNvPr>
          <p:cNvSpPr>
            <a:spLocks noGrp="1"/>
          </p:cNvSpPr>
          <p:nvPr>
            <p:ph sz="quarter" idx="10"/>
          </p:nvPr>
        </p:nvSpPr>
        <p:spPr>
          <a:xfrm>
            <a:off x="457200" y="2060848"/>
            <a:ext cx="3970784" cy="3699152"/>
          </a:xfrm>
        </p:spPr>
        <p:txBody>
          <a:bodyPr/>
          <a:lstStyle/>
          <a:p>
            <a:r>
              <a:rPr lang="en-GB" dirty="0"/>
              <a:t>Misconduct generally has two levels: </a:t>
            </a:r>
          </a:p>
          <a:p>
            <a:pPr marL="342900" indent="-342900">
              <a:buClr>
                <a:srgbClr val="0070C0"/>
              </a:buClr>
              <a:buFont typeface="Arial" panose="020B0604020202020204" pitchFamily="34" charset="0"/>
              <a:buChar char="•"/>
            </a:pPr>
            <a:r>
              <a:rPr lang="en-GB" dirty="0"/>
              <a:t>persistent minor infringements, </a:t>
            </a:r>
            <a:r>
              <a:rPr lang="en-GB" dirty="0" err="1"/>
              <a:t>eg</a:t>
            </a:r>
            <a:r>
              <a:rPr lang="en-GB" dirty="0"/>
              <a:t> timekeeping. Where the employee does not respond to a formal escalation of warnings this can lead to dismissal</a:t>
            </a:r>
          </a:p>
          <a:p>
            <a:pPr marL="342900" indent="-342900">
              <a:buClr>
                <a:srgbClr val="0070C0"/>
              </a:buClr>
              <a:buFont typeface="Arial" panose="020B0604020202020204" pitchFamily="34" charset="0"/>
              <a:buChar char="•"/>
            </a:pPr>
            <a:r>
              <a:rPr lang="en-GB" dirty="0"/>
              <a:t>gross misconduct, </a:t>
            </a:r>
            <a:r>
              <a:rPr lang="en-GB" dirty="0" err="1"/>
              <a:t>eg</a:t>
            </a:r>
            <a:r>
              <a:rPr lang="en-GB" dirty="0"/>
              <a:t> theft, which can result in immediate dismissal without warning.</a:t>
            </a:r>
          </a:p>
          <a:p>
            <a:pPr marL="342900" indent="-342900">
              <a:buFont typeface="Arial" panose="020B0604020202020204" pitchFamily="34" charset="0"/>
              <a:buChar char="•"/>
            </a:pPr>
            <a:endParaRPr lang="en-GB" dirty="0"/>
          </a:p>
        </p:txBody>
      </p:sp>
      <p:sp>
        <p:nvSpPr>
          <p:cNvPr id="5" name="Title 4">
            <a:extLst>
              <a:ext uri="{FF2B5EF4-FFF2-40B4-BE49-F238E27FC236}">
                <a16:creationId xmlns:a16="http://schemas.microsoft.com/office/drawing/2014/main" id="{3F9CFA62-EDB5-4795-A727-22B16DC2515C}"/>
              </a:ext>
            </a:extLst>
          </p:cNvPr>
          <p:cNvSpPr>
            <a:spLocks noGrp="1"/>
          </p:cNvSpPr>
          <p:nvPr>
            <p:ph type="title"/>
          </p:nvPr>
        </p:nvSpPr>
        <p:spPr>
          <a:xfrm>
            <a:off x="457200" y="1008000"/>
            <a:ext cx="8229600" cy="836824"/>
          </a:xfrm>
        </p:spPr>
        <p:txBody>
          <a:bodyPr/>
          <a:lstStyle/>
          <a:p>
            <a:r>
              <a:rPr lang="en-GB" dirty="0"/>
              <a:t>Examples of a situation when employers could legitimately discipline or dismiss employees (1)</a:t>
            </a:r>
          </a:p>
        </p:txBody>
      </p:sp>
      <p:pic>
        <p:nvPicPr>
          <p:cNvPr id="3074" name="Picture 2">
            <a:extLst>
              <a:ext uri="{FF2B5EF4-FFF2-40B4-BE49-F238E27FC236}">
                <a16:creationId xmlns:a16="http://schemas.microsoft.com/office/drawing/2014/main" id="{2660E35A-7C3C-935A-3F3A-7D606E94BB30}"/>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4594135" y="2636912"/>
            <a:ext cx="4374143" cy="29219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69051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8D53DF2-ABD8-45E0-AB80-7385C9456CB0}"/>
              </a:ext>
            </a:extLst>
          </p:cNvPr>
          <p:cNvSpPr>
            <a:spLocks noGrp="1"/>
          </p:cNvSpPr>
          <p:nvPr>
            <p:ph sz="quarter" idx="10"/>
          </p:nvPr>
        </p:nvSpPr>
        <p:spPr>
          <a:xfrm>
            <a:off x="457200" y="2060848"/>
            <a:ext cx="8229600" cy="3699152"/>
          </a:xfrm>
        </p:spPr>
        <p:txBody>
          <a:bodyPr/>
          <a:lstStyle/>
          <a:p>
            <a:pPr marL="342900" indent="-342900">
              <a:buClr>
                <a:srgbClr val="0070C0"/>
              </a:buClr>
              <a:buFont typeface="Arial" panose="020B0604020202020204" pitchFamily="34" charset="0"/>
              <a:buChar char="•"/>
            </a:pPr>
            <a:r>
              <a:rPr lang="en-GB" dirty="0"/>
              <a:t>Capability might result from an emerging medical condition. Before dismissal on this basis the employer must explore all other options within the business and offer the employee recovery time.</a:t>
            </a:r>
          </a:p>
          <a:p>
            <a:pPr marL="342900" indent="-342900">
              <a:buClr>
                <a:srgbClr val="0070C0"/>
              </a:buClr>
              <a:buFont typeface="Arial" panose="020B0604020202020204" pitchFamily="34" charset="0"/>
              <a:buChar char="•"/>
            </a:pPr>
            <a:r>
              <a:rPr lang="en-GB" dirty="0"/>
              <a:t>Performance defines a position where the employee is not performing their role to the required standard. Before dismissal on this basis, the employer is normally obliged to conduct a performance management process, where the employee is given time and guidance to improve. </a:t>
            </a:r>
          </a:p>
          <a:p>
            <a:pPr marL="342900" indent="-342900">
              <a:buClr>
                <a:srgbClr val="0070C0"/>
              </a:buClr>
              <a:buFont typeface="Arial" panose="020B0604020202020204" pitchFamily="34" charset="0"/>
              <a:buChar char="•"/>
            </a:pPr>
            <a:r>
              <a:rPr lang="en-GB" dirty="0"/>
              <a:t>Redundancy can occur when a business is restructuring, reducing its turnover or closing down. To be legitimate in law it must be the role that is made redundant, not the person.</a:t>
            </a:r>
          </a:p>
        </p:txBody>
      </p:sp>
      <p:sp>
        <p:nvSpPr>
          <p:cNvPr id="5" name="Title 4">
            <a:extLst>
              <a:ext uri="{FF2B5EF4-FFF2-40B4-BE49-F238E27FC236}">
                <a16:creationId xmlns:a16="http://schemas.microsoft.com/office/drawing/2014/main" id="{3F9CFA62-EDB5-4795-A727-22B16DC2515C}"/>
              </a:ext>
            </a:extLst>
          </p:cNvPr>
          <p:cNvSpPr>
            <a:spLocks noGrp="1"/>
          </p:cNvSpPr>
          <p:nvPr>
            <p:ph type="title"/>
          </p:nvPr>
        </p:nvSpPr>
        <p:spPr>
          <a:xfrm>
            <a:off x="457200" y="1008000"/>
            <a:ext cx="8229600" cy="836824"/>
          </a:xfrm>
        </p:spPr>
        <p:txBody>
          <a:bodyPr/>
          <a:lstStyle/>
          <a:p>
            <a:r>
              <a:rPr lang="en-GB" dirty="0"/>
              <a:t>Examples of a situation when employers could legitimately discipline or dismiss employees (2)</a:t>
            </a:r>
          </a:p>
        </p:txBody>
      </p:sp>
    </p:spTree>
    <p:extLst>
      <p:ext uri="{BB962C8B-B14F-4D97-AF65-F5344CB8AC3E}">
        <p14:creationId xmlns:p14="http://schemas.microsoft.com/office/powerpoint/2010/main" val="4960060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1">
            <a:extLst>
              <a:ext uri="{FF2B5EF4-FFF2-40B4-BE49-F238E27FC236}">
                <a16:creationId xmlns:a16="http://schemas.microsoft.com/office/drawing/2014/main" id="{D7A5FFD8-6E81-DDC6-E169-9FF665A6397E}"/>
              </a:ext>
            </a:extLst>
          </p:cNvPr>
          <p:cNvSpPr txBox="1"/>
          <p:nvPr/>
        </p:nvSpPr>
        <p:spPr>
          <a:xfrm>
            <a:off x="1967045" y="6093296"/>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Learning objectives (2)</a:t>
            </a:r>
          </a:p>
        </p:txBody>
      </p:sp>
      <p:sp>
        <p:nvSpPr>
          <p:cNvPr id="3075" name="Content Placeholder 2"/>
          <p:cNvSpPr>
            <a:spLocks noGrp="1"/>
          </p:cNvSpPr>
          <p:nvPr>
            <p:ph sz="quarter" idx="10"/>
          </p:nvPr>
        </p:nvSpPr>
        <p:spPr>
          <a:xfrm>
            <a:off x="457200" y="1484784"/>
            <a:ext cx="8229600" cy="4248000"/>
          </a:xfrm>
        </p:spPr>
        <p:txBody>
          <a:bodyPr/>
          <a:lstStyle/>
          <a:p>
            <a:pPr marL="342900" indent="-342900">
              <a:buClr>
                <a:srgbClr val="0070C0"/>
              </a:buClr>
              <a:buFont typeface="Arial" panose="020B0604020202020204" pitchFamily="34" charset="0"/>
              <a:buChar char="•"/>
            </a:pPr>
            <a:r>
              <a:rPr lang="en-GB" sz="2000" dirty="0">
                <a:ea typeface="ＭＳ Ｐゴシック" pitchFamily="-105" charset="-128"/>
                <a:cs typeface="ＭＳ Ｐゴシック" pitchFamily="-105" charset="-128"/>
              </a:rPr>
              <a:t>Study examples of situations where legislation could be used by the employee, such as recruitment or unfair dismissal cases.</a:t>
            </a:r>
          </a:p>
          <a:p>
            <a:pPr marL="342900" indent="-342900">
              <a:buClr>
                <a:srgbClr val="0070C0"/>
              </a:buClr>
              <a:buFont typeface="Arial" panose="020B0604020202020204" pitchFamily="34" charset="0"/>
              <a:buChar char="•"/>
            </a:pPr>
            <a:r>
              <a:rPr lang="en-GB" sz="2000" dirty="0">
                <a:ea typeface="ＭＳ Ｐゴシック" pitchFamily="-105" charset="-128"/>
                <a:cs typeface="ＭＳ Ｐゴシック" pitchFamily="-105" charset="-128"/>
              </a:rPr>
              <a:t>Be familiar with the rights and responsibilities of employees.</a:t>
            </a:r>
          </a:p>
          <a:p>
            <a:pPr marL="342900" indent="-342900">
              <a:buClr>
                <a:srgbClr val="0070C0"/>
              </a:buClr>
              <a:buFont typeface="Arial" panose="020B0604020202020204" pitchFamily="34" charset="0"/>
              <a:buChar char="•"/>
            </a:pPr>
            <a:r>
              <a:rPr lang="en-GB" sz="2000" dirty="0">
                <a:ea typeface="ＭＳ Ｐゴシック" pitchFamily="-105" charset="-128"/>
                <a:cs typeface="ＭＳ Ｐゴシック" pitchFamily="-105" charset="-128"/>
              </a:rPr>
              <a:t>Study examples of situations when employers could legitimately discipline or dismiss employees.</a:t>
            </a:r>
          </a:p>
          <a:p>
            <a:pPr marL="0" indent="0">
              <a:buClr>
                <a:srgbClr val="0070C0"/>
              </a:buClr>
            </a:pPr>
            <a:endParaRPr dirty="0">
              <a:ea typeface="ＭＳ Ｐゴシック" pitchFamily="-105" charset="-128"/>
              <a:cs typeface="ＭＳ Ｐゴシック" pitchFamily="-105" charset="-128"/>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Employment legislation and regulations</a:t>
            </a:r>
          </a:p>
        </p:txBody>
      </p:sp>
      <p:sp>
        <p:nvSpPr>
          <p:cNvPr id="3" name="Content Placeholder 2"/>
          <p:cNvSpPr>
            <a:spLocks noGrp="1"/>
          </p:cNvSpPr>
          <p:nvPr>
            <p:ph sz="quarter" idx="10"/>
          </p:nvPr>
        </p:nvSpPr>
        <p:spPr/>
        <p:txBody>
          <a:bodyPr/>
          <a:lstStyle/>
          <a:p>
            <a:pPr lvl="1"/>
            <a:r>
              <a:rPr lang="en-US" dirty="0">
                <a:ea typeface="ＭＳ Ｐゴシック" pitchFamily="-105" charset="-128"/>
                <a:cs typeface="ＭＳ Ｐゴシック" pitchFamily="-105" charset="-128"/>
              </a:rPr>
              <a:t>Employment legislation is a body of UK law designed to protect both </a:t>
            </a:r>
            <a:r>
              <a:rPr lang="en-US" i="1" dirty="0">
                <a:ea typeface="ＭＳ Ｐゴシック" pitchFamily="-105" charset="-128"/>
                <a:cs typeface="ＭＳ Ｐゴシック" pitchFamily="-105" charset="-128"/>
              </a:rPr>
              <a:t>employees </a:t>
            </a:r>
            <a:r>
              <a:rPr lang="en-US" dirty="0">
                <a:ea typeface="ＭＳ Ｐゴシック" pitchFamily="-105" charset="-128"/>
                <a:cs typeface="ＭＳ Ｐゴシック" pitchFamily="-105" charset="-128"/>
              </a:rPr>
              <a:t>and </a:t>
            </a:r>
            <a:r>
              <a:rPr lang="en-US" i="1" dirty="0">
                <a:ea typeface="ＭＳ Ｐゴシック" pitchFamily="-105" charset="-128"/>
                <a:cs typeface="ＭＳ Ｐゴシック" pitchFamily="-105" charset="-128"/>
              </a:rPr>
              <a:t>employers</a:t>
            </a:r>
            <a:r>
              <a:rPr lang="en-US" dirty="0">
                <a:ea typeface="ＭＳ Ｐゴシック" pitchFamily="-105" charset="-128"/>
                <a:cs typeface="ＭＳ Ｐゴシック" pitchFamily="-105" charset="-128"/>
              </a:rPr>
              <a:t> by defining the rights of each and their responsibilities to each other.</a:t>
            </a:r>
          </a:p>
          <a:p>
            <a:pPr lvl="1"/>
            <a:r>
              <a:rPr lang="en-US" dirty="0">
                <a:ea typeface="ＭＳ Ｐゴシック" pitchFamily="-105" charset="-128"/>
                <a:cs typeface="ＭＳ Ｐゴシック" pitchFamily="-105" charset="-128"/>
              </a:rPr>
              <a:t>Legislation are the Acts of Parliaments that have been passed into law by Royal Consent. Normally, this would be ‘primary legislation’, which lays out the objectives and parameters of the act in question.</a:t>
            </a:r>
          </a:p>
          <a:p>
            <a:pPr lvl="1"/>
            <a:r>
              <a:rPr lang="en-US" dirty="0">
                <a:ea typeface="ＭＳ Ｐゴシック" pitchFamily="-105" charset="-128"/>
                <a:cs typeface="ＭＳ Ｐゴシック" pitchFamily="-105" charset="-128"/>
              </a:rPr>
              <a:t>The Act will allow the Secretary of State to publish regulations. It may be appropriate to change these from time to time (</a:t>
            </a:r>
            <a:r>
              <a:rPr lang="en-US" dirty="0" err="1">
                <a:ea typeface="ＭＳ Ｐゴシック" pitchFamily="-105" charset="-128"/>
                <a:cs typeface="ＭＳ Ｐゴシック" pitchFamily="-105" charset="-128"/>
              </a:rPr>
              <a:t>eg</a:t>
            </a:r>
            <a:r>
              <a:rPr lang="en-US" dirty="0">
                <a:ea typeface="ＭＳ Ｐゴシック" pitchFamily="-105" charset="-128"/>
                <a:cs typeface="ＭＳ Ｐゴシック" pitchFamily="-105" charset="-128"/>
              </a:rPr>
              <a:t> updating the minimum wage) – and the Secretary of State is allowed do so without having to obtain parliamentary approval on each occasion.</a:t>
            </a:r>
          </a:p>
          <a:p>
            <a:pPr lvl="1"/>
            <a:r>
              <a:rPr lang="en-US" dirty="0">
                <a:ea typeface="ＭＳ Ｐゴシック" pitchFamily="-105" charset="-128"/>
                <a:cs typeface="ＭＳ Ｐゴシック" pitchFamily="-105" charset="-128"/>
              </a:rPr>
              <a:t>Employment regulation has a direct effect on the day-to-day running of a business.</a:t>
            </a:r>
          </a:p>
          <a:p>
            <a:endParaRPr lang="en-US" dirty="0">
              <a:ea typeface="ＭＳ Ｐゴシック" pitchFamily="-105" charset="-128"/>
              <a:cs typeface="ＭＳ Ｐゴシック" pitchFamily="-105" charset="-128"/>
            </a:endParaRPr>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57200" y="1030188"/>
            <a:ext cx="8229600" cy="382588"/>
          </a:xfrm>
        </p:spPr>
        <p:txBody>
          <a:bodyPr/>
          <a:lstStyle/>
          <a:p>
            <a:r>
              <a:rPr lang="en-US" dirty="0">
                <a:ea typeface="ＭＳ Ｐゴシック" pitchFamily="-105" charset="-128"/>
                <a:cs typeface="ＭＳ Ｐゴシック" pitchFamily="-105" charset="-128"/>
              </a:rPr>
              <a:t> Duty of care</a:t>
            </a:r>
            <a:br>
              <a:rPr lang="en-US" dirty="0">
                <a:ea typeface="ＭＳ Ｐゴシック" pitchFamily="-105" charset="-128"/>
                <a:cs typeface="ＭＳ Ｐゴシック" pitchFamily="-105" charset="-128"/>
              </a:rPr>
            </a:br>
            <a:br>
              <a:rPr lang="en-US" dirty="0">
                <a:ea typeface="ＭＳ Ｐゴシック" pitchFamily="-105" charset="-128"/>
                <a:cs typeface="ＭＳ Ｐゴシック" pitchFamily="-105" charset="-128"/>
              </a:rPr>
            </a:br>
            <a:endParaRPr lang="en-US" dirty="0">
              <a:ea typeface="ＭＳ Ｐゴシック" pitchFamily="-105" charset="-128"/>
              <a:cs typeface="ＭＳ Ｐゴシック" pitchFamily="-105" charset="-128"/>
            </a:endParaRPr>
          </a:p>
        </p:txBody>
      </p:sp>
      <p:sp>
        <p:nvSpPr>
          <p:cNvPr id="5123" name="Content Placeholder 2"/>
          <p:cNvSpPr>
            <a:spLocks noGrp="1"/>
          </p:cNvSpPr>
          <p:nvPr>
            <p:ph sz="quarter" idx="10"/>
          </p:nvPr>
        </p:nvSpPr>
        <p:spPr>
          <a:xfrm>
            <a:off x="539552" y="1512000"/>
            <a:ext cx="8229600" cy="4248000"/>
          </a:xfrm>
        </p:spPr>
        <p:txBody>
          <a:bodyPr/>
          <a:lstStyle/>
          <a:p>
            <a:pPr marL="342900" indent="-342900">
              <a:buClr>
                <a:srgbClr val="0077E3"/>
              </a:buClr>
              <a:buFont typeface="Arial" panose="020B0604020202020204" pitchFamily="34" charset="0"/>
              <a:buChar char="•"/>
              <a:defRPr/>
            </a:pPr>
            <a:r>
              <a:rPr lang="en-US" dirty="0"/>
              <a:t>Duty of care concerns health and safety at work.  </a:t>
            </a:r>
          </a:p>
          <a:p>
            <a:pPr marL="342900" indent="-342900">
              <a:buClr>
                <a:srgbClr val="0077E3"/>
              </a:buClr>
              <a:buFont typeface="Arial" panose="020B0604020202020204" pitchFamily="34" charset="0"/>
              <a:buChar char="•"/>
              <a:defRPr/>
            </a:pPr>
            <a:r>
              <a:rPr lang="en-US" dirty="0"/>
              <a:t>It is a person’s responsibility not to harm others through carelessness. The definition of carelessness also includes ‘omission’.</a:t>
            </a:r>
          </a:p>
          <a:p>
            <a:pPr marL="342900" indent="-342900">
              <a:buClr>
                <a:srgbClr val="0077E3"/>
              </a:buClr>
              <a:buFont typeface="Arial" panose="020B0604020202020204" pitchFamily="34" charset="0"/>
              <a:buChar char="•"/>
              <a:defRPr/>
            </a:pPr>
            <a:r>
              <a:rPr lang="en-US" dirty="0"/>
              <a:t>Both employees and employers have a duty of care to the other, and employees to themselves and each other.</a:t>
            </a:r>
          </a:p>
          <a:p>
            <a:pPr marL="342900" lvl="2" indent="-342900">
              <a:buClr>
                <a:srgbClr val="0077E3"/>
              </a:buClr>
              <a:buFont typeface="Arial" panose="020B0604020202020204" pitchFamily="34" charset="0"/>
              <a:buChar char="•"/>
              <a:defRPr/>
            </a:pPr>
            <a:r>
              <a:rPr lang="en-US" sz="2000" dirty="0"/>
              <a:t>Duty of care is a legal term meaning that breaches of duty of care – known as negligence – can be pursued through the courts.</a:t>
            </a:r>
          </a:p>
          <a:p>
            <a:pPr marL="342900" lvl="2" indent="-342900">
              <a:buClr>
                <a:srgbClr val="0077E3"/>
              </a:buClr>
              <a:buFont typeface="Arial" panose="020B0604020202020204" pitchFamily="34" charset="0"/>
              <a:buChar char="•"/>
              <a:defRPr/>
            </a:pPr>
            <a:r>
              <a:rPr lang="en-US" sz="2000" dirty="0"/>
              <a:t>Duty of care extends equally to visitors to the workplace, </a:t>
            </a:r>
            <a:r>
              <a:rPr lang="en-US" sz="2000" dirty="0" err="1"/>
              <a:t>eg</a:t>
            </a:r>
            <a:r>
              <a:rPr lang="en-US" sz="2000" dirty="0"/>
              <a:t> contractors and delivery drivers.</a:t>
            </a:r>
          </a:p>
          <a:p>
            <a:pPr marL="342900" lvl="2" indent="-342900">
              <a:buClr>
                <a:srgbClr val="0077E3"/>
              </a:buClr>
              <a:buFont typeface="Arial" panose="020B0604020202020204" pitchFamily="34" charset="0"/>
              <a:buChar char="•"/>
              <a:defRPr/>
            </a:pPr>
            <a:r>
              <a:rPr lang="en-US" sz="2000" dirty="0"/>
              <a:t>The duty of care process might begin with risk assessments – what in the workplace, or work methods, might cause harm and what can be done to remove the risk of harm?</a:t>
            </a:r>
          </a:p>
          <a:p>
            <a:pPr lvl="2">
              <a:defRPr/>
            </a:pPr>
            <a:endParaRPr lang="en-US" sz="2000" dirty="0"/>
          </a:p>
          <a:p>
            <a:pPr marL="0" indent="0"/>
            <a:endParaRPr lang="en-US" dirty="0">
              <a:ea typeface="ＭＳ Ｐゴシック" pitchFamily="-105" charset="-128"/>
              <a:cs typeface="ＭＳ Ｐゴシック" pitchFamily="-105" charset="-128"/>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395536" y="980728"/>
            <a:ext cx="8229600" cy="382588"/>
          </a:xfrm>
        </p:spPr>
        <p:txBody>
          <a:bodyPr/>
          <a:lstStyle/>
          <a:p>
            <a:r>
              <a:rPr lang="en-US" dirty="0">
                <a:ea typeface="ＭＳ Ｐゴシック" pitchFamily="-105" charset="-128"/>
                <a:cs typeface="ＭＳ Ｐゴシック" pitchFamily="-105" charset="-128"/>
              </a:rPr>
              <a:t> The principal acts of employment legislation</a:t>
            </a:r>
            <a:br>
              <a:rPr lang="en-US" dirty="0">
                <a:ea typeface="ＭＳ Ｐゴシック" pitchFamily="-105" charset="-128"/>
                <a:cs typeface="ＭＳ Ｐゴシック" pitchFamily="-105" charset="-128"/>
              </a:rPr>
            </a:br>
            <a:br>
              <a:rPr lang="en-US" dirty="0">
                <a:ea typeface="ＭＳ Ｐゴシック" pitchFamily="-105" charset="-128"/>
                <a:cs typeface="ＭＳ Ｐゴシック" pitchFamily="-105" charset="-128"/>
              </a:rPr>
            </a:br>
            <a:endParaRPr lang="en-US" dirty="0">
              <a:ea typeface="ＭＳ Ｐゴシック" pitchFamily="-105" charset="-128"/>
              <a:cs typeface="ＭＳ Ｐゴシック" pitchFamily="-105" charset="-128"/>
            </a:endParaRPr>
          </a:p>
        </p:txBody>
      </p:sp>
      <p:graphicFrame>
        <p:nvGraphicFramePr>
          <p:cNvPr id="2" name="Diagram 1">
            <a:extLst>
              <a:ext uri="{FF2B5EF4-FFF2-40B4-BE49-F238E27FC236}">
                <a16:creationId xmlns:a16="http://schemas.microsoft.com/office/drawing/2014/main" id="{5CBFF292-C164-4BBB-85B8-C334A37FD069}"/>
              </a:ext>
            </a:extLst>
          </p:cNvPr>
          <p:cNvGraphicFramePr/>
          <p:nvPr>
            <p:extLst>
              <p:ext uri="{D42A27DB-BD31-4B8C-83A1-F6EECF244321}">
                <p14:modId xmlns:p14="http://schemas.microsoft.com/office/powerpoint/2010/main" val="4050229255"/>
              </p:ext>
            </p:extLst>
          </p:nvPr>
        </p:nvGraphicFramePr>
        <p:xfrm>
          <a:off x="1066746" y="1412776"/>
          <a:ext cx="6887179" cy="45914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9429981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Health and Safety at Work </a:t>
            </a:r>
            <a:r>
              <a:rPr lang="en-US" dirty="0" err="1"/>
              <a:t>etc</a:t>
            </a:r>
            <a:r>
              <a:rPr lang="en-US" dirty="0"/>
              <a:t> Act 1974 (1)</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Obligations of the employer to the employee:</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Ensure that working practices are safe after conducting risk assessments and provide training accordingly.</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Ensure safe use and handling of working materials and equipment and provide </a:t>
            </a:r>
            <a:r>
              <a:rPr lang="en-US" dirty="0"/>
              <a:t>personal protective equipment </a:t>
            </a:r>
            <a:r>
              <a:rPr lang="en-US" dirty="0">
                <a:ea typeface="ＭＳ Ｐゴシック" pitchFamily="-105" charset="-128"/>
                <a:cs typeface="ＭＳ Ｐゴシック" pitchFamily="-105" charset="-128"/>
              </a:rPr>
              <a:t>(PPE) where appropriate.</a:t>
            </a:r>
          </a:p>
          <a:p>
            <a:r>
              <a:rPr lang="en-US" dirty="0">
                <a:ea typeface="ＭＳ Ｐゴシック" pitchFamily="-105" charset="-128"/>
                <a:cs typeface="ＭＳ Ｐゴシック" pitchFamily="-105" charset="-128"/>
              </a:rPr>
              <a:t>Duty of care to others:</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Provide health and safety information to visitors and contractors.</a:t>
            </a:r>
          </a:p>
          <a:p>
            <a:r>
              <a:rPr lang="en-US" dirty="0">
                <a:ea typeface="ＭＳ Ｐゴシック" pitchFamily="-105" charset="-128"/>
                <a:cs typeface="ＭＳ Ｐゴシック" pitchFamily="-105" charset="-128"/>
              </a:rPr>
              <a:t>Additional responsibilities of manufactures:</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Ensure maintenance of plant and materials.</a:t>
            </a:r>
          </a:p>
          <a:p>
            <a:pPr marL="342900" indent="-342900">
              <a:buFont typeface="Arial" panose="020B0604020202020204" pitchFamily="34" charset="0"/>
              <a:buChar char="•"/>
            </a:pPr>
            <a:endParaRPr lang="en-US" dirty="0">
              <a:ea typeface="ＭＳ Ｐゴシック" pitchFamily="-105" charset="-128"/>
              <a:cs typeface="ＭＳ Ｐゴシック" pitchFamily="-105" charset="-128"/>
            </a:endParaRPr>
          </a:p>
          <a:p>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Health and Safety at Work </a:t>
            </a:r>
            <a:r>
              <a:rPr lang="en-US" dirty="0" err="1"/>
              <a:t>etc</a:t>
            </a:r>
            <a:r>
              <a:rPr lang="en-US" dirty="0"/>
              <a:t> Act 1974 (2)</a:t>
            </a:r>
          </a:p>
        </p:txBody>
      </p:sp>
      <p:sp>
        <p:nvSpPr>
          <p:cNvPr id="3" name="Content Placeholder 2"/>
          <p:cNvSpPr>
            <a:spLocks noGrp="1"/>
          </p:cNvSpPr>
          <p:nvPr>
            <p:ph sz="quarter" idx="10"/>
          </p:nvPr>
        </p:nvSpPr>
        <p:spPr>
          <a:xfrm>
            <a:off x="457200" y="1602000"/>
            <a:ext cx="8229600" cy="4248000"/>
          </a:xfrm>
        </p:spPr>
        <p:txBody>
          <a:bodyPr/>
          <a:lstStyle/>
          <a:p>
            <a:r>
              <a:rPr lang="en-US" dirty="0">
                <a:ea typeface="ＭＳ Ｐゴシック" pitchFamily="-105" charset="-128"/>
                <a:cs typeface="ＭＳ Ｐゴシック" pitchFamily="-105" charset="-128"/>
              </a:rPr>
              <a:t>Obligations of employees to themselves and each other:</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Employees have a duty of care to themselves and to others.</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Employees must not do anything, either willfully or negligently, that might harm themselves or colleagues.</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Employees must conform to any instructions given by employers in their workplace conduct.</a:t>
            </a:r>
          </a:p>
          <a:p>
            <a:pPr marL="342900" indent="-342900">
              <a:buFont typeface="Arial" panose="020B0604020202020204" pitchFamily="34" charset="0"/>
              <a:buChar char="•"/>
            </a:pPr>
            <a:endParaRPr lang="en-US" dirty="0">
              <a:ea typeface="ＭＳ Ｐゴシック" pitchFamily="-105" charset="-128"/>
              <a:cs typeface="ＭＳ Ｐゴシック" pitchFamily="-105" charset="-128"/>
            </a:endParaRPr>
          </a:p>
          <a:p>
            <a:endParaRPr lang="en-US" dirty="0"/>
          </a:p>
        </p:txBody>
      </p:sp>
      <p:pic>
        <p:nvPicPr>
          <p:cNvPr id="2050" name="Picture 2">
            <a:extLst>
              <a:ext uri="{FF2B5EF4-FFF2-40B4-BE49-F238E27FC236}">
                <a16:creationId xmlns:a16="http://schemas.microsoft.com/office/drawing/2014/main" id="{DAFC4450-22DD-49EC-9E90-B2112959272A}"/>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3779912" y="4077072"/>
            <a:ext cx="2592288" cy="17316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20150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Health and Safety at Work </a:t>
            </a:r>
            <a:r>
              <a:rPr lang="en-US" dirty="0" err="1"/>
              <a:t>etc</a:t>
            </a:r>
            <a:r>
              <a:rPr lang="en-US" dirty="0"/>
              <a:t> Act 1974 (3)</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The role of the Health and Safety Executive (HSE):</a:t>
            </a:r>
          </a:p>
          <a:p>
            <a:pPr marL="342900" indent="-342900">
              <a:buClr>
                <a:srgbClr val="0070C0"/>
              </a:buClr>
              <a:buFont typeface="Arial" panose="020B0604020202020204" pitchFamily="34" charset="0"/>
              <a:buChar char="•"/>
            </a:pPr>
            <a:r>
              <a:rPr lang="en-US" b="1" dirty="0">
                <a:ea typeface="ＭＳ Ｐゴシック" pitchFamily="-105" charset="-128"/>
                <a:cs typeface="ＭＳ Ｐゴシック" pitchFamily="-105" charset="-128"/>
              </a:rPr>
              <a:t>Development:</a:t>
            </a:r>
            <a:r>
              <a:rPr lang="en-US" dirty="0">
                <a:ea typeface="ＭＳ Ｐゴシック" pitchFamily="-105" charset="-128"/>
                <a:cs typeface="ＭＳ Ｐゴシック" pitchFamily="-105" charset="-128"/>
              </a:rPr>
              <a:t> The HSE has a legal obligation to develop the legislation in response to changing practices in UK industry, communicating change and encouraging compliance.</a:t>
            </a:r>
          </a:p>
          <a:p>
            <a:pPr marL="342900" indent="-342900">
              <a:buClr>
                <a:srgbClr val="0070C0"/>
              </a:buClr>
              <a:buFont typeface="Arial" panose="020B0604020202020204" pitchFamily="34" charset="0"/>
              <a:buChar char="•"/>
            </a:pPr>
            <a:r>
              <a:rPr lang="en-US" b="1" dirty="0">
                <a:ea typeface="ＭＳ Ｐゴシック" pitchFamily="-105" charset="-128"/>
                <a:cs typeface="ＭＳ Ｐゴシック" pitchFamily="-105" charset="-128"/>
              </a:rPr>
              <a:t>Inspection:</a:t>
            </a:r>
            <a:r>
              <a:rPr lang="en-US" dirty="0">
                <a:ea typeface="ＭＳ Ｐゴシック" pitchFamily="-105" charset="-128"/>
                <a:cs typeface="ＭＳ Ｐゴシック" pitchFamily="-105" charset="-128"/>
              </a:rPr>
              <a:t> HSE inspectors have the right to enter any premises that they have reason to believe might be in breach of regulations and be accompanied by the police if they suspect serious failings.</a:t>
            </a:r>
          </a:p>
          <a:p>
            <a:pPr marL="342900" indent="-342900">
              <a:buClr>
                <a:srgbClr val="0070C0"/>
              </a:buClr>
              <a:buFont typeface="Arial" panose="020B0604020202020204" pitchFamily="34" charset="0"/>
              <a:buChar char="•"/>
            </a:pPr>
            <a:r>
              <a:rPr lang="en-US" b="1" dirty="0">
                <a:ea typeface="ＭＳ Ｐゴシック" pitchFamily="-105" charset="-128"/>
                <a:cs typeface="ＭＳ Ｐゴシック" pitchFamily="-105" charset="-128"/>
              </a:rPr>
              <a:t>Enforcement:</a:t>
            </a:r>
            <a:r>
              <a:rPr lang="en-US" dirty="0">
                <a:ea typeface="ＭＳ Ｐゴシック" pitchFamily="-105" charset="-128"/>
                <a:cs typeface="ＭＳ Ｐゴシック" pitchFamily="-105" charset="-128"/>
              </a:rPr>
              <a:t> HSE inspectors can issue enforcement notices on companies that are breaching regulations. Failure to apply such notices is a criminal offence.</a:t>
            </a:r>
          </a:p>
          <a:p>
            <a:pPr marL="342900" indent="-342900">
              <a:buFont typeface="Arial" panose="020B0604020202020204" pitchFamily="34" charset="0"/>
              <a:buChar char="•"/>
            </a:pPr>
            <a:endParaRPr lang="en-US" dirty="0">
              <a:ea typeface="ＭＳ Ｐゴシック" pitchFamily="-105" charset="-128"/>
              <a:cs typeface="ＭＳ Ｐゴシック" pitchFamily="-105" charset="-128"/>
            </a:endParaRPr>
          </a:p>
          <a:p>
            <a:pPr marL="342900" indent="-342900">
              <a:buFont typeface="Arial" panose="020B0604020202020204" pitchFamily="34" charset="0"/>
              <a:buChar char="•"/>
            </a:pPr>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43408588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73A71AD-83D4-4E6D-B5FC-087F35CAB2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5185</TotalTime>
  <Words>1947</Words>
  <Application>Microsoft Macintosh PowerPoint</Application>
  <PresentationFormat>On-screen Show (4:3)</PresentationFormat>
  <Paragraphs>158</Paragraphs>
  <Slides>25</Slides>
  <Notes>19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25</vt:i4>
      </vt:variant>
    </vt:vector>
  </HeadingPairs>
  <TitlesOfParts>
    <vt:vector size="30" baseType="lpstr">
      <vt:lpstr>ＭＳ Ｐゴシック</vt:lpstr>
      <vt:lpstr>Arial</vt:lpstr>
      <vt:lpstr>Lucida Grande</vt:lpstr>
      <vt:lpstr>Times New Roman</vt:lpstr>
      <vt:lpstr>Default Design</vt:lpstr>
      <vt:lpstr>PowerPoint 1: The legislation that governs the employee lifecycle</vt:lpstr>
      <vt:lpstr>Learning objectives (1)</vt:lpstr>
      <vt:lpstr>Learning objectives (2)</vt:lpstr>
      <vt:lpstr>Employment legislation and regulations</vt:lpstr>
      <vt:lpstr> Duty of care  </vt:lpstr>
      <vt:lpstr> The principal acts of employment legislation  </vt:lpstr>
      <vt:lpstr>Health and Safety at Work etc Act 1974 (1)</vt:lpstr>
      <vt:lpstr>Health and Safety at Work etc Act 1974 (2)</vt:lpstr>
      <vt:lpstr>Health and Safety at Work etc Act 1974 (3)</vt:lpstr>
      <vt:lpstr>Employment Rights Act 1996 (1)</vt:lpstr>
      <vt:lpstr>Employment Rights Act 1996 (2)</vt:lpstr>
      <vt:lpstr>National Minimum Wage Act 1998 </vt:lpstr>
      <vt:lpstr>Employment Relations Act 1999 (1)</vt:lpstr>
      <vt:lpstr>Employment Relations Act 1999 (2)</vt:lpstr>
      <vt:lpstr>Maternity and Parental Leave etc Regulations 1999</vt:lpstr>
      <vt:lpstr>The Pensions Act 2008</vt:lpstr>
      <vt:lpstr>Equality Act 2010 (1)</vt:lpstr>
      <vt:lpstr>Equality Act 2010 (2)</vt:lpstr>
      <vt:lpstr>An example of a situation when legislation could be used by an employee</vt:lpstr>
      <vt:lpstr>The rights and responsibilities of employees (1)</vt:lpstr>
      <vt:lpstr>The rights and responsibilities of employees (2)</vt:lpstr>
      <vt:lpstr>Example of a situation when employers could legitimately discipline or dismiss employees</vt:lpstr>
      <vt:lpstr>Examples of a situation when employers could legitimately discipline or dismiss employees (1)</vt:lpstr>
      <vt:lpstr>Examples of a situation when employers could legitimately discipline or dismiss employees (2)</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Aidan Gill</cp:lastModifiedBy>
  <cp:revision>157</cp:revision>
  <dcterms:created xsi:type="dcterms:W3CDTF">2013-05-28T00:38:54Z</dcterms:created>
  <dcterms:modified xsi:type="dcterms:W3CDTF">2025-11-28T13:37:36Z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