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256" r:id="rId5"/>
    <p:sldId id="328" r:id="rId6"/>
    <p:sldId id="329" r:id="rId7"/>
    <p:sldId id="350" r:id="rId8"/>
    <p:sldId id="331" r:id="rId9"/>
    <p:sldId id="332" r:id="rId10"/>
    <p:sldId id="333" r:id="rId11"/>
    <p:sldId id="334" r:id="rId12"/>
    <p:sldId id="335" r:id="rId13"/>
    <p:sldId id="336" r:id="rId14"/>
    <p:sldId id="337" r:id="rId15"/>
    <p:sldId id="338" r:id="rId16"/>
    <p:sldId id="339" r:id="rId17"/>
    <p:sldId id="340" r:id="rId18"/>
    <p:sldId id="341" r:id="rId19"/>
    <p:sldId id="343" r:id="rId20"/>
    <p:sldId id="344" r:id="rId21"/>
    <p:sldId id="347" r:id="rId22"/>
    <p:sldId id="348" r:id="rId23"/>
    <p:sldId id="349"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851A9B-C7D1-44D1-8E77-4B4B89CC3DA6}" v="1" dt="2022-07-28T11:08:15.9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78" autoAdjust="0"/>
    <p:restoredTop sz="96357" autoAdjust="0"/>
  </p:normalViewPr>
  <p:slideViewPr>
    <p:cSldViewPr showGuides="1">
      <p:cViewPr varScale="1">
        <p:scale>
          <a:sx n="128" d="100"/>
          <a:sy n="128" d="100"/>
        </p:scale>
        <p:origin x="1368" y="17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9851A9B-C7D1-44D1-8E77-4B4B89CC3DA6}"/>
    <pc:docChg chg="modSld modMainMaster">
      <pc:chgData name="Eve Thould" userId="38451c84653f422f" providerId="LiveId" clId="{F9851A9B-C7D1-44D1-8E77-4B4B89CC3DA6}" dt="2022-08-02T10:31:19.795" v="13" actId="20577"/>
      <pc:docMkLst>
        <pc:docMk/>
      </pc:docMkLst>
      <pc:sldChg chg="modSp mod">
        <pc:chgData name="Eve Thould" userId="38451c84653f422f" providerId="LiveId" clId="{F9851A9B-C7D1-44D1-8E77-4B4B89CC3DA6}" dt="2022-08-01T14:02:08.973" v="8" actId="1037"/>
        <pc:sldMkLst>
          <pc:docMk/>
          <pc:sldMk cId="0" sldId="328"/>
        </pc:sldMkLst>
        <pc:spChg chg="mod">
          <ac:chgData name="Eve Thould" userId="38451c84653f422f" providerId="LiveId" clId="{F9851A9B-C7D1-44D1-8E77-4B4B89CC3DA6}" dt="2022-08-01T14:02:08.973" v="8" actId="1037"/>
          <ac:spMkLst>
            <pc:docMk/>
            <pc:sldMk cId="0" sldId="328"/>
            <ac:spMk id="3075" creationId="{00000000-0000-0000-0000-000000000000}"/>
          </ac:spMkLst>
        </pc:spChg>
      </pc:sldChg>
      <pc:sldChg chg="modSp mod">
        <pc:chgData name="Eve Thould" userId="38451c84653f422f" providerId="LiveId" clId="{F9851A9B-C7D1-44D1-8E77-4B4B89CC3DA6}" dt="2022-08-01T14:02:16.841" v="12" actId="1035"/>
        <pc:sldMkLst>
          <pc:docMk/>
          <pc:sldMk cId="84534273" sldId="334"/>
        </pc:sldMkLst>
        <pc:spChg chg="mod">
          <ac:chgData name="Eve Thould" userId="38451c84653f422f" providerId="LiveId" clId="{F9851A9B-C7D1-44D1-8E77-4B4B89CC3DA6}" dt="2022-08-01T14:02:16.841" v="12" actId="1035"/>
          <ac:spMkLst>
            <pc:docMk/>
            <pc:sldMk cId="84534273" sldId="334"/>
            <ac:spMk id="3" creationId="{F4B79963-8D7E-47E2-72AC-7EFE01CBFF65}"/>
          </ac:spMkLst>
        </pc:spChg>
      </pc:sldChg>
      <pc:sldChg chg="modSp mod">
        <pc:chgData name="Eve Thould" userId="38451c84653f422f" providerId="LiveId" clId="{F9851A9B-C7D1-44D1-8E77-4B4B89CC3DA6}" dt="2022-07-28T11:08:15.914" v="1" actId="14826"/>
        <pc:sldMkLst>
          <pc:docMk/>
          <pc:sldMk cId="2087160082" sldId="337"/>
        </pc:sldMkLst>
        <pc:spChg chg="mod">
          <ac:chgData name="Eve Thould" userId="38451c84653f422f" providerId="LiveId" clId="{F9851A9B-C7D1-44D1-8E77-4B4B89CC3DA6}" dt="2022-07-28T11:06:45.455" v="0" actId="5793"/>
          <ac:spMkLst>
            <pc:docMk/>
            <pc:sldMk cId="2087160082" sldId="337"/>
            <ac:spMk id="2" creationId="{434BEFD9-B038-76AA-3FFA-5001AD33D0CA}"/>
          </ac:spMkLst>
        </pc:spChg>
        <pc:picChg chg="mod">
          <ac:chgData name="Eve Thould" userId="38451c84653f422f" providerId="LiveId" clId="{F9851A9B-C7D1-44D1-8E77-4B4B89CC3DA6}" dt="2022-07-28T11:08:15.914" v="1" actId="14826"/>
          <ac:picMkLst>
            <pc:docMk/>
            <pc:sldMk cId="2087160082" sldId="337"/>
            <ac:picMk id="1026" creationId="{4037A363-D31D-5B5F-6410-8FB66F111BA4}"/>
          </ac:picMkLst>
        </pc:picChg>
      </pc:sldChg>
      <pc:sldChg chg="modSp mod">
        <pc:chgData name="Eve Thould" userId="38451c84653f422f" providerId="LiveId" clId="{F9851A9B-C7D1-44D1-8E77-4B4B89CC3DA6}" dt="2022-08-02T10:31:19.795" v="13" actId="20577"/>
        <pc:sldMkLst>
          <pc:docMk/>
          <pc:sldMk cId="3892145991" sldId="348"/>
        </pc:sldMkLst>
        <pc:spChg chg="mod">
          <ac:chgData name="Eve Thould" userId="38451c84653f422f" providerId="LiveId" clId="{F9851A9B-C7D1-44D1-8E77-4B4B89CC3DA6}" dt="2022-08-02T10:31:19.795" v="13" actId="20577"/>
          <ac:spMkLst>
            <pc:docMk/>
            <pc:sldMk cId="3892145991" sldId="348"/>
            <ac:spMk id="3" creationId="{786AEF0D-AA5C-D32B-3DD0-14A39C15A07F}"/>
          </ac:spMkLst>
        </pc:spChg>
      </pc:sldChg>
      <pc:sldMasterChg chg="modSp mod">
        <pc:chgData name="Eve Thould" userId="38451c84653f422f" providerId="LiveId" clId="{F9851A9B-C7D1-44D1-8E77-4B4B89CC3DA6}" dt="2022-08-01T13:39:12.879" v="5" actId="20577"/>
        <pc:sldMasterMkLst>
          <pc:docMk/>
          <pc:sldMasterMk cId="0" sldId="2147483651"/>
        </pc:sldMasterMkLst>
        <pc:spChg chg="mod">
          <ac:chgData name="Eve Thould" userId="38451c84653f422f" providerId="LiveId" clId="{F9851A9B-C7D1-44D1-8E77-4B4B89CC3DA6}" dt="2022-08-01T13:39:12.879" v="5"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707204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50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2840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851B3731-7934-B9F6-FEAE-67BE4121FA8D}"/>
              </a:ext>
            </a:extLst>
          </p:cNvPr>
          <p:cNvPicPr>
            <a:picLocks noChangeAspect="1"/>
          </p:cNvPicPr>
          <p:nvPr userDrawn="1"/>
        </p:nvPicPr>
        <p:blipFill>
          <a:blip r:embed="rId4"/>
          <a:stretch>
            <a:fillRect/>
          </a:stretch>
        </p:blipFill>
        <p:spPr>
          <a:xfrm>
            <a:off x="8113776" y="5984185"/>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Ways people </a:t>
            </a:r>
            <a:r>
              <a:rPr lang="en-GB">
                <a:ea typeface="ＭＳ Ｐゴシック" pitchFamily="-105" charset="-128"/>
                <a:cs typeface="ＭＳ Ｐゴシック" pitchFamily="-105" charset="-128"/>
              </a:rPr>
              <a:t>are managed </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5D89-F4B1-0244-266B-20D23F6FC323}"/>
              </a:ext>
            </a:extLst>
          </p:cNvPr>
          <p:cNvSpPr>
            <a:spLocks noGrp="1"/>
          </p:cNvSpPr>
          <p:nvPr>
            <p:ph type="title"/>
          </p:nvPr>
        </p:nvSpPr>
        <p:spPr/>
        <p:txBody>
          <a:bodyPr/>
          <a:lstStyle/>
          <a:p>
            <a:r>
              <a:rPr lang="en-US" dirty="0"/>
              <a:t>Challenging poor </a:t>
            </a:r>
            <a:r>
              <a:rPr lang="en-US" dirty="0" err="1"/>
              <a:t>behaviour</a:t>
            </a:r>
            <a:endParaRPr lang="en-GB" dirty="0"/>
          </a:p>
        </p:txBody>
      </p:sp>
      <p:sp>
        <p:nvSpPr>
          <p:cNvPr id="3" name="Content Placeholder 2">
            <a:extLst>
              <a:ext uri="{FF2B5EF4-FFF2-40B4-BE49-F238E27FC236}">
                <a16:creationId xmlns:a16="http://schemas.microsoft.com/office/drawing/2014/main" id="{21ECAC1B-71E7-70A9-FB4C-E8B1C8F721F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manager is called a manager because he manages people and deploys and directs them in order to achieve organisational goals. From time to time a manager will have to challenge poor behaviour among his subordinates.</a:t>
            </a:r>
          </a:p>
          <a:p>
            <a:pPr marL="342900" indent="-342900">
              <a:buClr>
                <a:srgbClr val="0070C0"/>
              </a:buClr>
              <a:buFont typeface="Arial" panose="020B0604020202020204" pitchFamily="34" charset="0"/>
              <a:buChar char="•"/>
            </a:pPr>
            <a:r>
              <a:rPr lang="en-US" dirty="0"/>
              <a:t>This behaviour might be directly work related, </a:t>
            </a:r>
            <a:r>
              <a:rPr lang="en-US" dirty="0" err="1"/>
              <a:t>eg</a:t>
            </a:r>
            <a:r>
              <a:rPr lang="en-US" dirty="0"/>
              <a:t> work rate, or might be something different, ranging from inappropriate behaviour towards colleague to personal health and safety responsibility.</a:t>
            </a:r>
          </a:p>
          <a:p>
            <a:pPr marL="342900" indent="-342900">
              <a:buClr>
                <a:srgbClr val="0070C0"/>
              </a:buClr>
              <a:buFont typeface="Arial" panose="020B0604020202020204" pitchFamily="34" charset="0"/>
              <a:buChar char="•"/>
            </a:pPr>
            <a:r>
              <a:rPr lang="en-US" dirty="0"/>
              <a:t>A manager will, from the outset, always involve, and be guided by, the organisations HR team in dealing with such issues.</a:t>
            </a:r>
          </a:p>
          <a:p>
            <a:pPr marL="342900" indent="-342900">
              <a:buClr>
                <a:srgbClr val="0070C0"/>
              </a:buClr>
              <a:buFont typeface="Arial" panose="020B0604020202020204" pitchFamily="34" charset="0"/>
              <a:buChar char="•"/>
            </a:pPr>
            <a:r>
              <a:rPr lang="en-US" dirty="0"/>
              <a:t>When all else has failed the manager has a duty to implement a disciplinary process.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8136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BEFD9-B038-76AA-3FFA-5001AD33D0CA}"/>
              </a:ext>
            </a:extLst>
          </p:cNvPr>
          <p:cNvSpPr>
            <a:spLocks noGrp="1"/>
          </p:cNvSpPr>
          <p:nvPr>
            <p:ph type="title"/>
          </p:nvPr>
        </p:nvSpPr>
        <p:spPr/>
        <p:txBody>
          <a:bodyPr/>
          <a:lstStyle/>
          <a:p>
            <a:pPr>
              <a:buClr>
                <a:srgbClr val="0070C0"/>
              </a:buClr>
            </a:pPr>
            <a:r>
              <a:rPr lang="en-US" dirty="0"/>
              <a:t>Management structure – introduction</a:t>
            </a:r>
            <a:endParaRPr lang="en-GB" dirty="0"/>
          </a:p>
        </p:txBody>
      </p:sp>
      <p:sp>
        <p:nvSpPr>
          <p:cNvPr id="3" name="Content Placeholder 2">
            <a:extLst>
              <a:ext uri="{FF2B5EF4-FFF2-40B4-BE49-F238E27FC236}">
                <a16:creationId xmlns:a16="http://schemas.microsoft.com/office/drawing/2014/main" id="{B22F0016-324E-83CE-D5A0-8BB358BE7978}"/>
              </a:ext>
            </a:extLst>
          </p:cNvPr>
          <p:cNvSpPr>
            <a:spLocks noGrp="1"/>
          </p:cNvSpPr>
          <p:nvPr>
            <p:ph sz="quarter" idx="10"/>
          </p:nvPr>
        </p:nvSpPr>
        <p:spPr>
          <a:xfrm>
            <a:off x="457200" y="1512000"/>
            <a:ext cx="4114800" cy="4248000"/>
          </a:xfrm>
        </p:spPr>
        <p:txBody>
          <a:bodyPr/>
          <a:lstStyle/>
          <a:p>
            <a:pPr marL="342900" indent="-342900">
              <a:buClr>
                <a:srgbClr val="0070C0"/>
              </a:buClr>
              <a:buFont typeface="Arial" panose="020B0604020202020204" pitchFamily="34" charset="0"/>
              <a:buChar char="•"/>
            </a:pPr>
            <a:r>
              <a:rPr lang="en-US" dirty="0"/>
              <a:t>Different organisations have different management structures that are related to their size, age, operating environment and the will of the owners/board of directors.</a:t>
            </a:r>
          </a:p>
          <a:p>
            <a:pPr marL="342900" indent="-342900">
              <a:buClr>
                <a:srgbClr val="0070C0"/>
              </a:buClr>
              <a:buFont typeface="Arial" panose="020B0604020202020204" pitchFamily="34" charset="0"/>
              <a:buChar char="•"/>
            </a:pPr>
            <a:r>
              <a:rPr lang="en-US" dirty="0"/>
              <a:t>The three most common structures are ‘hierarchical,’ ‘flat and ‘matrix.’</a:t>
            </a:r>
          </a:p>
          <a:p>
            <a:pPr marL="342900" indent="-342900">
              <a:buClr>
                <a:srgbClr val="0070C0"/>
              </a:buClr>
              <a:buFont typeface="Arial" panose="020B0604020202020204" pitchFamily="34" charset="0"/>
              <a:buChar char="•"/>
            </a:pPr>
            <a:r>
              <a:rPr lang="en-US" dirty="0"/>
              <a:t>These structures are not set in stone but might change as the </a:t>
            </a:r>
            <a:r>
              <a:rPr lang="en-US" dirty="0" err="1"/>
              <a:t>organisation</a:t>
            </a:r>
            <a:r>
              <a:rPr lang="en-US" dirty="0"/>
              <a:t> evolves.</a:t>
            </a:r>
            <a:endParaRPr lang="en-GB" dirty="0"/>
          </a:p>
        </p:txBody>
      </p:sp>
      <p:pic>
        <p:nvPicPr>
          <p:cNvPr id="1026" name="Picture 2">
            <a:extLst>
              <a:ext uri="{FF2B5EF4-FFF2-40B4-BE49-F238E27FC236}">
                <a16:creationId xmlns:a16="http://schemas.microsoft.com/office/drawing/2014/main" id="{4037A363-D31D-5B5F-6410-8FB66F111BA4}"/>
              </a:ext>
            </a:extLst>
          </p:cNvPr>
          <p:cNvPicPr>
            <a:picLocks noChangeAspect="1" noChangeArrowheads="1"/>
          </p:cNvPicPr>
          <p:nvPr/>
        </p:nvPicPr>
        <p:blipFill>
          <a:blip r:embed="rId2"/>
          <a:srcRect/>
          <a:stretch/>
        </p:blipFill>
        <p:spPr bwMode="auto">
          <a:xfrm>
            <a:off x="5364088" y="1688455"/>
            <a:ext cx="3294112" cy="2200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160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41C39-1581-5AF7-3759-4C93E78473DE}"/>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hierarchical</a:t>
            </a:r>
            <a:endParaRPr lang="en-GB" dirty="0"/>
          </a:p>
        </p:txBody>
      </p:sp>
      <p:sp>
        <p:nvSpPr>
          <p:cNvPr id="3" name="Content Placeholder 2">
            <a:extLst>
              <a:ext uri="{FF2B5EF4-FFF2-40B4-BE49-F238E27FC236}">
                <a16:creationId xmlns:a16="http://schemas.microsoft.com/office/drawing/2014/main" id="{1B00F581-523B-6A08-F9F6-46406E3809F0}"/>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hierarchical structure is the most common structure of organisation management, not just in industry but also governmental organisations and, for example, many religious institutions.</a:t>
            </a:r>
          </a:p>
          <a:p>
            <a:pPr marL="342900" indent="-342900">
              <a:buClr>
                <a:srgbClr val="0070C0"/>
              </a:buClr>
              <a:buFont typeface="Arial" panose="020B0604020202020204" pitchFamily="34" charset="0"/>
              <a:buChar char="•"/>
            </a:pPr>
            <a:r>
              <a:rPr lang="en-US" dirty="0"/>
              <a:t>This is a pyramidal organisational structure with multiple levels where everyone, except the chief executive has a boss. Below the chief executive workers are divided into functional teams, each of which has a manager.</a:t>
            </a:r>
          </a:p>
          <a:p>
            <a:pPr marL="342900" indent="-342900">
              <a:buClr>
                <a:srgbClr val="0070C0"/>
              </a:buClr>
              <a:buFont typeface="Arial" panose="020B0604020202020204" pitchFamily="34" charset="0"/>
              <a:buChar char="•"/>
            </a:pPr>
            <a:r>
              <a:rPr lang="en-US" dirty="0"/>
              <a:t>It follows that larger organisations are most likely to display this structure. The British Army is a defining example, with a clear hierarchy from Field Marshall to Private, each with defined levels of authority and responsibility.</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695917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1F666-6D5E-8CD3-2521-CC4146D0EAAC}"/>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flat</a:t>
            </a:r>
            <a:endParaRPr lang="en-GB" dirty="0"/>
          </a:p>
        </p:txBody>
      </p:sp>
      <p:sp>
        <p:nvSpPr>
          <p:cNvPr id="3" name="Content Placeholder 2">
            <a:extLst>
              <a:ext uri="{FF2B5EF4-FFF2-40B4-BE49-F238E27FC236}">
                <a16:creationId xmlns:a16="http://schemas.microsoft.com/office/drawing/2014/main" id="{431EE4B2-862C-3367-717C-889329DA747A}"/>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In a flat structure, conversely, authority and responsibility are shared among a relatively larger number of the organisation's workers.</a:t>
            </a:r>
          </a:p>
          <a:p>
            <a:pPr marL="342900" indent="-342900">
              <a:buClr>
                <a:srgbClr val="0070C0"/>
              </a:buClr>
              <a:buFont typeface="Arial" panose="020B0604020202020204" pitchFamily="34" charset="0"/>
              <a:buChar char="•"/>
            </a:pPr>
            <a:r>
              <a:rPr lang="en-US" dirty="0" err="1"/>
              <a:t>Organisations</a:t>
            </a:r>
            <a:r>
              <a:rPr lang="en-US" dirty="0"/>
              <a:t> </a:t>
            </a:r>
            <a:r>
              <a:rPr lang="en-US" dirty="0" err="1"/>
              <a:t>characterised</a:t>
            </a:r>
            <a:r>
              <a:rPr lang="en-US" dirty="0"/>
              <a:t> by a flat structure tend to be younger and newer.</a:t>
            </a:r>
          </a:p>
          <a:p>
            <a:pPr marL="342900" indent="-342900">
              <a:buClr>
                <a:srgbClr val="0070C0"/>
              </a:buClr>
              <a:buFont typeface="Arial" panose="020B0604020202020204" pitchFamily="34" charset="0"/>
              <a:buChar char="•"/>
            </a:pPr>
            <a:r>
              <a:rPr lang="en-US" dirty="0"/>
              <a:t>They are particularly prevalent in entrepreneurial start-ups, where value is placed on creativity, which in turn encourages ideas, analysis and criticism from the broadest possible pool of talent. </a:t>
            </a:r>
          </a:p>
          <a:p>
            <a:pPr marL="342900" indent="-342900">
              <a:buClr>
                <a:srgbClr val="0070C0"/>
              </a:buClr>
              <a:buFont typeface="Arial" panose="020B0604020202020204" pitchFamily="34" charset="0"/>
              <a:buChar char="•"/>
            </a:pPr>
            <a:r>
              <a:rPr lang="en-US" dirty="0"/>
              <a:t>In larger, flat </a:t>
            </a:r>
            <a:r>
              <a:rPr lang="en-US" dirty="0" err="1"/>
              <a:t>organisations</a:t>
            </a:r>
            <a:r>
              <a:rPr lang="en-US" dirty="0"/>
              <a:t>, workers have a high degree of autonomy, but also easier access to the highest level of management.</a:t>
            </a:r>
          </a:p>
          <a:p>
            <a:pPr marL="342900" indent="-342900">
              <a:buClr>
                <a:srgbClr val="0070C0"/>
              </a:buClr>
              <a:buFont typeface="Arial" panose="020B0604020202020204" pitchFamily="34" charset="0"/>
              <a:buChar char="•"/>
            </a:pPr>
            <a:r>
              <a:rPr lang="en-US" dirty="0"/>
              <a:t>The disadvantage of a flat structure in a large organisation is a loss of management control.</a:t>
            </a:r>
            <a:endParaRPr lang="en-GB" dirty="0"/>
          </a:p>
        </p:txBody>
      </p:sp>
    </p:spTree>
    <p:extLst>
      <p:ext uri="{BB962C8B-B14F-4D97-AF65-F5344CB8AC3E}">
        <p14:creationId xmlns:p14="http://schemas.microsoft.com/office/powerpoint/2010/main" val="3063743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A49CA-B562-67DA-2672-140998328BAE}"/>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 </a:t>
            </a:r>
            <a:r>
              <a:rPr lang="en-US" dirty="0"/>
              <a:t>matrix</a:t>
            </a:r>
            <a:endParaRPr lang="en-GB" dirty="0"/>
          </a:p>
        </p:txBody>
      </p:sp>
      <p:sp>
        <p:nvSpPr>
          <p:cNvPr id="3" name="Content Placeholder 2">
            <a:extLst>
              <a:ext uri="{FF2B5EF4-FFF2-40B4-BE49-F238E27FC236}">
                <a16:creationId xmlns:a16="http://schemas.microsoft.com/office/drawing/2014/main" id="{59BC7362-D6C3-3CF6-AD95-28B12FA372C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matrix organisation combines a hierarchical structure with a number of cross-functional project teams – project teams might be project specific and time limited, or permanent.</a:t>
            </a:r>
          </a:p>
          <a:p>
            <a:pPr marL="342900" indent="-342900">
              <a:buClr>
                <a:srgbClr val="0070C0"/>
              </a:buClr>
              <a:buFont typeface="Arial" panose="020B0604020202020204" pitchFamily="34" charset="0"/>
              <a:buChar char="•"/>
            </a:pPr>
            <a:r>
              <a:rPr lang="en-US" dirty="0"/>
              <a:t>By necessity, matrix organisations tend to be larger. They are also dynamic – constantly adopting and developing the business model.</a:t>
            </a:r>
          </a:p>
          <a:p>
            <a:pPr marL="342900" indent="-342900">
              <a:buClr>
                <a:srgbClr val="0070C0"/>
              </a:buClr>
              <a:buFont typeface="Arial" panose="020B0604020202020204" pitchFamily="34" charset="0"/>
              <a:buChar char="•"/>
            </a:pPr>
            <a:r>
              <a:rPr lang="en-US" dirty="0"/>
              <a:t>Many workers will have two, or more, roles. They will have their functional day-job, </a:t>
            </a:r>
            <a:r>
              <a:rPr lang="en-US" dirty="0" err="1"/>
              <a:t>eg</a:t>
            </a:r>
            <a:r>
              <a:rPr lang="en-US" dirty="0"/>
              <a:t> machine operator, accountant; and then one or more project roles. </a:t>
            </a:r>
          </a:p>
          <a:p>
            <a:pPr marL="342900" indent="-342900">
              <a:buClr>
                <a:srgbClr val="0070C0"/>
              </a:buClr>
              <a:buFont typeface="Arial" panose="020B0604020202020204" pitchFamily="34" charset="0"/>
              <a:buChar char="•"/>
            </a:pPr>
            <a:r>
              <a:rPr lang="en-US" dirty="0"/>
              <a:t>It follows that many workers in matrix organisations will have more than one manager; a functional manager and a project manager. This can lead to conflict as managers protect their own priorities.</a:t>
            </a:r>
            <a:endParaRPr lang="en-GB" dirty="0"/>
          </a:p>
        </p:txBody>
      </p:sp>
    </p:spTree>
    <p:extLst>
      <p:ext uri="{BB962C8B-B14F-4D97-AF65-F5344CB8AC3E}">
        <p14:creationId xmlns:p14="http://schemas.microsoft.com/office/powerpoint/2010/main" val="2918787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C2172-4EDF-52FB-0C84-BC64DC8EB04D}"/>
              </a:ext>
            </a:extLst>
          </p:cNvPr>
          <p:cNvSpPr>
            <a:spLocks noGrp="1"/>
          </p:cNvSpPr>
          <p:nvPr>
            <p:ph type="title"/>
          </p:nvPr>
        </p:nvSpPr>
        <p:spPr/>
        <p:txBody>
          <a:bodyPr/>
          <a:lstStyle/>
          <a:p>
            <a:r>
              <a:rPr lang="en-US" dirty="0"/>
              <a:t>Leadership styles</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 – </a:t>
            </a:r>
            <a:r>
              <a:rPr lang="en-US" dirty="0"/>
              <a:t>introduction</a:t>
            </a:r>
            <a:endParaRPr lang="en-GB" dirty="0"/>
          </a:p>
        </p:txBody>
      </p:sp>
      <p:sp>
        <p:nvSpPr>
          <p:cNvPr id="3" name="Content Placeholder 2">
            <a:extLst>
              <a:ext uri="{FF2B5EF4-FFF2-40B4-BE49-F238E27FC236}">
                <a16:creationId xmlns:a16="http://schemas.microsoft.com/office/drawing/2014/main" id="{A8EB5228-6B36-90C8-78C6-46FF8646728B}"/>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While management styles and leadership styles have clear parallels, recall that management is about achieving outputs and goals, while leadership is about setting goals and developing people’s willingness and ability to buy-in to those goals.</a:t>
            </a:r>
          </a:p>
          <a:p>
            <a:pPr marL="342900" indent="-342900">
              <a:buClr>
                <a:srgbClr val="0070C0"/>
              </a:buClr>
              <a:buFont typeface="Arial" panose="020B0604020202020204" pitchFamily="34" charset="0"/>
              <a:buChar char="•"/>
            </a:pPr>
            <a:r>
              <a:rPr lang="en-US" dirty="0"/>
              <a:t>In 1939 a German-American psychologist named Karl Lewin developed a model of leadership styles that has been the basis of much subsequent research in the field.</a:t>
            </a:r>
          </a:p>
          <a:p>
            <a:pPr marL="342900" indent="-342900">
              <a:buClr>
                <a:srgbClr val="0070C0"/>
              </a:buClr>
              <a:buFont typeface="Arial" panose="020B0604020202020204" pitchFamily="34" charset="0"/>
              <a:buChar char="•"/>
            </a:pPr>
            <a:r>
              <a:rPr lang="en-US" dirty="0"/>
              <a:t>Lewin, and his team, defined three primary leadership styles: authoritarian, participative and delegative. Each can be effective, if deployed in the right way at the right time.</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568584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508C2-DC12-A078-017D-282F2F19A9EE}"/>
              </a:ext>
            </a:extLst>
          </p:cNvPr>
          <p:cNvSpPr>
            <a:spLocks noGrp="1"/>
          </p:cNvSpPr>
          <p:nvPr>
            <p:ph type="title"/>
          </p:nvPr>
        </p:nvSpPr>
        <p:spPr/>
        <p:txBody>
          <a:bodyPr/>
          <a:lstStyle/>
          <a:p>
            <a:r>
              <a:rPr lang="en-US" dirty="0"/>
              <a:t>Leadership style </a:t>
            </a:r>
            <a:r>
              <a:rPr kumimoji="0" lang="en-US" b="1" i="0" u="none" strike="noStrike" kern="0" cap="none" spc="0" normalizeH="0" baseline="0" noProof="0" dirty="0">
                <a:ln>
                  <a:noFill/>
                </a:ln>
                <a:solidFill>
                  <a:srgbClr val="0077E3"/>
                </a:solidFill>
                <a:effectLst/>
                <a:uLnTx/>
                <a:uFillTx/>
                <a:latin typeface="Arial"/>
                <a:ea typeface="ＭＳ Ｐゴシック" charset="-128"/>
              </a:rPr>
              <a:t>–</a:t>
            </a:r>
            <a:r>
              <a:rPr lang="en-US" dirty="0"/>
              <a:t> authoritarian</a:t>
            </a:r>
            <a:endParaRPr lang="en-GB" dirty="0"/>
          </a:p>
        </p:txBody>
      </p:sp>
      <p:sp>
        <p:nvSpPr>
          <p:cNvPr id="3" name="Content Placeholder 2">
            <a:extLst>
              <a:ext uri="{FF2B5EF4-FFF2-40B4-BE49-F238E27FC236}">
                <a16:creationId xmlns:a16="http://schemas.microsoft.com/office/drawing/2014/main" id="{438F92E1-ABA6-1B81-21B5-5C38230E6F2D}"/>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An authoritarian, or autocratic leader, assumes the sole authority to issue instructions and expects his workers/subordinates to act on those instructions without question.</a:t>
            </a:r>
          </a:p>
          <a:p>
            <a:pPr marL="342900" indent="-342900">
              <a:buClr>
                <a:srgbClr val="0070C0"/>
              </a:buClr>
              <a:buFont typeface="Arial" panose="020B0604020202020204" pitchFamily="34" charset="0"/>
              <a:buChar char="•"/>
            </a:pPr>
            <a:r>
              <a:rPr lang="en-US" dirty="0"/>
              <a:t>This leader sets goals and objectives independently and without consultation.</a:t>
            </a:r>
          </a:p>
          <a:p>
            <a:pPr marL="342900" indent="-342900">
              <a:buClr>
                <a:srgbClr val="0070C0"/>
              </a:buClr>
              <a:buFont typeface="Arial" panose="020B0604020202020204" pitchFamily="34" charset="0"/>
              <a:buChar char="•"/>
            </a:pPr>
            <a:r>
              <a:rPr lang="en-US" dirty="0"/>
              <a:t>It is an effective style only when working with very inexperienced teams.</a:t>
            </a:r>
          </a:p>
          <a:p>
            <a:pPr marL="342900" indent="-342900">
              <a:buClr>
                <a:srgbClr val="0070C0"/>
              </a:buClr>
              <a:buFont typeface="Arial" panose="020B0604020202020204" pitchFamily="34" charset="0"/>
              <a:buChar char="•"/>
            </a:pPr>
            <a:r>
              <a:rPr lang="en-US" dirty="0"/>
              <a:t>The primary disadvantage is that it tends to suppress creativity and might lead to resistance among subordinates.</a:t>
            </a:r>
            <a:endParaRPr lang="en-GB" dirty="0"/>
          </a:p>
        </p:txBody>
      </p:sp>
    </p:spTree>
    <p:extLst>
      <p:ext uri="{BB962C8B-B14F-4D97-AF65-F5344CB8AC3E}">
        <p14:creationId xmlns:p14="http://schemas.microsoft.com/office/powerpoint/2010/main" val="2008205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5BEA0-A9BD-14CE-29D6-FFC84413C9F9}"/>
              </a:ext>
            </a:extLst>
          </p:cNvPr>
          <p:cNvSpPr>
            <a:spLocks noGrp="1"/>
          </p:cNvSpPr>
          <p:nvPr>
            <p:ph type="title"/>
          </p:nvPr>
        </p:nvSpPr>
        <p:spPr/>
        <p:txBody>
          <a:bodyPr/>
          <a:lstStyle/>
          <a:p>
            <a:r>
              <a:rPr lang="en-US" dirty="0"/>
              <a:t>Leadership style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democratic</a:t>
            </a:r>
            <a:endParaRPr lang="en-GB" dirty="0"/>
          </a:p>
        </p:txBody>
      </p:sp>
      <p:sp>
        <p:nvSpPr>
          <p:cNvPr id="3" name="Content Placeholder 2">
            <a:extLst>
              <a:ext uri="{FF2B5EF4-FFF2-40B4-BE49-F238E27FC236}">
                <a16:creationId xmlns:a16="http://schemas.microsoft.com/office/drawing/2014/main" id="{F47E098E-2944-86C1-B3BC-F092F4EEAFF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Also known as participative leadership, the leader involves colleagues and workers in the process of goal-setting and is respectful of others’ advice and knowledge.</a:t>
            </a:r>
          </a:p>
          <a:p>
            <a:pPr marL="342900" indent="-342900">
              <a:buClr>
                <a:srgbClr val="0070C0"/>
              </a:buClr>
              <a:buFont typeface="Arial" panose="020B0604020202020204" pitchFamily="34" charset="0"/>
              <a:buChar char="•"/>
            </a:pPr>
            <a:r>
              <a:rPr lang="en-US" dirty="0"/>
              <a:t>A democratic leadership model generates higher levels of employee engagement than other models and Lewin, by formal experiment, concluded that democratic leadership was the most effective style.</a:t>
            </a:r>
          </a:p>
          <a:p>
            <a:pPr marL="342900" indent="-342900">
              <a:buClr>
                <a:srgbClr val="0070C0"/>
              </a:buClr>
              <a:buFont typeface="Arial" panose="020B0604020202020204" pitchFamily="34" charset="0"/>
              <a:buChar char="•"/>
            </a:pPr>
            <a:r>
              <a:rPr lang="en-US" dirty="0"/>
              <a:t>This leadership style is most effective when used in experienced teams of capable individuals – people who are qualified to make a rational input to decision-making processes.</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957747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D7644-B8EC-E4B2-9509-3DE16ED11867}"/>
              </a:ext>
            </a:extLst>
          </p:cNvPr>
          <p:cNvSpPr>
            <a:spLocks noGrp="1"/>
          </p:cNvSpPr>
          <p:nvPr>
            <p:ph type="title"/>
          </p:nvPr>
        </p:nvSpPr>
        <p:spPr/>
        <p:txBody>
          <a:bodyPr/>
          <a:lstStyle/>
          <a:p>
            <a:r>
              <a:rPr lang="en-US" dirty="0"/>
              <a:t>Leadership style – laissez-faire</a:t>
            </a:r>
            <a:endParaRPr lang="en-GB" dirty="0"/>
          </a:p>
        </p:txBody>
      </p:sp>
      <p:sp>
        <p:nvSpPr>
          <p:cNvPr id="3" name="Content Placeholder 2">
            <a:extLst>
              <a:ext uri="{FF2B5EF4-FFF2-40B4-BE49-F238E27FC236}">
                <a16:creationId xmlns:a16="http://schemas.microsoft.com/office/drawing/2014/main" id="{FCD2E8AF-80C9-C923-B13C-D96EDEC2411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Sometimes called a delegative leadership style, this leader has complete confidence in his colleagues and allows them to ‘get on</a:t>
            </a:r>
            <a:br>
              <a:rPr lang="en-US" dirty="0"/>
            </a:br>
            <a:r>
              <a:rPr lang="en-US" dirty="0"/>
              <a:t>with it’.</a:t>
            </a:r>
          </a:p>
          <a:p>
            <a:pPr marL="342900" indent="-342900">
              <a:buClr>
                <a:srgbClr val="0070C0"/>
              </a:buClr>
              <a:buFont typeface="Arial" panose="020B0604020202020204" pitchFamily="34" charset="0"/>
              <a:buChar char="•"/>
            </a:pPr>
            <a:r>
              <a:rPr lang="en-US" dirty="0"/>
              <a:t>A laissez-faire leader is there to advise and to ensure his subordinates have the tools to do their job, but rarely gets involved operationally.</a:t>
            </a:r>
          </a:p>
          <a:p>
            <a:pPr marL="342900" indent="-342900">
              <a:buClr>
                <a:srgbClr val="0070C0"/>
              </a:buClr>
              <a:buFont typeface="Arial" panose="020B0604020202020204" pitchFamily="34" charset="0"/>
              <a:buChar char="•"/>
            </a:pPr>
            <a:r>
              <a:rPr lang="en-US" dirty="0"/>
              <a:t>This style only works when all members of the organisation have a clear view of goals and objectives, and have the necessary training and experience to do their jobs.</a:t>
            </a:r>
          </a:p>
          <a:p>
            <a:pPr marL="342900" indent="-342900">
              <a:buClr>
                <a:srgbClr val="0070C0"/>
              </a:buClr>
              <a:buFont typeface="Arial" panose="020B0604020202020204" pitchFamily="34" charset="0"/>
              <a:buChar char="•"/>
            </a:pPr>
            <a:r>
              <a:rPr lang="en-US" dirty="0"/>
              <a:t>When these attributes are lacking a high risk of inconsistency and failure arises!.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729692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8BE03-AE73-6129-9466-3AAE5486998F}"/>
              </a:ext>
            </a:extLst>
          </p:cNvPr>
          <p:cNvSpPr>
            <a:spLocks noGrp="1"/>
          </p:cNvSpPr>
          <p:nvPr>
            <p:ph type="title"/>
          </p:nvPr>
        </p:nvSpPr>
        <p:spPr/>
        <p:txBody>
          <a:bodyPr/>
          <a:lstStyle/>
          <a:p>
            <a:r>
              <a:rPr lang="en-US" dirty="0"/>
              <a:t>Managing non-employees</a:t>
            </a:r>
            <a:endParaRPr lang="en-GB" dirty="0"/>
          </a:p>
        </p:txBody>
      </p:sp>
      <p:sp>
        <p:nvSpPr>
          <p:cNvPr id="3" name="Content Placeholder 2">
            <a:extLst>
              <a:ext uri="{FF2B5EF4-FFF2-40B4-BE49-F238E27FC236}">
                <a16:creationId xmlns:a16="http://schemas.microsoft.com/office/drawing/2014/main" id="{786AEF0D-AA5C-D32B-3DD0-14A39C15A07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manager will sometimes be required to oversee the work of indirect reports (in a project situation) and non-employees, for example:</a:t>
            </a:r>
          </a:p>
          <a:p>
            <a:pPr marL="558800" lvl="1" indent="-342900">
              <a:buClr>
                <a:srgbClr val="0070C0"/>
              </a:buClr>
              <a:buFont typeface="Arial" panose="020B0604020202020204" pitchFamily="34" charset="0"/>
              <a:buChar char="‒"/>
            </a:pPr>
            <a:r>
              <a:rPr lang="en-US" dirty="0"/>
              <a:t>agency staff and temporary workers</a:t>
            </a:r>
          </a:p>
          <a:p>
            <a:pPr marL="558800" lvl="1" indent="-342900">
              <a:buClr>
                <a:srgbClr val="0070C0"/>
              </a:buClr>
              <a:buFont typeface="Arial" panose="020B0604020202020204" pitchFamily="34" charset="0"/>
              <a:buChar char="‒"/>
            </a:pPr>
            <a:r>
              <a:rPr lang="en-US" dirty="0"/>
              <a:t>contractors</a:t>
            </a:r>
          </a:p>
          <a:p>
            <a:pPr marL="558800" lvl="1" indent="-342900">
              <a:buClr>
                <a:srgbClr val="0070C0"/>
              </a:buClr>
              <a:buFont typeface="Arial" panose="020B0604020202020204" pitchFamily="34" charset="0"/>
              <a:buChar char="‒"/>
            </a:pPr>
            <a:r>
              <a:rPr lang="en-US" dirty="0"/>
              <a:t>consultants.</a:t>
            </a:r>
          </a:p>
          <a:p>
            <a:pPr marL="342900" indent="-342900">
              <a:buClr>
                <a:srgbClr val="0070C0"/>
              </a:buClr>
              <a:buFont typeface="Arial" panose="020B0604020202020204" pitchFamily="34" charset="0"/>
              <a:buChar char="•"/>
            </a:pPr>
            <a:r>
              <a:rPr lang="en-US" dirty="0"/>
              <a:t>It is important that the manager recognises that these people have other bosses, or are their own boss with a certain degree of autonomy. Additionally, they might be filling a skills or knowledge gap in the </a:t>
            </a:r>
            <a:r>
              <a:rPr lang="en-US" dirty="0" err="1"/>
              <a:t>organisation</a:t>
            </a:r>
            <a:r>
              <a:rPr lang="en-US" dirty="0"/>
              <a:t>.</a:t>
            </a:r>
          </a:p>
          <a:p>
            <a:pPr marL="342900" indent="-342900">
              <a:buClr>
                <a:srgbClr val="0070C0"/>
              </a:buClr>
              <a:buFont typeface="Arial" panose="020B0604020202020204" pitchFamily="34" charset="0"/>
              <a:buChar char="•"/>
            </a:pPr>
            <a:r>
              <a:rPr lang="en-US" dirty="0"/>
              <a:t>In such situations the manager might find it appropriate to adopt a different style to that normally deployed.</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892145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251520" y="1512000"/>
            <a:ext cx="8229600" cy="4248000"/>
          </a:xfrm>
        </p:spPr>
        <p:txBody>
          <a:bodyPr/>
          <a:lstStyle/>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Differentiate approaches to managing people using different management styles.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Understand the importance of managing people in terms of ensuring outputs/outcomes for the organisation and challenging poor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know the different organisational ways of learning that are adopted and the impact of those different ways of working on the ways people are managed.</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Acquire knowledge of the different ways of managing people according to different leadership styles.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Learn how different management approaches can be used in certain business situations.</a:t>
            </a:r>
          </a:p>
          <a:p>
            <a:pPr marL="558800" lvl="1"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7ACD-ED65-EB2C-A1CA-55E0696EB395}"/>
              </a:ext>
            </a:extLst>
          </p:cNvPr>
          <p:cNvSpPr>
            <a:spLocks noGrp="1"/>
          </p:cNvSpPr>
          <p:nvPr>
            <p:ph type="title"/>
          </p:nvPr>
        </p:nvSpPr>
        <p:spPr/>
        <p:txBody>
          <a:bodyPr/>
          <a:lstStyle/>
          <a:p>
            <a:r>
              <a:rPr lang="en-US" dirty="0"/>
              <a:t>Home working</a:t>
            </a:r>
            <a:endParaRPr lang="en-GB" dirty="0"/>
          </a:p>
        </p:txBody>
      </p:sp>
      <p:sp>
        <p:nvSpPr>
          <p:cNvPr id="3" name="Content Placeholder 2">
            <a:extLst>
              <a:ext uri="{FF2B5EF4-FFF2-40B4-BE49-F238E27FC236}">
                <a16:creationId xmlns:a16="http://schemas.microsoft.com/office/drawing/2014/main" id="{BF743165-EA09-9162-576D-5C89E6AAB45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Home working (and note its significant increase through and after the COVID pandemic) also changes the manager/worker dynamic.</a:t>
            </a:r>
          </a:p>
          <a:p>
            <a:pPr marL="342900" indent="-342900">
              <a:buClr>
                <a:srgbClr val="0070C0"/>
              </a:buClr>
              <a:buFont typeface="Arial" panose="020B0604020202020204" pitchFamily="34" charset="0"/>
              <a:buChar char="•"/>
            </a:pPr>
            <a:r>
              <a:rPr lang="en-US" dirty="0"/>
              <a:t>Gathering information and issuing instructions by phone or Microsoft Teams, </a:t>
            </a:r>
            <a:r>
              <a:rPr lang="en-US" dirty="0" err="1"/>
              <a:t>etc</a:t>
            </a:r>
            <a:r>
              <a:rPr lang="en-US" dirty="0"/>
              <a:t> is very different to face-to-face and, perhaps, more frequent encounters.</a:t>
            </a:r>
          </a:p>
          <a:p>
            <a:pPr marL="342900" indent="-342900">
              <a:buClr>
                <a:srgbClr val="0070C0"/>
              </a:buClr>
              <a:buFont typeface="Arial" panose="020B0604020202020204" pitchFamily="34" charset="0"/>
              <a:buChar char="•"/>
            </a:pPr>
            <a:r>
              <a:rPr lang="en-US" dirty="0"/>
              <a:t>The manager, using whatever style, does not have the same ability to oversee worker performance, so is obliged  be  much more diligent in issuing clear instructions and measuring outputs.</a:t>
            </a:r>
          </a:p>
          <a:p>
            <a:pPr marL="342900" indent="-342900">
              <a:buClr>
                <a:srgbClr val="0070C0"/>
              </a:buClr>
              <a:buFont typeface="Arial" panose="020B0604020202020204" pitchFamily="34" charset="0"/>
              <a:buChar char="•"/>
            </a:pPr>
            <a:r>
              <a:rPr lang="en-US" dirty="0"/>
              <a:t>Some increase in delegative leadership is inevitable but might be combined with authoritative elements to ensure that organisational goals are met in a changed working environment.</a:t>
            </a:r>
            <a:endParaRPr lang="en-GB" dirty="0"/>
          </a:p>
        </p:txBody>
      </p:sp>
    </p:spTree>
    <p:extLst>
      <p:ext uri="{BB962C8B-B14F-4D97-AF65-F5344CB8AC3E}">
        <p14:creationId xmlns:p14="http://schemas.microsoft.com/office/powerpoint/2010/main" val="1899581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77F28-DBD1-1759-2285-ED8266E85B7D}"/>
              </a:ext>
            </a:extLst>
          </p:cNvPr>
          <p:cNvSpPr>
            <a:spLocks noGrp="1"/>
          </p:cNvSpPr>
          <p:nvPr>
            <p:ph type="title"/>
          </p:nvPr>
        </p:nvSpPr>
        <p:spPr/>
        <p:txBody>
          <a:bodyPr/>
          <a:lstStyle/>
          <a:p>
            <a:r>
              <a:rPr lang="en-US" dirty="0"/>
              <a:t>The difference between management and leadership</a:t>
            </a:r>
            <a:endParaRPr lang="en-GB" dirty="0"/>
          </a:p>
        </p:txBody>
      </p:sp>
      <p:sp>
        <p:nvSpPr>
          <p:cNvPr id="3" name="Content Placeholder 2">
            <a:extLst>
              <a:ext uri="{FF2B5EF4-FFF2-40B4-BE49-F238E27FC236}">
                <a16:creationId xmlns:a16="http://schemas.microsoft.com/office/drawing/2014/main" id="{1AF18B7A-5FE3-6531-822C-7EC41F9C051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It is important to distinguish between management and leadership, as the terms are often confused.</a:t>
            </a:r>
          </a:p>
          <a:p>
            <a:pPr marL="342900" indent="-342900">
              <a:buClr>
                <a:srgbClr val="0070C0"/>
              </a:buClr>
              <a:buFont typeface="Arial" panose="020B0604020202020204" pitchFamily="34" charset="0"/>
              <a:buChar char="•"/>
            </a:pPr>
            <a:r>
              <a:rPr lang="en-US" dirty="0"/>
              <a:t>Management is concerned with executing the day-to-day activities of the organisation, </a:t>
            </a:r>
            <a:r>
              <a:rPr lang="en-US" dirty="0" err="1"/>
              <a:t>eg</a:t>
            </a:r>
            <a:r>
              <a:rPr lang="en-US" dirty="0"/>
              <a:t> ensuring output targets are met.</a:t>
            </a:r>
          </a:p>
          <a:p>
            <a:pPr marL="342900" indent="-342900">
              <a:buClr>
                <a:srgbClr val="0070C0"/>
              </a:buClr>
              <a:buFont typeface="Arial" panose="020B0604020202020204" pitchFamily="34" charset="0"/>
              <a:buChar char="•"/>
            </a:pPr>
            <a:r>
              <a:rPr lang="en-US" dirty="0"/>
              <a:t>Managers are functional and focused, and execute </a:t>
            </a:r>
            <a:r>
              <a:rPr lang="en-US" dirty="0" err="1"/>
              <a:t>organisational</a:t>
            </a:r>
            <a:r>
              <a:rPr lang="en-US" dirty="0"/>
              <a:t> strategies.</a:t>
            </a:r>
          </a:p>
          <a:p>
            <a:pPr marL="342900" indent="-342900">
              <a:buClr>
                <a:srgbClr val="0070C0"/>
              </a:buClr>
              <a:buFont typeface="Arial" panose="020B0604020202020204" pitchFamily="34" charset="0"/>
              <a:buChar char="•"/>
            </a:pPr>
            <a:r>
              <a:rPr lang="en-US" dirty="0"/>
              <a:t>Leadership concerns the motivation of people so that they understand the goals of the organisation and are prepared to strive towards them.</a:t>
            </a:r>
          </a:p>
          <a:p>
            <a:pPr marL="342900" indent="-342900">
              <a:buClr>
                <a:srgbClr val="0070C0"/>
              </a:buClr>
              <a:buFont typeface="Arial" panose="020B0604020202020204" pitchFamily="34" charset="0"/>
              <a:buChar char="•"/>
            </a:pPr>
            <a:r>
              <a:rPr lang="en-US" dirty="0"/>
              <a:t>Leaders are inspirational and free-thinking. They design the strategies and ensure that the strategies are aligned to the </a:t>
            </a:r>
            <a:r>
              <a:rPr lang="en-US" dirty="0" err="1"/>
              <a:t>organisation’s</a:t>
            </a:r>
            <a:r>
              <a:rPr lang="en-US" dirty="0"/>
              <a:t> goals.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484260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B175E-FA73-B549-C024-3E8DA89EC02C}"/>
              </a:ext>
            </a:extLst>
          </p:cNvPr>
          <p:cNvSpPr>
            <a:spLocks noGrp="1"/>
          </p:cNvSpPr>
          <p:nvPr>
            <p:ph type="title"/>
          </p:nvPr>
        </p:nvSpPr>
        <p:spPr/>
        <p:txBody>
          <a:bodyPr/>
          <a:lstStyle/>
          <a:p>
            <a:r>
              <a:rPr lang="en-US" dirty="0"/>
              <a:t>Management style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directive</a:t>
            </a:r>
            <a:endParaRPr lang="en-GB" dirty="0"/>
          </a:p>
        </p:txBody>
      </p:sp>
      <p:sp>
        <p:nvSpPr>
          <p:cNvPr id="3" name="Content Placeholder 2">
            <a:extLst>
              <a:ext uri="{FF2B5EF4-FFF2-40B4-BE49-F238E27FC236}">
                <a16:creationId xmlns:a16="http://schemas.microsoft.com/office/drawing/2014/main" id="{08C4455D-AF0B-CBFE-5704-62A7E0BCB10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directive management style is a form of autocratic management, but it is deployed where workers have low skills and low levels of motivation.</a:t>
            </a:r>
          </a:p>
          <a:p>
            <a:pPr marL="342900" indent="-342900">
              <a:buClr>
                <a:srgbClr val="0070C0"/>
              </a:buClr>
              <a:buFont typeface="Arial" panose="020B0604020202020204" pitchFamily="34" charset="0"/>
              <a:buChar char="•"/>
            </a:pPr>
            <a:r>
              <a:rPr lang="en-US" dirty="0"/>
              <a:t>It is </a:t>
            </a:r>
            <a:r>
              <a:rPr lang="en-US" dirty="0" err="1"/>
              <a:t>characterised</a:t>
            </a:r>
            <a:r>
              <a:rPr lang="en-US" dirty="0"/>
              <a:t> by a ‘do as I say’ approach.</a:t>
            </a:r>
          </a:p>
          <a:p>
            <a:pPr marL="342900" indent="-342900">
              <a:buClr>
                <a:srgbClr val="0070C0"/>
              </a:buClr>
              <a:buFont typeface="Arial" panose="020B0604020202020204" pitchFamily="34" charset="0"/>
              <a:buChar char="•"/>
            </a:pPr>
            <a:r>
              <a:rPr lang="en-US" dirty="0"/>
              <a:t>It is also sometimes called micro-management: the workers do not have the skills necessary to complete their allotted tasks and the manager must intervene constantly to ensure the required levels of output and quality.</a:t>
            </a:r>
          </a:p>
          <a:p>
            <a:pPr marL="342900" indent="-342900">
              <a:buClr>
                <a:srgbClr val="0070C0"/>
              </a:buClr>
              <a:buFont typeface="Arial" panose="020B0604020202020204" pitchFamily="34" charset="0"/>
              <a:buChar char="•"/>
            </a:pPr>
            <a:r>
              <a:rPr lang="en-US" dirty="0"/>
              <a:t>Directive management must be deployed very carefully because it can easily breed resentment.</a:t>
            </a:r>
            <a:endParaRPr lang="en-GB" dirty="0"/>
          </a:p>
        </p:txBody>
      </p:sp>
    </p:spTree>
    <p:extLst>
      <p:ext uri="{BB962C8B-B14F-4D97-AF65-F5344CB8AC3E}">
        <p14:creationId xmlns:p14="http://schemas.microsoft.com/office/powerpoint/2010/main" val="2185755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93EFF-6079-9F36-8904-4722CB7019DC}"/>
              </a:ext>
            </a:extLst>
          </p:cNvPr>
          <p:cNvSpPr>
            <a:spLocks noGrp="1"/>
          </p:cNvSpPr>
          <p:nvPr>
            <p:ph type="title"/>
          </p:nvPr>
        </p:nvSpPr>
        <p:spPr/>
        <p:txBody>
          <a:bodyPr/>
          <a:lstStyle/>
          <a:p>
            <a:r>
              <a:rPr lang="en-US" dirty="0"/>
              <a:t>Management styles – authoritative </a:t>
            </a:r>
            <a:endParaRPr lang="en-GB" dirty="0"/>
          </a:p>
        </p:txBody>
      </p:sp>
      <p:sp>
        <p:nvSpPr>
          <p:cNvPr id="3" name="Content Placeholder 2">
            <a:extLst>
              <a:ext uri="{FF2B5EF4-FFF2-40B4-BE49-F238E27FC236}">
                <a16:creationId xmlns:a16="http://schemas.microsoft.com/office/drawing/2014/main" id="{895B782B-AA4C-9AAD-ABEE-1606D03788D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An authoritative, or autocratic, management style is where an individual makes all the decisions, usually without input from colleagues, particularly when difficult decisions need to be made.</a:t>
            </a:r>
          </a:p>
          <a:p>
            <a:pPr marL="342900" indent="-342900">
              <a:buClr>
                <a:srgbClr val="0070C0"/>
              </a:buClr>
              <a:buFont typeface="Arial" panose="020B0604020202020204" pitchFamily="34" charset="0"/>
              <a:buChar char="•"/>
            </a:pPr>
            <a:r>
              <a:rPr lang="en-US" dirty="0"/>
              <a:t>Tasks are delegated to subordinates who are expected to do what they’re told to do, without question.</a:t>
            </a:r>
          </a:p>
          <a:p>
            <a:pPr marL="342900" indent="-342900">
              <a:buClr>
                <a:srgbClr val="0070C0"/>
              </a:buClr>
              <a:buFont typeface="Arial" panose="020B0604020202020204" pitchFamily="34" charset="0"/>
              <a:buChar char="•"/>
            </a:pPr>
            <a:r>
              <a:rPr lang="en-US" dirty="0"/>
              <a:t>Authoritarian leaders are results orientated, rather than people orientated.</a:t>
            </a:r>
          </a:p>
          <a:p>
            <a:pPr marL="342900" indent="-342900">
              <a:buClr>
                <a:srgbClr val="0070C0"/>
              </a:buClr>
              <a:buFont typeface="Arial" panose="020B0604020202020204" pitchFamily="34" charset="0"/>
              <a:buChar char="•"/>
            </a:pPr>
            <a:r>
              <a:rPr lang="en-US" dirty="0"/>
              <a:t>Authoritarian management, although now outdated, can be appropriately applied when organisations face real threats (competition, COVID) and must respond quickly and decisively.</a:t>
            </a:r>
            <a:endParaRPr lang="en-GB" dirty="0"/>
          </a:p>
        </p:txBody>
      </p:sp>
    </p:spTree>
    <p:extLst>
      <p:ext uri="{BB962C8B-B14F-4D97-AF65-F5344CB8AC3E}">
        <p14:creationId xmlns:p14="http://schemas.microsoft.com/office/powerpoint/2010/main" val="825278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EEEF6-CBFB-F8FF-9171-FCC99CBCB761}"/>
              </a:ext>
            </a:extLst>
          </p:cNvPr>
          <p:cNvSpPr>
            <a:spLocks noGrp="1"/>
          </p:cNvSpPr>
          <p:nvPr>
            <p:ph type="title"/>
          </p:nvPr>
        </p:nvSpPr>
        <p:spPr/>
        <p:txBody>
          <a:bodyPr/>
          <a:lstStyle/>
          <a:p>
            <a:r>
              <a:rPr lang="en-US" dirty="0"/>
              <a:t>Management styles – participative</a:t>
            </a:r>
            <a:endParaRPr lang="en-GB" dirty="0"/>
          </a:p>
        </p:txBody>
      </p:sp>
      <p:sp>
        <p:nvSpPr>
          <p:cNvPr id="3" name="Content Placeholder 2">
            <a:extLst>
              <a:ext uri="{FF2B5EF4-FFF2-40B4-BE49-F238E27FC236}">
                <a16:creationId xmlns:a16="http://schemas.microsoft.com/office/drawing/2014/main" id="{1CB6DCF0-4764-07DD-3B09-8B045C66FCD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participative management style, alternatively, seeks to engage a broader range of colleagues into organisational decision making, by harnessing their skills and experience.</a:t>
            </a:r>
          </a:p>
          <a:p>
            <a:pPr marL="342900" indent="-342900">
              <a:buClr>
                <a:srgbClr val="0070C0"/>
              </a:buClr>
              <a:buFont typeface="Arial" panose="020B0604020202020204" pitchFamily="34" charset="0"/>
              <a:buChar char="•"/>
            </a:pPr>
            <a:r>
              <a:rPr lang="en-US" dirty="0"/>
              <a:t>The organisation might still have hierarchical structure but workers at different levels are allowed to contribute to setting goals and strategies.</a:t>
            </a:r>
          </a:p>
          <a:p>
            <a:pPr marL="342900" indent="-342900">
              <a:buClr>
                <a:srgbClr val="0070C0"/>
              </a:buClr>
              <a:buFont typeface="Arial" panose="020B0604020202020204" pitchFamily="34" charset="0"/>
              <a:buChar char="•"/>
            </a:pPr>
            <a:r>
              <a:rPr lang="en-US" dirty="0"/>
              <a:t>The principal benefit of a participative style of management is that it tends to improve job satisfaction and employee engagement, leading to lower staff turnover.</a:t>
            </a:r>
            <a:endParaRPr lang="en-GB" dirty="0"/>
          </a:p>
        </p:txBody>
      </p:sp>
    </p:spTree>
    <p:extLst>
      <p:ext uri="{BB962C8B-B14F-4D97-AF65-F5344CB8AC3E}">
        <p14:creationId xmlns:p14="http://schemas.microsoft.com/office/powerpoint/2010/main" val="3081563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9780E-F25A-F702-89AA-64B788AF9577}"/>
              </a:ext>
            </a:extLst>
          </p:cNvPr>
          <p:cNvSpPr>
            <a:spLocks noGrp="1"/>
          </p:cNvSpPr>
          <p:nvPr>
            <p:ph type="title"/>
          </p:nvPr>
        </p:nvSpPr>
        <p:spPr/>
        <p:txBody>
          <a:bodyPr/>
          <a:lstStyle/>
          <a:p>
            <a:r>
              <a:rPr lang="en-US" dirty="0"/>
              <a:t>Management styles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pacesetting</a:t>
            </a:r>
            <a:endParaRPr lang="en-GB" dirty="0"/>
          </a:p>
        </p:txBody>
      </p:sp>
      <p:sp>
        <p:nvSpPr>
          <p:cNvPr id="3" name="Content Placeholder 2">
            <a:extLst>
              <a:ext uri="{FF2B5EF4-FFF2-40B4-BE49-F238E27FC236}">
                <a16:creationId xmlns:a16="http://schemas.microsoft.com/office/drawing/2014/main" id="{7A655C77-BF2A-D088-DD45-E0143411F68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pacesetting manager leads by example. They set high targets and standards, and work very hard to achieve them.</a:t>
            </a:r>
          </a:p>
          <a:p>
            <a:pPr marL="342900" indent="-342900">
              <a:buClr>
                <a:srgbClr val="0070C0"/>
              </a:buClr>
              <a:buFont typeface="Arial" panose="020B0604020202020204" pitchFamily="34" charset="0"/>
              <a:buChar char="•"/>
            </a:pPr>
            <a:r>
              <a:rPr lang="en-US" dirty="0"/>
              <a:t>Workers/team members are then expected to adopt their leader’s behaviours – also working hard to achieve organisational targets and goals.</a:t>
            </a:r>
          </a:p>
          <a:p>
            <a:pPr marL="342900" indent="-342900">
              <a:buClr>
                <a:srgbClr val="0070C0"/>
              </a:buClr>
              <a:buFont typeface="Arial" panose="020B0604020202020204" pitchFamily="34" charset="0"/>
              <a:buChar char="•"/>
            </a:pPr>
            <a:r>
              <a:rPr lang="en-US" dirty="0"/>
              <a:t>A pacesetting manager is sometimes said to be ‘authentic’. Workers and colleagues see a genuine drive and energy in an authentic leader, that they respect and value, and attempt to live up to themselves.</a:t>
            </a:r>
          </a:p>
          <a:p>
            <a:pPr marL="342900" indent="-342900">
              <a:buClr>
                <a:srgbClr val="0070C0"/>
              </a:buClr>
              <a:buFont typeface="Arial" panose="020B0604020202020204" pitchFamily="34" charset="0"/>
              <a:buChar char="•"/>
            </a:pPr>
            <a:r>
              <a:rPr lang="en-US" dirty="0"/>
              <a:t>Pacesetting management is best deployed among smaller, cohesive and highly competent teams.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9066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D3643-2322-6129-520A-B4202043D0E1}"/>
              </a:ext>
            </a:extLst>
          </p:cNvPr>
          <p:cNvSpPr>
            <a:spLocks noGrp="1"/>
          </p:cNvSpPr>
          <p:nvPr>
            <p:ph type="title"/>
          </p:nvPr>
        </p:nvSpPr>
        <p:spPr/>
        <p:txBody>
          <a:bodyPr/>
          <a:lstStyle/>
          <a:p>
            <a:r>
              <a:rPr lang="en-US" dirty="0"/>
              <a:t>Management styles – delegative</a:t>
            </a:r>
            <a:endParaRPr lang="en-GB" dirty="0"/>
          </a:p>
        </p:txBody>
      </p:sp>
      <p:sp>
        <p:nvSpPr>
          <p:cNvPr id="3" name="Content Placeholder 2">
            <a:extLst>
              <a:ext uri="{FF2B5EF4-FFF2-40B4-BE49-F238E27FC236}">
                <a16:creationId xmlns:a16="http://schemas.microsoft.com/office/drawing/2014/main" id="{F4B79963-8D7E-47E2-72AC-7EFE01CBFF65}"/>
              </a:ext>
            </a:extLst>
          </p:cNvPr>
          <p:cNvSpPr>
            <a:spLocks noGrp="1"/>
          </p:cNvSpPr>
          <p:nvPr>
            <p:ph sz="quarter" idx="10"/>
          </p:nvPr>
        </p:nvSpPr>
        <p:spPr>
          <a:xfrm>
            <a:off x="457200" y="1484784"/>
            <a:ext cx="8229600" cy="4248000"/>
          </a:xfrm>
        </p:spPr>
        <p:txBody>
          <a:bodyPr/>
          <a:lstStyle/>
          <a:p>
            <a:pPr marL="342900" indent="-342900">
              <a:buClr>
                <a:srgbClr val="0070C0"/>
              </a:buClr>
              <a:buFont typeface="Arial" panose="020B0604020202020204" pitchFamily="34" charset="0"/>
              <a:buChar char="•"/>
            </a:pPr>
            <a:r>
              <a:rPr lang="en-US" dirty="0"/>
              <a:t>Using this style, a manager delegates tasks to subordinates in the organisation, but then allows them the authority to decide how to complete them.</a:t>
            </a:r>
          </a:p>
          <a:p>
            <a:pPr marL="342900" indent="-342900">
              <a:buClr>
                <a:srgbClr val="0070C0"/>
              </a:buClr>
              <a:buFont typeface="Arial" panose="020B0604020202020204" pitchFamily="34" charset="0"/>
              <a:buChar char="•"/>
            </a:pPr>
            <a:r>
              <a:rPr lang="en-US" dirty="0"/>
              <a:t>This doesn’t mean that the manager absolves responsibility. They remain responsible for the outcomes but trust their workers to understand the goals and remain willing and able to provide oversight, support and guidance.</a:t>
            </a:r>
          </a:p>
          <a:p>
            <a:pPr marL="342900" indent="-342900">
              <a:buClr>
                <a:srgbClr val="0070C0"/>
              </a:buClr>
              <a:buFont typeface="Arial" panose="020B0604020202020204" pitchFamily="34" charset="0"/>
              <a:buChar char="•"/>
            </a:pPr>
            <a:r>
              <a:rPr lang="en-US" dirty="0"/>
              <a:t>Trust is critical in this leadership style. The manager trusts his workers to consistently perform at a high level and communicate openly and honestly when things go wrong, or when they need support.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84534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5A5F1-D40B-40CB-0EDD-0F2B7A3B8521}"/>
              </a:ext>
            </a:extLst>
          </p:cNvPr>
          <p:cNvSpPr>
            <a:spLocks noGrp="1"/>
          </p:cNvSpPr>
          <p:nvPr>
            <p:ph type="title"/>
          </p:nvPr>
        </p:nvSpPr>
        <p:spPr/>
        <p:txBody>
          <a:bodyPr/>
          <a:lstStyle/>
          <a:p>
            <a:r>
              <a:rPr lang="en-US" dirty="0"/>
              <a:t>The objectives of management</a:t>
            </a:r>
            <a:endParaRPr lang="en-GB" dirty="0"/>
          </a:p>
        </p:txBody>
      </p:sp>
      <p:sp>
        <p:nvSpPr>
          <p:cNvPr id="3" name="Content Placeholder 2">
            <a:extLst>
              <a:ext uri="{FF2B5EF4-FFF2-40B4-BE49-F238E27FC236}">
                <a16:creationId xmlns:a16="http://schemas.microsoft.com/office/drawing/2014/main" id="{F21C425E-03D7-8E74-D8DF-C282FFCBAFC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All the management styles described above will have an appropriate application in most organisations at some time or other.</a:t>
            </a:r>
          </a:p>
          <a:p>
            <a:pPr marL="342900" indent="-342900">
              <a:buClr>
                <a:srgbClr val="0070C0"/>
              </a:buClr>
              <a:buFont typeface="Arial" panose="020B0604020202020204" pitchFamily="34" charset="0"/>
              <a:buChar char="•"/>
            </a:pPr>
            <a:r>
              <a:rPr lang="en-US" dirty="0"/>
              <a:t>It is important to note that a ‘good’ manager is not </a:t>
            </a:r>
            <a:r>
              <a:rPr lang="en-US" dirty="0" err="1"/>
              <a:t>characterised</a:t>
            </a:r>
            <a:r>
              <a:rPr lang="en-US" dirty="0"/>
              <a:t> by one of the styles above, but will adopt a style suitable to the conditions of the organisation; its people, goals, values and environment.</a:t>
            </a:r>
          </a:p>
          <a:p>
            <a:pPr marL="342900" indent="-342900">
              <a:buClr>
                <a:srgbClr val="0070C0"/>
              </a:buClr>
              <a:buFont typeface="Arial" panose="020B0604020202020204" pitchFamily="34" charset="0"/>
              <a:buChar char="•"/>
            </a:pPr>
            <a:r>
              <a:rPr lang="en-US" dirty="0"/>
              <a:t>Recall that the purpose of management is to achieve organisational objectives, both in the short and longer terms and as organisational conditions change, externally and/or internally, then changing the management style will be appropriate.</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1465841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3855</TotalTime>
  <Words>1911</Words>
  <Application>Microsoft Macintosh PowerPoint</Application>
  <PresentationFormat>On-screen Show (4:3)</PresentationFormat>
  <Paragraphs>103</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ＭＳ Ｐゴシック</vt:lpstr>
      <vt:lpstr>Arial</vt:lpstr>
      <vt:lpstr>Lucida Grande</vt:lpstr>
      <vt:lpstr>Times New Roman</vt:lpstr>
      <vt:lpstr>Default Design</vt:lpstr>
      <vt:lpstr>PowerPoint 5: Ways people are managed </vt:lpstr>
      <vt:lpstr>Learning objectives</vt:lpstr>
      <vt:lpstr>The difference between management and leadership</vt:lpstr>
      <vt:lpstr>Management style – directive</vt:lpstr>
      <vt:lpstr>Management styles – authoritative </vt:lpstr>
      <vt:lpstr>Management styles – participative</vt:lpstr>
      <vt:lpstr>Management styles – pacesetting</vt:lpstr>
      <vt:lpstr>Management styles – delegative</vt:lpstr>
      <vt:lpstr>The objectives of management</vt:lpstr>
      <vt:lpstr>Challenging poor behaviour</vt:lpstr>
      <vt:lpstr>Management structure – introduction</vt:lpstr>
      <vt:lpstr>Management structure – hierarchical</vt:lpstr>
      <vt:lpstr>Management structure – flat</vt:lpstr>
      <vt:lpstr>Management structure – matrix</vt:lpstr>
      <vt:lpstr>Leadership styles – introduction</vt:lpstr>
      <vt:lpstr>Leadership style – authoritarian</vt:lpstr>
      <vt:lpstr>Leadership style – democratic</vt:lpstr>
      <vt:lpstr>Leadership style – laissez-faire</vt:lpstr>
      <vt:lpstr>Managing non-employees</vt:lpstr>
      <vt:lpstr>Home working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171</cp:revision>
  <dcterms:created xsi:type="dcterms:W3CDTF">2013-05-28T00:38:54Z</dcterms:created>
  <dcterms:modified xsi:type="dcterms:W3CDTF">2025-11-28T13:37:18Z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