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6"/>
  </p:notesMasterIdLst>
  <p:handoutMasterIdLst>
    <p:handoutMasterId r:id="rId37"/>
  </p:handoutMasterIdLst>
  <p:sldIdLst>
    <p:sldId id="256" r:id="rId5"/>
    <p:sldId id="328" r:id="rId6"/>
    <p:sldId id="332" r:id="rId7"/>
    <p:sldId id="368" r:id="rId8"/>
    <p:sldId id="380" r:id="rId9"/>
    <p:sldId id="402" r:id="rId10"/>
    <p:sldId id="421" r:id="rId11"/>
    <p:sldId id="381" r:id="rId12"/>
    <p:sldId id="372" r:id="rId13"/>
    <p:sldId id="422" r:id="rId14"/>
    <p:sldId id="423" r:id="rId15"/>
    <p:sldId id="424" r:id="rId16"/>
    <p:sldId id="425" r:id="rId17"/>
    <p:sldId id="407" r:id="rId18"/>
    <p:sldId id="408" r:id="rId19"/>
    <p:sldId id="426" r:id="rId20"/>
    <p:sldId id="427" r:id="rId21"/>
    <p:sldId id="391" r:id="rId22"/>
    <p:sldId id="392" r:id="rId23"/>
    <p:sldId id="382" r:id="rId24"/>
    <p:sldId id="428" r:id="rId25"/>
    <p:sldId id="430" r:id="rId26"/>
    <p:sldId id="429" r:id="rId27"/>
    <p:sldId id="431" r:id="rId28"/>
    <p:sldId id="432" r:id="rId29"/>
    <p:sldId id="433" r:id="rId30"/>
    <p:sldId id="434" r:id="rId31"/>
    <p:sldId id="435" r:id="rId32"/>
    <p:sldId id="436" r:id="rId33"/>
    <p:sldId id="334" r:id="rId34"/>
    <p:sldId id="267" r:id="rId35"/>
  </p:sldIdLst>
  <p:sldSz cx="9144000" cy="6858000" type="screen4x3"/>
  <p:notesSz cx="6858000" cy="9144000"/>
  <p:custDataLst>
    <p:tags r:id="rId3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66FFFF"/>
    <a:srgbClr val="00FF99"/>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F02E32-3108-4E11-BE7C-698BD38F5130}" v="25" dt="2022-08-30T00:57:53.957"/>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F4F02E32-3108-4E11-BE7C-698BD38F5130}"/>
    <pc:docChg chg="custSel modSld">
      <pc:chgData name="Eve Thould" userId="38451c84653f422f" providerId="LiveId" clId="{F4F02E32-3108-4E11-BE7C-698BD38F5130}" dt="2022-08-30T00:57:53.957" v="225" actId="14826"/>
      <pc:docMkLst>
        <pc:docMk/>
      </pc:docMkLst>
      <pc:sldChg chg="modSp mod">
        <pc:chgData name="Eve Thould" userId="38451c84653f422f" providerId="LiveId" clId="{F4F02E32-3108-4E11-BE7C-698BD38F5130}" dt="2022-08-30T00:30:50.379" v="0" actId="20577"/>
        <pc:sldMkLst>
          <pc:docMk/>
          <pc:sldMk cId="0" sldId="328"/>
        </pc:sldMkLst>
        <pc:spChg chg="mod">
          <ac:chgData name="Eve Thould" userId="38451c84653f422f" providerId="LiveId" clId="{F4F02E32-3108-4E11-BE7C-698BD38F5130}" dt="2022-08-30T00:30:50.379" v="0" actId="20577"/>
          <ac:spMkLst>
            <pc:docMk/>
            <pc:sldMk cId="0" sldId="328"/>
            <ac:spMk id="3075" creationId="{00000000-0000-0000-0000-000000000000}"/>
          </ac:spMkLst>
        </pc:spChg>
      </pc:sldChg>
      <pc:sldChg chg="modSp mod">
        <pc:chgData name="Eve Thould" userId="38451c84653f422f" providerId="LiveId" clId="{F4F02E32-3108-4E11-BE7C-698BD38F5130}" dt="2022-08-30T00:31:03.858" v="1" actId="255"/>
        <pc:sldMkLst>
          <pc:docMk/>
          <pc:sldMk cId="0" sldId="332"/>
        </pc:sldMkLst>
        <pc:spChg chg="mod">
          <ac:chgData name="Eve Thould" userId="38451c84653f422f" providerId="LiveId" clId="{F4F02E32-3108-4E11-BE7C-698BD38F5130}" dt="2022-08-30T00:31:03.858" v="1" actId="255"/>
          <ac:spMkLst>
            <pc:docMk/>
            <pc:sldMk cId="0" sldId="332"/>
            <ac:spMk id="3" creationId="{00000000-0000-0000-0000-000000000000}"/>
          </ac:spMkLst>
        </pc:spChg>
      </pc:sldChg>
      <pc:sldChg chg="modSp mod">
        <pc:chgData name="Eve Thould" userId="38451c84653f422f" providerId="LiveId" clId="{F4F02E32-3108-4E11-BE7C-698BD38F5130}" dt="2022-08-30T00:45:01.207" v="205" actId="1076"/>
        <pc:sldMkLst>
          <pc:docMk/>
          <pc:sldMk cId="0" sldId="334"/>
        </pc:sldMkLst>
        <pc:spChg chg="mod">
          <ac:chgData name="Eve Thould" userId="38451c84653f422f" providerId="LiveId" clId="{F4F02E32-3108-4E11-BE7C-698BD38F5130}" dt="2022-08-30T00:45:01.207" v="205" actId="1076"/>
          <ac:spMkLst>
            <pc:docMk/>
            <pc:sldMk cId="0" sldId="334"/>
            <ac:spMk id="3" creationId="{00000000-0000-0000-0000-000000000000}"/>
          </ac:spMkLst>
        </pc:spChg>
      </pc:sldChg>
      <pc:sldChg chg="modSp mod">
        <pc:chgData name="Eve Thould" userId="38451c84653f422f" providerId="LiveId" clId="{F4F02E32-3108-4E11-BE7C-698BD38F5130}" dt="2022-08-30T00:32:55.224" v="7" actId="20577"/>
        <pc:sldMkLst>
          <pc:docMk/>
          <pc:sldMk cId="3408070394" sldId="368"/>
        </pc:sldMkLst>
        <pc:spChg chg="mod">
          <ac:chgData name="Eve Thould" userId="38451c84653f422f" providerId="LiveId" clId="{F4F02E32-3108-4E11-BE7C-698BD38F5130}" dt="2022-08-30T00:32:55.224" v="7" actId="20577"/>
          <ac:spMkLst>
            <pc:docMk/>
            <pc:sldMk cId="3408070394" sldId="368"/>
            <ac:spMk id="3" creationId="{00000000-0000-0000-0000-000000000000}"/>
          </ac:spMkLst>
        </pc:spChg>
      </pc:sldChg>
      <pc:sldChg chg="modSp mod">
        <pc:chgData name="Eve Thould" userId="38451c84653f422f" providerId="LiveId" clId="{F4F02E32-3108-4E11-BE7C-698BD38F5130}" dt="2022-08-30T00:49:18.248" v="218" actId="14826"/>
        <pc:sldMkLst>
          <pc:docMk/>
          <pc:sldMk cId="521964889" sldId="372"/>
        </pc:sldMkLst>
        <pc:spChg chg="mod">
          <ac:chgData name="Eve Thould" userId="38451c84653f422f" providerId="LiveId" clId="{F4F02E32-3108-4E11-BE7C-698BD38F5130}" dt="2022-08-30T00:39:20.969" v="53" actId="20577"/>
          <ac:spMkLst>
            <pc:docMk/>
            <pc:sldMk cId="521964889" sldId="372"/>
            <ac:spMk id="3" creationId="{00000000-0000-0000-0000-000000000000}"/>
          </ac:spMkLst>
        </pc:spChg>
        <pc:picChg chg="mod">
          <ac:chgData name="Eve Thould" userId="38451c84653f422f" providerId="LiveId" clId="{F4F02E32-3108-4E11-BE7C-698BD38F5130}" dt="2022-08-30T00:49:18.248" v="218" actId="14826"/>
          <ac:picMkLst>
            <pc:docMk/>
            <pc:sldMk cId="521964889" sldId="372"/>
            <ac:picMk id="3074" creationId="{F429021A-7CF5-AD94-31EC-039450FFF6B8}"/>
          </ac:picMkLst>
        </pc:picChg>
      </pc:sldChg>
      <pc:sldChg chg="modSp mod">
        <pc:chgData name="Eve Thould" userId="38451c84653f422f" providerId="LiveId" clId="{F4F02E32-3108-4E11-BE7C-698BD38F5130}" dt="2022-08-30T00:35:40.421" v="22" actId="20577"/>
        <pc:sldMkLst>
          <pc:docMk/>
          <pc:sldMk cId="2305775613" sldId="380"/>
        </pc:sldMkLst>
        <pc:spChg chg="mod">
          <ac:chgData name="Eve Thould" userId="38451c84653f422f" providerId="LiveId" clId="{F4F02E32-3108-4E11-BE7C-698BD38F5130}" dt="2022-08-30T00:35:40.421" v="22" actId="20577"/>
          <ac:spMkLst>
            <pc:docMk/>
            <pc:sldMk cId="2305775613" sldId="380"/>
            <ac:spMk id="3" creationId="{00000000-0000-0000-0000-000000000000}"/>
          </ac:spMkLst>
        </pc:spChg>
        <pc:picChg chg="mod">
          <ac:chgData name="Eve Thould" userId="38451c84653f422f" providerId="LiveId" clId="{F4F02E32-3108-4E11-BE7C-698BD38F5130}" dt="2022-08-30T00:35:12.793" v="10" actId="14826"/>
          <ac:picMkLst>
            <pc:docMk/>
            <pc:sldMk cId="2305775613" sldId="380"/>
            <ac:picMk id="1026" creationId="{F2FBF9BC-FFB6-5C00-CFA7-C37A8BA23B6A}"/>
          </ac:picMkLst>
        </pc:picChg>
      </pc:sldChg>
      <pc:sldChg chg="modSp mod">
        <pc:chgData name="Eve Thould" userId="38451c84653f422f" providerId="LiveId" clId="{F4F02E32-3108-4E11-BE7C-698BD38F5130}" dt="2022-08-30T00:38:06.393" v="44" actId="14826"/>
        <pc:sldMkLst>
          <pc:docMk/>
          <pc:sldMk cId="132413301" sldId="381"/>
        </pc:sldMkLst>
        <pc:spChg chg="mod">
          <ac:chgData name="Eve Thould" userId="38451c84653f422f" providerId="LiveId" clId="{F4F02E32-3108-4E11-BE7C-698BD38F5130}" dt="2022-08-30T00:36:48.648" v="36" actId="1038"/>
          <ac:spMkLst>
            <pc:docMk/>
            <pc:sldMk cId="132413301" sldId="381"/>
            <ac:spMk id="2" creationId="{00000000-0000-0000-0000-000000000000}"/>
          </ac:spMkLst>
        </pc:spChg>
        <pc:spChg chg="mod">
          <ac:chgData name="Eve Thould" userId="38451c84653f422f" providerId="LiveId" clId="{F4F02E32-3108-4E11-BE7C-698BD38F5130}" dt="2022-08-30T00:37:10.710" v="43" actId="20577"/>
          <ac:spMkLst>
            <pc:docMk/>
            <pc:sldMk cId="132413301" sldId="381"/>
            <ac:spMk id="3" creationId="{00000000-0000-0000-0000-000000000000}"/>
          </ac:spMkLst>
        </pc:spChg>
        <pc:picChg chg="mod">
          <ac:chgData name="Eve Thould" userId="38451c84653f422f" providerId="LiveId" clId="{F4F02E32-3108-4E11-BE7C-698BD38F5130}" dt="2022-08-30T00:38:06.393" v="44" actId="14826"/>
          <ac:picMkLst>
            <pc:docMk/>
            <pc:sldMk cId="132413301" sldId="381"/>
            <ac:picMk id="2050" creationId="{8256437F-7464-7F3A-57A1-147398B1696F}"/>
          </ac:picMkLst>
        </pc:picChg>
      </pc:sldChg>
      <pc:sldChg chg="modSp mod">
        <pc:chgData name="Eve Thould" userId="38451c84653f422f" providerId="LiveId" clId="{F4F02E32-3108-4E11-BE7C-698BD38F5130}" dt="2022-08-30T00:42:03.245" v="141" actId="20577"/>
        <pc:sldMkLst>
          <pc:docMk/>
          <pc:sldMk cId="2113138596" sldId="382"/>
        </pc:sldMkLst>
        <pc:spChg chg="mod">
          <ac:chgData name="Eve Thould" userId="38451c84653f422f" providerId="LiveId" clId="{F4F02E32-3108-4E11-BE7C-698BD38F5130}" dt="2022-08-30T00:42:03.245" v="141" actId="20577"/>
          <ac:spMkLst>
            <pc:docMk/>
            <pc:sldMk cId="2113138596" sldId="382"/>
            <ac:spMk id="3" creationId="{00000000-0000-0000-0000-000000000000}"/>
          </ac:spMkLst>
        </pc:spChg>
        <pc:graphicFrameChg chg="modGraphic">
          <ac:chgData name="Eve Thould" userId="38451c84653f422f" providerId="LiveId" clId="{F4F02E32-3108-4E11-BE7C-698BD38F5130}" dt="2022-08-30T00:41:58.987" v="140" actId="404"/>
          <ac:graphicFrameMkLst>
            <pc:docMk/>
            <pc:sldMk cId="2113138596" sldId="382"/>
            <ac:graphicFrameMk id="4" creationId="{00000000-0000-0000-0000-000000000000}"/>
          </ac:graphicFrameMkLst>
        </pc:graphicFrameChg>
      </pc:sldChg>
      <pc:sldChg chg="modSp mod">
        <pc:chgData name="Eve Thould" userId="38451c84653f422f" providerId="LiveId" clId="{F4F02E32-3108-4E11-BE7C-698BD38F5130}" dt="2022-08-30T00:53:52.439" v="221" actId="14826"/>
        <pc:sldMkLst>
          <pc:docMk/>
          <pc:sldMk cId="2560411685" sldId="391"/>
        </pc:sldMkLst>
        <pc:spChg chg="mod">
          <ac:chgData name="Eve Thould" userId="38451c84653f422f" providerId="LiveId" clId="{F4F02E32-3108-4E11-BE7C-698BD38F5130}" dt="2022-08-30T00:41:12.713" v="126" actId="1038"/>
          <ac:spMkLst>
            <pc:docMk/>
            <pc:sldMk cId="2560411685" sldId="391"/>
            <ac:spMk id="2" creationId="{00000000-0000-0000-0000-000000000000}"/>
          </ac:spMkLst>
        </pc:spChg>
        <pc:spChg chg="mod">
          <ac:chgData name="Eve Thould" userId="38451c84653f422f" providerId="LiveId" clId="{F4F02E32-3108-4E11-BE7C-698BD38F5130}" dt="2022-08-30T00:41:18.281" v="128" actId="1037"/>
          <ac:spMkLst>
            <pc:docMk/>
            <pc:sldMk cId="2560411685" sldId="391"/>
            <ac:spMk id="3" creationId="{00000000-0000-0000-0000-000000000000}"/>
          </ac:spMkLst>
        </pc:spChg>
        <pc:picChg chg="mod">
          <ac:chgData name="Eve Thould" userId="38451c84653f422f" providerId="LiveId" clId="{F4F02E32-3108-4E11-BE7C-698BD38F5130}" dt="2022-08-30T00:53:52.439" v="221" actId="14826"/>
          <ac:picMkLst>
            <pc:docMk/>
            <pc:sldMk cId="2560411685" sldId="391"/>
            <ac:picMk id="6146" creationId="{D98BB64E-9048-7CBE-5EB9-325C39ED86AD}"/>
          </ac:picMkLst>
        </pc:picChg>
      </pc:sldChg>
      <pc:sldChg chg="modSp mod">
        <pc:chgData name="Eve Thould" userId="38451c84653f422f" providerId="LiveId" clId="{F4F02E32-3108-4E11-BE7C-698BD38F5130}" dt="2022-08-30T00:55:08.714" v="222" actId="14826"/>
        <pc:sldMkLst>
          <pc:docMk/>
          <pc:sldMk cId="1244007476" sldId="392"/>
        </pc:sldMkLst>
        <pc:spChg chg="mod">
          <ac:chgData name="Eve Thould" userId="38451c84653f422f" providerId="LiveId" clId="{F4F02E32-3108-4E11-BE7C-698BD38F5130}" dt="2022-08-30T00:41:33.084" v="133" actId="403"/>
          <ac:spMkLst>
            <pc:docMk/>
            <pc:sldMk cId="1244007476" sldId="392"/>
            <ac:spMk id="3" creationId="{00000000-0000-0000-0000-000000000000}"/>
          </ac:spMkLst>
        </pc:spChg>
        <pc:picChg chg="mod">
          <ac:chgData name="Eve Thould" userId="38451c84653f422f" providerId="LiveId" clId="{F4F02E32-3108-4E11-BE7C-698BD38F5130}" dt="2022-08-30T00:55:08.714" v="222" actId="14826"/>
          <ac:picMkLst>
            <pc:docMk/>
            <pc:sldMk cId="1244007476" sldId="392"/>
            <ac:picMk id="7170" creationId="{E529C4A3-72B6-BAE1-7897-6AB163094279}"/>
          </ac:picMkLst>
        </pc:picChg>
      </pc:sldChg>
      <pc:sldChg chg="modSp mod">
        <pc:chgData name="Eve Thould" userId="38451c84653f422f" providerId="LiveId" clId="{F4F02E32-3108-4E11-BE7C-698BD38F5130}" dt="2022-08-30T00:36:01.314" v="28" actId="20577"/>
        <pc:sldMkLst>
          <pc:docMk/>
          <pc:sldMk cId="3851816413" sldId="402"/>
        </pc:sldMkLst>
        <pc:spChg chg="mod">
          <ac:chgData name="Eve Thould" userId="38451c84653f422f" providerId="LiveId" clId="{F4F02E32-3108-4E11-BE7C-698BD38F5130}" dt="2022-08-30T00:36:01.314" v="28" actId="20577"/>
          <ac:spMkLst>
            <pc:docMk/>
            <pc:sldMk cId="3851816413" sldId="402"/>
            <ac:spMk id="3" creationId="{00000000-0000-0000-0000-000000000000}"/>
          </ac:spMkLst>
        </pc:spChg>
      </pc:sldChg>
      <pc:sldChg chg="modSp mod">
        <pc:chgData name="Eve Thould" userId="38451c84653f422f" providerId="LiveId" clId="{F4F02E32-3108-4E11-BE7C-698BD38F5130}" dt="2022-08-30T00:40:19.457" v="88" actId="20577"/>
        <pc:sldMkLst>
          <pc:docMk/>
          <pc:sldMk cId="3091236737" sldId="407"/>
        </pc:sldMkLst>
        <pc:spChg chg="mod">
          <ac:chgData name="Eve Thould" userId="38451c84653f422f" providerId="LiveId" clId="{F4F02E32-3108-4E11-BE7C-698BD38F5130}" dt="2022-08-30T00:40:19.457" v="88" actId="20577"/>
          <ac:spMkLst>
            <pc:docMk/>
            <pc:sldMk cId="3091236737" sldId="407"/>
            <ac:spMk id="3" creationId="{00000000-0000-0000-0000-000000000000}"/>
          </ac:spMkLst>
        </pc:spChg>
      </pc:sldChg>
      <pc:sldChg chg="modSp mod">
        <pc:chgData name="Eve Thould" userId="38451c84653f422f" providerId="LiveId" clId="{F4F02E32-3108-4E11-BE7C-698BD38F5130}" dt="2022-08-30T00:46:03.331" v="217" actId="403"/>
        <pc:sldMkLst>
          <pc:docMk/>
          <pc:sldMk cId="1674166349" sldId="408"/>
        </pc:sldMkLst>
        <pc:spChg chg="mod">
          <ac:chgData name="Eve Thould" userId="38451c84653f422f" providerId="LiveId" clId="{F4F02E32-3108-4E11-BE7C-698BD38F5130}" dt="2022-08-30T00:46:03.331" v="217" actId="403"/>
          <ac:spMkLst>
            <pc:docMk/>
            <pc:sldMk cId="1674166349" sldId="408"/>
            <ac:spMk id="3" creationId="{00000000-0000-0000-0000-000000000000}"/>
          </ac:spMkLst>
        </pc:spChg>
      </pc:sldChg>
      <pc:sldChg chg="modSp mod">
        <pc:chgData name="Eve Thould" userId="38451c84653f422f" providerId="LiveId" clId="{F4F02E32-3108-4E11-BE7C-698BD38F5130}" dt="2022-08-30T00:36:38.572" v="33" actId="20577"/>
        <pc:sldMkLst>
          <pc:docMk/>
          <pc:sldMk cId="2706744303" sldId="421"/>
        </pc:sldMkLst>
        <pc:spChg chg="mod">
          <ac:chgData name="Eve Thould" userId="38451c84653f422f" providerId="LiveId" clId="{F4F02E32-3108-4E11-BE7C-698BD38F5130}" dt="2022-08-30T00:36:38.572" v="33" actId="20577"/>
          <ac:spMkLst>
            <pc:docMk/>
            <pc:sldMk cId="2706744303" sldId="421"/>
            <ac:spMk id="3" creationId="{00000000-0000-0000-0000-000000000000}"/>
          </ac:spMkLst>
        </pc:spChg>
      </pc:sldChg>
      <pc:sldChg chg="modSp mod">
        <pc:chgData name="Eve Thould" userId="38451c84653f422f" providerId="LiveId" clId="{F4F02E32-3108-4E11-BE7C-698BD38F5130}" dt="2022-08-30T00:50:18.047" v="219" actId="14826"/>
        <pc:sldMkLst>
          <pc:docMk/>
          <pc:sldMk cId="3501239316" sldId="422"/>
        </pc:sldMkLst>
        <pc:spChg chg="mod">
          <ac:chgData name="Eve Thould" userId="38451c84653f422f" providerId="LiveId" clId="{F4F02E32-3108-4E11-BE7C-698BD38F5130}" dt="2022-08-30T00:39:25.565" v="56" actId="1038"/>
          <ac:spMkLst>
            <pc:docMk/>
            <pc:sldMk cId="3501239316" sldId="422"/>
            <ac:spMk id="2" creationId="{00000000-0000-0000-0000-000000000000}"/>
          </ac:spMkLst>
        </pc:spChg>
        <pc:spChg chg="mod">
          <ac:chgData name="Eve Thould" userId="38451c84653f422f" providerId="LiveId" clId="{F4F02E32-3108-4E11-BE7C-698BD38F5130}" dt="2022-08-30T00:39:42.179" v="64" actId="20577"/>
          <ac:spMkLst>
            <pc:docMk/>
            <pc:sldMk cId="3501239316" sldId="422"/>
            <ac:spMk id="3" creationId="{00000000-0000-0000-0000-000000000000}"/>
          </ac:spMkLst>
        </pc:spChg>
        <pc:picChg chg="mod">
          <ac:chgData name="Eve Thould" userId="38451c84653f422f" providerId="LiveId" clId="{F4F02E32-3108-4E11-BE7C-698BD38F5130}" dt="2022-08-30T00:50:18.047" v="219" actId="14826"/>
          <ac:picMkLst>
            <pc:docMk/>
            <pc:sldMk cId="3501239316" sldId="422"/>
            <ac:picMk id="4098" creationId="{0ABC88CA-4211-2A0A-EFB3-DB36A32CCD83}"/>
          </ac:picMkLst>
        </pc:picChg>
      </pc:sldChg>
      <pc:sldChg chg="modSp mod">
        <pc:chgData name="Eve Thould" userId="38451c84653f422f" providerId="LiveId" clId="{F4F02E32-3108-4E11-BE7C-698BD38F5130}" dt="2022-08-30T00:39:50.989" v="70" actId="20577"/>
        <pc:sldMkLst>
          <pc:docMk/>
          <pc:sldMk cId="1040511448" sldId="423"/>
        </pc:sldMkLst>
        <pc:spChg chg="mod">
          <ac:chgData name="Eve Thould" userId="38451c84653f422f" providerId="LiveId" clId="{F4F02E32-3108-4E11-BE7C-698BD38F5130}" dt="2022-08-30T00:39:50.989" v="70" actId="20577"/>
          <ac:spMkLst>
            <pc:docMk/>
            <pc:sldMk cId="1040511448" sldId="423"/>
            <ac:spMk id="3" creationId="{00000000-0000-0000-0000-000000000000}"/>
          </ac:spMkLst>
        </pc:spChg>
      </pc:sldChg>
      <pc:sldChg chg="modSp mod">
        <pc:chgData name="Eve Thould" userId="38451c84653f422f" providerId="LiveId" clId="{F4F02E32-3108-4E11-BE7C-698BD38F5130}" dt="2022-08-30T00:39:59.287" v="76" actId="20577"/>
        <pc:sldMkLst>
          <pc:docMk/>
          <pc:sldMk cId="1180747212" sldId="424"/>
        </pc:sldMkLst>
        <pc:spChg chg="mod">
          <ac:chgData name="Eve Thould" userId="38451c84653f422f" providerId="LiveId" clId="{F4F02E32-3108-4E11-BE7C-698BD38F5130}" dt="2022-08-30T00:39:59.287" v="76" actId="20577"/>
          <ac:spMkLst>
            <pc:docMk/>
            <pc:sldMk cId="1180747212" sldId="424"/>
            <ac:spMk id="3" creationId="{00000000-0000-0000-0000-000000000000}"/>
          </ac:spMkLst>
        </pc:spChg>
      </pc:sldChg>
      <pc:sldChg chg="modSp mod">
        <pc:chgData name="Eve Thould" userId="38451c84653f422f" providerId="LiveId" clId="{F4F02E32-3108-4E11-BE7C-698BD38F5130}" dt="2022-08-30T00:40:08.253" v="83" actId="20577"/>
        <pc:sldMkLst>
          <pc:docMk/>
          <pc:sldMk cId="2218406305" sldId="425"/>
        </pc:sldMkLst>
        <pc:spChg chg="mod">
          <ac:chgData name="Eve Thould" userId="38451c84653f422f" providerId="LiveId" clId="{F4F02E32-3108-4E11-BE7C-698BD38F5130}" dt="2022-08-30T00:40:08.253" v="83" actId="20577"/>
          <ac:spMkLst>
            <pc:docMk/>
            <pc:sldMk cId="2218406305" sldId="425"/>
            <ac:spMk id="3" creationId="{00000000-0000-0000-0000-000000000000}"/>
          </ac:spMkLst>
        </pc:spChg>
      </pc:sldChg>
      <pc:sldChg chg="modSp mod">
        <pc:chgData name="Eve Thould" userId="38451c84653f422f" providerId="LiveId" clId="{F4F02E32-3108-4E11-BE7C-698BD38F5130}" dt="2022-08-30T00:40:40.142" v="104" actId="20577"/>
        <pc:sldMkLst>
          <pc:docMk/>
          <pc:sldMk cId="3637463860" sldId="426"/>
        </pc:sldMkLst>
        <pc:spChg chg="mod">
          <ac:chgData name="Eve Thould" userId="38451c84653f422f" providerId="LiveId" clId="{F4F02E32-3108-4E11-BE7C-698BD38F5130}" dt="2022-08-30T00:40:34.153" v="98" actId="1038"/>
          <ac:spMkLst>
            <pc:docMk/>
            <pc:sldMk cId="3637463860" sldId="426"/>
            <ac:spMk id="2" creationId="{00000000-0000-0000-0000-000000000000}"/>
          </ac:spMkLst>
        </pc:spChg>
        <pc:spChg chg="mod">
          <ac:chgData name="Eve Thould" userId="38451c84653f422f" providerId="LiveId" clId="{F4F02E32-3108-4E11-BE7C-698BD38F5130}" dt="2022-08-30T00:40:40.142" v="104" actId="20577"/>
          <ac:spMkLst>
            <pc:docMk/>
            <pc:sldMk cId="3637463860" sldId="426"/>
            <ac:spMk id="3" creationId="{00000000-0000-0000-0000-000000000000}"/>
          </ac:spMkLst>
        </pc:spChg>
      </pc:sldChg>
      <pc:sldChg chg="modSp mod">
        <pc:chgData name="Eve Thould" userId="38451c84653f422f" providerId="LiveId" clId="{F4F02E32-3108-4E11-BE7C-698BD38F5130}" dt="2022-08-30T00:52:48.353" v="220" actId="14826"/>
        <pc:sldMkLst>
          <pc:docMk/>
          <pc:sldMk cId="3165917293" sldId="427"/>
        </pc:sldMkLst>
        <pc:spChg chg="mod">
          <ac:chgData name="Eve Thould" userId="38451c84653f422f" providerId="LiveId" clId="{F4F02E32-3108-4E11-BE7C-698BD38F5130}" dt="2022-08-30T00:40:44.018" v="107" actId="1038"/>
          <ac:spMkLst>
            <pc:docMk/>
            <pc:sldMk cId="3165917293" sldId="427"/>
            <ac:spMk id="2" creationId="{00000000-0000-0000-0000-000000000000}"/>
          </ac:spMkLst>
        </pc:spChg>
        <pc:spChg chg="mod">
          <ac:chgData name="Eve Thould" userId="38451c84653f422f" providerId="LiveId" clId="{F4F02E32-3108-4E11-BE7C-698BD38F5130}" dt="2022-08-30T00:41:05.869" v="123" actId="20577"/>
          <ac:spMkLst>
            <pc:docMk/>
            <pc:sldMk cId="3165917293" sldId="427"/>
            <ac:spMk id="3" creationId="{00000000-0000-0000-0000-000000000000}"/>
          </ac:spMkLst>
        </pc:spChg>
        <pc:picChg chg="mod">
          <ac:chgData name="Eve Thould" userId="38451c84653f422f" providerId="LiveId" clId="{F4F02E32-3108-4E11-BE7C-698BD38F5130}" dt="2022-08-30T00:52:48.353" v="220" actId="14826"/>
          <ac:picMkLst>
            <pc:docMk/>
            <pc:sldMk cId="3165917293" sldId="427"/>
            <ac:picMk id="5122" creationId="{B09632BA-3A6E-C151-0A85-B173209376E6}"/>
          </ac:picMkLst>
        </pc:picChg>
      </pc:sldChg>
      <pc:sldChg chg="modSp mod">
        <pc:chgData name="Eve Thould" userId="38451c84653f422f" providerId="LiveId" clId="{F4F02E32-3108-4E11-BE7C-698BD38F5130}" dt="2022-08-30T00:55:55.763" v="223" actId="14826"/>
        <pc:sldMkLst>
          <pc:docMk/>
          <pc:sldMk cId="3479190528" sldId="428"/>
        </pc:sldMkLst>
        <pc:spChg chg="mod">
          <ac:chgData name="Eve Thould" userId="38451c84653f422f" providerId="LiveId" clId="{F4F02E32-3108-4E11-BE7C-698BD38F5130}" dt="2022-08-30T00:42:10.688" v="144" actId="1038"/>
          <ac:spMkLst>
            <pc:docMk/>
            <pc:sldMk cId="3479190528" sldId="428"/>
            <ac:spMk id="2" creationId="{00000000-0000-0000-0000-000000000000}"/>
          </ac:spMkLst>
        </pc:spChg>
        <pc:spChg chg="mod">
          <ac:chgData name="Eve Thould" userId="38451c84653f422f" providerId="LiveId" clId="{F4F02E32-3108-4E11-BE7C-698BD38F5130}" dt="2022-08-30T00:42:24.113" v="153" actId="20577"/>
          <ac:spMkLst>
            <pc:docMk/>
            <pc:sldMk cId="3479190528" sldId="428"/>
            <ac:spMk id="3" creationId="{00000000-0000-0000-0000-000000000000}"/>
          </ac:spMkLst>
        </pc:spChg>
        <pc:picChg chg="mod">
          <ac:chgData name="Eve Thould" userId="38451c84653f422f" providerId="LiveId" clId="{F4F02E32-3108-4E11-BE7C-698BD38F5130}" dt="2022-08-30T00:55:55.763" v="223" actId="14826"/>
          <ac:picMkLst>
            <pc:docMk/>
            <pc:sldMk cId="3479190528" sldId="428"/>
            <ac:picMk id="8194" creationId="{4240B316-A4A8-F3AB-27B0-55162D8F0BBB}"/>
          </ac:picMkLst>
        </pc:picChg>
      </pc:sldChg>
      <pc:sldChg chg="modSp mod">
        <pc:chgData name="Eve Thould" userId="38451c84653f422f" providerId="LiveId" clId="{F4F02E32-3108-4E11-BE7C-698BD38F5130}" dt="2022-08-30T00:42:37.132" v="154" actId="20577"/>
        <pc:sldMkLst>
          <pc:docMk/>
          <pc:sldMk cId="3684602752" sldId="429"/>
        </pc:sldMkLst>
        <pc:spChg chg="mod">
          <ac:chgData name="Eve Thould" userId="38451c84653f422f" providerId="LiveId" clId="{F4F02E32-3108-4E11-BE7C-698BD38F5130}" dt="2022-08-30T00:42:37.132" v="154" actId="20577"/>
          <ac:spMkLst>
            <pc:docMk/>
            <pc:sldMk cId="3684602752" sldId="429"/>
            <ac:spMk id="3" creationId="{00000000-0000-0000-0000-000000000000}"/>
          </ac:spMkLst>
        </pc:spChg>
      </pc:sldChg>
      <pc:sldChg chg="delSp modSp mod">
        <pc:chgData name="Eve Thould" userId="38451c84653f422f" providerId="LiveId" clId="{F4F02E32-3108-4E11-BE7C-698BD38F5130}" dt="2022-08-30T00:45:50.910" v="216" actId="14100"/>
        <pc:sldMkLst>
          <pc:docMk/>
          <pc:sldMk cId="2151247920" sldId="430"/>
        </pc:sldMkLst>
        <pc:spChg chg="mod">
          <ac:chgData name="Eve Thould" userId="38451c84653f422f" providerId="LiveId" clId="{F4F02E32-3108-4E11-BE7C-698BD38F5130}" dt="2022-08-30T00:45:50.910" v="216" actId="14100"/>
          <ac:spMkLst>
            <pc:docMk/>
            <pc:sldMk cId="2151247920" sldId="430"/>
            <ac:spMk id="2" creationId="{00000000-0000-0000-0000-000000000000}"/>
          </ac:spMkLst>
        </pc:spChg>
        <pc:spChg chg="mod">
          <ac:chgData name="Eve Thould" userId="38451c84653f422f" providerId="LiveId" clId="{F4F02E32-3108-4E11-BE7C-698BD38F5130}" dt="2022-08-30T00:45:50.910" v="216" actId="14100"/>
          <ac:spMkLst>
            <pc:docMk/>
            <pc:sldMk cId="2151247920" sldId="430"/>
            <ac:spMk id="3" creationId="{00000000-0000-0000-0000-000000000000}"/>
          </ac:spMkLst>
        </pc:spChg>
        <pc:picChg chg="del">
          <ac:chgData name="Eve Thould" userId="38451c84653f422f" providerId="LiveId" clId="{F4F02E32-3108-4E11-BE7C-698BD38F5130}" dt="2022-08-30T00:42:55.959" v="160" actId="21"/>
          <ac:picMkLst>
            <pc:docMk/>
            <pc:sldMk cId="2151247920" sldId="430"/>
            <ac:picMk id="9220" creationId="{97C9B2D6-4F9D-0AF3-9469-2CF7E1382B32}"/>
          </ac:picMkLst>
        </pc:picChg>
      </pc:sldChg>
      <pc:sldChg chg="modSp mod">
        <pc:chgData name="Eve Thould" userId="38451c84653f422f" providerId="LiveId" clId="{F4F02E32-3108-4E11-BE7C-698BD38F5130}" dt="2022-08-30T00:45:32.362" v="213" actId="1076"/>
        <pc:sldMkLst>
          <pc:docMk/>
          <pc:sldMk cId="91088447" sldId="431"/>
        </pc:sldMkLst>
        <pc:spChg chg="mod">
          <ac:chgData name="Eve Thould" userId="38451c84653f422f" providerId="LiveId" clId="{F4F02E32-3108-4E11-BE7C-698BD38F5130}" dt="2022-08-30T00:45:32.362" v="213" actId="1076"/>
          <ac:spMkLst>
            <pc:docMk/>
            <pc:sldMk cId="91088447" sldId="431"/>
            <ac:spMk id="3" creationId="{00000000-0000-0000-0000-000000000000}"/>
          </ac:spMkLst>
        </pc:spChg>
      </pc:sldChg>
      <pc:sldChg chg="modSp mod">
        <pc:chgData name="Eve Thould" userId="38451c84653f422f" providerId="LiveId" clId="{F4F02E32-3108-4E11-BE7C-698BD38F5130}" dt="2022-08-30T00:57:01.335" v="224" actId="14826"/>
        <pc:sldMkLst>
          <pc:docMk/>
          <pc:sldMk cId="2845711136" sldId="432"/>
        </pc:sldMkLst>
        <pc:spChg chg="mod">
          <ac:chgData name="Eve Thould" userId="38451c84653f422f" providerId="LiveId" clId="{F4F02E32-3108-4E11-BE7C-698BD38F5130}" dt="2022-08-30T00:43:30.558" v="173" actId="1038"/>
          <ac:spMkLst>
            <pc:docMk/>
            <pc:sldMk cId="2845711136" sldId="432"/>
            <ac:spMk id="2" creationId="{00000000-0000-0000-0000-000000000000}"/>
          </ac:spMkLst>
        </pc:spChg>
        <pc:spChg chg="mod">
          <ac:chgData name="Eve Thould" userId="38451c84653f422f" providerId="LiveId" clId="{F4F02E32-3108-4E11-BE7C-698BD38F5130}" dt="2022-08-30T00:43:45.149" v="181" actId="20577"/>
          <ac:spMkLst>
            <pc:docMk/>
            <pc:sldMk cId="2845711136" sldId="432"/>
            <ac:spMk id="3" creationId="{00000000-0000-0000-0000-000000000000}"/>
          </ac:spMkLst>
        </pc:spChg>
        <pc:picChg chg="mod">
          <ac:chgData name="Eve Thould" userId="38451c84653f422f" providerId="LiveId" clId="{F4F02E32-3108-4E11-BE7C-698BD38F5130}" dt="2022-08-30T00:57:01.335" v="224" actId="14826"/>
          <ac:picMkLst>
            <pc:docMk/>
            <pc:sldMk cId="2845711136" sldId="432"/>
            <ac:picMk id="10242" creationId="{5C500CEF-C16E-499F-573C-1157CF099A04}"/>
          </ac:picMkLst>
        </pc:picChg>
      </pc:sldChg>
      <pc:sldChg chg="modSp mod">
        <pc:chgData name="Eve Thould" userId="38451c84653f422f" providerId="LiveId" clId="{F4F02E32-3108-4E11-BE7C-698BD38F5130}" dt="2022-08-30T00:45:25.670" v="212" actId="20577"/>
        <pc:sldMkLst>
          <pc:docMk/>
          <pc:sldMk cId="3278091542" sldId="433"/>
        </pc:sldMkLst>
        <pc:spChg chg="mod">
          <ac:chgData name="Eve Thould" userId="38451c84653f422f" providerId="LiveId" clId="{F4F02E32-3108-4E11-BE7C-698BD38F5130}" dt="2022-08-30T00:43:51.249" v="183" actId="1038"/>
          <ac:spMkLst>
            <pc:docMk/>
            <pc:sldMk cId="3278091542" sldId="433"/>
            <ac:spMk id="2" creationId="{00000000-0000-0000-0000-000000000000}"/>
          </ac:spMkLst>
        </pc:spChg>
        <pc:spChg chg="mod">
          <ac:chgData name="Eve Thould" userId="38451c84653f422f" providerId="LiveId" clId="{F4F02E32-3108-4E11-BE7C-698BD38F5130}" dt="2022-08-30T00:45:25.670" v="212" actId="20577"/>
          <ac:spMkLst>
            <pc:docMk/>
            <pc:sldMk cId="3278091542" sldId="433"/>
            <ac:spMk id="3" creationId="{00000000-0000-0000-0000-000000000000}"/>
          </ac:spMkLst>
        </pc:spChg>
      </pc:sldChg>
      <pc:sldChg chg="modSp mod">
        <pc:chgData name="Eve Thould" userId="38451c84653f422f" providerId="LiveId" clId="{F4F02E32-3108-4E11-BE7C-698BD38F5130}" dt="2022-08-30T00:57:53.957" v="225" actId="14826"/>
        <pc:sldMkLst>
          <pc:docMk/>
          <pc:sldMk cId="298733954" sldId="434"/>
        </pc:sldMkLst>
        <pc:spChg chg="mod">
          <ac:chgData name="Eve Thould" userId="38451c84653f422f" providerId="LiveId" clId="{F4F02E32-3108-4E11-BE7C-698BD38F5130}" dt="2022-08-30T00:45:19.245" v="210" actId="20577"/>
          <ac:spMkLst>
            <pc:docMk/>
            <pc:sldMk cId="298733954" sldId="434"/>
            <ac:spMk id="3" creationId="{00000000-0000-0000-0000-000000000000}"/>
          </ac:spMkLst>
        </pc:spChg>
        <pc:picChg chg="mod">
          <ac:chgData name="Eve Thould" userId="38451c84653f422f" providerId="LiveId" clId="{F4F02E32-3108-4E11-BE7C-698BD38F5130}" dt="2022-08-30T00:57:53.957" v="225" actId="14826"/>
          <ac:picMkLst>
            <pc:docMk/>
            <pc:sldMk cId="298733954" sldId="434"/>
            <ac:picMk id="11266" creationId="{2CC93EE7-082F-4011-1C33-D4E59744633B}"/>
          </ac:picMkLst>
        </pc:picChg>
      </pc:sldChg>
      <pc:sldChg chg="modSp mod">
        <pc:chgData name="Eve Thould" userId="38451c84653f422f" providerId="LiveId" clId="{F4F02E32-3108-4E11-BE7C-698BD38F5130}" dt="2022-08-30T00:44:31.967" v="198" actId="20577"/>
        <pc:sldMkLst>
          <pc:docMk/>
          <pc:sldMk cId="1464861021" sldId="435"/>
        </pc:sldMkLst>
        <pc:spChg chg="mod">
          <ac:chgData name="Eve Thould" userId="38451c84653f422f" providerId="LiveId" clId="{F4F02E32-3108-4E11-BE7C-698BD38F5130}" dt="2022-08-30T00:44:31.967" v="198" actId="20577"/>
          <ac:spMkLst>
            <pc:docMk/>
            <pc:sldMk cId="1464861021" sldId="435"/>
            <ac:spMk id="3" creationId="{00000000-0000-0000-0000-000000000000}"/>
          </ac:spMkLst>
        </pc:spChg>
        <pc:graphicFrameChg chg="mod modGraphic">
          <ac:chgData name="Eve Thould" userId="38451c84653f422f" providerId="LiveId" clId="{F4F02E32-3108-4E11-BE7C-698BD38F5130}" dt="2022-08-30T00:44:29.077" v="197" actId="1076"/>
          <ac:graphicFrameMkLst>
            <pc:docMk/>
            <pc:sldMk cId="1464861021" sldId="435"/>
            <ac:graphicFrameMk id="4" creationId="{00000000-0000-0000-0000-000000000000}"/>
          </ac:graphicFrameMkLst>
        </pc:graphicFrameChg>
      </pc:sldChg>
      <pc:sldChg chg="delSp modSp mod">
        <pc:chgData name="Eve Thould" userId="38451c84653f422f" providerId="LiveId" clId="{F4F02E32-3108-4E11-BE7C-698BD38F5130}" dt="2022-08-30T00:45:08.699" v="207" actId="20577"/>
        <pc:sldMkLst>
          <pc:docMk/>
          <pc:sldMk cId="2215994109" sldId="436"/>
        </pc:sldMkLst>
        <pc:spChg chg="mod">
          <ac:chgData name="Eve Thould" userId="38451c84653f422f" providerId="LiveId" clId="{F4F02E32-3108-4E11-BE7C-698BD38F5130}" dt="2022-08-30T00:45:08.699" v="207" actId="20577"/>
          <ac:spMkLst>
            <pc:docMk/>
            <pc:sldMk cId="2215994109" sldId="436"/>
            <ac:spMk id="3" creationId="{00000000-0000-0000-0000-000000000000}"/>
          </ac:spMkLst>
        </pc:spChg>
        <pc:picChg chg="del">
          <ac:chgData name="Eve Thould" userId="38451c84653f422f" providerId="LiveId" clId="{F4F02E32-3108-4E11-BE7C-698BD38F5130}" dt="2022-08-30T00:44:48.874" v="202" actId="21"/>
          <ac:picMkLst>
            <pc:docMk/>
            <pc:sldMk cId="2215994109" sldId="436"/>
            <ac:picMk id="12290" creationId="{ABD2C12B-ED0C-5FEE-F5EF-4C88D3264F55}"/>
          </ac:picMkLst>
        </pc:picChg>
      </pc:sldChg>
    </pc:docChg>
  </pc:docChgLst>
  <pc:docChgLst>
    <pc:chgData name="Eve Thould" userId="38451c84653f422f" providerId="LiveId" clId="{7131F13D-86BB-4677-B02A-44B8F6275B36}"/>
    <pc:docChg chg="modSld">
      <pc:chgData name="Eve Thould" userId="38451c84653f422f" providerId="LiveId" clId="{7131F13D-86BB-4677-B02A-44B8F6275B36}" dt="2022-08-30T12:51:52.449" v="6" actId="20577"/>
      <pc:docMkLst>
        <pc:docMk/>
      </pc:docMkLst>
      <pc:sldChg chg="modSp mod">
        <pc:chgData name="Eve Thould" userId="38451c84653f422f" providerId="LiveId" clId="{7131F13D-86BB-4677-B02A-44B8F6275B36}" dt="2022-08-30T12:51:52.449" v="6" actId="20577"/>
        <pc:sldMkLst>
          <pc:docMk/>
          <pc:sldMk cId="2560411685" sldId="391"/>
        </pc:sldMkLst>
        <pc:spChg chg="mod">
          <ac:chgData name="Eve Thould" userId="38451c84653f422f" providerId="LiveId" clId="{7131F13D-86BB-4677-B02A-44B8F6275B36}" dt="2022-08-30T12:51:52.449" v="6" actId="20577"/>
          <ac:spMkLst>
            <pc:docMk/>
            <pc:sldMk cId="2560411685" sldId="391"/>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8/30/2022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583259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156143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From 4.1 PowerPoint 2</a:t>
            </a:r>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15659419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788571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699396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1936509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6441050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29884780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005763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474996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9324914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6967685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27216389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a:p>
        </p:txBody>
      </p:sp>
    </p:spTree>
    <p:extLst>
      <p:ext uri="{BB962C8B-B14F-4D97-AF65-F5344CB8AC3E}">
        <p14:creationId xmlns:p14="http://schemas.microsoft.com/office/powerpoint/2010/main" val="1463091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3832472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a:p>
        </p:txBody>
      </p:sp>
    </p:spTree>
    <p:extLst>
      <p:ext uri="{BB962C8B-B14F-4D97-AF65-F5344CB8AC3E}">
        <p14:creationId xmlns:p14="http://schemas.microsoft.com/office/powerpoint/2010/main" val="4373495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a:p>
        </p:txBody>
      </p:sp>
    </p:spTree>
    <p:extLst>
      <p:ext uri="{BB962C8B-B14F-4D97-AF65-F5344CB8AC3E}">
        <p14:creationId xmlns:p14="http://schemas.microsoft.com/office/powerpoint/2010/main" val="22786814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29</a:t>
            </a:fld>
            <a:endParaRPr lang="en-GB"/>
          </a:p>
        </p:txBody>
      </p:sp>
    </p:spTree>
    <p:extLst>
      <p:ext uri="{BB962C8B-B14F-4D97-AF65-F5344CB8AC3E}">
        <p14:creationId xmlns:p14="http://schemas.microsoft.com/office/powerpoint/2010/main" val="3839940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819305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511765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897404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269659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757859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481278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898046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107114"/>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5BF5BF84-E8C6-2D25-A50F-104D4E11A853}"/>
              </a:ext>
            </a:extLst>
          </p:cNvPr>
          <p:cNvPicPr>
            <a:picLocks noChangeAspect="1"/>
          </p:cNvPicPr>
          <p:nvPr userDrawn="1"/>
        </p:nvPicPr>
        <p:blipFill>
          <a:blip r:embed="rId4"/>
          <a:stretch>
            <a:fillRect/>
          </a:stretch>
        </p:blipFill>
        <p:spPr>
          <a:xfrm>
            <a:off x="8156448" y="6027619"/>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Finance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4: </a:t>
            </a:r>
            <a:r>
              <a:rPr lang="en-GB" dirty="0">
                <a:effectLst/>
                <a:latin typeface="Arial" panose="020B0604020202020204" pitchFamily="34" charset="0"/>
                <a:ea typeface="Cambria" panose="02040503050406030204" pitchFamily="18" charset="0"/>
                <a:cs typeface="Times New Roman" panose="02020603050405020304" pitchFamily="18" charset="0"/>
              </a:rPr>
              <a:t>Sources of finance</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Sources of finance: credit cards (external)</a:t>
            </a:r>
          </a:p>
        </p:txBody>
      </p:sp>
      <p:sp>
        <p:nvSpPr>
          <p:cNvPr id="3" name="Content Placeholder 2"/>
          <p:cNvSpPr>
            <a:spLocks noGrp="1"/>
          </p:cNvSpPr>
          <p:nvPr>
            <p:ph sz="quarter" idx="10"/>
          </p:nvPr>
        </p:nvSpPr>
        <p:spPr>
          <a:xfrm>
            <a:off x="457200" y="1582496"/>
            <a:ext cx="8399276" cy="4248000"/>
          </a:xfrm>
        </p:spPr>
        <p:txBody>
          <a:bodyPr/>
          <a:lstStyle/>
          <a:p>
            <a:r>
              <a:rPr lang="en-US" sz="1800" dirty="0">
                <a:ea typeface="ＭＳ Ｐゴシック" pitchFamily="-105" charset="-128"/>
                <a:cs typeface="ＭＳ Ｐゴシック" pitchFamily="-105" charset="-128"/>
              </a:rPr>
              <a:t>Credit (and debit) cards can be convenient  and quick for businesses use but need to be carefully monitored to avoid abuse or overextending debt levels.</a:t>
            </a:r>
          </a:p>
          <a:p>
            <a:pPr marL="0" lvl="1" indent="0">
              <a:buNone/>
            </a:pPr>
            <a:r>
              <a:rPr lang="en-US" sz="1800" b="1" dirty="0"/>
              <a:t>Credit cards – advantages</a:t>
            </a:r>
          </a:p>
          <a:p>
            <a:pPr lvl="1">
              <a:spcBef>
                <a:spcPts val="0"/>
              </a:spcBef>
              <a:spcAft>
                <a:spcPts val="0"/>
              </a:spcAft>
            </a:pPr>
            <a:r>
              <a:rPr lang="en-US" sz="1800" dirty="0"/>
              <a:t>Easy over the phone/online purchases.</a:t>
            </a:r>
          </a:p>
          <a:p>
            <a:pPr lvl="1">
              <a:spcBef>
                <a:spcPts val="0"/>
              </a:spcBef>
              <a:spcAft>
                <a:spcPts val="0"/>
              </a:spcAft>
            </a:pPr>
            <a:r>
              <a:rPr lang="en-US" sz="1800" dirty="0"/>
              <a:t>Interest free periods of up to 56 days.</a:t>
            </a:r>
          </a:p>
          <a:p>
            <a:pPr lvl="1">
              <a:spcBef>
                <a:spcPts val="0"/>
              </a:spcBef>
              <a:spcAft>
                <a:spcPts val="0"/>
              </a:spcAft>
            </a:pPr>
            <a:r>
              <a:rPr lang="en-US" sz="1800" dirty="0"/>
              <a:t>Easier admin – all payments via one bill.</a:t>
            </a:r>
          </a:p>
          <a:p>
            <a:pPr lvl="1">
              <a:spcBef>
                <a:spcPts val="0"/>
              </a:spcBef>
              <a:spcAft>
                <a:spcPts val="0"/>
              </a:spcAft>
            </a:pPr>
            <a:endParaRPr lang="en-US" sz="1800" dirty="0"/>
          </a:p>
          <a:p>
            <a:pPr marL="0" lvl="1" indent="0">
              <a:spcBef>
                <a:spcPts val="0"/>
              </a:spcBef>
              <a:spcAft>
                <a:spcPts val="0"/>
              </a:spcAft>
              <a:buNone/>
            </a:pPr>
            <a:r>
              <a:rPr lang="en-US" sz="1800" b="1" dirty="0"/>
              <a:t>Credit cards </a:t>
            </a:r>
            <a:r>
              <a:rPr kumimoji="0" lang="en-US" sz="1800" b="1" i="0" u="none" strike="noStrike" kern="0" cap="none" spc="0" normalizeH="0" baseline="0" noProof="0" dirty="0">
                <a:ln>
                  <a:noFill/>
                </a:ln>
                <a:solidFill>
                  <a:srgbClr val="0077E3"/>
                </a:solidFill>
                <a:effectLst/>
                <a:uLnTx/>
                <a:uFillTx/>
                <a:latin typeface="Arial"/>
                <a:ea typeface="ＭＳ Ｐゴシック" charset="-128"/>
              </a:rPr>
              <a:t>–</a:t>
            </a:r>
            <a:r>
              <a:rPr lang="en-US" sz="1800" b="1" dirty="0"/>
              <a:t> disadvantages</a:t>
            </a:r>
          </a:p>
          <a:p>
            <a:pPr lvl="1">
              <a:spcBef>
                <a:spcPts val="0"/>
              </a:spcBef>
              <a:spcAft>
                <a:spcPts val="0"/>
              </a:spcAft>
            </a:pPr>
            <a:r>
              <a:rPr lang="en-US" sz="1800" dirty="0" err="1"/>
              <a:t>Authorised</a:t>
            </a:r>
            <a:r>
              <a:rPr lang="en-US" sz="1800" dirty="0"/>
              <a:t> employees, unchecked spending.</a:t>
            </a:r>
          </a:p>
          <a:p>
            <a:pPr lvl="1">
              <a:spcBef>
                <a:spcPts val="0"/>
              </a:spcBef>
              <a:spcAft>
                <a:spcPts val="0"/>
              </a:spcAft>
            </a:pPr>
            <a:r>
              <a:rPr lang="en-US" sz="1800" dirty="0"/>
              <a:t>Easier to get into debt as usage is extended.</a:t>
            </a:r>
          </a:p>
          <a:p>
            <a:pPr lvl="1">
              <a:spcBef>
                <a:spcPts val="0"/>
              </a:spcBef>
              <a:spcAft>
                <a:spcPts val="0"/>
              </a:spcAft>
            </a:pPr>
            <a:r>
              <a:rPr lang="en-US" sz="1800" dirty="0"/>
              <a:t>Must </a:t>
            </a:r>
            <a:r>
              <a:rPr lang="en-US" sz="1800" dirty="0" err="1"/>
              <a:t>honour</a:t>
            </a:r>
            <a:r>
              <a:rPr lang="en-US" sz="1800" dirty="0"/>
              <a:t> all charges even if not business purchases.</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If the credit card bill is not paid off in full every month, interest charges are incurred.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4098" name="Picture 2">
            <a:extLst>
              <a:ext uri="{FF2B5EF4-FFF2-40B4-BE49-F238E27FC236}">
                <a16:creationId xmlns:a16="http://schemas.microsoft.com/office/drawing/2014/main" id="{0ABC88CA-4211-2A0A-EFB3-DB36A32CCD8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436096" y="2757932"/>
            <a:ext cx="3063237" cy="2046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239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Sources of finance: suppliers/trade credit (external)</a:t>
            </a:r>
          </a:p>
        </p:txBody>
      </p:sp>
      <p:sp>
        <p:nvSpPr>
          <p:cNvPr id="3" name="Content Placeholder 2"/>
          <p:cNvSpPr>
            <a:spLocks noGrp="1"/>
          </p:cNvSpPr>
          <p:nvPr>
            <p:ph sz="quarter" idx="10"/>
          </p:nvPr>
        </p:nvSpPr>
        <p:spPr>
          <a:xfrm>
            <a:off x="457200" y="1582496"/>
            <a:ext cx="8399276" cy="4248000"/>
          </a:xfrm>
        </p:spPr>
        <p:txBody>
          <a:bodyPr/>
          <a:lstStyle/>
          <a:p>
            <a:r>
              <a:rPr lang="en-US" sz="1800" dirty="0">
                <a:ea typeface="ＭＳ Ｐゴシック" pitchFamily="-105" charset="-128"/>
                <a:cs typeface="ＭＳ Ｐゴシック" pitchFamily="-105" charset="-128"/>
              </a:rPr>
              <a:t>Trade credit, when a supplier extends a line of credit to business customers buying its goods or services, is less formal and easier to arrange than a business loan.</a:t>
            </a:r>
          </a:p>
          <a:p>
            <a:pPr marL="0" lvl="1" indent="0">
              <a:buNone/>
            </a:pPr>
            <a:r>
              <a:rPr lang="en-US" sz="1800" b="1" dirty="0"/>
              <a:t>Suppliers </a:t>
            </a:r>
            <a:r>
              <a:rPr lang="en-US" sz="1800" dirty="0"/>
              <a:t>–</a:t>
            </a:r>
            <a:r>
              <a:rPr lang="en-US" sz="1800" b="1" dirty="0"/>
              <a:t> advantages</a:t>
            </a:r>
          </a:p>
          <a:p>
            <a:pPr lvl="1">
              <a:spcBef>
                <a:spcPts val="0"/>
              </a:spcBef>
              <a:spcAft>
                <a:spcPts val="0"/>
              </a:spcAft>
            </a:pPr>
            <a:r>
              <a:rPr lang="en-US" sz="1800" dirty="0"/>
              <a:t>No cash required up front/helps cash flow.</a:t>
            </a:r>
          </a:p>
          <a:p>
            <a:pPr lvl="1">
              <a:spcBef>
                <a:spcPts val="0"/>
              </a:spcBef>
              <a:spcAft>
                <a:spcPts val="0"/>
              </a:spcAft>
            </a:pPr>
            <a:r>
              <a:rPr lang="en-US" sz="1800" dirty="0"/>
              <a:t>Supports business growth/pay after trading.</a:t>
            </a:r>
          </a:p>
          <a:p>
            <a:pPr lvl="1">
              <a:spcBef>
                <a:spcPts val="0"/>
              </a:spcBef>
              <a:spcAft>
                <a:spcPts val="0"/>
              </a:spcAft>
            </a:pPr>
            <a:r>
              <a:rPr lang="en-US" sz="1800" dirty="0"/>
              <a:t>Offer discounts for bulk buying stock/inventory.</a:t>
            </a:r>
          </a:p>
          <a:p>
            <a:pPr lvl="1">
              <a:spcBef>
                <a:spcPts val="0"/>
              </a:spcBef>
              <a:spcAft>
                <a:spcPts val="0"/>
              </a:spcAft>
            </a:pPr>
            <a:endParaRPr lang="en-US" sz="1800" dirty="0"/>
          </a:p>
          <a:p>
            <a:pPr marL="0" lvl="1" indent="0">
              <a:spcBef>
                <a:spcPts val="0"/>
              </a:spcBef>
              <a:spcAft>
                <a:spcPts val="0"/>
              </a:spcAft>
              <a:buNone/>
            </a:pPr>
            <a:r>
              <a:rPr lang="en-US" sz="1800" b="1" dirty="0"/>
              <a:t>Suppliers </a:t>
            </a:r>
            <a:r>
              <a:rPr lang="en-US" sz="1800" dirty="0"/>
              <a:t>–</a:t>
            </a:r>
            <a:r>
              <a:rPr lang="en-US" sz="1800" b="1" dirty="0"/>
              <a:t> disadvantages</a:t>
            </a:r>
          </a:p>
          <a:p>
            <a:pPr lvl="1">
              <a:spcBef>
                <a:spcPts val="0"/>
              </a:spcBef>
              <a:spcAft>
                <a:spcPts val="0"/>
              </a:spcAft>
            </a:pPr>
            <a:r>
              <a:rPr lang="en-US" sz="1800" dirty="0"/>
              <a:t>Charges penalties and interest for late payment.</a:t>
            </a:r>
          </a:p>
          <a:p>
            <a:pPr lvl="1">
              <a:spcBef>
                <a:spcPts val="0"/>
              </a:spcBef>
              <a:spcAft>
                <a:spcPts val="0"/>
              </a:spcAft>
            </a:pPr>
            <a:r>
              <a:rPr lang="en-US" sz="1800" dirty="0"/>
              <a:t>Will take legal action if payments not made.</a:t>
            </a:r>
          </a:p>
          <a:p>
            <a:pPr lvl="1">
              <a:spcBef>
                <a:spcPts val="0"/>
              </a:spcBef>
              <a:spcAft>
                <a:spcPts val="0"/>
              </a:spcAft>
            </a:pPr>
            <a:r>
              <a:rPr lang="en-US" sz="1800" dirty="0"/>
              <a:t>May refuse to work with business of poor payment history.</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Trade credit can be difficult for new start ups with no trading history or payment record.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040511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Sources of finance: hire purchase (external)</a:t>
            </a:r>
          </a:p>
        </p:txBody>
      </p:sp>
      <p:sp>
        <p:nvSpPr>
          <p:cNvPr id="3" name="Content Placeholder 2"/>
          <p:cNvSpPr>
            <a:spLocks noGrp="1"/>
          </p:cNvSpPr>
          <p:nvPr>
            <p:ph sz="quarter" idx="10"/>
          </p:nvPr>
        </p:nvSpPr>
        <p:spPr>
          <a:xfrm>
            <a:off x="457200" y="1582496"/>
            <a:ext cx="8399276" cy="4248000"/>
          </a:xfrm>
        </p:spPr>
        <p:txBody>
          <a:bodyPr/>
          <a:lstStyle/>
          <a:p>
            <a:r>
              <a:rPr lang="en-US" sz="1800" dirty="0">
                <a:ea typeface="ＭＳ Ｐゴシック" pitchFamily="-105" charset="-128"/>
                <a:cs typeface="ＭＳ Ｐゴシック" pitchFamily="-105" charset="-128"/>
              </a:rPr>
              <a:t>Hire purchase allows a business to buy assets, like equipment, to help it operate and expand without taking out large amounts of cash.</a:t>
            </a:r>
          </a:p>
          <a:p>
            <a:pPr marL="0" lvl="1" indent="0">
              <a:buNone/>
            </a:pPr>
            <a:r>
              <a:rPr lang="en-US" sz="1800" b="1" dirty="0"/>
              <a:t>Hire purchase </a:t>
            </a:r>
            <a:r>
              <a:rPr lang="en-US" sz="1800" dirty="0"/>
              <a:t>–</a:t>
            </a:r>
            <a:r>
              <a:rPr lang="en-US" sz="1800" b="1" dirty="0"/>
              <a:t> advantages</a:t>
            </a:r>
          </a:p>
          <a:p>
            <a:pPr lvl="1">
              <a:spcBef>
                <a:spcPts val="0"/>
              </a:spcBef>
              <a:spcAft>
                <a:spcPts val="0"/>
              </a:spcAft>
            </a:pPr>
            <a:r>
              <a:rPr lang="en-US" sz="1800" dirty="0"/>
              <a:t>Set monthly payments – plan cash flows.</a:t>
            </a:r>
          </a:p>
          <a:p>
            <a:pPr lvl="1">
              <a:spcBef>
                <a:spcPts val="0"/>
              </a:spcBef>
              <a:spcAft>
                <a:spcPts val="0"/>
              </a:spcAft>
            </a:pPr>
            <a:r>
              <a:rPr lang="en-US" sz="1800" dirty="0"/>
              <a:t>Lower interest than other finance option.</a:t>
            </a:r>
          </a:p>
          <a:p>
            <a:pPr lvl="1">
              <a:spcBef>
                <a:spcPts val="0"/>
              </a:spcBef>
              <a:spcAft>
                <a:spcPts val="0"/>
              </a:spcAft>
            </a:pPr>
            <a:r>
              <a:rPr lang="en-US" sz="1800" dirty="0"/>
              <a:t>Tax deductible against capital allowances.</a:t>
            </a:r>
          </a:p>
          <a:p>
            <a:pPr lvl="1">
              <a:spcBef>
                <a:spcPts val="0"/>
              </a:spcBef>
              <a:spcAft>
                <a:spcPts val="0"/>
              </a:spcAft>
            </a:pPr>
            <a:endParaRPr lang="en-US" sz="1800" dirty="0"/>
          </a:p>
          <a:p>
            <a:pPr marL="0" lvl="1" indent="0">
              <a:spcBef>
                <a:spcPts val="0"/>
              </a:spcBef>
              <a:spcAft>
                <a:spcPts val="0"/>
              </a:spcAft>
              <a:buNone/>
            </a:pPr>
            <a:r>
              <a:rPr lang="en-US" sz="1800" b="1" dirty="0"/>
              <a:t>Hire purchase </a:t>
            </a:r>
            <a:r>
              <a:rPr lang="en-US" sz="1800" dirty="0"/>
              <a:t>–</a:t>
            </a:r>
            <a:r>
              <a:rPr lang="en-US" sz="1800" b="1" dirty="0"/>
              <a:t> disadvantages</a:t>
            </a:r>
          </a:p>
          <a:p>
            <a:pPr lvl="1">
              <a:spcBef>
                <a:spcPts val="0"/>
              </a:spcBef>
              <a:spcAft>
                <a:spcPts val="0"/>
              </a:spcAft>
            </a:pPr>
            <a:r>
              <a:rPr lang="en-US" sz="1800" dirty="0"/>
              <a:t>Committed to making all payments.</a:t>
            </a:r>
          </a:p>
          <a:p>
            <a:pPr lvl="1">
              <a:spcBef>
                <a:spcPts val="0"/>
              </a:spcBef>
              <a:spcAft>
                <a:spcPts val="0"/>
              </a:spcAft>
            </a:pPr>
            <a:r>
              <a:rPr lang="en-US" sz="1800" dirty="0"/>
              <a:t>Higher cost than a cash purchase.</a:t>
            </a:r>
          </a:p>
          <a:p>
            <a:pPr lvl="1">
              <a:spcBef>
                <a:spcPts val="0"/>
              </a:spcBef>
              <a:spcAft>
                <a:spcPts val="0"/>
              </a:spcAft>
            </a:pPr>
            <a:r>
              <a:rPr lang="en-US" sz="1800" dirty="0"/>
              <a:t>Asset may depreciate faster than repayment schedule.</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The business will only legally own the asset once the final monthly installment is paid.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180747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Sources of finance: leasing (external)</a:t>
            </a:r>
          </a:p>
        </p:txBody>
      </p:sp>
      <p:sp>
        <p:nvSpPr>
          <p:cNvPr id="3" name="Content Placeholder 2"/>
          <p:cNvSpPr>
            <a:spLocks noGrp="1"/>
          </p:cNvSpPr>
          <p:nvPr>
            <p:ph sz="quarter" idx="10"/>
          </p:nvPr>
        </p:nvSpPr>
        <p:spPr>
          <a:xfrm>
            <a:off x="457200" y="1582496"/>
            <a:ext cx="8399276" cy="4248000"/>
          </a:xfrm>
        </p:spPr>
        <p:txBody>
          <a:bodyPr/>
          <a:lstStyle/>
          <a:p>
            <a:r>
              <a:rPr lang="en-US" sz="1800" dirty="0">
                <a:ea typeface="ＭＳ Ｐゴシック" pitchFamily="-105" charset="-128"/>
                <a:cs typeface="ＭＳ Ｐゴシック" pitchFamily="-105" charset="-128"/>
              </a:rPr>
              <a:t>Leasing is renting a business asset over a period time for regular rental payments.</a:t>
            </a:r>
          </a:p>
          <a:p>
            <a:pPr marL="0" lvl="1" indent="0">
              <a:buNone/>
            </a:pPr>
            <a:r>
              <a:rPr lang="en-US" sz="1800" b="1" dirty="0"/>
              <a:t>Leasing – advantages</a:t>
            </a:r>
          </a:p>
          <a:p>
            <a:pPr lvl="1">
              <a:spcBef>
                <a:spcPts val="0"/>
              </a:spcBef>
              <a:spcAft>
                <a:spcPts val="0"/>
              </a:spcAft>
            </a:pPr>
            <a:r>
              <a:rPr lang="en-US" sz="1800" dirty="0"/>
              <a:t>Tax deductible expense.</a:t>
            </a:r>
          </a:p>
          <a:p>
            <a:pPr lvl="1">
              <a:spcBef>
                <a:spcPts val="0"/>
              </a:spcBef>
              <a:spcAft>
                <a:spcPts val="0"/>
              </a:spcAft>
            </a:pPr>
            <a:r>
              <a:rPr lang="en-US" sz="1800" dirty="0"/>
              <a:t>No need to borrow money/use cash.</a:t>
            </a:r>
          </a:p>
          <a:p>
            <a:pPr lvl="1">
              <a:spcBef>
                <a:spcPts val="0"/>
              </a:spcBef>
              <a:spcAft>
                <a:spcPts val="0"/>
              </a:spcAft>
            </a:pPr>
            <a:r>
              <a:rPr lang="en-US" sz="1800" dirty="0"/>
              <a:t>Access higher standard of equipment.</a:t>
            </a:r>
          </a:p>
          <a:p>
            <a:pPr lvl="1">
              <a:spcBef>
                <a:spcPts val="0"/>
              </a:spcBef>
              <a:spcAft>
                <a:spcPts val="0"/>
              </a:spcAft>
            </a:pPr>
            <a:r>
              <a:rPr lang="en-US" sz="1800" dirty="0"/>
              <a:t>No maintenance costs/upgrade any time.</a:t>
            </a:r>
          </a:p>
          <a:p>
            <a:pPr marL="0" lvl="1" indent="0">
              <a:spcBef>
                <a:spcPts val="0"/>
              </a:spcBef>
              <a:spcAft>
                <a:spcPts val="0"/>
              </a:spcAft>
              <a:buNone/>
            </a:pPr>
            <a:endParaRPr lang="en-US" sz="1800" dirty="0"/>
          </a:p>
          <a:p>
            <a:pPr marL="0" lvl="1" indent="0">
              <a:spcBef>
                <a:spcPts val="0"/>
              </a:spcBef>
              <a:spcAft>
                <a:spcPts val="0"/>
              </a:spcAft>
              <a:buNone/>
            </a:pPr>
            <a:r>
              <a:rPr lang="en-US" sz="1800" b="1" dirty="0"/>
              <a:t>Hire purchase</a:t>
            </a:r>
            <a:r>
              <a:rPr lang="en-US" sz="1800" dirty="0"/>
              <a:t> – </a:t>
            </a:r>
            <a:r>
              <a:rPr lang="en-US" sz="1800" b="1" dirty="0"/>
              <a:t>disadvantages</a:t>
            </a:r>
          </a:p>
          <a:p>
            <a:pPr lvl="1">
              <a:spcBef>
                <a:spcPts val="0"/>
              </a:spcBef>
              <a:spcAft>
                <a:spcPts val="0"/>
              </a:spcAft>
            </a:pPr>
            <a:r>
              <a:rPr lang="en-US" sz="1800" dirty="0"/>
              <a:t>Cannot  claim capital tax allowance.</a:t>
            </a:r>
            <a:endParaRPr lang="en-US" sz="1800" dirty="0">
              <a:ea typeface="ＭＳ Ｐゴシック" pitchFamily="-105" charset="-128"/>
              <a:cs typeface="ＭＳ Ｐゴシック" pitchFamily="-105" charset="-128"/>
            </a:endParaRPr>
          </a:p>
          <a:p>
            <a:pPr lvl="1">
              <a:spcBef>
                <a:spcPts val="0"/>
              </a:spcBef>
              <a:spcAft>
                <a:spcPts val="0"/>
              </a:spcAft>
            </a:pPr>
            <a:r>
              <a:rPr lang="en-US" sz="1800" dirty="0"/>
              <a:t>Locked into long term/inflexible agreement.</a:t>
            </a:r>
          </a:p>
          <a:p>
            <a:pPr lvl="1">
              <a:spcBef>
                <a:spcPts val="0"/>
              </a:spcBef>
              <a:spcAft>
                <a:spcPts val="0"/>
              </a:spcAft>
            </a:pPr>
            <a:r>
              <a:rPr lang="en-US" sz="1800" dirty="0"/>
              <a:t>Long term may be more expensive than buying.</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No matter how long or how much is paid, the business will never own the asset.</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218406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Sources of finance: government (external)</a:t>
            </a:r>
          </a:p>
        </p:txBody>
      </p:sp>
      <p:sp>
        <p:nvSpPr>
          <p:cNvPr id="3" name="Content Placeholder 2"/>
          <p:cNvSpPr>
            <a:spLocks noGrp="1"/>
          </p:cNvSpPr>
          <p:nvPr>
            <p:ph sz="quarter" idx="10"/>
          </p:nvPr>
        </p:nvSpPr>
        <p:spPr>
          <a:xfrm>
            <a:off x="457200" y="1556792"/>
            <a:ext cx="8229600" cy="4248000"/>
          </a:xfrm>
        </p:spPr>
        <p:txBody>
          <a:bodyPr/>
          <a:lstStyle/>
          <a:p>
            <a:r>
              <a:rPr lang="en-US" sz="1800" dirty="0">
                <a:ea typeface="ＭＳ Ｐゴシック" pitchFamily="-105" charset="-128"/>
                <a:cs typeface="ＭＳ Ｐゴシック" pitchFamily="-105" charset="-128"/>
              </a:rPr>
              <a:t>Governments offer main types of funding support to businesses, dependent on government objectives (increase employment) and state of the economy (boom or recession).</a:t>
            </a:r>
          </a:p>
          <a:p>
            <a:r>
              <a:rPr lang="en-US" sz="1800" b="1" dirty="0">
                <a:ea typeface="ＭＳ Ｐゴシック" pitchFamily="-105" charset="-128"/>
                <a:cs typeface="ＭＳ Ｐゴシック" pitchFamily="-105" charset="-128"/>
              </a:rPr>
              <a:t>TWO main types of business funding support</a:t>
            </a:r>
          </a:p>
          <a:p>
            <a:pPr lvl="1">
              <a:spcBef>
                <a:spcPts val="0"/>
              </a:spcBef>
              <a:spcAft>
                <a:spcPts val="0"/>
              </a:spcAft>
            </a:pPr>
            <a:r>
              <a:rPr lang="en-US" sz="1800" dirty="0"/>
              <a:t>Start-up loans: expected to be repaid in specified time period.</a:t>
            </a:r>
          </a:p>
          <a:p>
            <a:pPr marL="0" lvl="1" indent="0">
              <a:spcBef>
                <a:spcPts val="0"/>
              </a:spcBef>
              <a:spcAft>
                <a:spcPts val="0"/>
              </a:spcAft>
              <a:buNone/>
            </a:pPr>
            <a:endParaRPr lang="en-US" sz="1800" dirty="0"/>
          </a:p>
          <a:p>
            <a:pPr lvl="1">
              <a:spcBef>
                <a:spcPts val="0"/>
              </a:spcBef>
              <a:spcAft>
                <a:spcPts val="0"/>
              </a:spcAft>
            </a:pPr>
            <a:r>
              <a:rPr lang="en-US" sz="1800" dirty="0"/>
              <a:t>Grant funding: not expected to be repaid BUT:</a:t>
            </a:r>
          </a:p>
          <a:p>
            <a:pPr lvl="4">
              <a:spcBef>
                <a:spcPts val="0"/>
              </a:spcBef>
              <a:spcAft>
                <a:spcPts val="0"/>
              </a:spcAft>
              <a:buClr>
                <a:srgbClr val="0070C0"/>
              </a:buClr>
              <a:buFont typeface="Arial" panose="020B0604020202020204" pitchFamily="34" charset="0"/>
              <a:buChar char="‒"/>
            </a:pPr>
            <a:r>
              <a:rPr lang="en-US" sz="1800" dirty="0">
                <a:ea typeface="ＭＳ Ｐゴシック" pitchFamily="-105" charset="-128"/>
                <a:cs typeface="ＭＳ Ｐゴシック" pitchFamily="-105" charset="-128"/>
              </a:rPr>
              <a:t>may have to meet  eligibility criteria to be able to apply.</a:t>
            </a:r>
          </a:p>
          <a:p>
            <a:pPr lvl="4">
              <a:spcBef>
                <a:spcPts val="0"/>
              </a:spcBef>
              <a:spcAft>
                <a:spcPts val="0"/>
              </a:spcAft>
              <a:buClr>
                <a:srgbClr val="0070C0"/>
              </a:buClr>
              <a:buFont typeface="Arial" panose="020B0604020202020204" pitchFamily="34" charset="0"/>
              <a:buChar char="‒"/>
            </a:pPr>
            <a:r>
              <a:rPr lang="en-US" sz="1800" dirty="0">
                <a:ea typeface="ＭＳ Ｐゴシック" pitchFamily="-105" charset="-128"/>
                <a:cs typeface="ＭＳ Ｐゴシック" pitchFamily="-105" charset="-128"/>
              </a:rPr>
              <a:t>need to be for a specific purpose (</a:t>
            </a:r>
            <a:r>
              <a:rPr lang="en-US" sz="1800" dirty="0" err="1">
                <a:ea typeface="ＭＳ Ｐゴシック" pitchFamily="-105" charset="-128"/>
                <a:cs typeface="ＭＳ Ｐゴシック" pitchFamily="-105" charset="-128"/>
              </a:rPr>
              <a:t>eg</a:t>
            </a:r>
            <a:r>
              <a:rPr lang="en-US" sz="1800" dirty="0">
                <a:ea typeface="ＭＳ Ｐゴシック" pitchFamily="-105" charset="-128"/>
                <a:cs typeface="ＭＳ Ｐゴシック" pitchFamily="-105" charset="-128"/>
              </a:rPr>
              <a:t> research and development).</a:t>
            </a:r>
          </a:p>
          <a:p>
            <a:pPr lvl="4">
              <a:spcBef>
                <a:spcPts val="0"/>
              </a:spcBef>
              <a:spcAft>
                <a:spcPts val="0"/>
              </a:spcAft>
              <a:buClr>
                <a:srgbClr val="0070C0"/>
              </a:buClr>
              <a:buFont typeface="Arial" panose="020B0604020202020204" pitchFamily="34" charset="0"/>
              <a:buChar char="‒"/>
            </a:pPr>
            <a:r>
              <a:rPr lang="en-US" sz="1800" dirty="0">
                <a:ea typeface="ＭＳ Ｐゴシック" pitchFamily="-105" charset="-128"/>
                <a:cs typeface="ＭＳ Ｐゴシック" pitchFamily="-105" charset="-128"/>
              </a:rPr>
              <a:t>may have to match fund £ for £ (</a:t>
            </a:r>
            <a:r>
              <a:rPr lang="en-US" sz="1800" dirty="0" err="1">
                <a:ea typeface="ＭＳ Ｐゴシック" pitchFamily="-105" charset="-128"/>
                <a:cs typeface="ＭＳ Ｐゴシック" pitchFamily="-105" charset="-128"/>
              </a:rPr>
              <a:t>eg</a:t>
            </a:r>
            <a:r>
              <a:rPr lang="en-US" sz="1800" dirty="0">
                <a:ea typeface="ＭＳ Ｐゴシック" pitchFamily="-105" charset="-128"/>
                <a:cs typeface="ＭＳ Ｐゴシック" pitchFamily="-105" charset="-128"/>
              </a:rPr>
              <a:t> £10K grant with £10K owner’s investment).	   </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Competition for grant applications is ferocious. Some organisations use professional bid writers to help them access this funding.</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091236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Sources of finance: government start-up loans (external)</a:t>
            </a:r>
          </a:p>
        </p:txBody>
      </p:sp>
      <p:sp>
        <p:nvSpPr>
          <p:cNvPr id="3" name="Content Placeholder 2"/>
          <p:cNvSpPr>
            <a:spLocks noGrp="1"/>
          </p:cNvSpPr>
          <p:nvPr>
            <p:ph sz="quarter" idx="10"/>
          </p:nvPr>
        </p:nvSpPr>
        <p:spPr>
          <a:xfrm>
            <a:off x="457200" y="1582496"/>
            <a:ext cx="8568952" cy="4248000"/>
          </a:xfrm>
        </p:spPr>
        <p:txBody>
          <a:bodyPr/>
          <a:lstStyle/>
          <a:p>
            <a:pPr marL="0" lvl="1" indent="0">
              <a:buNone/>
            </a:pPr>
            <a:r>
              <a:rPr lang="en-GB" dirty="0"/>
              <a:t>UK Government start-up loans are personal loans taken out by entrepreneurs. Not secured against assets and don’t need a guarantor. </a:t>
            </a:r>
            <a:endParaRPr lang="en-US" dirty="0"/>
          </a:p>
          <a:p>
            <a:r>
              <a:rPr lang="en-US" b="1" dirty="0"/>
              <a:t>Start-up loans</a:t>
            </a:r>
            <a:endParaRPr lang="en-US" b="1" dirty="0">
              <a:ea typeface="ＭＳ Ｐゴシック" pitchFamily="-105" charset="-128"/>
              <a:cs typeface="ＭＳ Ｐゴシック" pitchFamily="-105" charset="-128"/>
            </a:endParaRPr>
          </a:p>
          <a:p>
            <a:pPr lvl="1">
              <a:spcBef>
                <a:spcPts val="0"/>
              </a:spcBef>
              <a:spcAft>
                <a:spcPts val="0"/>
              </a:spcAft>
            </a:pPr>
            <a:r>
              <a:rPr lang="en-US" dirty="0"/>
              <a:t>Can borrow £500–£25K.</a:t>
            </a:r>
          </a:p>
          <a:p>
            <a:pPr lvl="1">
              <a:spcBef>
                <a:spcPts val="0"/>
              </a:spcBef>
              <a:spcAft>
                <a:spcPts val="0"/>
              </a:spcAft>
            </a:pPr>
            <a:r>
              <a:rPr lang="en-US" dirty="0"/>
              <a:t>Fixed interest rate at 6%.</a:t>
            </a:r>
          </a:p>
          <a:p>
            <a:pPr lvl="1">
              <a:spcBef>
                <a:spcPts val="0"/>
              </a:spcBef>
              <a:spcAft>
                <a:spcPts val="0"/>
              </a:spcAft>
            </a:pPr>
            <a:r>
              <a:rPr lang="en-US" dirty="0"/>
              <a:t>Repayment term 1–5 years.</a:t>
            </a:r>
          </a:p>
          <a:p>
            <a:pPr lvl="1">
              <a:spcBef>
                <a:spcPts val="0"/>
              </a:spcBef>
              <a:spcAft>
                <a:spcPts val="0"/>
              </a:spcAft>
            </a:pPr>
            <a:r>
              <a:rPr lang="en-US" dirty="0"/>
              <a:t>No application or start-up fees.</a:t>
            </a:r>
          </a:p>
          <a:p>
            <a:pPr lvl="1">
              <a:spcBef>
                <a:spcPts val="0"/>
              </a:spcBef>
              <a:spcAft>
                <a:spcPts val="0"/>
              </a:spcAft>
            </a:pPr>
            <a:r>
              <a:rPr lang="en-US" dirty="0"/>
              <a:t>Free mentoring first 12 months.</a:t>
            </a:r>
          </a:p>
          <a:p>
            <a:pPr lvl="1">
              <a:spcBef>
                <a:spcPts val="0"/>
              </a:spcBef>
              <a:spcAft>
                <a:spcPts val="0"/>
              </a:spcAft>
            </a:pPr>
            <a:r>
              <a:rPr lang="en-US" dirty="0"/>
              <a:t>Free business templates and guidance.</a:t>
            </a:r>
          </a:p>
          <a:p>
            <a:pPr marL="0" lvl="1" indent="0">
              <a:spcBef>
                <a:spcPts val="0"/>
              </a:spcBef>
              <a:spcAft>
                <a:spcPts val="0"/>
              </a:spcAft>
              <a:buNone/>
            </a:pPr>
            <a:endParaRPr lang="en-US" dirty="0"/>
          </a:p>
          <a:p>
            <a:pPr marL="0" lvl="1" indent="0">
              <a:spcBef>
                <a:spcPts val="0"/>
              </a:spcBef>
              <a:spcAft>
                <a:spcPts val="0"/>
              </a:spcAft>
              <a:buNone/>
            </a:pPr>
            <a:r>
              <a:rPr lang="en-US" dirty="0"/>
              <a:t>Partners can each apply for a start-up loan in their own name to a maximum of £100,000 per business.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674166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Sources of finance: government start-up loans (external)</a:t>
            </a:r>
          </a:p>
        </p:txBody>
      </p:sp>
      <p:sp>
        <p:nvSpPr>
          <p:cNvPr id="3" name="Content Placeholder 2"/>
          <p:cNvSpPr>
            <a:spLocks noGrp="1"/>
          </p:cNvSpPr>
          <p:nvPr>
            <p:ph sz="quarter" idx="10"/>
          </p:nvPr>
        </p:nvSpPr>
        <p:spPr>
          <a:xfrm>
            <a:off x="457200" y="1582496"/>
            <a:ext cx="8568952" cy="4248000"/>
          </a:xfrm>
        </p:spPr>
        <p:txBody>
          <a:bodyPr/>
          <a:lstStyle/>
          <a:p>
            <a:pPr marL="0" lvl="1" indent="0">
              <a:buNone/>
            </a:pPr>
            <a:r>
              <a:rPr lang="en-GB" sz="1800" dirty="0"/>
              <a:t>Loans always have to be repaid, regardless of the source. </a:t>
            </a:r>
            <a:endParaRPr lang="en-US" sz="1800" dirty="0"/>
          </a:p>
          <a:p>
            <a:r>
              <a:rPr lang="en-US" sz="1800" b="1" dirty="0"/>
              <a:t>Start-up loans – advantages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Fixed 6% interest rate- certainty aids planning.</a:t>
            </a:r>
          </a:p>
          <a:p>
            <a:pPr lvl="1">
              <a:spcBef>
                <a:spcPts val="0"/>
              </a:spcBef>
              <a:spcAft>
                <a:spcPts val="0"/>
              </a:spcAft>
            </a:pPr>
            <a:r>
              <a:rPr lang="en-US" sz="1800" dirty="0"/>
              <a:t>Less stringent credit history requirements.</a:t>
            </a:r>
          </a:p>
          <a:p>
            <a:pPr lvl="1">
              <a:spcBef>
                <a:spcPts val="0"/>
              </a:spcBef>
              <a:spcAft>
                <a:spcPts val="0"/>
              </a:spcAft>
            </a:pPr>
            <a:r>
              <a:rPr lang="en-US" sz="1800" dirty="0"/>
              <a:t>No penalties in early repayment of debt.</a:t>
            </a:r>
          </a:p>
          <a:p>
            <a:pPr marL="0" lvl="1" indent="0">
              <a:spcBef>
                <a:spcPts val="0"/>
              </a:spcBef>
              <a:spcAft>
                <a:spcPts val="0"/>
              </a:spcAft>
              <a:buNone/>
            </a:pPr>
            <a:endParaRPr lang="en-US" sz="1800" dirty="0"/>
          </a:p>
          <a:p>
            <a:pPr marL="0" lvl="1" indent="0">
              <a:spcBef>
                <a:spcPts val="0"/>
              </a:spcBef>
              <a:spcAft>
                <a:spcPts val="0"/>
              </a:spcAft>
              <a:buNone/>
            </a:pPr>
            <a:r>
              <a:rPr lang="en-US" sz="1800" b="1" dirty="0"/>
              <a:t>Start-up loans – disadvantages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Limited pool of lenders in the scheme.</a:t>
            </a:r>
          </a:p>
          <a:p>
            <a:pPr lvl="1">
              <a:spcBef>
                <a:spcPts val="0"/>
              </a:spcBef>
              <a:spcAft>
                <a:spcPts val="0"/>
              </a:spcAft>
            </a:pPr>
            <a:r>
              <a:rPr lang="en-US" sz="1800" dirty="0"/>
              <a:t>Administration red tape can be onerous.</a:t>
            </a:r>
          </a:p>
          <a:p>
            <a:pPr lvl="1">
              <a:spcBef>
                <a:spcPts val="0"/>
              </a:spcBef>
              <a:spcAft>
                <a:spcPts val="0"/>
              </a:spcAft>
            </a:pPr>
            <a:r>
              <a:rPr lang="en-US" sz="1800" dirty="0"/>
              <a:t>Time taken for loan approval compared to banks.</a:t>
            </a:r>
          </a:p>
          <a:p>
            <a:pPr marL="0" lvl="1" indent="0">
              <a:spcBef>
                <a:spcPts val="0"/>
              </a:spcBef>
              <a:spcAft>
                <a:spcPts val="0"/>
              </a:spcAft>
              <a:buNone/>
            </a:pPr>
            <a:endParaRPr lang="en-US" sz="1800" dirty="0"/>
          </a:p>
          <a:p>
            <a:pPr marL="0" lvl="1" indent="0">
              <a:spcBef>
                <a:spcPts val="0"/>
              </a:spcBef>
              <a:spcAft>
                <a:spcPts val="0"/>
              </a:spcAft>
              <a:buNone/>
            </a:pPr>
            <a:r>
              <a:rPr lang="en-US" sz="1800" dirty="0"/>
              <a:t>Start-up  loans are a personal loan in your own name. Whilst they may not be secured against assets, they do affect your credit rating if not paid on time.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6374638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Sources of finance: government grants (external)</a:t>
            </a:r>
          </a:p>
        </p:txBody>
      </p:sp>
      <p:sp>
        <p:nvSpPr>
          <p:cNvPr id="3" name="Content Placeholder 2"/>
          <p:cNvSpPr>
            <a:spLocks noGrp="1"/>
          </p:cNvSpPr>
          <p:nvPr>
            <p:ph sz="quarter" idx="10"/>
          </p:nvPr>
        </p:nvSpPr>
        <p:spPr>
          <a:xfrm>
            <a:off x="457200" y="1582496"/>
            <a:ext cx="8568952" cy="4248000"/>
          </a:xfrm>
        </p:spPr>
        <p:txBody>
          <a:bodyPr/>
          <a:lstStyle/>
          <a:p>
            <a:pPr marL="0" lvl="1" indent="0">
              <a:buNone/>
            </a:pPr>
            <a:r>
              <a:rPr lang="en-GB" sz="1800" dirty="0"/>
              <a:t>Grant funding is available to support projects that align with government priorities.</a:t>
            </a:r>
            <a:endParaRPr lang="en-US" sz="1800" dirty="0"/>
          </a:p>
          <a:p>
            <a:r>
              <a:rPr lang="en-US" sz="1800" b="1" dirty="0"/>
              <a:t>Grants – advantages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Never expect to be repaid. </a:t>
            </a:r>
          </a:p>
          <a:p>
            <a:pPr lvl="1">
              <a:spcBef>
                <a:spcPts val="0"/>
              </a:spcBef>
              <a:spcAft>
                <a:spcPts val="0"/>
              </a:spcAft>
            </a:pPr>
            <a:r>
              <a:rPr lang="en-US" sz="1800" dirty="0"/>
              <a:t>No loss of equity ownership.</a:t>
            </a:r>
          </a:p>
          <a:p>
            <a:pPr lvl="1">
              <a:spcBef>
                <a:spcPts val="0"/>
              </a:spcBef>
              <a:spcAft>
                <a:spcPts val="0"/>
              </a:spcAft>
            </a:pPr>
            <a:r>
              <a:rPr lang="en-US" sz="1800" dirty="0"/>
              <a:t>Credibility in wining funding bids.</a:t>
            </a:r>
          </a:p>
          <a:p>
            <a:pPr marL="0" lvl="1" indent="0">
              <a:spcBef>
                <a:spcPts val="0"/>
              </a:spcBef>
              <a:spcAft>
                <a:spcPts val="0"/>
              </a:spcAft>
              <a:buNone/>
            </a:pPr>
            <a:endParaRPr lang="en-US" sz="1800" dirty="0"/>
          </a:p>
          <a:p>
            <a:pPr marL="0" lvl="1" indent="0">
              <a:spcBef>
                <a:spcPts val="0"/>
              </a:spcBef>
              <a:spcAft>
                <a:spcPts val="0"/>
              </a:spcAft>
              <a:buNone/>
            </a:pPr>
            <a:r>
              <a:rPr lang="en-US" sz="1800" b="1" dirty="0"/>
              <a:t>Grants </a:t>
            </a:r>
            <a:r>
              <a:rPr lang="en-US" sz="1800" dirty="0"/>
              <a:t>–</a:t>
            </a:r>
            <a:r>
              <a:rPr lang="en-US" sz="1800" b="1" dirty="0"/>
              <a:t> disadvantages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Short tern solution- unsustainable in long term.</a:t>
            </a:r>
          </a:p>
          <a:p>
            <a:pPr lvl="1">
              <a:spcBef>
                <a:spcPts val="0"/>
              </a:spcBef>
              <a:spcAft>
                <a:spcPts val="0"/>
              </a:spcAft>
            </a:pPr>
            <a:r>
              <a:rPr lang="en-US" sz="1800" dirty="0"/>
              <a:t>Writing grant funding bids is onerous and time consuming.</a:t>
            </a:r>
          </a:p>
          <a:p>
            <a:pPr lvl="1">
              <a:spcBef>
                <a:spcPts val="0"/>
              </a:spcBef>
              <a:spcAft>
                <a:spcPts val="0"/>
              </a:spcAft>
            </a:pPr>
            <a:r>
              <a:rPr lang="en-US" sz="1800" dirty="0"/>
              <a:t>Contractually bound to achieve objectives (can claw back funding).</a:t>
            </a:r>
          </a:p>
          <a:p>
            <a:pPr lvl="1">
              <a:spcBef>
                <a:spcPts val="0"/>
              </a:spcBef>
              <a:spcAft>
                <a:spcPts val="0"/>
              </a:spcAft>
            </a:pPr>
            <a:r>
              <a:rPr lang="en-US" sz="1800" dirty="0"/>
              <a:t>Time and resources to administer tracking and evidence progress, accounting for every penny of funding received.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122" name="Picture 2">
            <a:extLst>
              <a:ext uri="{FF2B5EF4-FFF2-40B4-BE49-F238E27FC236}">
                <a16:creationId xmlns:a16="http://schemas.microsoft.com/office/drawing/2014/main" id="{B09632BA-3A6E-C151-0A85-B173209376E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724128" y="2041797"/>
            <a:ext cx="3146013" cy="2101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5917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Other sources of finance: donations (external)</a:t>
            </a:r>
          </a:p>
        </p:txBody>
      </p:sp>
      <p:sp>
        <p:nvSpPr>
          <p:cNvPr id="3" name="Content Placeholder 2"/>
          <p:cNvSpPr>
            <a:spLocks noGrp="1"/>
          </p:cNvSpPr>
          <p:nvPr>
            <p:ph sz="quarter" idx="10"/>
          </p:nvPr>
        </p:nvSpPr>
        <p:spPr>
          <a:xfrm>
            <a:off x="467544" y="1428370"/>
            <a:ext cx="8568952" cy="4248000"/>
          </a:xfrm>
        </p:spPr>
        <p:txBody>
          <a:bodyPr/>
          <a:lstStyle/>
          <a:p>
            <a:pPr marL="0" lvl="1" indent="0">
              <a:buNone/>
            </a:pPr>
            <a:r>
              <a:rPr lang="en-US" sz="1800" dirty="0"/>
              <a:t>Donations are generally recognised as something given to a charity (especially money). But it’s possible to donate someone money to start a business.</a:t>
            </a:r>
          </a:p>
          <a:p>
            <a:pPr marL="0" lvl="1" indent="0">
              <a:buNone/>
            </a:pPr>
            <a:r>
              <a:rPr lang="en-US" sz="1800" b="1" dirty="0"/>
              <a:t>Donations for start-up funds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Gift a sum of money to an individual.</a:t>
            </a:r>
          </a:p>
          <a:p>
            <a:pPr lvl="1">
              <a:spcBef>
                <a:spcPts val="0"/>
              </a:spcBef>
              <a:spcAft>
                <a:spcPts val="0"/>
              </a:spcAft>
            </a:pPr>
            <a:r>
              <a:rPr lang="en-US" sz="1800" dirty="0"/>
              <a:t>Clearly document in a letter/statement.</a:t>
            </a:r>
          </a:p>
          <a:p>
            <a:pPr lvl="1">
              <a:spcBef>
                <a:spcPts val="0"/>
              </a:spcBef>
              <a:spcAft>
                <a:spcPts val="0"/>
              </a:spcAft>
            </a:pPr>
            <a:r>
              <a:rPr lang="en-US" sz="1800" dirty="0"/>
              <a:t>Giver/receiver keep copy for tax purposes.</a:t>
            </a:r>
          </a:p>
          <a:p>
            <a:pPr lvl="1">
              <a:spcBef>
                <a:spcPts val="0"/>
              </a:spcBef>
              <a:spcAft>
                <a:spcPts val="0"/>
              </a:spcAft>
            </a:pPr>
            <a:r>
              <a:rPr lang="en-US" sz="1800" dirty="0"/>
              <a:t>State it is a gift – NOT a tax-free loan.</a:t>
            </a:r>
          </a:p>
          <a:p>
            <a:pPr lvl="1">
              <a:spcBef>
                <a:spcPts val="0"/>
              </a:spcBef>
              <a:spcAft>
                <a:spcPts val="0"/>
              </a:spcAft>
            </a:pPr>
            <a:r>
              <a:rPr lang="en-US" sz="1800" dirty="0"/>
              <a:t>Gift is not counted as income by HMRC.</a:t>
            </a:r>
          </a:p>
          <a:p>
            <a:pPr lvl="1">
              <a:spcBef>
                <a:spcPts val="0"/>
              </a:spcBef>
              <a:spcAft>
                <a:spcPts val="0"/>
              </a:spcAft>
            </a:pPr>
            <a:r>
              <a:rPr lang="en-US" sz="1800" dirty="0"/>
              <a:t>Revenue generated as result of gift = income. </a:t>
            </a:r>
          </a:p>
          <a:p>
            <a:pPr lvl="1">
              <a:spcBef>
                <a:spcPts val="0"/>
              </a:spcBef>
              <a:spcAft>
                <a:spcPts val="0"/>
              </a:spcAft>
            </a:pPr>
            <a:r>
              <a:rPr lang="en-US" sz="1800" dirty="0"/>
              <a:t>Limited companies cannot accept donations.</a:t>
            </a:r>
          </a:p>
          <a:p>
            <a:pPr marL="0" lvl="1" indent="0">
              <a:spcBef>
                <a:spcPts val="0"/>
              </a:spcBef>
              <a:spcAft>
                <a:spcPts val="0"/>
              </a:spcAft>
              <a:buNone/>
            </a:pPr>
            <a:endParaRPr lang="en-US" sz="1800" dirty="0"/>
          </a:p>
          <a:p>
            <a:pPr marL="0" lvl="1" indent="0">
              <a:spcBef>
                <a:spcPts val="0"/>
              </a:spcBef>
              <a:spcAft>
                <a:spcPts val="0"/>
              </a:spcAft>
              <a:buNone/>
            </a:pPr>
            <a:r>
              <a:rPr lang="en-US" sz="1800" dirty="0"/>
              <a:t>Anti-money-laundering legislation demands the source of money is traceable and transparent to prove it is not from criminal activity. Copies of savings account, bank statement, showing source of money is required. Untraceable cash is not acceptable.</a:t>
            </a:r>
          </a:p>
          <a:p>
            <a:pPr marL="0" lvl="1" indent="0">
              <a:buNone/>
            </a:pPr>
            <a:endParaRPr lang="en-US" sz="1800"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146" name="Picture 2">
            <a:extLst>
              <a:ext uri="{FF2B5EF4-FFF2-40B4-BE49-F238E27FC236}">
                <a16:creationId xmlns:a16="http://schemas.microsoft.com/office/drawing/2014/main" id="{D98BB64E-9048-7CBE-5EB9-325C39ED86A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484633" y="2302804"/>
            <a:ext cx="3371843" cy="2252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0411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8598"/>
            <a:ext cx="8686800" cy="382588"/>
          </a:xfrm>
        </p:spPr>
        <p:txBody>
          <a:bodyPr/>
          <a:lstStyle/>
          <a:p>
            <a:r>
              <a:rPr lang="en-US" dirty="0"/>
              <a:t>Other sources of finance – venture capital (external)</a:t>
            </a:r>
          </a:p>
        </p:txBody>
      </p:sp>
      <p:sp>
        <p:nvSpPr>
          <p:cNvPr id="3" name="Content Placeholder 2"/>
          <p:cNvSpPr>
            <a:spLocks noGrp="1"/>
          </p:cNvSpPr>
          <p:nvPr>
            <p:ph sz="quarter" idx="10"/>
          </p:nvPr>
        </p:nvSpPr>
        <p:spPr>
          <a:xfrm>
            <a:off x="457200" y="1582496"/>
            <a:ext cx="8399276" cy="4248000"/>
          </a:xfrm>
        </p:spPr>
        <p:txBody>
          <a:bodyPr/>
          <a:lstStyle/>
          <a:p>
            <a:pPr>
              <a:spcBef>
                <a:spcPts val="0"/>
              </a:spcBef>
              <a:spcAft>
                <a:spcPts val="0"/>
              </a:spcAft>
            </a:pPr>
            <a:r>
              <a:rPr lang="en-US" dirty="0">
                <a:ea typeface="ＭＳ Ｐゴシック" pitchFamily="-105" charset="-128"/>
                <a:cs typeface="ＭＳ Ｐゴシック" pitchFamily="-105" charset="-128"/>
              </a:rPr>
              <a:t>Venture capital (VC) is private finance offered by investors to start-up, early stage and emerging business showing potential for high growth. </a:t>
            </a:r>
          </a:p>
          <a:p>
            <a:pPr>
              <a:spcBef>
                <a:spcPts val="0"/>
              </a:spcBef>
              <a:spcAft>
                <a:spcPts val="0"/>
              </a:spcAft>
            </a:pPr>
            <a:r>
              <a:rPr lang="en-US" dirty="0">
                <a:ea typeface="ＭＳ Ｐゴシック" pitchFamily="-105" charset="-128"/>
                <a:cs typeface="ＭＳ Ｐゴシック" pitchFamily="-105" charset="-128"/>
              </a:rPr>
              <a:t> </a:t>
            </a:r>
          </a:p>
          <a:p>
            <a:pPr>
              <a:spcBef>
                <a:spcPts val="0"/>
              </a:spcBef>
              <a:spcAft>
                <a:spcPts val="0"/>
              </a:spcAft>
            </a:pPr>
            <a:endParaRPr lang="en-US" dirty="0"/>
          </a:p>
          <a:p>
            <a:pPr marL="0" lvl="1" indent="0">
              <a:spcBef>
                <a:spcPts val="0"/>
              </a:spcBef>
              <a:spcAft>
                <a:spcPts val="0"/>
              </a:spcAft>
              <a:buNone/>
            </a:pPr>
            <a:r>
              <a:rPr lang="en-US" b="1" dirty="0"/>
              <a:t>Venture capital funders:</a:t>
            </a:r>
          </a:p>
          <a:p>
            <a:pPr lvl="1">
              <a:spcBef>
                <a:spcPts val="0"/>
              </a:spcBef>
              <a:spcAft>
                <a:spcPts val="0"/>
              </a:spcAft>
            </a:pPr>
            <a:r>
              <a:rPr lang="en-US" dirty="0"/>
              <a:t>venture capital companies.</a:t>
            </a:r>
          </a:p>
          <a:p>
            <a:pPr lvl="1">
              <a:spcBef>
                <a:spcPts val="0"/>
              </a:spcBef>
              <a:spcAft>
                <a:spcPts val="0"/>
              </a:spcAft>
            </a:pPr>
            <a:r>
              <a:rPr lang="en-US" dirty="0"/>
              <a:t>investment banking </a:t>
            </a:r>
            <a:r>
              <a:rPr lang="en-US" dirty="0" err="1"/>
              <a:t>organisations</a:t>
            </a:r>
            <a:r>
              <a:rPr lang="en-US" dirty="0"/>
              <a:t>.</a:t>
            </a:r>
          </a:p>
          <a:p>
            <a:pPr lvl="1">
              <a:spcBef>
                <a:spcPts val="0"/>
              </a:spcBef>
              <a:spcAft>
                <a:spcPts val="0"/>
              </a:spcAft>
            </a:pPr>
            <a:r>
              <a:rPr lang="en-US" dirty="0"/>
              <a:t>pooled investments in high-growth companies.</a:t>
            </a:r>
          </a:p>
          <a:p>
            <a:pPr lvl="1">
              <a:spcBef>
                <a:spcPts val="0"/>
              </a:spcBef>
              <a:spcAft>
                <a:spcPts val="0"/>
              </a:spcAft>
            </a:pPr>
            <a:r>
              <a:rPr lang="en-US" dirty="0"/>
              <a:t>only accredited investors accepted to VC pools.</a:t>
            </a:r>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Venture capital can be offered to individual entrepreneurs and companies at different stages of the business evolution. Often used for seed funding or early stage to boost the capacity of the business to grow rapidly.</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7170" name="Picture 2">
            <a:extLst>
              <a:ext uri="{FF2B5EF4-FFF2-40B4-BE49-F238E27FC236}">
                <a16:creationId xmlns:a16="http://schemas.microsoft.com/office/drawing/2014/main" id="{E529C4A3-72B6-BAE1-7897-6AB16309427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186601" y="2708920"/>
            <a:ext cx="2790587" cy="1864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007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US" dirty="0"/>
              <a:t>Discuss the different types of finance available.</a:t>
            </a:r>
          </a:p>
          <a:p>
            <a:pPr lvl="1"/>
            <a:r>
              <a:rPr lang="en-US" dirty="0"/>
              <a:t>Explain the advantages and disadvantages of different types of finance. </a:t>
            </a:r>
          </a:p>
          <a:p>
            <a:pPr lvl="1"/>
            <a:r>
              <a:rPr lang="en-US" dirty="0"/>
              <a:t>Discuss potential risks of taking finance from different sources.</a:t>
            </a:r>
          </a:p>
          <a:p>
            <a:pPr lvl="1"/>
            <a:r>
              <a:rPr lang="en-US" dirty="0"/>
              <a:t>Consider the speed different types of finance can be accessed.</a:t>
            </a:r>
          </a:p>
          <a:p>
            <a:pPr lvl="1"/>
            <a:r>
              <a:rPr lang="en-US" dirty="0"/>
              <a:t>Explain reasons why organisations may need to access finance.</a:t>
            </a:r>
          </a:p>
          <a:p>
            <a:pPr marL="0" lvl="1" indent="0">
              <a:buNone/>
            </a:pPr>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sources of finance – venture capital (external)</a:t>
            </a:r>
          </a:p>
        </p:txBody>
      </p:sp>
      <p:sp>
        <p:nvSpPr>
          <p:cNvPr id="3" name="Content Placeholder 2"/>
          <p:cNvSpPr>
            <a:spLocks noGrp="1"/>
          </p:cNvSpPr>
          <p:nvPr>
            <p:ph sz="quarter" idx="10"/>
          </p:nvPr>
        </p:nvSpPr>
        <p:spPr/>
        <p:txBody>
          <a:bodyPr/>
          <a:lstStyle/>
          <a:p>
            <a:r>
              <a:rPr lang="en-GB" sz="1800" dirty="0"/>
              <a:t>Venture capital funding needs to be weighed very carefully – risks and rewards.</a:t>
            </a:r>
            <a:endParaRPr lang="en-US" sz="1800" dirty="0"/>
          </a:p>
          <a:p>
            <a:endParaRPr lang="en-US" sz="1800" dirty="0"/>
          </a:p>
          <a:p>
            <a:endParaRPr lang="en-US" sz="1800" dirty="0"/>
          </a:p>
          <a:p>
            <a:endParaRPr lang="en-US" sz="1800" dirty="0"/>
          </a:p>
          <a:p>
            <a:endParaRPr lang="en-US" sz="1800" dirty="0"/>
          </a:p>
          <a:p>
            <a:endParaRPr lang="en-US" sz="1800" dirty="0"/>
          </a:p>
          <a:p>
            <a:endParaRPr lang="en-GB" sz="1800" dirty="0"/>
          </a:p>
          <a:p>
            <a:r>
              <a:rPr lang="en-GB" sz="1800" dirty="0"/>
              <a:t>Venture capital works well for businesses able to scale quickly and are prepared to give up some of the equity ownership.</a:t>
            </a:r>
          </a:p>
          <a:p>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466608624"/>
              </p:ext>
            </p:extLst>
          </p:nvPr>
        </p:nvGraphicFramePr>
        <p:xfrm>
          <a:off x="457200" y="2132856"/>
          <a:ext cx="7859216" cy="2953512"/>
        </p:xfrm>
        <a:graphic>
          <a:graphicData uri="http://schemas.openxmlformats.org/drawingml/2006/table">
            <a:tbl>
              <a:tblPr firstRow="1" bandRow="1">
                <a:tableStyleId>{5A111915-BE36-4E01-A7E5-04B1672EAD32}</a:tableStyleId>
              </a:tblPr>
              <a:tblGrid>
                <a:gridCol w="3970784">
                  <a:extLst>
                    <a:ext uri="{9D8B030D-6E8A-4147-A177-3AD203B41FA5}">
                      <a16:colId xmlns:a16="http://schemas.microsoft.com/office/drawing/2014/main" val="501408327"/>
                    </a:ext>
                  </a:extLst>
                </a:gridCol>
                <a:gridCol w="3888432">
                  <a:extLst>
                    <a:ext uri="{9D8B030D-6E8A-4147-A177-3AD203B41FA5}">
                      <a16:colId xmlns:a16="http://schemas.microsoft.com/office/drawing/2014/main" val="20001"/>
                    </a:ext>
                  </a:extLst>
                </a:gridCol>
              </a:tblGrid>
              <a:tr h="324000">
                <a:tc>
                  <a:txBody>
                    <a:bodyPr/>
                    <a:lstStyle/>
                    <a:p>
                      <a:pPr lvl="0" algn="ctr">
                        <a:lnSpc>
                          <a:spcPts val="2000"/>
                        </a:lnSpc>
                      </a:pPr>
                      <a:r>
                        <a:rPr lang="en-US" sz="1600" b="1" dirty="0">
                          <a:solidFill>
                            <a:schemeClr val="tx1"/>
                          </a:solidFill>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600"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600" dirty="0"/>
                        <a:t>Large amounts of money can be raised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Takes % of equity ownership in 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600" dirty="0"/>
                        <a:t>Introduces leadership/tech expertise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Limited company status/</a:t>
                      </a:r>
                      <a:r>
                        <a:rPr lang="en-US" sz="1600" dirty="0" err="1"/>
                        <a:t>BoD</a:t>
                      </a:r>
                      <a:r>
                        <a:rPr lang="en-US" sz="1600" dirty="0"/>
                        <a:t> a must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8093180"/>
                  </a:ext>
                </a:extLst>
              </a:tr>
              <a:tr h="324000">
                <a:tc>
                  <a:txBody>
                    <a:bodyPr/>
                    <a:lstStyle/>
                    <a:p>
                      <a:pPr lvl="0" algn="l">
                        <a:lnSpc>
                          <a:spcPts val="2000"/>
                        </a:lnSpc>
                      </a:pPr>
                      <a:r>
                        <a:rPr lang="en-US" sz="1600" dirty="0"/>
                        <a:t>No monthly repayments/expenses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Quite difficult to obtain VC funding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747359"/>
                  </a:ext>
                </a:extLst>
              </a:tr>
              <a:tr h="324000">
                <a:tc>
                  <a:txBody>
                    <a:bodyPr/>
                    <a:lstStyle/>
                    <a:p>
                      <a:pPr lvl="0" algn="l">
                        <a:lnSpc>
                          <a:spcPts val="2000"/>
                        </a:lnSpc>
                      </a:pPr>
                      <a:r>
                        <a:rPr lang="en-US" sz="1600" dirty="0"/>
                        <a:t>Personal assets are not at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Overall cost of finance may be expensive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24000">
                <a:tc>
                  <a:txBody>
                    <a:bodyPr/>
                    <a:lstStyle/>
                    <a:p>
                      <a:pPr lvl="0" algn="l">
                        <a:lnSpc>
                          <a:spcPts val="2000"/>
                        </a:lnSpc>
                      </a:pPr>
                      <a:r>
                        <a:rPr lang="en-US" sz="1600" dirty="0"/>
                        <a:t>Collaboration with industry experts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Extensive due diligence necessary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6816535"/>
                  </a:ext>
                </a:extLst>
              </a:tr>
              <a:tr h="324000">
                <a:tc>
                  <a:txBody>
                    <a:bodyPr/>
                    <a:lstStyle/>
                    <a:p>
                      <a:pPr lvl="0" algn="l">
                        <a:lnSpc>
                          <a:spcPts val="2000"/>
                        </a:lnSpc>
                      </a:pPr>
                      <a:r>
                        <a:rPr lang="en-US" sz="1600" dirty="0"/>
                        <a:t>Help in building/training an effective team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Rapid/aggressive growth is expected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57738832"/>
                  </a:ext>
                </a:extLst>
              </a:tr>
              <a:tr h="324000">
                <a:tc>
                  <a:txBody>
                    <a:bodyPr/>
                    <a:lstStyle/>
                    <a:p>
                      <a:pPr lvl="0" algn="l">
                        <a:lnSpc>
                          <a:spcPts val="2000"/>
                        </a:lnSpc>
                      </a:pPr>
                      <a:r>
                        <a:rPr lang="en-US" sz="1600" dirty="0"/>
                        <a:t>Risk management expertise available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VC funds release on growth performance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1631085"/>
                  </a:ext>
                </a:extLst>
              </a:tr>
              <a:tr h="324000">
                <a:tc>
                  <a:txBody>
                    <a:bodyPr/>
                    <a:lstStyle/>
                    <a:p>
                      <a:pPr lvl="0" algn="l">
                        <a:lnSpc>
                          <a:spcPts val="2000"/>
                        </a:lnSpc>
                      </a:pPr>
                      <a:r>
                        <a:rPr lang="en-US" sz="1600" dirty="0"/>
                        <a:t>Publicity and exposure likely to increase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Founders can lose their whole 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3952324"/>
                  </a:ext>
                </a:extLst>
              </a:tr>
            </a:tbl>
          </a:graphicData>
        </a:graphic>
      </p:graphicFrame>
    </p:spTree>
    <p:extLst>
      <p:ext uri="{BB962C8B-B14F-4D97-AF65-F5344CB8AC3E}">
        <p14:creationId xmlns:p14="http://schemas.microsoft.com/office/powerpoint/2010/main" val="2113138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Other sources of finance – angel investors (external)</a:t>
            </a:r>
          </a:p>
        </p:txBody>
      </p:sp>
      <p:sp>
        <p:nvSpPr>
          <p:cNvPr id="3" name="Content Placeholder 2"/>
          <p:cNvSpPr>
            <a:spLocks noGrp="1"/>
          </p:cNvSpPr>
          <p:nvPr>
            <p:ph sz="quarter" idx="10"/>
          </p:nvPr>
        </p:nvSpPr>
        <p:spPr>
          <a:xfrm>
            <a:off x="457200" y="1582496"/>
            <a:ext cx="8568952" cy="4248000"/>
          </a:xfrm>
        </p:spPr>
        <p:txBody>
          <a:bodyPr/>
          <a:lstStyle/>
          <a:p>
            <a:pPr>
              <a:spcBef>
                <a:spcPts val="0"/>
              </a:spcBef>
              <a:spcAft>
                <a:spcPts val="0"/>
              </a:spcAft>
            </a:pPr>
            <a:r>
              <a:rPr lang="en-US" sz="1800" dirty="0">
                <a:ea typeface="ＭＳ Ｐゴシック" pitchFamily="-105" charset="-128"/>
                <a:cs typeface="ＭＳ Ｐゴシック" pitchFamily="-105" charset="-128"/>
              </a:rPr>
              <a:t>An angel investor (business angel) provides capital for start-ups that VCs or other investors consider growth is too slow but still has good  long-term potential.</a:t>
            </a:r>
          </a:p>
          <a:p>
            <a:pPr>
              <a:spcBef>
                <a:spcPts val="0"/>
              </a:spcBef>
              <a:spcAft>
                <a:spcPts val="0"/>
              </a:spcAft>
            </a:pPr>
            <a:endParaRPr lang="en-US" sz="1800" dirty="0">
              <a:ea typeface="ＭＳ Ｐゴシック" pitchFamily="-105" charset="-128"/>
              <a:cs typeface="ＭＳ Ｐゴシック" pitchFamily="-105" charset="-128"/>
            </a:endParaRPr>
          </a:p>
          <a:p>
            <a:pPr>
              <a:spcBef>
                <a:spcPts val="0"/>
              </a:spcBef>
              <a:spcAft>
                <a:spcPts val="0"/>
              </a:spcAft>
            </a:pPr>
            <a:r>
              <a:rPr lang="en-US" sz="1800" b="1" dirty="0"/>
              <a:t>Angel investors – advantages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Able to make investment decisions quickly.</a:t>
            </a:r>
          </a:p>
          <a:p>
            <a:pPr lvl="1">
              <a:spcBef>
                <a:spcPts val="0"/>
              </a:spcBef>
              <a:spcAft>
                <a:spcPts val="0"/>
              </a:spcAft>
            </a:pPr>
            <a:r>
              <a:rPr lang="en-US" sz="1800" dirty="0"/>
              <a:t>Access to sector expertise and contacts.</a:t>
            </a:r>
          </a:p>
          <a:p>
            <a:pPr lvl="1">
              <a:spcBef>
                <a:spcPts val="0"/>
              </a:spcBef>
              <a:spcAft>
                <a:spcPts val="0"/>
              </a:spcAft>
            </a:pPr>
            <a:r>
              <a:rPr lang="en-US" sz="1800" dirty="0"/>
              <a:t>No monthly or interest repayments.</a:t>
            </a:r>
          </a:p>
          <a:p>
            <a:pPr lvl="1">
              <a:spcBef>
                <a:spcPts val="0"/>
              </a:spcBef>
              <a:spcAft>
                <a:spcPts val="0"/>
              </a:spcAft>
            </a:pPr>
            <a:r>
              <a:rPr lang="en-US" sz="1800" dirty="0"/>
              <a:t>Mentoring and management skills.</a:t>
            </a:r>
          </a:p>
          <a:p>
            <a:pPr lvl="1">
              <a:spcBef>
                <a:spcPts val="0"/>
              </a:spcBef>
              <a:spcAft>
                <a:spcPts val="0"/>
              </a:spcAft>
            </a:pPr>
            <a:r>
              <a:rPr lang="en-US" sz="1800" dirty="0"/>
              <a:t>Personal assets not at risk.</a:t>
            </a:r>
          </a:p>
          <a:p>
            <a:pPr lvl="1">
              <a:spcBef>
                <a:spcPts val="0"/>
              </a:spcBef>
              <a:spcAft>
                <a:spcPts val="0"/>
              </a:spcAft>
            </a:pPr>
            <a:endParaRPr lang="en-US" sz="1800" dirty="0"/>
          </a:p>
          <a:p>
            <a:pPr marL="0" lvl="1" indent="0">
              <a:spcBef>
                <a:spcPts val="0"/>
              </a:spcBef>
              <a:spcAft>
                <a:spcPts val="0"/>
              </a:spcAft>
              <a:buNone/>
            </a:pPr>
            <a:r>
              <a:rPr lang="en-US" sz="1800" b="1" dirty="0"/>
              <a:t>Angel investors – disadvantages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Not interested less than £5K/over £500K.</a:t>
            </a:r>
          </a:p>
          <a:p>
            <a:pPr lvl="1">
              <a:spcBef>
                <a:spcPts val="0"/>
              </a:spcBef>
              <a:spcAft>
                <a:spcPts val="0"/>
              </a:spcAft>
            </a:pPr>
            <a:r>
              <a:rPr lang="en-US" sz="1800" dirty="0"/>
              <a:t>Founder has to give up % share of business.</a:t>
            </a:r>
          </a:p>
          <a:p>
            <a:pPr lvl="1">
              <a:spcBef>
                <a:spcPts val="0"/>
              </a:spcBef>
              <a:spcAft>
                <a:spcPts val="0"/>
              </a:spcAft>
            </a:pPr>
            <a:r>
              <a:rPr lang="en-US" sz="1800" dirty="0"/>
              <a:t>Less structured support than venture capitalists.</a:t>
            </a:r>
          </a:p>
          <a:p>
            <a:pPr lvl="1">
              <a:spcBef>
                <a:spcPts val="0"/>
              </a:spcBef>
              <a:spcAft>
                <a:spcPts val="0"/>
              </a:spcAft>
            </a:pPr>
            <a:r>
              <a:rPr lang="en-US" sz="1800" dirty="0"/>
              <a:t>Must have limited company status and owner equity.</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8194" name="Picture 2">
            <a:extLst>
              <a:ext uri="{FF2B5EF4-FFF2-40B4-BE49-F238E27FC236}">
                <a16:creationId xmlns:a16="http://schemas.microsoft.com/office/drawing/2014/main" id="{4240B316-A4A8-F3AB-27B0-55162D8F0BB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364299" y="2898801"/>
            <a:ext cx="3474711" cy="23211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91905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892" y="1027504"/>
            <a:ext cx="7893994" cy="382588"/>
          </a:xfrm>
        </p:spPr>
        <p:txBody>
          <a:bodyPr/>
          <a:lstStyle/>
          <a:p>
            <a:r>
              <a:rPr lang="en-US" dirty="0"/>
              <a:t>Other sources of finance – crowdfunding (external) (1)</a:t>
            </a:r>
          </a:p>
        </p:txBody>
      </p:sp>
      <p:sp>
        <p:nvSpPr>
          <p:cNvPr id="3" name="Content Placeholder 2"/>
          <p:cNvSpPr>
            <a:spLocks noGrp="1"/>
          </p:cNvSpPr>
          <p:nvPr>
            <p:ph sz="quarter" idx="10"/>
          </p:nvPr>
        </p:nvSpPr>
        <p:spPr>
          <a:xfrm>
            <a:off x="513892" y="1442321"/>
            <a:ext cx="8162564" cy="4248000"/>
          </a:xfrm>
        </p:spPr>
        <p:txBody>
          <a:bodyPr/>
          <a:lstStyle/>
          <a:p>
            <a:pPr>
              <a:spcBef>
                <a:spcPts val="0"/>
              </a:spcBef>
              <a:spcAft>
                <a:spcPts val="0"/>
              </a:spcAft>
            </a:pPr>
            <a:r>
              <a:rPr lang="en-US" sz="1800" dirty="0">
                <a:ea typeface="ＭＳ Ｐゴシック" pitchFamily="-105" charset="-128"/>
                <a:cs typeface="ＭＳ Ｐゴシック" pitchFamily="-105" charset="-128"/>
              </a:rPr>
              <a:t>Crowdfunding is a way of raising finance when large groups of people make small investments to provide the capital needed to get a business going.  </a:t>
            </a:r>
          </a:p>
          <a:p>
            <a:pPr>
              <a:spcBef>
                <a:spcPts val="0"/>
              </a:spcBef>
              <a:spcAft>
                <a:spcPts val="0"/>
              </a:spcAft>
            </a:pPr>
            <a:endParaRPr lang="en-US" sz="1800" dirty="0">
              <a:ea typeface="ＭＳ Ｐゴシック" pitchFamily="-105" charset="-128"/>
              <a:cs typeface="ＭＳ Ｐゴシック" pitchFamily="-105" charset="-128"/>
            </a:endParaRPr>
          </a:p>
          <a:p>
            <a:r>
              <a:rPr lang="en-US" sz="1800" b="1" dirty="0"/>
              <a:t>FOUR main types of crowdfunding</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Donation-based crowdfunding: donate to meet a fundraising aim, no expectation of anything.</a:t>
            </a:r>
          </a:p>
          <a:p>
            <a:pPr lvl="1">
              <a:spcBef>
                <a:spcPts val="0"/>
              </a:spcBef>
              <a:spcAft>
                <a:spcPts val="0"/>
              </a:spcAft>
            </a:pPr>
            <a:r>
              <a:rPr lang="en-US" sz="1800" dirty="0"/>
              <a:t>Rewards-based crowdfunding: receive a non-financial reward later stage (product sample).</a:t>
            </a:r>
          </a:p>
          <a:p>
            <a:pPr lvl="1">
              <a:spcBef>
                <a:spcPts val="0"/>
              </a:spcBef>
              <a:spcAft>
                <a:spcPts val="0"/>
              </a:spcAft>
            </a:pPr>
            <a:r>
              <a:rPr lang="en-US" sz="1800" dirty="0"/>
              <a:t>Equity (investment) crowdfunding: become shareholders in a private limited company.</a:t>
            </a:r>
          </a:p>
          <a:p>
            <a:pPr lvl="1">
              <a:spcBef>
                <a:spcPts val="0"/>
              </a:spcBef>
              <a:spcAft>
                <a:spcPts val="0"/>
              </a:spcAft>
            </a:pPr>
            <a:r>
              <a:rPr lang="en-US" sz="1800" dirty="0"/>
              <a:t>Profit (royalty)sharing: receive royalty payments on revenues but are never shareholders.</a:t>
            </a:r>
          </a:p>
          <a:p>
            <a:pPr lvl="1">
              <a:spcBef>
                <a:spcPts val="0"/>
              </a:spcBef>
              <a:spcAft>
                <a:spcPts val="0"/>
              </a:spcAft>
            </a:pPr>
            <a:endParaRPr lang="en-US" sz="1600" dirty="0"/>
          </a:p>
          <a:p>
            <a:pPr marL="0" lvl="1" indent="0">
              <a:spcBef>
                <a:spcPts val="0"/>
              </a:spcBef>
              <a:spcAft>
                <a:spcPts val="0"/>
              </a:spcAft>
              <a:buNone/>
            </a:pPr>
            <a:endParaRPr lang="en-US" sz="1600" dirty="0"/>
          </a:p>
          <a:p>
            <a:pPr marL="0" lvl="1" indent="0">
              <a:spcBef>
                <a:spcPts val="0"/>
              </a:spcBef>
              <a:spcAft>
                <a:spcPts val="0"/>
              </a:spcAft>
              <a:buNone/>
            </a:pPr>
            <a:endParaRPr lang="en-US" sz="1600" dirty="0"/>
          </a:p>
          <a:p>
            <a:pPr lvl="1">
              <a:spcBef>
                <a:spcPts val="0"/>
              </a:spcBef>
              <a:spcAft>
                <a:spcPts val="0"/>
              </a:spcAft>
            </a:pPr>
            <a:endParaRPr lang="en-US" sz="1600" dirty="0"/>
          </a:p>
          <a:p>
            <a:pPr lvl="1">
              <a:spcBef>
                <a:spcPts val="0"/>
              </a:spcBef>
              <a:spcAft>
                <a:spcPts val="0"/>
              </a:spcAft>
            </a:pPr>
            <a:endParaRPr lang="en-US" sz="1600" dirty="0"/>
          </a:p>
          <a:p>
            <a:pPr lvl="1">
              <a:spcBef>
                <a:spcPts val="0"/>
              </a:spcBef>
              <a:spcAft>
                <a:spcPts val="0"/>
              </a:spcAft>
            </a:pPr>
            <a:endParaRPr lang="en-US" sz="16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1512479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sources of finance – crowdfunding (external) (2)</a:t>
            </a:r>
          </a:p>
        </p:txBody>
      </p:sp>
      <p:sp>
        <p:nvSpPr>
          <p:cNvPr id="3" name="Content Placeholder 2"/>
          <p:cNvSpPr>
            <a:spLocks noGrp="1"/>
          </p:cNvSpPr>
          <p:nvPr>
            <p:ph sz="quarter" idx="10"/>
          </p:nvPr>
        </p:nvSpPr>
        <p:spPr/>
        <p:txBody>
          <a:bodyPr/>
          <a:lstStyle/>
          <a:p>
            <a:r>
              <a:rPr lang="en-GB" sz="1800" dirty="0"/>
              <a:t>Anyone can contribute to crowdfunding, but businesses need to consider the pros and cons of every potential financial investment.</a:t>
            </a:r>
          </a:p>
          <a:p>
            <a:endParaRPr lang="en-US" sz="1800" dirty="0"/>
          </a:p>
          <a:p>
            <a:endParaRPr lang="en-US" sz="1800" dirty="0"/>
          </a:p>
          <a:p>
            <a:endParaRPr lang="en-US" sz="1800" dirty="0"/>
          </a:p>
          <a:p>
            <a:endParaRPr lang="en-US" sz="1800" dirty="0"/>
          </a:p>
          <a:p>
            <a:endParaRPr lang="en-US" sz="1800" dirty="0"/>
          </a:p>
          <a:p>
            <a:r>
              <a:rPr lang="en-GB" sz="1800" dirty="0"/>
              <a:t>Crowdfunding investors tend to be people who want to invest in businesses or projects they find relevant, either for financial returns or just to make a difference.</a:t>
            </a:r>
          </a:p>
          <a:p>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94149982"/>
              </p:ext>
            </p:extLst>
          </p:nvPr>
        </p:nvGraphicFramePr>
        <p:xfrm>
          <a:off x="463636" y="2487412"/>
          <a:ext cx="8229600" cy="2297176"/>
        </p:xfrm>
        <a:graphic>
          <a:graphicData uri="http://schemas.openxmlformats.org/drawingml/2006/table">
            <a:tbl>
              <a:tblPr firstRow="1" bandRow="1">
                <a:tableStyleId>{5A111915-BE36-4E01-A7E5-04B1672EAD32}</a:tableStyleId>
              </a:tblPr>
              <a:tblGrid>
                <a:gridCol w="4157917">
                  <a:extLst>
                    <a:ext uri="{9D8B030D-6E8A-4147-A177-3AD203B41FA5}">
                      <a16:colId xmlns:a16="http://schemas.microsoft.com/office/drawing/2014/main" val="501408327"/>
                    </a:ext>
                  </a:extLst>
                </a:gridCol>
                <a:gridCol w="4071683">
                  <a:extLst>
                    <a:ext uri="{9D8B030D-6E8A-4147-A177-3AD203B41FA5}">
                      <a16:colId xmlns:a16="http://schemas.microsoft.com/office/drawing/2014/main" val="20001"/>
                    </a:ext>
                  </a:extLst>
                </a:gridCol>
              </a:tblGrid>
              <a:tr h="324000">
                <a:tc>
                  <a:txBody>
                    <a:bodyPr/>
                    <a:lstStyle/>
                    <a:p>
                      <a:pPr lvl="0" algn="ctr">
                        <a:lnSpc>
                          <a:spcPts val="2000"/>
                        </a:lnSpc>
                      </a:pPr>
                      <a:r>
                        <a:rPr lang="en-US" sz="1600" b="1" dirty="0">
                          <a:solidFill>
                            <a:schemeClr val="tx1"/>
                          </a:solidFill>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600"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600" dirty="0"/>
                        <a:t>Can be a fast way to raise large amounts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Not all ideas pitched get onto platforms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600" dirty="0"/>
                        <a:t>May attract media attention/publicity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Must build interest before launching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8093180"/>
                  </a:ext>
                </a:extLst>
              </a:tr>
              <a:tr h="324000">
                <a:tc>
                  <a:txBody>
                    <a:bodyPr/>
                    <a:lstStyle/>
                    <a:p>
                      <a:pPr lvl="0" algn="l">
                        <a:lnSpc>
                          <a:spcPts val="2000"/>
                        </a:lnSpc>
                      </a:pPr>
                      <a:r>
                        <a:rPr lang="en-US" sz="1600" dirty="0"/>
                        <a:t>Potential for feedback on business idea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Money returned if target not reached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747359"/>
                  </a:ext>
                </a:extLst>
              </a:tr>
              <a:tr h="324000">
                <a:tc>
                  <a:txBody>
                    <a:bodyPr/>
                    <a:lstStyle/>
                    <a:p>
                      <a:pPr lvl="0" algn="l">
                        <a:lnSpc>
                          <a:spcPts val="2000"/>
                        </a:lnSpc>
                      </a:pPr>
                      <a:r>
                        <a:rPr lang="en-US" sz="1600" dirty="0"/>
                        <a:t>Appeals to less conventional investors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Failed campaigns risk damaging brand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24000">
                <a:tc>
                  <a:txBody>
                    <a:bodyPr/>
                    <a:lstStyle/>
                    <a:p>
                      <a:pPr lvl="0" algn="l">
                        <a:lnSpc>
                          <a:spcPts val="2000"/>
                        </a:lnSpc>
                      </a:pPr>
                      <a:r>
                        <a:rPr lang="en-US" sz="1600" dirty="0"/>
                        <a:t>Potential investors can track progress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Unprotected ideas may be stolen by rivals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6816535"/>
                  </a:ext>
                </a:extLst>
              </a:tr>
              <a:tr h="324000">
                <a:tc>
                  <a:txBody>
                    <a:bodyPr/>
                    <a:lstStyle/>
                    <a:p>
                      <a:pPr lvl="0" algn="l">
                        <a:lnSpc>
                          <a:spcPts val="2000"/>
                        </a:lnSpc>
                      </a:pPr>
                      <a:r>
                        <a:rPr lang="en-US" sz="1600" dirty="0"/>
                        <a:t>Investors may become loyal customers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Potentially give away too much to investors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57738832"/>
                  </a:ext>
                </a:extLst>
              </a:tr>
            </a:tbl>
          </a:graphicData>
        </a:graphic>
      </p:graphicFrame>
    </p:spTree>
    <p:extLst>
      <p:ext uri="{BB962C8B-B14F-4D97-AF65-F5344CB8AC3E}">
        <p14:creationId xmlns:p14="http://schemas.microsoft.com/office/powerpoint/2010/main" val="3684602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Sources of finance – retained profit (internal)</a:t>
            </a:r>
          </a:p>
        </p:txBody>
      </p:sp>
      <p:sp>
        <p:nvSpPr>
          <p:cNvPr id="3" name="Content Placeholder 2"/>
          <p:cNvSpPr>
            <a:spLocks noGrp="1"/>
          </p:cNvSpPr>
          <p:nvPr>
            <p:ph sz="quarter" idx="10"/>
          </p:nvPr>
        </p:nvSpPr>
        <p:spPr>
          <a:xfrm>
            <a:off x="417102" y="1484784"/>
            <a:ext cx="846094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Businesses that are up and running will not need start-up funding but may want to invest in its own future.</a:t>
            </a:r>
          </a:p>
          <a:p>
            <a:pPr marL="0" lvl="1" indent="0">
              <a:spcBef>
                <a:spcPts val="600"/>
              </a:spcBef>
              <a:spcAft>
                <a:spcPts val="0"/>
              </a:spcAft>
              <a:buNone/>
            </a:pPr>
            <a:r>
              <a:rPr lang="en-US" sz="1800" b="1" dirty="0"/>
              <a:t>Retained profit – advantages</a:t>
            </a:r>
          </a:p>
          <a:p>
            <a:pPr lvl="1">
              <a:spcBef>
                <a:spcPts val="0"/>
              </a:spcBef>
              <a:spcAft>
                <a:spcPts val="0"/>
              </a:spcAft>
            </a:pPr>
            <a:r>
              <a:rPr lang="en-US" sz="1800" dirty="0"/>
              <a:t>Improves company liquidity.</a:t>
            </a:r>
          </a:p>
          <a:p>
            <a:pPr lvl="1">
              <a:spcBef>
                <a:spcPts val="0"/>
              </a:spcBef>
              <a:spcAft>
                <a:spcPts val="0"/>
              </a:spcAft>
            </a:pPr>
            <a:r>
              <a:rPr lang="en-US" sz="1800" dirty="0"/>
              <a:t>Reinvest in company growth.</a:t>
            </a:r>
          </a:p>
          <a:p>
            <a:pPr lvl="1">
              <a:spcBef>
                <a:spcPts val="0"/>
              </a:spcBef>
              <a:spcAft>
                <a:spcPts val="0"/>
              </a:spcAft>
            </a:pPr>
            <a:r>
              <a:rPr lang="en-US" sz="1800" dirty="0"/>
              <a:t>No repayments or interest.</a:t>
            </a:r>
          </a:p>
          <a:p>
            <a:pPr lvl="1">
              <a:spcBef>
                <a:spcPts val="0"/>
              </a:spcBef>
              <a:spcAft>
                <a:spcPts val="0"/>
              </a:spcAft>
            </a:pPr>
            <a:r>
              <a:rPr lang="en-US" sz="1800" dirty="0"/>
              <a:t>Full control of how its used.</a:t>
            </a:r>
          </a:p>
          <a:p>
            <a:pPr marL="0" lvl="1" indent="0">
              <a:spcBef>
                <a:spcPts val="600"/>
              </a:spcBef>
              <a:spcAft>
                <a:spcPts val="0"/>
              </a:spcAft>
              <a:buNone/>
            </a:pPr>
            <a:r>
              <a:rPr lang="en-US" sz="1800" b="1" dirty="0"/>
              <a:t>Retained profit – disadvantages</a:t>
            </a:r>
            <a:endParaRPr lang="en-US" sz="1800" dirty="0"/>
          </a:p>
          <a:p>
            <a:pPr lvl="1">
              <a:spcBef>
                <a:spcPts val="0"/>
              </a:spcBef>
              <a:spcAft>
                <a:spcPts val="0"/>
              </a:spcAft>
            </a:pPr>
            <a:r>
              <a:rPr lang="en-US" sz="1800" dirty="0"/>
              <a:t>Shareholders unhappy at lower dividends.</a:t>
            </a:r>
            <a:endParaRPr lang="en-US" sz="1800" dirty="0">
              <a:ea typeface="ＭＳ Ｐゴシック" pitchFamily="-105" charset="-128"/>
              <a:cs typeface="ＭＳ Ｐゴシック" pitchFamily="-105" charset="-128"/>
            </a:endParaRPr>
          </a:p>
          <a:p>
            <a:pPr lvl="1">
              <a:spcBef>
                <a:spcPts val="0"/>
              </a:spcBef>
              <a:spcAft>
                <a:spcPts val="0"/>
              </a:spcAft>
            </a:pPr>
            <a:r>
              <a:rPr lang="en-US" sz="1800" dirty="0">
                <a:ea typeface="ＭＳ Ｐゴシック" pitchFamily="-105" charset="-128"/>
                <a:cs typeface="ＭＳ Ｐゴシック" pitchFamily="-105" charset="-128"/>
              </a:rPr>
              <a:t>Lower market value of shares.</a:t>
            </a:r>
          </a:p>
          <a:p>
            <a:pPr lvl="1">
              <a:spcBef>
                <a:spcPts val="0"/>
              </a:spcBef>
              <a:spcAft>
                <a:spcPts val="0"/>
              </a:spcAft>
            </a:pPr>
            <a:r>
              <a:rPr lang="en-US" sz="1800" dirty="0">
                <a:ea typeface="ＭＳ Ｐゴシック" pitchFamily="-105" charset="-128"/>
                <a:cs typeface="ＭＳ Ｐゴシック" pitchFamily="-105" charset="-128"/>
              </a:rPr>
              <a:t>Less attractive to investors.</a:t>
            </a:r>
          </a:p>
          <a:p>
            <a:pPr marL="0" lvl="1" indent="0">
              <a:spcBef>
                <a:spcPts val="600"/>
              </a:spcBef>
              <a:spcAft>
                <a:spcPts val="0"/>
              </a:spcAft>
              <a:buNone/>
            </a:pPr>
            <a:r>
              <a:rPr lang="en-US" sz="1800" dirty="0"/>
              <a:t>Retained profits not paid out to owners or as shareholder dividends are an internal source of finance.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910884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548" y="1027504"/>
            <a:ext cx="8460940" cy="382588"/>
          </a:xfrm>
        </p:spPr>
        <p:txBody>
          <a:bodyPr/>
          <a:lstStyle/>
          <a:p>
            <a:r>
              <a:rPr lang="en-US" dirty="0"/>
              <a:t>Sources of finance – invoice factoring (external)</a:t>
            </a:r>
          </a:p>
        </p:txBody>
      </p:sp>
      <p:sp>
        <p:nvSpPr>
          <p:cNvPr id="3" name="Content Placeholder 2"/>
          <p:cNvSpPr>
            <a:spLocks noGrp="1"/>
          </p:cNvSpPr>
          <p:nvPr>
            <p:ph sz="quarter" idx="10"/>
          </p:nvPr>
        </p:nvSpPr>
        <p:spPr>
          <a:xfrm>
            <a:off x="503548" y="1582496"/>
            <a:ext cx="846094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Contracts out client invoices to an invoice factoring broker who pays 80% of the invoice upfront and the balance in 30</a:t>
            </a:r>
            <a:r>
              <a:rPr lang="en-US" sz="1800" dirty="0"/>
              <a:t>–</a:t>
            </a:r>
            <a:r>
              <a:rPr lang="en-US" sz="1800" dirty="0">
                <a:ea typeface="ＭＳ Ｐゴシック" pitchFamily="-105" charset="-128"/>
                <a:cs typeface="ＭＳ Ｐゴシック" pitchFamily="-105" charset="-128"/>
              </a:rPr>
              <a:t>60 days for 3% of the invoice value.</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b="1" dirty="0"/>
              <a:t>Invoice factoring – advantages</a:t>
            </a:r>
          </a:p>
          <a:p>
            <a:pPr lvl="1">
              <a:spcBef>
                <a:spcPts val="0"/>
              </a:spcBef>
              <a:spcAft>
                <a:spcPts val="0"/>
              </a:spcAft>
            </a:pPr>
            <a:r>
              <a:rPr lang="en-US" sz="1800" dirty="0"/>
              <a:t>Reduces risk of late payment/bad debts.</a:t>
            </a:r>
          </a:p>
          <a:p>
            <a:pPr lvl="1">
              <a:spcBef>
                <a:spcPts val="0"/>
              </a:spcBef>
              <a:spcAft>
                <a:spcPts val="0"/>
              </a:spcAft>
            </a:pPr>
            <a:r>
              <a:rPr lang="en-US" sz="1800" dirty="0"/>
              <a:t>Aids financial planning.</a:t>
            </a:r>
          </a:p>
          <a:p>
            <a:pPr lvl="1">
              <a:spcBef>
                <a:spcPts val="0"/>
              </a:spcBef>
              <a:spcAft>
                <a:spcPts val="0"/>
              </a:spcAft>
            </a:pPr>
            <a:r>
              <a:rPr lang="en-US" sz="1800" dirty="0"/>
              <a:t>Easy access to cash.</a:t>
            </a:r>
          </a:p>
          <a:p>
            <a:pPr lvl="1">
              <a:spcBef>
                <a:spcPts val="0"/>
              </a:spcBef>
              <a:spcAft>
                <a:spcPts val="0"/>
              </a:spcAft>
            </a:pPr>
            <a:r>
              <a:rPr lang="en-US" sz="1800" dirty="0"/>
              <a:t>Steady cash flow.</a:t>
            </a:r>
          </a:p>
          <a:p>
            <a:pPr lvl="1">
              <a:spcBef>
                <a:spcPts val="0"/>
              </a:spcBef>
              <a:spcAft>
                <a:spcPts val="0"/>
              </a:spcAft>
            </a:pPr>
            <a:endParaRPr lang="en-US" sz="1800" dirty="0"/>
          </a:p>
          <a:p>
            <a:pPr marL="0" lvl="1" indent="0">
              <a:spcBef>
                <a:spcPts val="0"/>
              </a:spcBef>
              <a:spcAft>
                <a:spcPts val="0"/>
              </a:spcAft>
              <a:buNone/>
            </a:pPr>
            <a:r>
              <a:rPr lang="en-US" sz="1800" b="1" dirty="0"/>
              <a:t>Invoice factoring – disadvantages</a:t>
            </a:r>
            <a:endParaRPr lang="en-US" sz="1800" dirty="0"/>
          </a:p>
          <a:p>
            <a:pPr lvl="1">
              <a:spcBef>
                <a:spcPts val="0"/>
              </a:spcBef>
              <a:spcAft>
                <a:spcPts val="0"/>
              </a:spcAft>
            </a:pPr>
            <a:r>
              <a:rPr lang="en-US" sz="1800" dirty="0"/>
              <a:t>Reduces profit margins.</a:t>
            </a:r>
            <a:endParaRPr lang="en-US" sz="1800" dirty="0">
              <a:ea typeface="ＭＳ Ｐゴシック" pitchFamily="-105" charset="-128"/>
              <a:cs typeface="ＭＳ Ｐゴシック" pitchFamily="-105" charset="-128"/>
            </a:endParaRPr>
          </a:p>
          <a:p>
            <a:pPr lvl="1">
              <a:spcBef>
                <a:spcPts val="0"/>
              </a:spcBef>
              <a:spcAft>
                <a:spcPts val="0"/>
              </a:spcAft>
            </a:pPr>
            <a:r>
              <a:rPr lang="en-US" sz="1800" dirty="0">
                <a:ea typeface="ＭＳ Ｐゴシック" pitchFamily="-105" charset="-128"/>
                <a:cs typeface="ＭＳ Ｐゴシック" pitchFamily="-105" charset="-128"/>
              </a:rPr>
              <a:t>No book debts on balance sheet.</a:t>
            </a:r>
          </a:p>
          <a:p>
            <a:pPr lvl="1">
              <a:spcBef>
                <a:spcPts val="0"/>
              </a:spcBef>
              <a:spcAft>
                <a:spcPts val="0"/>
              </a:spcAft>
            </a:pPr>
            <a:r>
              <a:rPr lang="en-US" sz="1800" dirty="0">
                <a:ea typeface="ＭＳ Ｐゴシック" pitchFamily="-105" charset="-128"/>
                <a:cs typeface="ＭＳ Ｐゴシック" pitchFamily="-105" charset="-128"/>
              </a:rPr>
              <a:t>Could damage brand reputation if factoring company behaves badly.</a:t>
            </a:r>
          </a:p>
          <a:p>
            <a:pPr lvl="1">
              <a:spcBef>
                <a:spcPts val="0"/>
              </a:spcBef>
              <a:spcAft>
                <a:spcPts val="0"/>
              </a:spcAft>
            </a:pPr>
            <a:r>
              <a:rPr lang="en-US" sz="1800" dirty="0">
                <a:ea typeface="ＭＳ Ｐゴシック" pitchFamily="-105" charset="-128"/>
                <a:cs typeface="ＭＳ Ｐゴシック" pitchFamily="-105" charset="-128"/>
              </a:rPr>
              <a:t>Customers may prefer to deal directly with business, could decide to go elsewhere.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0242" name="Picture 2">
            <a:extLst>
              <a:ext uri="{FF2B5EF4-FFF2-40B4-BE49-F238E27FC236}">
                <a16:creationId xmlns:a16="http://schemas.microsoft.com/office/drawing/2014/main" id="{5C500CEF-C16E-499F-573C-1157CF099A0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356472" y="2546845"/>
            <a:ext cx="3371843" cy="2252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57111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548" y="1027504"/>
            <a:ext cx="8460940" cy="382588"/>
          </a:xfrm>
        </p:spPr>
        <p:txBody>
          <a:bodyPr/>
          <a:lstStyle/>
          <a:p>
            <a:r>
              <a:rPr lang="en-US" dirty="0"/>
              <a:t>Sources of finance – incorporated businesses (1)</a:t>
            </a:r>
          </a:p>
        </p:txBody>
      </p:sp>
      <p:sp>
        <p:nvSpPr>
          <p:cNvPr id="3" name="Content Placeholder 2"/>
          <p:cNvSpPr>
            <a:spLocks noGrp="1"/>
          </p:cNvSpPr>
          <p:nvPr>
            <p:ph sz="quarter" idx="10"/>
          </p:nvPr>
        </p:nvSpPr>
        <p:spPr>
          <a:xfrm>
            <a:off x="503548" y="1582496"/>
            <a:ext cx="846094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Incorporated businesses, private or public limited companies have some sources of finance not open to sole traders or partnerships.</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b="1" dirty="0"/>
              <a:t>Private limited (Ltd) company </a:t>
            </a:r>
            <a:r>
              <a:rPr lang="en-US" sz="1800" dirty="0"/>
              <a:t>– </a:t>
            </a:r>
            <a:r>
              <a:rPr lang="en-US" sz="1800" b="1" dirty="0"/>
              <a:t>shareholders</a:t>
            </a:r>
          </a:p>
          <a:p>
            <a:pPr lvl="1">
              <a:spcBef>
                <a:spcPts val="0"/>
              </a:spcBef>
              <a:spcAft>
                <a:spcPts val="0"/>
              </a:spcAft>
            </a:pPr>
            <a:r>
              <a:rPr lang="en-US" sz="1800" dirty="0"/>
              <a:t>Permission of directors needed. </a:t>
            </a:r>
          </a:p>
          <a:p>
            <a:pPr lvl="1">
              <a:spcBef>
                <a:spcPts val="0"/>
              </a:spcBef>
              <a:spcAft>
                <a:spcPts val="0"/>
              </a:spcAft>
            </a:pPr>
            <a:r>
              <a:rPr lang="en-US" sz="1800" dirty="0"/>
              <a:t>Shares can be sold/gifted/transferred.</a:t>
            </a:r>
          </a:p>
          <a:p>
            <a:pPr lvl="1">
              <a:spcBef>
                <a:spcPts val="0"/>
              </a:spcBef>
              <a:spcAft>
                <a:spcPts val="0"/>
              </a:spcAft>
            </a:pPr>
            <a:r>
              <a:rPr lang="en-US" sz="1800" dirty="0"/>
              <a:t>Existing owners must give up % of their share.</a:t>
            </a:r>
          </a:p>
          <a:p>
            <a:pPr lvl="1">
              <a:spcBef>
                <a:spcPts val="0"/>
              </a:spcBef>
              <a:spcAft>
                <a:spcPts val="0"/>
              </a:spcAft>
            </a:pPr>
            <a:r>
              <a:rPr lang="en-US" sz="1800" dirty="0">
                <a:ea typeface="ＭＳ Ｐゴシック" pitchFamily="-105" charset="-128"/>
                <a:cs typeface="ＭＳ Ｐゴシック" pitchFamily="-105" charset="-128"/>
              </a:rPr>
              <a:t>Offered to individuals or investment companies.</a:t>
            </a:r>
          </a:p>
          <a:p>
            <a:pPr lvl="1">
              <a:spcBef>
                <a:spcPts val="0"/>
              </a:spcBef>
              <a:spcAft>
                <a:spcPts val="0"/>
              </a:spcAft>
            </a:pPr>
            <a:endParaRPr lang="en-US" sz="1800" dirty="0">
              <a:ea typeface="ＭＳ Ｐゴシック" pitchFamily="-105" charset="-128"/>
              <a:cs typeface="ＭＳ Ｐゴシック" pitchFamily="-105" charset="-128"/>
            </a:endParaRPr>
          </a:p>
          <a:p>
            <a:pPr lvl="1">
              <a:spcBef>
                <a:spcPts val="0"/>
              </a:spcBef>
              <a:spcAft>
                <a:spcPts val="0"/>
              </a:spcAft>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Shares in a private limited (Ltd) company  can never be offered to the general public via a stock exchange. Only to</a:t>
            </a:r>
            <a:r>
              <a:rPr lang="en-US" sz="1800" dirty="0"/>
              <a:t> existing shareholders, professional investors, family and friends.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2780915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Sources of finance – incorporated businesses (2)</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Public limited companies (PLCs) can sell shares to the general public via a stock exchange.</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b="1" dirty="0"/>
              <a:t>Public limited company – shareholders</a:t>
            </a:r>
          </a:p>
          <a:p>
            <a:pPr lvl="1">
              <a:spcBef>
                <a:spcPts val="0"/>
              </a:spcBef>
              <a:spcAft>
                <a:spcPts val="0"/>
              </a:spcAft>
            </a:pPr>
            <a:r>
              <a:rPr lang="en-US" sz="1800" dirty="0"/>
              <a:t>PLCs have option to sell shares to the public.</a:t>
            </a:r>
          </a:p>
          <a:p>
            <a:pPr lvl="1">
              <a:spcBef>
                <a:spcPts val="0"/>
              </a:spcBef>
              <a:spcAft>
                <a:spcPts val="0"/>
              </a:spcAft>
            </a:pPr>
            <a:r>
              <a:rPr lang="en-US" sz="1800" dirty="0"/>
              <a:t>PLCs not obliged to sell shares if don’t want to.</a:t>
            </a:r>
          </a:p>
          <a:p>
            <a:pPr lvl="1">
              <a:spcBef>
                <a:spcPts val="0"/>
              </a:spcBef>
              <a:spcAft>
                <a:spcPts val="0"/>
              </a:spcAft>
            </a:pPr>
            <a:r>
              <a:rPr lang="en-US" sz="1800" dirty="0"/>
              <a:t>Directors have no control over who buys shares.</a:t>
            </a:r>
          </a:p>
          <a:p>
            <a:pPr lvl="1">
              <a:spcBef>
                <a:spcPts val="0"/>
              </a:spcBef>
              <a:spcAft>
                <a:spcPts val="0"/>
              </a:spcAft>
            </a:pPr>
            <a:r>
              <a:rPr lang="en-US" sz="1800" dirty="0"/>
              <a:t>New shares can be issued at any point in time.</a:t>
            </a:r>
          </a:p>
          <a:p>
            <a:pPr lvl="1">
              <a:spcBef>
                <a:spcPts val="0"/>
              </a:spcBef>
              <a:spcAft>
                <a:spcPts val="0"/>
              </a:spcAft>
            </a:pPr>
            <a:endParaRPr lang="en-US" sz="1800" dirty="0">
              <a:ea typeface="ＭＳ Ｐゴシック" pitchFamily="-105" charset="-128"/>
              <a:cs typeface="ＭＳ Ｐゴシック" pitchFamily="-105" charset="-128"/>
            </a:endParaRPr>
          </a:p>
          <a:p>
            <a:pPr lvl="1">
              <a:spcBef>
                <a:spcPts val="0"/>
              </a:spcBef>
              <a:spcAft>
                <a:spcPts val="0"/>
              </a:spcAft>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A PLC is the only legal type of organisation that can offer shares to the general public via a stock exchange if it chooses to.</a:t>
            </a:r>
            <a:endParaRPr lang="en-US" sz="1800" dirty="0"/>
          </a:p>
          <a:p>
            <a:pPr marL="0" lvl="1" indent="0">
              <a:spcBef>
                <a:spcPts val="0"/>
              </a:spcBef>
              <a:spcAft>
                <a:spcPts val="0"/>
              </a:spcAft>
              <a:buNone/>
            </a:pPr>
            <a:r>
              <a:rPr lang="en-US" sz="1800" dirty="0">
                <a:ea typeface="ＭＳ Ｐゴシック" pitchFamily="-105" charset="-128"/>
                <a:cs typeface="ＭＳ Ｐゴシック" pitchFamily="-105" charset="-128"/>
              </a:rPr>
              <a:t>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1266" name="Picture 2">
            <a:extLst>
              <a:ext uri="{FF2B5EF4-FFF2-40B4-BE49-F238E27FC236}">
                <a16:creationId xmlns:a16="http://schemas.microsoft.com/office/drawing/2014/main" id="{2CC93EE7-082F-4011-1C33-D4E59744633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690370" y="2327529"/>
            <a:ext cx="3166106" cy="2114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7339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sources of finance – selling shares (external)</a:t>
            </a:r>
          </a:p>
        </p:txBody>
      </p:sp>
      <p:sp>
        <p:nvSpPr>
          <p:cNvPr id="3" name="Content Placeholder 2"/>
          <p:cNvSpPr>
            <a:spLocks noGrp="1"/>
          </p:cNvSpPr>
          <p:nvPr>
            <p:ph sz="quarter" idx="10"/>
          </p:nvPr>
        </p:nvSpPr>
        <p:spPr>
          <a:xfrm>
            <a:off x="463636" y="1484784"/>
            <a:ext cx="8229600" cy="4248000"/>
          </a:xfrm>
        </p:spPr>
        <p:txBody>
          <a:bodyPr/>
          <a:lstStyle/>
          <a:p>
            <a:r>
              <a:rPr lang="en-GB" sz="1800" dirty="0"/>
              <a:t>In an ideal world, business owners don’t need to sell any shares until the financial gains are worthwhile.</a:t>
            </a:r>
          </a:p>
          <a:p>
            <a:endParaRPr lang="en-US" sz="1800" dirty="0"/>
          </a:p>
          <a:p>
            <a:endParaRPr lang="en-US" sz="1800" dirty="0"/>
          </a:p>
          <a:p>
            <a:endParaRPr lang="en-US" sz="1800" dirty="0"/>
          </a:p>
          <a:p>
            <a:endParaRPr lang="en-US" sz="1800" dirty="0"/>
          </a:p>
          <a:p>
            <a:endParaRPr lang="en-US" sz="1800" dirty="0"/>
          </a:p>
          <a:p>
            <a:r>
              <a:rPr lang="en-GB" sz="1800" dirty="0"/>
              <a:t>Companies can raise significant funds through share issues, using them to expand and grow the business to a major success in return for losing some control.</a:t>
            </a:r>
          </a:p>
          <a:p>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925311224"/>
              </p:ext>
            </p:extLst>
          </p:nvPr>
        </p:nvGraphicFramePr>
        <p:xfrm>
          <a:off x="450764" y="2204864"/>
          <a:ext cx="8229600" cy="2743200"/>
        </p:xfrm>
        <a:graphic>
          <a:graphicData uri="http://schemas.openxmlformats.org/drawingml/2006/table">
            <a:tbl>
              <a:tblPr firstRow="1" bandRow="1">
                <a:tableStyleId>{5A111915-BE36-4E01-A7E5-04B1672EAD32}</a:tableStyleId>
              </a:tblPr>
              <a:tblGrid>
                <a:gridCol w="4157917">
                  <a:extLst>
                    <a:ext uri="{9D8B030D-6E8A-4147-A177-3AD203B41FA5}">
                      <a16:colId xmlns:a16="http://schemas.microsoft.com/office/drawing/2014/main" val="501408327"/>
                    </a:ext>
                  </a:extLst>
                </a:gridCol>
                <a:gridCol w="4071683">
                  <a:extLst>
                    <a:ext uri="{9D8B030D-6E8A-4147-A177-3AD203B41FA5}">
                      <a16:colId xmlns:a16="http://schemas.microsoft.com/office/drawing/2014/main" val="20001"/>
                    </a:ext>
                  </a:extLst>
                </a:gridCol>
              </a:tblGrid>
              <a:tr h="246508">
                <a:tc>
                  <a:txBody>
                    <a:bodyPr/>
                    <a:lstStyle/>
                    <a:p>
                      <a:pPr lvl="0" algn="ctr">
                        <a:lnSpc>
                          <a:spcPts val="2000"/>
                        </a:lnSpc>
                      </a:pPr>
                      <a:r>
                        <a:rPr lang="en-US" sz="1800" b="1" dirty="0">
                          <a:solidFill>
                            <a:schemeClr val="tx1"/>
                          </a:solidFill>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800"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800" dirty="0"/>
                        <a:t>No extra debt or repayments to make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800" dirty="0"/>
                        <a:t>Dilutes ownership and control of the 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800" dirty="0"/>
                        <a:t>Shared risks, no refunds for shareholders if business fails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800" dirty="0"/>
                        <a:t>Danger from hostile takeover bids if majority shares bought by one rival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8093180"/>
                  </a:ext>
                </a:extLst>
              </a:tr>
              <a:tr h="324000">
                <a:tc>
                  <a:txBody>
                    <a:bodyPr/>
                    <a:lstStyle/>
                    <a:p>
                      <a:pPr lvl="0" algn="l">
                        <a:lnSpc>
                          <a:spcPts val="2000"/>
                        </a:lnSpc>
                      </a:pPr>
                      <a:r>
                        <a:rPr lang="en-US" sz="1800" dirty="0"/>
                        <a:t>Flexibility in management decisions about how many shares to sell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800" dirty="0"/>
                        <a:t>Administration and legal costs expensive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747359"/>
                  </a:ext>
                </a:extLst>
              </a:tr>
              <a:tr h="324000">
                <a:tc>
                  <a:txBody>
                    <a:bodyPr/>
                    <a:lstStyle/>
                    <a:p>
                      <a:pPr lvl="0" algn="l">
                        <a:lnSpc>
                          <a:spcPts val="2000"/>
                        </a:lnSpc>
                      </a:pPr>
                      <a:r>
                        <a:rPr lang="en-US" sz="1800" dirty="0"/>
                        <a:t>No restrictions on how funds are used unlike some other forms of funding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800" dirty="0"/>
                        <a:t>Legal disclosure of specific aspects of 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4648610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Why do businesses need to raise finance</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Businesses need to raise finance to survive or thrive and achieve their objectives.</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b="1" dirty="0"/>
              <a:t>Reasons to raise finance</a:t>
            </a:r>
          </a:p>
          <a:p>
            <a:pPr lvl="1">
              <a:spcBef>
                <a:spcPts val="0"/>
              </a:spcBef>
              <a:spcAft>
                <a:spcPts val="0"/>
              </a:spcAft>
            </a:pPr>
            <a:r>
              <a:rPr lang="en-US" dirty="0"/>
              <a:t>Start up: for premises, equipment advertising.</a:t>
            </a:r>
          </a:p>
          <a:p>
            <a:pPr lvl="1">
              <a:spcBef>
                <a:spcPts val="0"/>
              </a:spcBef>
              <a:spcAft>
                <a:spcPts val="0"/>
              </a:spcAft>
            </a:pPr>
            <a:r>
              <a:rPr lang="en-US" dirty="0"/>
              <a:t>Running costs: staff wages, pay bills, suppliers.</a:t>
            </a:r>
          </a:p>
          <a:p>
            <a:pPr lvl="1">
              <a:spcBef>
                <a:spcPts val="0"/>
              </a:spcBef>
              <a:spcAft>
                <a:spcPts val="0"/>
              </a:spcAft>
            </a:pPr>
            <a:r>
              <a:rPr lang="en-US" dirty="0"/>
              <a:t>Expansion: open new sites, new markets, products</a:t>
            </a:r>
          </a:p>
          <a:p>
            <a:pPr lvl="1">
              <a:spcBef>
                <a:spcPts val="0"/>
              </a:spcBef>
              <a:spcAft>
                <a:spcPts val="0"/>
              </a:spcAft>
            </a:pPr>
            <a:r>
              <a:rPr lang="en-US" dirty="0"/>
              <a:t>Innovation: research and development, new products.</a:t>
            </a:r>
          </a:p>
          <a:p>
            <a:pPr lvl="1">
              <a:spcBef>
                <a:spcPts val="0"/>
              </a:spcBef>
              <a:spcAft>
                <a:spcPts val="0"/>
              </a:spcAft>
            </a:pPr>
            <a:r>
              <a:rPr lang="en-US" dirty="0">
                <a:ea typeface="ＭＳ Ｐゴシック" pitchFamily="-105" charset="-128"/>
                <a:cs typeface="ＭＳ Ｐゴシック" pitchFamily="-105" charset="-128"/>
              </a:rPr>
              <a:t>Competitive: stay ahead of their competition in different markets.</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Investment in a business is a continuous process if it is to survive and grow, because, like a tree, a business that isn’t growing is dying. </a:t>
            </a:r>
          </a:p>
          <a:p>
            <a:pPr marL="0" lvl="1" indent="0">
              <a:buNone/>
            </a:pPr>
            <a:endParaRPr lang="en-US" sz="9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215994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Sources of finance</a:t>
            </a:r>
            <a:endParaRPr lang="en-US" b="0" dirty="0"/>
          </a:p>
        </p:txBody>
      </p:sp>
      <p:sp>
        <p:nvSpPr>
          <p:cNvPr id="3" name="Content Placeholder 2"/>
          <p:cNvSpPr>
            <a:spLocks noGrp="1"/>
          </p:cNvSpPr>
          <p:nvPr>
            <p:ph sz="quarter" idx="10"/>
          </p:nvPr>
        </p:nvSpPr>
        <p:spPr/>
        <p:txBody>
          <a:bodyPr/>
          <a:lstStyle/>
          <a:p>
            <a:pPr lvl="2">
              <a:defRPr/>
            </a:pPr>
            <a:r>
              <a:rPr lang="en-US" sz="2000" dirty="0"/>
              <a:t>The sources of finance available to organisations depend on a number of factors.</a:t>
            </a:r>
            <a:endParaRPr lang="en-US" sz="2000" b="1" dirty="0"/>
          </a:p>
          <a:p>
            <a:pPr lvl="2">
              <a:defRPr/>
            </a:pPr>
            <a:endParaRPr lang="en-US" sz="2000" b="1" dirty="0"/>
          </a:p>
          <a:p>
            <a:pPr lvl="3">
              <a:defRPr/>
            </a:pPr>
            <a:r>
              <a:rPr lang="en-US" sz="2000" dirty="0"/>
              <a:t>What type of organisation it is (unincorporated/incorporated).</a:t>
            </a:r>
          </a:p>
          <a:p>
            <a:pPr lvl="3">
              <a:defRPr/>
            </a:pPr>
            <a:r>
              <a:rPr lang="en-US" sz="2000" dirty="0"/>
              <a:t>The size of the organisation (micro, small, medium, large).</a:t>
            </a:r>
          </a:p>
          <a:p>
            <a:pPr lvl="3">
              <a:defRPr/>
            </a:pPr>
            <a:r>
              <a:rPr lang="en-US" sz="2000" dirty="0"/>
              <a:t>How long it has been in business (start up/existing).</a:t>
            </a:r>
          </a:p>
          <a:p>
            <a:pPr lvl="3">
              <a:defRPr/>
            </a:pPr>
            <a:r>
              <a:rPr lang="en-US" sz="2000" dirty="0"/>
              <a:t>The reasons it needs finance (survival, growth).</a:t>
            </a:r>
          </a:p>
          <a:p>
            <a:pPr lvl="2">
              <a:defRPr/>
            </a:pPr>
            <a:endParaRPr lang="en-US" sz="2000" dirty="0"/>
          </a:p>
          <a:p>
            <a:pPr lvl="2">
              <a:defRPr/>
            </a:pPr>
            <a:r>
              <a:rPr lang="en-US" sz="2000" dirty="0"/>
              <a:t>The ability to raise finance is important for the achievement of organisational goals. It is often the bridge between staying small or growing to a huge success.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 what we did</a:t>
            </a:r>
          </a:p>
        </p:txBody>
      </p:sp>
      <p:sp>
        <p:nvSpPr>
          <p:cNvPr id="3" name="Content Placeholder 2"/>
          <p:cNvSpPr>
            <a:spLocks noGrp="1"/>
          </p:cNvSpPr>
          <p:nvPr>
            <p:ph sz="quarter" idx="10"/>
          </p:nvPr>
        </p:nvSpPr>
        <p:spPr>
          <a:xfrm>
            <a:off x="480574" y="1556792"/>
            <a:ext cx="8229600" cy="3644019"/>
          </a:xfrm>
        </p:spPr>
        <p:txBody>
          <a:bodyPr/>
          <a:lstStyle/>
          <a:p>
            <a:pPr lvl="1">
              <a:spcBef>
                <a:spcPts val="0"/>
              </a:spcBef>
              <a:spcAft>
                <a:spcPts val="0"/>
              </a:spcAft>
            </a:pPr>
            <a:r>
              <a:rPr lang="en-US" dirty="0"/>
              <a:t>Discussed the different types of finance available to a range of different </a:t>
            </a:r>
            <a:r>
              <a:rPr lang="en-US" dirty="0" err="1"/>
              <a:t>organisations</a:t>
            </a:r>
            <a:r>
              <a:rPr lang="en-US" dirty="0"/>
              <a:t>.</a:t>
            </a:r>
          </a:p>
          <a:p>
            <a:pPr lvl="1">
              <a:spcBef>
                <a:spcPts val="0"/>
              </a:spcBef>
              <a:spcAft>
                <a:spcPts val="0"/>
              </a:spcAft>
            </a:pPr>
            <a:endParaRPr lang="en-US" dirty="0"/>
          </a:p>
          <a:p>
            <a:pPr lvl="1">
              <a:spcBef>
                <a:spcPts val="0"/>
              </a:spcBef>
              <a:spcAft>
                <a:spcPts val="0"/>
              </a:spcAft>
            </a:pPr>
            <a:r>
              <a:rPr lang="en-US" dirty="0"/>
              <a:t>Explained the advantages and disadvantages of different types of finance.</a:t>
            </a:r>
          </a:p>
          <a:p>
            <a:pPr marL="0" lvl="1" indent="0">
              <a:spcBef>
                <a:spcPts val="0"/>
              </a:spcBef>
              <a:spcAft>
                <a:spcPts val="0"/>
              </a:spcAft>
              <a:buNone/>
            </a:pPr>
            <a:endParaRPr lang="en-US" dirty="0"/>
          </a:p>
          <a:p>
            <a:pPr lvl="1">
              <a:spcBef>
                <a:spcPts val="0"/>
              </a:spcBef>
              <a:spcAft>
                <a:spcPts val="0"/>
              </a:spcAft>
            </a:pPr>
            <a:r>
              <a:rPr lang="en-US" dirty="0"/>
              <a:t>Discussed the risks of taking finance from different sources.</a:t>
            </a:r>
          </a:p>
          <a:p>
            <a:pPr marL="0" lvl="1" indent="0">
              <a:spcBef>
                <a:spcPts val="0"/>
              </a:spcBef>
              <a:spcAft>
                <a:spcPts val="0"/>
              </a:spcAft>
              <a:buNone/>
            </a:pPr>
            <a:endParaRPr lang="en-US" dirty="0"/>
          </a:p>
          <a:p>
            <a:pPr lvl="1">
              <a:spcBef>
                <a:spcPts val="0"/>
              </a:spcBef>
              <a:spcAft>
                <a:spcPts val="0"/>
              </a:spcAft>
            </a:pPr>
            <a:r>
              <a:rPr lang="en-US" dirty="0"/>
              <a:t>Considered the liquidity and speed of accessing different types of finance.</a:t>
            </a:r>
          </a:p>
          <a:p>
            <a:pPr marL="0" lvl="1" indent="0">
              <a:spcBef>
                <a:spcPts val="0"/>
              </a:spcBef>
              <a:spcAft>
                <a:spcPts val="0"/>
              </a:spcAft>
              <a:buNone/>
            </a:pPr>
            <a:endParaRPr lang="en-US" dirty="0"/>
          </a:p>
          <a:p>
            <a:pPr lvl="1">
              <a:spcBef>
                <a:spcPts val="0"/>
              </a:spcBef>
              <a:spcAft>
                <a:spcPts val="0"/>
              </a:spcAft>
            </a:pPr>
            <a:r>
              <a:rPr lang="en-US" dirty="0"/>
              <a:t>Explained reasons why organisations may need to access finance.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23728"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t>Classifying sources of finance</a:t>
            </a:r>
          </a:p>
        </p:txBody>
      </p:sp>
      <p:sp>
        <p:nvSpPr>
          <p:cNvPr id="3" name="Content Placeholder 2"/>
          <p:cNvSpPr>
            <a:spLocks noGrp="1"/>
          </p:cNvSpPr>
          <p:nvPr>
            <p:ph sz="quarter" idx="10"/>
          </p:nvPr>
        </p:nvSpPr>
        <p:spPr>
          <a:xfrm>
            <a:off x="457200" y="1582496"/>
            <a:ext cx="8435280" cy="4248000"/>
          </a:xfrm>
        </p:spPr>
        <p:txBody>
          <a:bodyPr/>
          <a:lstStyle/>
          <a:p>
            <a:r>
              <a:rPr lang="en-US" dirty="0">
                <a:ea typeface="ＭＳ Ｐゴシック" pitchFamily="-105" charset="-128"/>
                <a:cs typeface="ＭＳ Ｐゴシック" pitchFamily="-105" charset="-128"/>
              </a:rPr>
              <a:t>Sources of finance can be internal or external and over different time periods, again, depending on the reasons finance is required.</a:t>
            </a:r>
            <a:endParaRPr lang="en-US" b="1" dirty="0"/>
          </a:p>
          <a:p>
            <a:pPr marL="0" lvl="1" indent="0">
              <a:buNone/>
            </a:pPr>
            <a:r>
              <a:rPr lang="en-US" b="1" dirty="0"/>
              <a:t>Classifying sources of finance</a:t>
            </a:r>
          </a:p>
          <a:p>
            <a:pPr lvl="1"/>
            <a:r>
              <a:rPr lang="en-US" dirty="0"/>
              <a:t>Internal: raised within the business.</a:t>
            </a:r>
          </a:p>
          <a:p>
            <a:pPr lvl="1"/>
            <a:r>
              <a:rPr lang="en-US" dirty="0"/>
              <a:t>External: raised from outside the business.</a:t>
            </a:r>
          </a:p>
          <a:p>
            <a:pPr lvl="1"/>
            <a:r>
              <a:rPr lang="en-US" dirty="0"/>
              <a:t>Short term: usually repaid within 12 months.</a:t>
            </a:r>
          </a:p>
          <a:p>
            <a:pPr lvl="1"/>
            <a:r>
              <a:rPr lang="en-US" dirty="0"/>
              <a:t>Medium term: due to be repaid within 2</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3 years.</a:t>
            </a:r>
          </a:p>
          <a:p>
            <a:pPr lvl="1"/>
            <a:r>
              <a:rPr lang="en-US" dirty="0"/>
              <a:t>Long-term: capital expenditure due after three or more years.</a:t>
            </a:r>
          </a:p>
          <a:p>
            <a:pPr marL="0" lvl="1" indent="0">
              <a:buNone/>
            </a:pPr>
            <a:endParaRPr lang="en-US" dirty="0"/>
          </a:p>
          <a:p>
            <a:pPr marL="0" lvl="1" indent="0">
              <a:buNone/>
            </a:pPr>
            <a:r>
              <a:rPr lang="en-US" dirty="0"/>
              <a:t>Not all sources of finance are available to every type of business.</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408070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Sources of finance – all businesses</a:t>
            </a:r>
          </a:p>
        </p:txBody>
      </p:sp>
      <p:sp>
        <p:nvSpPr>
          <p:cNvPr id="3" name="Content Placeholder 2"/>
          <p:cNvSpPr>
            <a:spLocks noGrp="1"/>
          </p:cNvSpPr>
          <p:nvPr>
            <p:ph sz="quarter" idx="10"/>
          </p:nvPr>
        </p:nvSpPr>
        <p:spPr>
          <a:xfrm>
            <a:off x="395536" y="1484784"/>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All businesses have similar options to source certain types of finance to start up and help run the business. </a:t>
            </a:r>
          </a:p>
          <a:p>
            <a:pPr marL="0" lvl="1" indent="0">
              <a:spcBef>
                <a:spcPts val="0"/>
              </a:spcBef>
              <a:spcAft>
                <a:spcPts val="0"/>
              </a:spcAft>
              <a:buNone/>
            </a:pPr>
            <a:endParaRPr lang="en-US" b="1" dirty="0"/>
          </a:p>
          <a:p>
            <a:pPr marL="0" lvl="1" indent="0">
              <a:spcBef>
                <a:spcPts val="0"/>
              </a:spcBef>
              <a:spcAft>
                <a:spcPts val="0"/>
              </a:spcAft>
              <a:buNone/>
            </a:pPr>
            <a:r>
              <a:rPr lang="en-US" b="1" dirty="0"/>
              <a:t>Sources of finance</a:t>
            </a:r>
          </a:p>
          <a:p>
            <a:pPr lvl="1">
              <a:spcBef>
                <a:spcPts val="0"/>
              </a:spcBef>
              <a:spcAft>
                <a:spcPts val="0"/>
              </a:spcAft>
            </a:pPr>
            <a:r>
              <a:rPr lang="en-US" dirty="0"/>
              <a:t>Owners’ capital/savings.</a:t>
            </a:r>
          </a:p>
          <a:p>
            <a:pPr lvl="1">
              <a:spcBef>
                <a:spcPts val="0"/>
              </a:spcBef>
              <a:spcAft>
                <a:spcPts val="0"/>
              </a:spcAft>
            </a:pPr>
            <a:r>
              <a:rPr lang="en-US" dirty="0"/>
              <a:t>Bank:	</a:t>
            </a:r>
          </a:p>
          <a:p>
            <a:pPr lvl="4">
              <a:spcBef>
                <a:spcPts val="0"/>
              </a:spcBef>
              <a:spcAft>
                <a:spcPts val="0"/>
              </a:spcAft>
              <a:buClr>
                <a:srgbClr val="0070C0"/>
              </a:buClr>
              <a:buFont typeface="Arial" panose="020B0604020202020204" pitchFamily="34" charset="0"/>
              <a:buChar char="‒"/>
            </a:pPr>
            <a:r>
              <a:rPr lang="en-US" sz="2000" dirty="0"/>
              <a:t>loans.</a:t>
            </a:r>
          </a:p>
          <a:p>
            <a:pPr lvl="4">
              <a:spcBef>
                <a:spcPts val="0"/>
              </a:spcBef>
              <a:spcAft>
                <a:spcPts val="0"/>
              </a:spcAft>
              <a:buClr>
                <a:srgbClr val="0070C0"/>
              </a:buClr>
              <a:buFont typeface="Arial" panose="020B0604020202020204" pitchFamily="34" charset="0"/>
              <a:buChar char="‒"/>
            </a:pPr>
            <a:r>
              <a:rPr lang="en-US" sz="2000" dirty="0"/>
              <a:t>overdraft.</a:t>
            </a:r>
          </a:p>
          <a:p>
            <a:pPr lvl="4">
              <a:spcBef>
                <a:spcPts val="0"/>
              </a:spcBef>
              <a:spcAft>
                <a:spcPts val="0"/>
              </a:spcAft>
              <a:buClr>
                <a:srgbClr val="0070C0"/>
              </a:buClr>
              <a:buFont typeface="Arial" panose="020B0604020202020204" pitchFamily="34" charset="0"/>
              <a:buChar char="‒"/>
            </a:pPr>
            <a:r>
              <a:rPr lang="en-US" sz="2000" dirty="0"/>
              <a:t>credit cards.</a:t>
            </a:r>
          </a:p>
          <a:p>
            <a:pPr lvl="1">
              <a:spcBef>
                <a:spcPts val="0"/>
              </a:spcBef>
              <a:spcAft>
                <a:spcPts val="0"/>
              </a:spcAft>
            </a:pPr>
            <a:r>
              <a:rPr lang="en-US" dirty="0"/>
              <a:t>Suppliers.</a:t>
            </a:r>
          </a:p>
          <a:p>
            <a:pPr lvl="1">
              <a:spcBef>
                <a:spcPts val="0"/>
              </a:spcBef>
              <a:spcAft>
                <a:spcPts val="0"/>
              </a:spcAft>
            </a:pPr>
            <a:r>
              <a:rPr lang="en-US" dirty="0"/>
              <a:t>Hire purchase/leasing.</a:t>
            </a:r>
          </a:p>
          <a:p>
            <a:pPr lvl="1">
              <a:spcBef>
                <a:spcPts val="0"/>
              </a:spcBef>
              <a:spcAft>
                <a:spcPts val="0"/>
              </a:spcAft>
            </a:pPr>
            <a:r>
              <a:rPr lang="en-US" dirty="0"/>
              <a:t>Government loans/grants.</a:t>
            </a:r>
            <a:endParaRPr lang="en-US" dirty="0">
              <a:ea typeface="ＭＳ Ｐゴシック" pitchFamily="-105" charset="-128"/>
              <a:cs typeface="ＭＳ Ｐゴシック" pitchFamily="-105" charset="-128"/>
            </a:endParaRPr>
          </a:p>
          <a:p>
            <a:pPr marL="0" lvl="1" indent="0">
              <a:spcBef>
                <a:spcPts val="0"/>
              </a:spcBef>
              <a:spcAft>
                <a:spcPts val="0"/>
              </a:spcAft>
              <a:buNone/>
            </a:pPr>
            <a:endParaRPr lang="en-US" dirty="0"/>
          </a:p>
          <a:p>
            <a:pPr marL="0" lvl="1" indent="0">
              <a:spcBef>
                <a:spcPts val="0"/>
              </a:spcBef>
              <a:spcAft>
                <a:spcPts val="0"/>
              </a:spcAft>
              <a:buNone/>
            </a:pPr>
            <a:r>
              <a:rPr lang="en-US" dirty="0"/>
              <a:t>However, unincorporated businesses have fewer options for sourcing finance than limited companies.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026" name="Picture 2">
            <a:extLst>
              <a:ext uri="{FF2B5EF4-FFF2-40B4-BE49-F238E27FC236}">
                <a16:creationId xmlns:a16="http://schemas.microsoft.com/office/drawing/2014/main" id="{F2FBF9BC-FFB6-5C00-CFA7-C37A8BA23B6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211960" y="2853090"/>
            <a:ext cx="4373457" cy="1933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775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Sources of finance: unincorporated – owners’ capital (1)</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Types of unincorporated businesses are sole traders or two or more people acting in partnership.</a:t>
            </a:r>
          </a:p>
          <a:p>
            <a:pPr marL="0" lvl="1" indent="0">
              <a:spcBef>
                <a:spcPts val="0"/>
              </a:spcBef>
              <a:spcAft>
                <a:spcPts val="0"/>
              </a:spcAft>
              <a:buNone/>
            </a:pPr>
            <a:endParaRPr lang="en-US" b="1" dirty="0"/>
          </a:p>
          <a:p>
            <a:pPr marL="0" lvl="1" indent="0">
              <a:spcBef>
                <a:spcPts val="0"/>
              </a:spcBef>
              <a:spcAft>
                <a:spcPts val="0"/>
              </a:spcAft>
              <a:buNone/>
            </a:pPr>
            <a:r>
              <a:rPr lang="en-US" b="1" dirty="0"/>
              <a:t>Owners’ capital/savings </a:t>
            </a:r>
            <a:r>
              <a:rPr lang="en-US" dirty="0"/>
              <a:t>–</a:t>
            </a:r>
            <a:r>
              <a:rPr lang="en-US" b="1" dirty="0"/>
              <a:t> advantages</a:t>
            </a:r>
          </a:p>
          <a:p>
            <a:pPr lvl="1">
              <a:spcBef>
                <a:spcPts val="600"/>
              </a:spcBef>
              <a:spcAft>
                <a:spcPts val="600"/>
              </a:spcAft>
            </a:pPr>
            <a:r>
              <a:rPr lang="en-US" dirty="0"/>
              <a:t>No interest charges to pay.</a:t>
            </a:r>
          </a:p>
          <a:p>
            <a:pPr lvl="1">
              <a:spcBef>
                <a:spcPts val="600"/>
              </a:spcBef>
              <a:spcAft>
                <a:spcPts val="600"/>
              </a:spcAft>
            </a:pPr>
            <a:r>
              <a:rPr lang="en-US" dirty="0"/>
              <a:t>100% ownership and control of the business.</a:t>
            </a:r>
          </a:p>
          <a:p>
            <a:pPr lvl="1">
              <a:spcBef>
                <a:spcPts val="600"/>
              </a:spcBef>
              <a:spcAft>
                <a:spcPts val="600"/>
              </a:spcAft>
            </a:pPr>
            <a:r>
              <a:rPr lang="en-US" dirty="0"/>
              <a:t>No time wasted trying to secure other finance.</a:t>
            </a:r>
          </a:p>
          <a:p>
            <a:pPr lvl="1">
              <a:spcBef>
                <a:spcPts val="600"/>
              </a:spcBef>
              <a:spcAft>
                <a:spcPts val="600"/>
              </a:spcAft>
            </a:pPr>
            <a:r>
              <a:rPr lang="en-US" dirty="0">
                <a:ea typeface="ＭＳ Ｐゴシック" pitchFamily="-105" charset="-128"/>
                <a:cs typeface="ＭＳ Ｐゴシック" pitchFamily="-105" charset="-128"/>
              </a:rPr>
              <a:t>Receive 100% of all future profits.</a:t>
            </a:r>
          </a:p>
          <a:p>
            <a:pPr marL="0" lvl="1" indent="0">
              <a:spcBef>
                <a:spcPts val="600"/>
              </a:spcBef>
              <a:spcAft>
                <a:spcPts val="600"/>
              </a:spcAft>
              <a:buNone/>
            </a:pPr>
            <a:r>
              <a:rPr lang="en-US" dirty="0">
                <a:ea typeface="ＭＳ Ｐゴシック" pitchFamily="-105" charset="-128"/>
                <a:cs typeface="ＭＳ Ｐゴシック" pitchFamily="-105" charset="-128"/>
              </a:rPr>
              <a:t>Sole trader and partnership owners’ capital is particularly important in the start-up phase. First, investors use cash savings or possibly raise collateral on assets such as re-mortgage their home.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851816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Sources of finance: unincorporated – owners’ capital (2)</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Sole trader and partnership businesses are not recognised in law as being separate from the owners. Assets and liabilities belonging to the business also belong to its owners.</a:t>
            </a:r>
          </a:p>
          <a:p>
            <a:pPr marL="0" lvl="1" indent="0">
              <a:spcBef>
                <a:spcPts val="0"/>
              </a:spcBef>
              <a:spcAft>
                <a:spcPts val="0"/>
              </a:spcAft>
              <a:buNone/>
            </a:pPr>
            <a:endParaRPr lang="en-US" b="1" dirty="0"/>
          </a:p>
          <a:p>
            <a:pPr marL="0" lvl="1" indent="0">
              <a:spcBef>
                <a:spcPts val="0"/>
              </a:spcBef>
              <a:spcAft>
                <a:spcPts val="0"/>
              </a:spcAft>
              <a:buNone/>
            </a:pPr>
            <a:r>
              <a:rPr lang="en-US" b="1" dirty="0"/>
              <a:t>Owners’ capital/savings </a:t>
            </a:r>
            <a:r>
              <a:rPr lang="en-US" dirty="0"/>
              <a:t>–</a:t>
            </a:r>
            <a:r>
              <a:rPr lang="en-US" b="1" dirty="0"/>
              <a:t> disadvantages</a:t>
            </a:r>
          </a:p>
          <a:p>
            <a:pPr lvl="1">
              <a:spcBef>
                <a:spcPts val="600"/>
              </a:spcBef>
              <a:spcAft>
                <a:spcPts val="600"/>
              </a:spcAft>
            </a:pPr>
            <a:r>
              <a:rPr lang="en-US" dirty="0"/>
              <a:t>Could strain personal/family finances.</a:t>
            </a:r>
          </a:p>
          <a:p>
            <a:pPr lvl="1">
              <a:spcBef>
                <a:spcPts val="600"/>
              </a:spcBef>
              <a:spcAft>
                <a:spcPts val="600"/>
              </a:spcAft>
            </a:pPr>
            <a:r>
              <a:rPr lang="en-US" dirty="0"/>
              <a:t>May not be enough to get business going.</a:t>
            </a:r>
          </a:p>
          <a:p>
            <a:pPr lvl="1">
              <a:spcBef>
                <a:spcPts val="600"/>
              </a:spcBef>
              <a:spcAft>
                <a:spcPts val="600"/>
              </a:spcAft>
            </a:pPr>
            <a:r>
              <a:rPr lang="en-US" dirty="0"/>
              <a:t>No mentor support-need to build own networks.</a:t>
            </a:r>
          </a:p>
          <a:p>
            <a:pPr lvl="1">
              <a:spcBef>
                <a:spcPts val="600"/>
              </a:spcBef>
              <a:spcAft>
                <a:spcPts val="600"/>
              </a:spcAft>
            </a:pPr>
            <a:r>
              <a:rPr lang="en-US" dirty="0"/>
              <a:t>May need to invest more if business cannot pay its debts.</a:t>
            </a:r>
          </a:p>
          <a:p>
            <a:pPr marL="0" lvl="1" indent="0">
              <a:spcBef>
                <a:spcPts val="600"/>
              </a:spcBef>
              <a:spcAft>
                <a:spcPts val="600"/>
              </a:spcAft>
              <a:buNone/>
            </a:pPr>
            <a:r>
              <a:rPr lang="en-US" dirty="0">
                <a:ea typeface="ＭＳ Ｐゴシック" pitchFamily="-105" charset="-128"/>
                <a:cs typeface="ＭＳ Ｐゴシック" pitchFamily="-105" charset="-128"/>
              </a:rPr>
              <a:t>Partnerships are also vulnerable to the potential loss of a partner who may leave and want to take their share out of the business.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706744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Sources of finance: bank loans (external)</a:t>
            </a:r>
          </a:p>
        </p:txBody>
      </p:sp>
      <p:sp>
        <p:nvSpPr>
          <p:cNvPr id="3" name="Content Placeholder 2"/>
          <p:cNvSpPr>
            <a:spLocks noGrp="1"/>
          </p:cNvSpPr>
          <p:nvPr>
            <p:ph sz="quarter" idx="10"/>
          </p:nvPr>
        </p:nvSpPr>
        <p:spPr>
          <a:xfrm>
            <a:off x="457200" y="1556792"/>
            <a:ext cx="8399276" cy="4273704"/>
          </a:xfrm>
        </p:spPr>
        <p:txBody>
          <a:bodyPr/>
          <a:lstStyle/>
          <a:p>
            <a:pPr marL="0" lvl="1" indent="0">
              <a:buNone/>
            </a:pPr>
            <a:r>
              <a:rPr lang="en-US" dirty="0">
                <a:ea typeface="ＭＳ Ｐゴシック" pitchFamily="-105" charset="-128"/>
                <a:cs typeface="ＭＳ Ｐゴシック" pitchFamily="-105" charset="-128"/>
              </a:rPr>
              <a:t>Bank loans </a:t>
            </a:r>
            <a:r>
              <a:rPr lang="en-GB" dirty="0">
                <a:ea typeface="ＭＳ Ｐゴシック" pitchFamily="-105" charset="-128"/>
                <a:cs typeface="ＭＳ Ｐゴシック" pitchFamily="-105" charset="-128"/>
              </a:rPr>
              <a:t>are suitable for business start up and buying assets to help the business become more efficient. </a:t>
            </a:r>
            <a:r>
              <a:rPr lang="en-US" dirty="0"/>
              <a:t>Unlikely to be for more than owners’ capital investment.</a:t>
            </a:r>
            <a:endParaRPr lang="en-GB" dirty="0"/>
          </a:p>
          <a:p>
            <a:pPr marL="0" lvl="1" indent="0">
              <a:buNone/>
            </a:pPr>
            <a:r>
              <a:rPr lang="en-GB" b="1" dirty="0"/>
              <a:t>Bank loans </a:t>
            </a:r>
            <a:r>
              <a:rPr lang="en-US" dirty="0"/>
              <a:t>–</a:t>
            </a:r>
            <a:r>
              <a:rPr lang="en-GB" b="1" dirty="0"/>
              <a:t> advantages </a:t>
            </a:r>
            <a:endParaRPr lang="en-US" b="1" dirty="0"/>
          </a:p>
          <a:p>
            <a:pPr lvl="1">
              <a:spcBef>
                <a:spcPts val="0"/>
              </a:spcBef>
              <a:spcAft>
                <a:spcPts val="0"/>
              </a:spcAft>
            </a:pPr>
            <a:r>
              <a:rPr lang="en-US" dirty="0"/>
              <a:t>Keep control of your business.</a:t>
            </a:r>
          </a:p>
          <a:p>
            <a:pPr lvl="1">
              <a:spcBef>
                <a:spcPts val="0"/>
              </a:spcBef>
              <a:spcAft>
                <a:spcPts val="0"/>
              </a:spcAft>
            </a:pPr>
            <a:r>
              <a:rPr lang="en-US" dirty="0"/>
              <a:t>Cash injection to buy assets. </a:t>
            </a:r>
          </a:p>
          <a:p>
            <a:pPr lvl="1">
              <a:spcBef>
                <a:spcPts val="0"/>
              </a:spcBef>
              <a:spcAft>
                <a:spcPts val="0"/>
              </a:spcAft>
            </a:pPr>
            <a:r>
              <a:rPr lang="en-US" dirty="0"/>
              <a:t>Repaid over time period.</a:t>
            </a:r>
          </a:p>
          <a:p>
            <a:pPr marL="0" lvl="1" indent="0">
              <a:spcBef>
                <a:spcPts val="0"/>
              </a:spcBef>
              <a:spcAft>
                <a:spcPts val="0"/>
              </a:spcAft>
              <a:buNone/>
            </a:pPr>
            <a:endParaRPr lang="en-US" dirty="0"/>
          </a:p>
          <a:p>
            <a:pPr marL="0" lvl="1" indent="0">
              <a:spcBef>
                <a:spcPts val="0"/>
              </a:spcBef>
              <a:spcAft>
                <a:spcPts val="0"/>
              </a:spcAft>
              <a:buNone/>
            </a:pPr>
            <a:r>
              <a:rPr lang="en-GB" b="1" dirty="0"/>
              <a:t>Bank loans </a:t>
            </a:r>
            <a:r>
              <a:rPr lang="en-US" dirty="0"/>
              <a:t>–</a:t>
            </a:r>
            <a:r>
              <a:rPr lang="en-GB" b="1" dirty="0"/>
              <a:t> disadvantages</a:t>
            </a:r>
            <a:endParaRPr lang="en-US" dirty="0"/>
          </a:p>
          <a:p>
            <a:pPr lvl="1">
              <a:spcBef>
                <a:spcPts val="0"/>
              </a:spcBef>
              <a:spcAft>
                <a:spcPts val="0"/>
              </a:spcAft>
            </a:pPr>
            <a:r>
              <a:rPr lang="en-US" dirty="0"/>
              <a:t>No flexibility in repayments.</a:t>
            </a:r>
          </a:p>
          <a:p>
            <a:pPr lvl="1">
              <a:spcBef>
                <a:spcPts val="0"/>
              </a:spcBef>
              <a:spcAft>
                <a:spcPts val="0"/>
              </a:spcAft>
            </a:pPr>
            <a:r>
              <a:rPr lang="en-US" dirty="0"/>
              <a:t>Could cause cash flow issues.</a:t>
            </a:r>
          </a:p>
          <a:p>
            <a:pPr lvl="1">
              <a:spcBef>
                <a:spcPts val="0"/>
              </a:spcBef>
              <a:spcAft>
                <a:spcPts val="0"/>
              </a:spcAft>
            </a:pPr>
            <a:r>
              <a:rPr lang="en-US" dirty="0"/>
              <a:t>May be secured against business/owners’ assets.</a:t>
            </a:r>
          </a:p>
          <a:p>
            <a:pPr marL="0" lvl="1" indent="0">
              <a:spcBef>
                <a:spcPts val="600"/>
              </a:spcBef>
              <a:spcAft>
                <a:spcPts val="600"/>
              </a:spcAft>
              <a:buNone/>
            </a:pPr>
            <a:r>
              <a:rPr lang="en-US" sz="1800" dirty="0"/>
              <a:t>Requires a business plan if it is a new business with no trading history.</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2050" name="Picture 2">
            <a:extLst>
              <a:ext uri="{FF2B5EF4-FFF2-40B4-BE49-F238E27FC236}">
                <a16:creationId xmlns:a16="http://schemas.microsoft.com/office/drawing/2014/main" id="{8256437F-7464-7F3A-57A1-147398B1696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788024" y="2551783"/>
            <a:ext cx="3680449" cy="2458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413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Sources of finance: bank overdrafts (external)</a:t>
            </a:r>
          </a:p>
        </p:txBody>
      </p:sp>
      <p:sp>
        <p:nvSpPr>
          <p:cNvPr id="3" name="Content Placeholder 2"/>
          <p:cNvSpPr>
            <a:spLocks noGrp="1"/>
          </p:cNvSpPr>
          <p:nvPr>
            <p:ph sz="quarter" idx="10"/>
          </p:nvPr>
        </p:nvSpPr>
        <p:spPr>
          <a:xfrm>
            <a:off x="457200" y="1582496"/>
            <a:ext cx="8399276" cy="4248000"/>
          </a:xfrm>
        </p:spPr>
        <p:txBody>
          <a:bodyPr/>
          <a:lstStyle/>
          <a:p>
            <a:pPr>
              <a:spcBef>
                <a:spcPts val="0"/>
              </a:spcBef>
              <a:spcAft>
                <a:spcPts val="0"/>
              </a:spcAft>
            </a:pPr>
            <a:r>
              <a:rPr lang="en-US" dirty="0">
                <a:ea typeface="ＭＳ Ｐゴシック" pitchFamily="-105" charset="-128"/>
                <a:cs typeface="ＭＳ Ｐゴシック" pitchFamily="-105" charset="-128"/>
              </a:rPr>
              <a:t>Bank overdrafts are only available from the banks where you have a current account.</a:t>
            </a:r>
          </a:p>
          <a:p>
            <a:pPr marL="0" lvl="1" indent="0">
              <a:spcBef>
                <a:spcPts val="600"/>
              </a:spcBef>
              <a:spcAft>
                <a:spcPts val="0"/>
              </a:spcAft>
              <a:buNone/>
            </a:pPr>
            <a:r>
              <a:rPr lang="en-US" b="1" dirty="0"/>
              <a:t>Bank overdrafts – advantages</a:t>
            </a:r>
          </a:p>
          <a:p>
            <a:pPr lvl="1">
              <a:spcBef>
                <a:spcPts val="0"/>
              </a:spcBef>
              <a:spcAft>
                <a:spcPts val="0"/>
              </a:spcAft>
            </a:pPr>
            <a:r>
              <a:rPr lang="en-US" dirty="0"/>
              <a:t>Flexible – only borrow what you need.</a:t>
            </a:r>
          </a:p>
          <a:p>
            <a:pPr lvl="1">
              <a:spcBef>
                <a:spcPts val="0"/>
              </a:spcBef>
              <a:spcAft>
                <a:spcPts val="0"/>
              </a:spcAft>
            </a:pPr>
            <a:r>
              <a:rPr lang="en-US" dirty="0"/>
              <a:t>Quick to arrange and access.</a:t>
            </a:r>
          </a:p>
          <a:p>
            <a:pPr lvl="1">
              <a:spcBef>
                <a:spcPts val="0"/>
              </a:spcBef>
              <a:spcAft>
                <a:spcPts val="0"/>
              </a:spcAft>
            </a:pPr>
            <a:r>
              <a:rPr lang="en-US" dirty="0"/>
              <a:t>No charge to pay off early.</a:t>
            </a:r>
          </a:p>
          <a:p>
            <a:pPr marL="0" lvl="1" indent="0">
              <a:spcBef>
                <a:spcPts val="600"/>
              </a:spcBef>
              <a:spcAft>
                <a:spcPts val="0"/>
              </a:spcAft>
              <a:buNone/>
            </a:pPr>
            <a:r>
              <a:rPr lang="en-US" b="1" dirty="0"/>
              <a:t>Bank overdrafts </a:t>
            </a:r>
            <a:r>
              <a:rPr lang="en-US" dirty="0"/>
              <a:t>–</a:t>
            </a:r>
            <a:r>
              <a:rPr lang="en-US" b="1" dirty="0"/>
              <a:t> disadvantages</a:t>
            </a:r>
          </a:p>
          <a:p>
            <a:pPr lvl="1">
              <a:spcBef>
                <a:spcPts val="0"/>
              </a:spcBef>
              <a:spcAft>
                <a:spcPts val="0"/>
              </a:spcAft>
            </a:pPr>
            <a:r>
              <a:rPr lang="en-US" dirty="0"/>
              <a:t>Extra charges if exceed agreed amount.</a:t>
            </a:r>
          </a:p>
          <a:p>
            <a:pPr lvl="1">
              <a:spcBef>
                <a:spcPts val="0"/>
              </a:spcBef>
              <a:spcAft>
                <a:spcPts val="0"/>
              </a:spcAft>
            </a:pPr>
            <a:r>
              <a:rPr lang="en-US" dirty="0"/>
              <a:t>Can demand repayment in full anytime.</a:t>
            </a:r>
          </a:p>
          <a:p>
            <a:pPr lvl="1">
              <a:spcBef>
                <a:spcPts val="0"/>
              </a:spcBef>
              <a:spcAft>
                <a:spcPts val="0"/>
              </a:spcAft>
            </a:pPr>
            <a:r>
              <a:rPr lang="en-US" dirty="0"/>
              <a:t>Variable interest rates on balances.</a:t>
            </a:r>
            <a:endParaRPr lang="en-US" dirty="0">
              <a:ea typeface="ＭＳ Ｐゴシック" pitchFamily="-105" charset="-128"/>
              <a:cs typeface="ＭＳ Ｐゴシック" pitchFamily="-105" charset="-128"/>
            </a:endParaRPr>
          </a:p>
          <a:p>
            <a:pPr marL="0" lvl="1" indent="0">
              <a:spcBef>
                <a:spcPts val="600"/>
              </a:spcBef>
              <a:spcAft>
                <a:spcPts val="0"/>
              </a:spcAft>
              <a:buNone/>
            </a:pPr>
            <a:r>
              <a:rPr lang="en-US" dirty="0">
                <a:ea typeface="ＭＳ Ｐゴシック" pitchFamily="-105" charset="-128"/>
                <a:cs typeface="ＭＳ Ｐゴシック" pitchFamily="-105" charset="-128"/>
              </a:rPr>
              <a:t>Overdrafts are set at an agreed limit and can be useful to help manage cash flow for ongoing daily expenses.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3074" name="Picture 2">
            <a:extLst>
              <a:ext uri="{FF2B5EF4-FFF2-40B4-BE49-F238E27FC236}">
                <a16:creationId xmlns:a16="http://schemas.microsoft.com/office/drawing/2014/main" id="{F429021A-7CF5-AD94-31EC-039450FFF6B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364088" y="2204372"/>
            <a:ext cx="3666549" cy="244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9648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6176</TotalTime>
  <Words>3144</Words>
  <Application>Microsoft Office PowerPoint</Application>
  <PresentationFormat>On-screen Show (4:3)</PresentationFormat>
  <Paragraphs>490</Paragraphs>
  <Slides>31</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Lucida Grande</vt:lpstr>
      <vt:lpstr>Times New Roman</vt:lpstr>
      <vt:lpstr>Default Design</vt:lpstr>
      <vt:lpstr>PowerPoint 4: Sources of finance</vt:lpstr>
      <vt:lpstr>Learning objectives</vt:lpstr>
      <vt:lpstr>Sources of finance</vt:lpstr>
      <vt:lpstr>Classifying sources of finance</vt:lpstr>
      <vt:lpstr>Sources of finance – all businesses</vt:lpstr>
      <vt:lpstr>Sources of finance: unincorporated – owners’ capital (1)</vt:lpstr>
      <vt:lpstr>Sources of finance: unincorporated – owners’ capital (2)</vt:lpstr>
      <vt:lpstr>Sources of finance: bank loans (external)</vt:lpstr>
      <vt:lpstr>Sources of finance: bank overdrafts (external)</vt:lpstr>
      <vt:lpstr>Sources of finance: credit cards (external)</vt:lpstr>
      <vt:lpstr>Sources of finance: suppliers/trade credit (external)</vt:lpstr>
      <vt:lpstr>Sources of finance: hire purchase (external)</vt:lpstr>
      <vt:lpstr>Sources of finance: leasing (external)</vt:lpstr>
      <vt:lpstr>Sources of finance: government (external)</vt:lpstr>
      <vt:lpstr>Sources of finance: government start-up loans (external)</vt:lpstr>
      <vt:lpstr>Sources of finance: government start-up loans (external)</vt:lpstr>
      <vt:lpstr>Sources of finance: government grants (external)</vt:lpstr>
      <vt:lpstr>Other sources of finance: donations (external)</vt:lpstr>
      <vt:lpstr>Other sources of finance – venture capital (external)</vt:lpstr>
      <vt:lpstr>Other sources of finance – venture capital (external)</vt:lpstr>
      <vt:lpstr>Other sources of finance – angel investors (external)</vt:lpstr>
      <vt:lpstr>Other sources of finance – crowdfunding (external) (1)</vt:lpstr>
      <vt:lpstr>Other sources of finance – crowdfunding (external) (2)</vt:lpstr>
      <vt:lpstr>Sources of finance – retained profit (internal)</vt:lpstr>
      <vt:lpstr>Sources of finance – invoice factoring (external)</vt:lpstr>
      <vt:lpstr>Sources of finance – incorporated businesses (1)</vt:lpstr>
      <vt:lpstr>Sources of finance – incorporated businesses (2)</vt:lpstr>
      <vt:lpstr>Other sources of finance – selling shares (external)</vt:lpstr>
      <vt:lpstr>Why do businesses need to raise finance</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679</cp:revision>
  <dcterms:created xsi:type="dcterms:W3CDTF">2013-05-28T00:38:54Z</dcterms:created>
  <dcterms:modified xsi:type="dcterms:W3CDTF">2022-08-30T16:09:05Z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