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9"/>
  </p:notesMasterIdLst>
  <p:handoutMasterIdLst>
    <p:handoutMasterId r:id="rId40"/>
  </p:handoutMasterIdLst>
  <p:sldIdLst>
    <p:sldId id="256" r:id="rId5"/>
    <p:sldId id="328" r:id="rId6"/>
    <p:sldId id="332" r:id="rId7"/>
    <p:sldId id="379" r:id="rId8"/>
    <p:sldId id="368" r:id="rId9"/>
    <p:sldId id="380" r:id="rId10"/>
    <p:sldId id="333" r:id="rId11"/>
    <p:sldId id="371" r:id="rId12"/>
    <p:sldId id="381" r:id="rId13"/>
    <p:sldId id="384" r:id="rId14"/>
    <p:sldId id="372" r:id="rId15"/>
    <p:sldId id="391" r:id="rId16"/>
    <p:sldId id="382" r:id="rId17"/>
    <p:sldId id="383" r:id="rId18"/>
    <p:sldId id="392" r:id="rId19"/>
    <p:sldId id="393" r:id="rId20"/>
    <p:sldId id="377" r:id="rId21"/>
    <p:sldId id="385" r:id="rId22"/>
    <p:sldId id="387" r:id="rId23"/>
    <p:sldId id="389" r:id="rId24"/>
    <p:sldId id="390" r:id="rId25"/>
    <p:sldId id="386" r:id="rId26"/>
    <p:sldId id="378" r:id="rId27"/>
    <p:sldId id="394" r:id="rId28"/>
    <p:sldId id="395" r:id="rId29"/>
    <p:sldId id="396" r:id="rId30"/>
    <p:sldId id="397" r:id="rId31"/>
    <p:sldId id="399" r:id="rId32"/>
    <p:sldId id="398" r:id="rId33"/>
    <p:sldId id="400" r:id="rId34"/>
    <p:sldId id="401" r:id="rId35"/>
    <p:sldId id="375" r:id="rId36"/>
    <p:sldId id="334" r:id="rId37"/>
    <p:sldId id="267" r:id="rId38"/>
  </p:sldIdLst>
  <p:sldSz cx="9144000" cy="6858000" type="screen4x3"/>
  <p:notesSz cx="6858000" cy="9144000"/>
  <p:custDataLst>
    <p:tags r:id="rId4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177B1D-A922-4650-B967-8B6951641EE6}" v="16" dt="2022-08-29T23:14:58.551"/>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09" autoAdjust="0"/>
    <p:restoredTop sz="86395"/>
  </p:normalViewPr>
  <p:slideViewPr>
    <p:cSldViewPr showGuides="1">
      <p:cViewPr varScale="1">
        <p:scale>
          <a:sx n="57" d="100"/>
          <a:sy n="57" d="100"/>
        </p:scale>
        <p:origin x="11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37177B1D-A922-4650-B967-8B6951641EE6}"/>
    <pc:docChg chg="undo redo custSel modSld">
      <pc:chgData name="Eve Thould" userId="38451c84653f422f" providerId="LiveId" clId="{37177B1D-A922-4650-B967-8B6951641EE6}" dt="2022-08-29T23:23:41.007" v="191" actId="255"/>
      <pc:docMkLst>
        <pc:docMk/>
      </pc:docMkLst>
      <pc:sldChg chg="modSp mod">
        <pc:chgData name="Eve Thould" userId="38451c84653f422f" providerId="LiveId" clId="{37177B1D-A922-4650-B967-8B6951641EE6}" dt="2022-08-29T11:14:19.858" v="11" actId="20577"/>
        <pc:sldMkLst>
          <pc:docMk/>
          <pc:sldMk cId="0" sldId="328"/>
        </pc:sldMkLst>
        <pc:spChg chg="mod">
          <ac:chgData name="Eve Thould" userId="38451c84653f422f" providerId="LiveId" clId="{37177B1D-A922-4650-B967-8B6951641EE6}" dt="2022-08-29T11:14:19.858" v="11" actId="20577"/>
          <ac:spMkLst>
            <pc:docMk/>
            <pc:sldMk cId="0" sldId="328"/>
            <ac:spMk id="3075" creationId="{00000000-0000-0000-0000-000000000000}"/>
          </ac:spMkLst>
        </pc:spChg>
      </pc:sldChg>
      <pc:sldChg chg="modSp mod">
        <pc:chgData name="Eve Thould" userId="38451c84653f422f" providerId="LiveId" clId="{37177B1D-A922-4650-B967-8B6951641EE6}" dt="2022-08-29T11:16:47.665" v="19" actId="20577"/>
        <pc:sldMkLst>
          <pc:docMk/>
          <pc:sldMk cId="0" sldId="332"/>
        </pc:sldMkLst>
        <pc:spChg chg="mod">
          <ac:chgData name="Eve Thould" userId="38451c84653f422f" providerId="LiveId" clId="{37177B1D-A922-4650-B967-8B6951641EE6}" dt="2022-08-29T11:16:47.665" v="19" actId="20577"/>
          <ac:spMkLst>
            <pc:docMk/>
            <pc:sldMk cId="0" sldId="332"/>
            <ac:spMk id="3" creationId="{00000000-0000-0000-0000-000000000000}"/>
          </ac:spMkLst>
        </pc:spChg>
        <pc:picChg chg="mod">
          <ac:chgData name="Eve Thould" userId="38451c84653f422f" providerId="LiveId" clId="{37177B1D-A922-4650-B967-8B6951641EE6}" dt="2022-08-29T11:16:20.601" v="12" actId="14826"/>
          <ac:picMkLst>
            <pc:docMk/>
            <pc:sldMk cId="0" sldId="332"/>
            <ac:picMk id="1026" creationId="{44BACAD5-DB1E-5D46-F713-9A6AC3486817}"/>
          </ac:picMkLst>
        </pc:picChg>
      </pc:sldChg>
      <pc:sldChg chg="modSp mod">
        <pc:chgData name="Eve Thould" userId="38451c84653f422f" providerId="LiveId" clId="{37177B1D-A922-4650-B967-8B6951641EE6}" dt="2022-08-29T11:39:46.590" v="46" actId="20577"/>
        <pc:sldMkLst>
          <pc:docMk/>
          <pc:sldMk cId="0" sldId="333"/>
        </pc:sldMkLst>
        <pc:spChg chg="mod">
          <ac:chgData name="Eve Thould" userId="38451c84653f422f" providerId="LiveId" clId="{37177B1D-A922-4650-B967-8B6951641EE6}" dt="2022-08-29T11:35:51.263" v="45" actId="20577"/>
          <ac:spMkLst>
            <pc:docMk/>
            <pc:sldMk cId="0" sldId="333"/>
            <ac:spMk id="3" creationId="{00000000-0000-0000-0000-000000000000}"/>
          </ac:spMkLst>
        </pc:spChg>
        <pc:graphicFrameChg chg="mod modGraphic">
          <ac:chgData name="Eve Thould" userId="38451c84653f422f" providerId="LiveId" clId="{37177B1D-A922-4650-B967-8B6951641EE6}" dt="2022-08-29T11:39:46.590" v="46" actId="20577"/>
          <ac:graphicFrameMkLst>
            <pc:docMk/>
            <pc:sldMk cId="0" sldId="333"/>
            <ac:graphicFrameMk id="4" creationId="{00000000-0000-0000-0000-000000000000}"/>
          </ac:graphicFrameMkLst>
        </pc:graphicFrameChg>
      </pc:sldChg>
      <pc:sldChg chg="modSp mod">
        <pc:chgData name="Eve Thould" userId="38451c84653f422f" providerId="LiveId" clId="{37177B1D-A922-4650-B967-8B6951641EE6}" dt="2022-08-29T23:18:14.525" v="163" actId="1076"/>
        <pc:sldMkLst>
          <pc:docMk/>
          <pc:sldMk cId="0" sldId="334"/>
        </pc:sldMkLst>
        <pc:spChg chg="mod">
          <ac:chgData name="Eve Thould" userId="38451c84653f422f" providerId="LiveId" clId="{37177B1D-A922-4650-B967-8B6951641EE6}" dt="2022-08-29T23:18:14.525" v="163" actId="1076"/>
          <ac:spMkLst>
            <pc:docMk/>
            <pc:sldMk cId="0" sldId="334"/>
            <ac:spMk id="3" creationId="{00000000-0000-0000-0000-000000000000}"/>
          </ac:spMkLst>
        </pc:spChg>
      </pc:sldChg>
      <pc:sldChg chg="modSp mod">
        <pc:chgData name="Eve Thould" userId="38451c84653f422f" providerId="LiveId" clId="{37177B1D-A922-4650-B967-8B6951641EE6}" dt="2022-08-29T11:34:44.458" v="33" actId="20577"/>
        <pc:sldMkLst>
          <pc:docMk/>
          <pc:sldMk cId="3408070394" sldId="368"/>
        </pc:sldMkLst>
        <pc:spChg chg="mod">
          <ac:chgData name="Eve Thould" userId="38451c84653f422f" providerId="LiveId" clId="{37177B1D-A922-4650-B967-8B6951641EE6}" dt="2022-08-29T11:34:24.465" v="27" actId="1038"/>
          <ac:spMkLst>
            <pc:docMk/>
            <pc:sldMk cId="3408070394" sldId="368"/>
            <ac:spMk id="2" creationId="{00000000-0000-0000-0000-000000000000}"/>
          </ac:spMkLst>
        </pc:spChg>
        <pc:spChg chg="mod">
          <ac:chgData name="Eve Thould" userId="38451c84653f422f" providerId="LiveId" clId="{37177B1D-A922-4650-B967-8B6951641EE6}" dt="2022-08-29T11:34:44.458" v="33" actId="20577"/>
          <ac:spMkLst>
            <pc:docMk/>
            <pc:sldMk cId="3408070394" sldId="368"/>
            <ac:spMk id="3" creationId="{00000000-0000-0000-0000-000000000000}"/>
          </ac:spMkLst>
        </pc:spChg>
        <pc:picChg chg="mod">
          <ac:chgData name="Eve Thould" userId="38451c84653f422f" providerId="LiveId" clId="{37177B1D-A922-4650-B967-8B6951641EE6}" dt="2022-08-29T11:33:14.968" v="25" actId="14826"/>
          <ac:picMkLst>
            <pc:docMk/>
            <pc:sldMk cId="3408070394" sldId="368"/>
            <ac:picMk id="4" creationId="{58117AA1-0044-7FCD-02D7-F6FA0FD1DB6B}"/>
          </ac:picMkLst>
        </pc:picChg>
      </pc:sldChg>
      <pc:sldChg chg="modSp mod">
        <pc:chgData name="Eve Thould" userId="38451c84653f422f" providerId="LiveId" clId="{37177B1D-A922-4650-B967-8B6951641EE6}" dt="2022-08-29T11:41:20.992" v="56" actId="20577"/>
        <pc:sldMkLst>
          <pc:docMk/>
          <pc:sldMk cId="3932542555" sldId="371"/>
        </pc:sldMkLst>
        <pc:spChg chg="mod">
          <ac:chgData name="Eve Thould" userId="38451c84653f422f" providerId="LiveId" clId="{37177B1D-A922-4650-B967-8B6951641EE6}" dt="2022-08-29T11:39:53.785" v="48" actId="1038"/>
          <ac:spMkLst>
            <pc:docMk/>
            <pc:sldMk cId="3932542555" sldId="371"/>
            <ac:spMk id="2" creationId="{00000000-0000-0000-0000-000000000000}"/>
          </ac:spMkLst>
        </pc:spChg>
        <pc:spChg chg="mod">
          <ac:chgData name="Eve Thould" userId="38451c84653f422f" providerId="LiveId" clId="{37177B1D-A922-4650-B967-8B6951641EE6}" dt="2022-08-29T11:41:20.992" v="56" actId="20577"/>
          <ac:spMkLst>
            <pc:docMk/>
            <pc:sldMk cId="3932542555" sldId="371"/>
            <ac:spMk id="3" creationId="{00000000-0000-0000-0000-000000000000}"/>
          </ac:spMkLst>
        </pc:spChg>
        <pc:picChg chg="mod">
          <ac:chgData name="Eve Thould" userId="38451c84653f422f" providerId="LiveId" clId="{37177B1D-A922-4650-B967-8B6951641EE6}" dt="2022-08-29T11:40:51.143" v="49" actId="14826"/>
          <ac:picMkLst>
            <pc:docMk/>
            <pc:sldMk cId="3932542555" sldId="371"/>
            <ac:picMk id="3074" creationId="{99C15CEB-F261-33A3-EE89-8C6D03EC69C3}"/>
          </ac:picMkLst>
        </pc:picChg>
      </pc:sldChg>
      <pc:sldChg chg="modSp mod">
        <pc:chgData name="Eve Thould" userId="38451c84653f422f" providerId="LiveId" clId="{37177B1D-A922-4650-B967-8B6951641EE6}" dt="2022-08-29T11:43:11.518" v="70" actId="20577"/>
        <pc:sldMkLst>
          <pc:docMk/>
          <pc:sldMk cId="521964889" sldId="372"/>
        </pc:sldMkLst>
        <pc:spChg chg="mod">
          <ac:chgData name="Eve Thould" userId="38451c84653f422f" providerId="LiveId" clId="{37177B1D-A922-4650-B967-8B6951641EE6}" dt="2022-08-25T11:46:23.305" v="2" actId="1038"/>
          <ac:spMkLst>
            <pc:docMk/>
            <pc:sldMk cId="521964889" sldId="372"/>
            <ac:spMk id="2" creationId="{00000000-0000-0000-0000-000000000000}"/>
          </ac:spMkLst>
        </pc:spChg>
        <pc:spChg chg="mod">
          <ac:chgData name="Eve Thould" userId="38451c84653f422f" providerId="LiveId" clId="{37177B1D-A922-4650-B967-8B6951641EE6}" dt="2022-08-29T11:43:11.518" v="70" actId="20577"/>
          <ac:spMkLst>
            <pc:docMk/>
            <pc:sldMk cId="521964889" sldId="372"/>
            <ac:spMk id="3" creationId="{00000000-0000-0000-0000-000000000000}"/>
          </ac:spMkLst>
        </pc:spChg>
      </pc:sldChg>
      <pc:sldChg chg="modSp mod">
        <pc:chgData name="Eve Thould" userId="38451c84653f422f" providerId="LiveId" clId="{37177B1D-A922-4650-B967-8B6951641EE6}" dt="2022-08-29T23:18:06.316" v="162" actId="20577"/>
        <pc:sldMkLst>
          <pc:docMk/>
          <pc:sldMk cId="1690357298" sldId="375"/>
        </pc:sldMkLst>
        <pc:spChg chg="mod">
          <ac:chgData name="Eve Thould" userId="38451c84653f422f" providerId="LiveId" clId="{37177B1D-A922-4650-B967-8B6951641EE6}" dt="2022-08-29T23:18:06.316" v="162" actId="20577"/>
          <ac:spMkLst>
            <pc:docMk/>
            <pc:sldMk cId="1690357298" sldId="375"/>
            <ac:spMk id="3" creationId="{00000000-0000-0000-0000-000000000000}"/>
          </ac:spMkLst>
        </pc:spChg>
      </pc:sldChg>
      <pc:sldChg chg="modSp mod">
        <pc:chgData name="Eve Thould" userId="38451c84653f422f" providerId="LiveId" clId="{37177B1D-A922-4650-B967-8B6951641EE6}" dt="2022-08-29T23:14:58.551" v="141" actId="14826"/>
        <pc:sldMkLst>
          <pc:docMk/>
          <pc:sldMk cId="1847464383" sldId="378"/>
        </pc:sldMkLst>
        <pc:spChg chg="mod">
          <ac:chgData name="Eve Thould" userId="38451c84653f422f" providerId="LiveId" clId="{37177B1D-A922-4650-B967-8B6951641EE6}" dt="2022-08-29T23:13:32.681" v="136" actId="1076"/>
          <ac:spMkLst>
            <pc:docMk/>
            <pc:sldMk cId="1847464383" sldId="378"/>
            <ac:spMk id="2" creationId="{00000000-0000-0000-0000-000000000000}"/>
          </ac:spMkLst>
        </pc:spChg>
        <pc:spChg chg="mod">
          <ac:chgData name="Eve Thould" userId="38451c84653f422f" providerId="LiveId" clId="{37177B1D-A922-4650-B967-8B6951641EE6}" dt="2022-08-29T23:13:41.258" v="140" actId="20577"/>
          <ac:spMkLst>
            <pc:docMk/>
            <pc:sldMk cId="1847464383" sldId="378"/>
            <ac:spMk id="3" creationId="{00000000-0000-0000-0000-000000000000}"/>
          </ac:spMkLst>
        </pc:spChg>
        <pc:picChg chg="mod">
          <ac:chgData name="Eve Thould" userId="38451c84653f422f" providerId="LiveId" clId="{37177B1D-A922-4650-B967-8B6951641EE6}" dt="2022-08-29T23:14:58.551" v="141" actId="14826"/>
          <ac:picMkLst>
            <pc:docMk/>
            <pc:sldMk cId="1847464383" sldId="378"/>
            <ac:picMk id="6146" creationId="{3AD9F13D-2EF3-5DCD-2BDF-BF9EC06BDF2F}"/>
          </ac:picMkLst>
        </pc:picChg>
      </pc:sldChg>
      <pc:sldChg chg="modSp">
        <pc:chgData name="Eve Thould" userId="38451c84653f422f" providerId="LiveId" clId="{37177B1D-A922-4650-B967-8B6951641EE6}" dt="2022-08-29T11:32:31.437" v="24" actId="1076"/>
        <pc:sldMkLst>
          <pc:docMk/>
          <pc:sldMk cId="3299976292" sldId="379"/>
        </pc:sldMkLst>
        <pc:picChg chg="mod">
          <ac:chgData name="Eve Thould" userId="38451c84653f422f" providerId="LiveId" clId="{37177B1D-A922-4650-B967-8B6951641EE6}" dt="2022-08-29T11:32:31.437" v="24" actId="1076"/>
          <ac:picMkLst>
            <pc:docMk/>
            <pc:sldMk cId="3299976292" sldId="379"/>
            <ac:picMk id="2050" creationId="{CCB32AB6-2E3F-830A-13B8-929DB4CC6E73}"/>
          </ac:picMkLst>
        </pc:picChg>
        <pc:picChg chg="mod">
          <ac:chgData name="Eve Thould" userId="38451c84653f422f" providerId="LiveId" clId="{37177B1D-A922-4650-B967-8B6951641EE6}" dt="2022-08-29T11:30:46.246" v="22" actId="1076"/>
          <ac:picMkLst>
            <pc:docMk/>
            <pc:sldMk cId="3299976292" sldId="379"/>
            <ac:picMk id="2052" creationId="{BFF9AE59-284B-F428-2299-4AB8C1D200A1}"/>
          </ac:picMkLst>
        </pc:picChg>
        <pc:picChg chg="mod">
          <ac:chgData name="Eve Thould" userId="38451c84653f422f" providerId="LiveId" clId="{37177B1D-A922-4650-B967-8B6951641EE6}" dt="2022-08-29T11:25:11.286" v="20" actId="14826"/>
          <ac:picMkLst>
            <pc:docMk/>
            <pc:sldMk cId="3299976292" sldId="379"/>
            <ac:picMk id="2054" creationId="{D40B6DD7-5BE9-08C0-36DF-7C2E989033B8}"/>
          </ac:picMkLst>
        </pc:picChg>
      </pc:sldChg>
      <pc:sldChg chg="modSp mod">
        <pc:chgData name="Eve Thould" userId="38451c84653f422f" providerId="LiveId" clId="{37177B1D-A922-4650-B967-8B6951641EE6}" dt="2022-08-29T11:34:59.360" v="37" actId="20577"/>
        <pc:sldMkLst>
          <pc:docMk/>
          <pc:sldMk cId="2305775613" sldId="380"/>
        </pc:sldMkLst>
        <pc:spChg chg="mod">
          <ac:chgData name="Eve Thould" userId="38451c84653f422f" providerId="LiveId" clId="{37177B1D-A922-4650-B967-8B6951641EE6}" dt="2022-08-29T11:34:51.109" v="36" actId="1038"/>
          <ac:spMkLst>
            <pc:docMk/>
            <pc:sldMk cId="2305775613" sldId="380"/>
            <ac:spMk id="2" creationId="{00000000-0000-0000-0000-000000000000}"/>
          </ac:spMkLst>
        </pc:spChg>
        <pc:spChg chg="mod">
          <ac:chgData name="Eve Thould" userId="38451c84653f422f" providerId="LiveId" clId="{37177B1D-A922-4650-B967-8B6951641EE6}" dt="2022-08-29T11:34:59.360" v="37" actId="20577"/>
          <ac:spMkLst>
            <pc:docMk/>
            <pc:sldMk cId="2305775613" sldId="380"/>
            <ac:spMk id="3" creationId="{00000000-0000-0000-0000-000000000000}"/>
          </ac:spMkLst>
        </pc:spChg>
      </pc:sldChg>
      <pc:sldChg chg="modSp mod">
        <pc:chgData name="Eve Thould" userId="38451c84653f422f" providerId="LiveId" clId="{37177B1D-A922-4650-B967-8B6951641EE6}" dt="2022-08-29T11:41:53.035" v="62" actId="20577"/>
        <pc:sldMkLst>
          <pc:docMk/>
          <pc:sldMk cId="132413301" sldId="381"/>
        </pc:sldMkLst>
        <pc:spChg chg="mod">
          <ac:chgData name="Eve Thould" userId="38451c84653f422f" providerId="LiveId" clId="{37177B1D-A922-4650-B967-8B6951641EE6}" dt="2022-08-29T11:41:42.091" v="59" actId="1038"/>
          <ac:spMkLst>
            <pc:docMk/>
            <pc:sldMk cId="132413301" sldId="381"/>
            <ac:spMk id="2" creationId="{00000000-0000-0000-0000-000000000000}"/>
          </ac:spMkLst>
        </pc:spChg>
        <pc:spChg chg="mod">
          <ac:chgData name="Eve Thould" userId="38451c84653f422f" providerId="LiveId" clId="{37177B1D-A922-4650-B967-8B6951641EE6}" dt="2022-08-29T11:41:53.035" v="62" actId="20577"/>
          <ac:spMkLst>
            <pc:docMk/>
            <pc:sldMk cId="132413301" sldId="381"/>
            <ac:spMk id="3" creationId="{00000000-0000-0000-0000-000000000000}"/>
          </ac:spMkLst>
        </pc:spChg>
      </pc:sldChg>
      <pc:sldChg chg="modSp mod">
        <pc:chgData name="Eve Thould" userId="38451c84653f422f" providerId="LiveId" clId="{37177B1D-A922-4650-B967-8B6951641EE6}" dt="2022-08-29T11:46:16.453" v="79" actId="403"/>
        <pc:sldMkLst>
          <pc:docMk/>
          <pc:sldMk cId="2113138596" sldId="382"/>
        </pc:sldMkLst>
        <pc:spChg chg="mod">
          <ac:chgData name="Eve Thould" userId="38451c84653f422f" providerId="LiveId" clId="{37177B1D-A922-4650-B967-8B6951641EE6}" dt="2022-08-25T11:47:06.743" v="4" actId="20577"/>
          <ac:spMkLst>
            <pc:docMk/>
            <pc:sldMk cId="2113138596" sldId="382"/>
            <ac:spMk id="3" creationId="{00000000-0000-0000-0000-000000000000}"/>
          </ac:spMkLst>
        </pc:spChg>
        <pc:graphicFrameChg chg="modGraphic">
          <ac:chgData name="Eve Thould" userId="38451c84653f422f" providerId="LiveId" clId="{37177B1D-A922-4650-B967-8B6951641EE6}" dt="2022-08-29T11:46:16.453" v="79" actId="403"/>
          <ac:graphicFrameMkLst>
            <pc:docMk/>
            <pc:sldMk cId="2113138596" sldId="382"/>
            <ac:graphicFrameMk id="4" creationId="{00000000-0000-0000-0000-000000000000}"/>
          </ac:graphicFrameMkLst>
        </pc:graphicFrameChg>
      </pc:sldChg>
      <pc:sldChg chg="modSp mod">
        <pc:chgData name="Eve Thould" userId="38451c84653f422f" providerId="LiveId" clId="{37177B1D-A922-4650-B967-8B6951641EE6}" dt="2022-08-29T23:11:46.593" v="129" actId="1076"/>
        <pc:sldMkLst>
          <pc:docMk/>
          <pc:sldMk cId="1446301304" sldId="383"/>
        </pc:sldMkLst>
        <pc:spChg chg="mod">
          <ac:chgData name="Eve Thould" userId="38451c84653f422f" providerId="LiveId" clId="{37177B1D-A922-4650-B967-8B6951641EE6}" dt="2022-08-29T11:46:39.451" v="81" actId="1076"/>
          <ac:spMkLst>
            <pc:docMk/>
            <pc:sldMk cId="1446301304" sldId="383"/>
            <ac:spMk id="3" creationId="{00000000-0000-0000-0000-000000000000}"/>
          </ac:spMkLst>
        </pc:spChg>
        <pc:graphicFrameChg chg="mod">
          <ac:chgData name="Eve Thould" userId="38451c84653f422f" providerId="LiveId" clId="{37177B1D-A922-4650-B967-8B6951641EE6}" dt="2022-08-29T23:11:46.593" v="129" actId="1076"/>
          <ac:graphicFrameMkLst>
            <pc:docMk/>
            <pc:sldMk cId="1446301304" sldId="383"/>
            <ac:graphicFrameMk id="4" creationId="{00000000-0000-0000-0000-000000000000}"/>
          </ac:graphicFrameMkLst>
        </pc:graphicFrameChg>
      </pc:sldChg>
      <pc:sldChg chg="modSp mod">
        <pc:chgData name="Eve Thould" userId="38451c84653f422f" providerId="LiveId" clId="{37177B1D-A922-4650-B967-8B6951641EE6}" dt="2022-08-29T11:42:59.444" v="66" actId="120"/>
        <pc:sldMkLst>
          <pc:docMk/>
          <pc:sldMk cId="1406064780" sldId="384"/>
        </pc:sldMkLst>
        <pc:graphicFrameChg chg="modGraphic">
          <ac:chgData name="Eve Thould" userId="38451c84653f422f" providerId="LiveId" clId="{37177B1D-A922-4650-B967-8B6951641EE6}" dt="2022-08-29T11:42:59.444" v="66" actId="120"/>
          <ac:graphicFrameMkLst>
            <pc:docMk/>
            <pc:sldMk cId="1406064780" sldId="384"/>
            <ac:graphicFrameMk id="4" creationId="{00000000-0000-0000-0000-000000000000}"/>
          </ac:graphicFrameMkLst>
        </pc:graphicFrameChg>
      </pc:sldChg>
      <pc:sldChg chg="modSp mod">
        <pc:chgData name="Eve Thould" userId="38451c84653f422f" providerId="LiveId" clId="{37177B1D-A922-4650-B967-8B6951641EE6}" dt="2022-08-29T23:22:22.347" v="182" actId="1076"/>
        <pc:sldMkLst>
          <pc:docMk/>
          <pc:sldMk cId="2503737605" sldId="385"/>
        </pc:sldMkLst>
        <pc:spChg chg="mod">
          <ac:chgData name="Eve Thould" userId="38451c84653f422f" providerId="LiveId" clId="{37177B1D-A922-4650-B967-8B6951641EE6}" dt="2022-08-29T23:11:02.281" v="124" actId="20577"/>
          <ac:spMkLst>
            <pc:docMk/>
            <pc:sldMk cId="2503737605" sldId="385"/>
            <ac:spMk id="3" creationId="{B3A961E0-5539-41C8-9EC1-3A8295346FF5}"/>
          </ac:spMkLst>
        </pc:spChg>
        <pc:graphicFrameChg chg="mod modGraphic">
          <ac:chgData name="Eve Thould" userId="38451c84653f422f" providerId="LiveId" clId="{37177B1D-A922-4650-B967-8B6951641EE6}" dt="2022-08-29T23:22:22.347" v="182" actId="1076"/>
          <ac:graphicFrameMkLst>
            <pc:docMk/>
            <pc:sldMk cId="2503737605" sldId="385"/>
            <ac:graphicFrameMk id="4" creationId="{90BF45F0-759B-4DD5-9D01-727A5725BE47}"/>
          </ac:graphicFrameMkLst>
        </pc:graphicFrameChg>
      </pc:sldChg>
      <pc:sldChg chg="modSp mod">
        <pc:chgData name="Eve Thould" userId="38451c84653f422f" providerId="LiveId" clId="{37177B1D-A922-4650-B967-8B6951641EE6}" dt="2022-08-29T23:13:18.298" v="135" actId="12"/>
        <pc:sldMkLst>
          <pc:docMk/>
          <pc:sldMk cId="24219507" sldId="386"/>
        </pc:sldMkLst>
        <pc:spChg chg="mod">
          <ac:chgData name="Eve Thould" userId="38451c84653f422f" providerId="LiveId" clId="{37177B1D-A922-4650-B967-8B6951641EE6}" dt="2022-08-29T23:13:18.298" v="135" actId="12"/>
          <ac:spMkLst>
            <pc:docMk/>
            <pc:sldMk cId="24219507" sldId="386"/>
            <ac:spMk id="3" creationId="{B3A961E0-5539-41C8-9EC1-3A8295346FF5}"/>
          </ac:spMkLst>
        </pc:spChg>
      </pc:sldChg>
      <pc:sldChg chg="modSp mod">
        <pc:chgData name="Eve Thould" userId="38451c84653f422f" providerId="LiveId" clId="{37177B1D-A922-4650-B967-8B6951641EE6}" dt="2022-08-29T11:52:12.483" v="94" actId="14734"/>
        <pc:sldMkLst>
          <pc:docMk/>
          <pc:sldMk cId="3653096818" sldId="387"/>
        </pc:sldMkLst>
        <pc:spChg chg="mod">
          <ac:chgData name="Eve Thould" userId="38451c84653f422f" providerId="LiveId" clId="{37177B1D-A922-4650-B967-8B6951641EE6}" dt="2022-08-29T11:51:41.211" v="89" actId="20577"/>
          <ac:spMkLst>
            <pc:docMk/>
            <pc:sldMk cId="3653096818" sldId="387"/>
            <ac:spMk id="3" creationId="{B3A961E0-5539-41C8-9EC1-3A8295346FF5}"/>
          </ac:spMkLst>
        </pc:spChg>
        <pc:graphicFrameChg chg="mod modGraphic">
          <ac:chgData name="Eve Thould" userId="38451c84653f422f" providerId="LiveId" clId="{37177B1D-A922-4650-B967-8B6951641EE6}" dt="2022-08-29T11:52:12.483" v="94" actId="14734"/>
          <ac:graphicFrameMkLst>
            <pc:docMk/>
            <pc:sldMk cId="3653096818" sldId="387"/>
            <ac:graphicFrameMk id="5" creationId="{82E6BA10-D2F9-4277-8723-3AFA058048DA}"/>
          </ac:graphicFrameMkLst>
        </pc:graphicFrameChg>
      </pc:sldChg>
      <pc:sldChg chg="modSp mod">
        <pc:chgData name="Eve Thould" userId="38451c84653f422f" providerId="LiveId" clId="{37177B1D-A922-4650-B967-8B6951641EE6}" dt="2022-08-29T23:10:57.111" v="123" actId="20577"/>
        <pc:sldMkLst>
          <pc:docMk/>
          <pc:sldMk cId="1461288220" sldId="389"/>
        </pc:sldMkLst>
        <pc:spChg chg="mod">
          <ac:chgData name="Eve Thould" userId="38451c84653f422f" providerId="LiveId" clId="{37177B1D-A922-4650-B967-8B6951641EE6}" dt="2022-08-29T23:10:57.111" v="123" actId="20577"/>
          <ac:spMkLst>
            <pc:docMk/>
            <pc:sldMk cId="1461288220" sldId="389"/>
            <ac:spMk id="3" creationId="{B3A961E0-5539-41C8-9EC1-3A8295346FF5}"/>
          </ac:spMkLst>
        </pc:spChg>
        <pc:graphicFrameChg chg="mod modGraphic">
          <ac:chgData name="Eve Thould" userId="38451c84653f422f" providerId="LiveId" clId="{37177B1D-A922-4650-B967-8B6951641EE6}" dt="2022-08-29T12:00:38.292" v="120" actId="14734"/>
          <ac:graphicFrameMkLst>
            <pc:docMk/>
            <pc:sldMk cId="1461288220" sldId="389"/>
            <ac:graphicFrameMk id="4" creationId="{7EC28891-BA0E-4B6A-AC18-F16AF45F7946}"/>
          </ac:graphicFrameMkLst>
        </pc:graphicFrameChg>
      </pc:sldChg>
      <pc:sldChg chg="modSp mod">
        <pc:chgData name="Eve Thould" userId="38451c84653f422f" providerId="LiveId" clId="{37177B1D-A922-4650-B967-8B6951641EE6}" dt="2022-08-29T23:22:01.392" v="179" actId="1076"/>
        <pc:sldMkLst>
          <pc:docMk/>
          <pc:sldMk cId="3872933265" sldId="390"/>
        </pc:sldMkLst>
        <pc:spChg chg="mod">
          <ac:chgData name="Eve Thould" userId="38451c84653f422f" providerId="LiveId" clId="{37177B1D-A922-4650-B967-8B6951641EE6}" dt="2022-08-29T23:21:56.264" v="178" actId="1076"/>
          <ac:spMkLst>
            <pc:docMk/>
            <pc:sldMk cId="3872933265" sldId="390"/>
            <ac:spMk id="3" creationId="{B3A961E0-5539-41C8-9EC1-3A8295346FF5}"/>
          </ac:spMkLst>
        </pc:spChg>
        <pc:graphicFrameChg chg="mod modGraphic">
          <ac:chgData name="Eve Thould" userId="38451c84653f422f" providerId="LiveId" clId="{37177B1D-A922-4650-B967-8B6951641EE6}" dt="2022-08-29T23:22:01.392" v="179" actId="1076"/>
          <ac:graphicFrameMkLst>
            <pc:docMk/>
            <pc:sldMk cId="3872933265" sldId="390"/>
            <ac:graphicFrameMk id="4" creationId="{90BF45F0-759B-4DD5-9D01-727A5725BE47}"/>
          </ac:graphicFrameMkLst>
        </pc:graphicFrameChg>
      </pc:sldChg>
      <pc:sldChg chg="modSp mod">
        <pc:chgData name="Eve Thould" userId="38451c84653f422f" providerId="LiveId" clId="{37177B1D-A922-4650-B967-8B6951641EE6}" dt="2022-08-29T11:46:00.162" v="78" actId="20577"/>
        <pc:sldMkLst>
          <pc:docMk/>
          <pc:sldMk cId="2560411685" sldId="391"/>
        </pc:sldMkLst>
        <pc:spChg chg="mod">
          <ac:chgData name="Eve Thould" userId="38451c84653f422f" providerId="LiveId" clId="{37177B1D-A922-4650-B967-8B6951641EE6}" dt="2022-08-29T11:46:00.162" v="78" actId="20577"/>
          <ac:spMkLst>
            <pc:docMk/>
            <pc:sldMk cId="2560411685" sldId="391"/>
            <ac:spMk id="3" creationId="{00000000-0000-0000-0000-000000000000}"/>
          </ac:spMkLst>
        </pc:spChg>
        <pc:picChg chg="mod">
          <ac:chgData name="Eve Thould" userId="38451c84653f422f" providerId="LiveId" clId="{37177B1D-A922-4650-B967-8B6951641EE6}" dt="2022-08-29T11:45:35.639" v="73" actId="14826"/>
          <ac:picMkLst>
            <pc:docMk/>
            <pc:sldMk cId="2560411685" sldId="391"/>
            <ac:picMk id="5122" creationId="{F03353FB-C35E-E231-7145-3BCFC022CCD1}"/>
          </ac:picMkLst>
        </pc:picChg>
      </pc:sldChg>
      <pc:sldChg chg="modSp mod">
        <pc:chgData name="Eve Thould" userId="38451c84653f422f" providerId="LiveId" clId="{37177B1D-A922-4650-B967-8B6951641EE6}" dt="2022-08-29T11:49:15.520" v="85" actId="20577"/>
        <pc:sldMkLst>
          <pc:docMk/>
          <pc:sldMk cId="1244007476" sldId="392"/>
        </pc:sldMkLst>
        <pc:spChg chg="mod">
          <ac:chgData name="Eve Thould" userId="38451c84653f422f" providerId="LiveId" clId="{37177B1D-A922-4650-B967-8B6951641EE6}" dt="2022-08-25T11:47:31.852" v="7" actId="1038"/>
          <ac:spMkLst>
            <pc:docMk/>
            <pc:sldMk cId="1244007476" sldId="392"/>
            <ac:spMk id="2" creationId="{00000000-0000-0000-0000-000000000000}"/>
          </ac:spMkLst>
        </pc:spChg>
        <pc:spChg chg="mod">
          <ac:chgData name="Eve Thould" userId="38451c84653f422f" providerId="LiveId" clId="{37177B1D-A922-4650-B967-8B6951641EE6}" dt="2022-08-29T11:49:15.520" v="85" actId="20577"/>
          <ac:spMkLst>
            <pc:docMk/>
            <pc:sldMk cId="1244007476" sldId="392"/>
            <ac:spMk id="3" creationId="{00000000-0000-0000-0000-000000000000}"/>
          </ac:spMkLst>
        </pc:spChg>
      </pc:sldChg>
      <pc:sldChg chg="modSp mod">
        <pc:chgData name="Eve Thould" userId="38451c84653f422f" providerId="LiveId" clId="{37177B1D-A922-4650-B967-8B6951641EE6}" dt="2022-08-29T23:11:57.464" v="130" actId="20577"/>
        <pc:sldMkLst>
          <pc:docMk/>
          <pc:sldMk cId="1667312670" sldId="393"/>
        </pc:sldMkLst>
        <pc:spChg chg="mod">
          <ac:chgData name="Eve Thould" userId="38451c84653f422f" providerId="LiveId" clId="{37177B1D-A922-4650-B967-8B6951641EE6}" dt="2022-08-29T23:11:57.464" v="130" actId="20577"/>
          <ac:spMkLst>
            <pc:docMk/>
            <pc:sldMk cId="1667312670" sldId="393"/>
            <ac:spMk id="3" creationId="{00000000-0000-0000-0000-000000000000}"/>
          </ac:spMkLst>
        </pc:spChg>
        <pc:graphicFrameChg chg="mod">
          <ac:chgData name="Eve Thould" userId="38451c84653f422f" providerId="LiveId" clId="{37177B1D-A922-4650-B967-8B6951641EE6}" dt="2022-08-29T23:11:27.055" v="127" actId="1076"/>
          <ac:graphicFrameMkLst>
            <pc:docMk/>
            <pc:sldMk cId="1667312670" sldId="393"/>
            <ac:graphicFrameMk id="4" creationId="{00000000-0000-0000-0000-000000000000}"/>
          </ac:graphicFrameMkLst>
        </pc:graphicFrameChg>
      </pc:sldChg>
      <pc:sldChg chg="modSp mod">
        <pc:chgData name="Eve Thould" userId="38451c84653f422f" providerId="LiveId" clId="{37177B1D-A922-4650-B967-8B6951641EE6}" dt="2022-08-29T23:19:17.569" v="164" actId="1076"/>
        <pc:sldMkLst>
          <pc:docMk/>
          <pc:sldMk cId="4016727532" sldId="394"/>
        </pc:sldMkLst>
        <pc:spChg chg="mod">
          <ac:chgData name="Eve Thould" userId="38451c84653f422f" providerId="LiveId" clId="{37177B1D-A922-4650-B967-8B6951641EE6}" dt="2022-08-29T23:19:17.569" v="164" actId="1076"/>
          <ac:spMkLst>
            <pc:docMk/>
            <pc:sldMk cId="4016727532" sldId="394"/>
            <ac:spMk id="3" creationId="{B3A961E0-5539-41C8-9EC1-3A8295346FF5}"/>
          </ac:spMkLst>
        </pc:spChg>
      </pc:sldChg>
      <pc:sldChg chg="modSp mod">
        <pc:chgData name="Eve Thould" userId="38451c84653f422f" providerId="LiveId" clId="{37177B1D-A922-4650-B967-8B6951641EE6}" dt="2022-08-29T23:21:08.948" v="176" actId="20577"/>
        <pc:sldMkLst>
          <pc:docMk/>
          <pc:sldMk cId="121705909" sldId="395"/>
        </pc:sldMkLst>
        <pc:spChg chg="mod">
          <ac:chgData name="Eve Thould" userId="38451c84653f422f" providerId="LiveId" clId="{37177B1D-A922-4650-B967-8B6951641EE6}" dt="2022-08-29T23:21:08.948" v="176" actId="20577"/>
          <ac:spMkLst>
            <pc:docMk/>
            <pc:sldMk cId="121705909" sldId="395"/>
            <ac:spMk id="3" creationId="{B3A961E0-5539-41C8-9EC1-3A8295346FF5}"/>
          </ac:spMkLst>
        </pc:spChg>
        <pc:graphicFrameChg chg="mod modGraphic">
          <ac:chgData name="Eve Thould" userId="38451c84653f422f" providerId="LiveId" clId="{37177B1D-A922-4650-B967-8B6951641EE6}" dt="2022-08-29T23:21:00.510" v="175" actId="255"/>
          <ac:graphicFrameMkLst>
            <pc:docMk/>
            <pc:sldMk cId="121705909" sldId="395"/>
            <ac:graphicFrameMk id="4" creationId="{90BF45F0-759B-4DD5-9D01-727A5725BE47}"/>
          </ac:graphicFrameMkLst>
        </pc:graphicFrameChg>
      </pc:sldChg>
      <pc:sldChg chg="modSp mod">
        <pc:chgData name="Eve Thould" userId="38451c84653f422f" providerId="LiveId" clId="{37177B1D-A922-4650-B967-8B6951641EE6}" dt="2022-08-29T23:22:56.931" v="184" actId="1076"/>
        <pc:sldMkLst>
          <pc:docMk/>
          <pc:sldMk cId="1927381788" sldId="396"/>
        </pc:sldMkLst>
        <pc:spChg chg="mod">
          <ac:chgData name="Eve Thould" userId="38451c84653f422f" providerId="LiveId" clId="{37177B1D-A922-4650-B967-8B6951641EE6}" dt="2022-08-29T23:22:51.433" v="183" actId="1076"/>
          <ac:spMkLst>
            <pc:docMk/>
            <pc:sldMk cId="1927381788" sldId="396"/>
            <ac:spMk id="3" creationId="{B3A961E0-5539-41C8-9EC1-3A8295346FF5}"/>
          </ac:spMkLst>
        </pc:spChg>
        <pc:graphicFrameChg chg="mod modGraphic">
          <ac:chgData name="Eve Thould" userId="38451c84653f422f" providerId="LiveId" clId="{37177B1D-A922-4650-B967-8B6951641EE6}" dt="2022-08-29T23:22:56.931" v="184" actId="1076"/>
          <ac:graphicFrameMkLst>
            <pc:docMk/>
            <pc:sldMk cId="1927381788" sldId="396"/>
            <ac:graphicFrameMk id="4" creationId="{90BF45F0-759B-4DD5-9D01-727A5725BE47}"/>
          </ac:graphicFrameMkLst>
        </pc:graphicFrameChg>
      </pc:sldChg>
      <pc:sldChg chg="modSp mod">
        <pc:chgData name="Eve Thould" userId="38451c84653f422f" providerId="LiveId" clId="{37177B1D-A922-4650-B967-8B6951641EE6}" dt="2022-08-29T23:19:34.306" v="165" actId="255"/>
        <pc:sldMkLst>
          <pc:docMk/>
          <pc:sldMk cId="1123112538" sldId="397"/>
        </pc:sldMkLst>
        <pc:graphicFrameChg chg="mod modGraphic">
          <ac:chgData name="Eve Thould" userId="38451c84653f422f" providerId="LiveId" clId="{37177B1D-A922-4650-B967-8B6951641EE6}" dt="2022-08-29T23:19:34.306" v="165" actId="255"/>
          <ac:graphicFrameMkLst>
            <pc:docMk/>
            <pc:sldMk cId="1123112538" sldId="397"/>
            <ac:graphicFrameMk id="4" creationId="{90BF45F0-759B-4DD5-9D01-727A5725BE47}"/>
          </ac:graphicFrameMkLst>
        </pc:graphicFrameChg>
      </pc:sldChg>
      <pc:sldChg chg="modSp mod">
        <pc:chgData name="Eve Thould" userId="38451c84653f422f" providerId="LiveId" clId="{37177B1D-A922-4650-B967-8B6951641EE6}" dt="2022-08-29T23:23:24.702" v="189" actId="14734"/>
        <pc:sldMkLst>
          <pc:docMk/>
          <pc:sldMk cId="867926512" sldId="398"/>
        </pc:sldMkLst>
        <pc:graphicFrameChg chg="mod modGraphic">
          <ac:chgData name="Eve Thould" userId="38451c84653f422f" providerId="LiveId" clId="{37177B1D-A922-4650-B967-8B6951641EE6}" dt="2022-08-29T23:23:24.702" v="189" actId="14734"/>
          <ac:graphicFrameMkLst>
            <pc:docMk/>
            <pc:sldMk cId="867926512" sldId="398"/>
            <ac:graphicFrameMk id="4" creationId="{90BF45F0-759B-4DD5-9D01-727A5725BE47}"/>
          </ac:graphicFrameMkLst>
        </pc:graphicFrameChg>
      </pc:sldChg>
      <pc:sldChg chg="modSp mod">
        <pc:chgData name="Eve Thould" userId="38451c84653f422f" providerId="LiveId" clId="{37177B1D-A922-4650-B967-8B6951641EE6}" dt="2022-08-29T23:23:32.862" v="190" actId="255"/>
        <pc:sldMkLst>
          <pc:docMk/>
          <pc:sldMk cId="3937995667" sldId="400"/>
        </pc:sldMkLst>
        <pc:graphicFrameChg chg="mod modGraphic">
          <ac:chgData name="Eve Thould" userId="38451c84653f422f" providerId="LiveId" clId="{37177B1D-A922-4650-B967-8B6951641EE6}" dt="2022-08-29T23:23:32.862" v="190" actId="255"/>
          <ac:graphicFrameMkLst>
            <pc:docMk/>
            <pc:sldMk cId="3937995667" sldId="400"/>
            <ac:graphicFrameMk id="4" creationId="{90BF45F0-759B-4DD5-9D01-727A5725BE47}"/>
          </ac:graphicFrameMkLst>
        </pc:graphicFrameChg>
      </pc:sldChg>
      <pc:sldChg chg="modSp mod">
        <pc:chgData name="Eve Thould" userId="38451c84653f422f" providerId="LiveId" clId="{37177B1D-A922-4650-B967-8B6951641EE6}" dt="2022-08-29T23:23:41.007" v="191" actId="255"/>
        <pc:sldMkLst>
          <pc:docMk/>
          <pc:sldMk cId="2085742949" sldId="401"/>
        </pc:sldMkLst>
        <pc:graphicFrameChg chg="mod modGraphic">
          <ac:chgData name="Eve Thould" userId="38451c84653f422f" providerId="LiveId" clId="{37177B1D-A922-4650-B967-8B6951641EE6}" dt="2022-08-29T23:23:41.007" v="191" actId="255"/>
          <ac:graphicFrameMkLst>
            <pc:docMk/>
            <pc:sldMk cId="2085742949" sldId="401"/>
            <ac:graphicFrameMk id="4" creationId="{90BF45F0-759B-4DD5-9D01-727A5725BE47}"/>
          </ac:graphicFrameMkLst>
        </pc:graphicFrameChg>
      </pc:sldChg>
    </pc:docChg>
  </pc:docChgLst>
  <pc:docChgLst>
    <pc:chgData name="Eve Thould" userId="38451c84653f422f" providerId="LiveId" clId="{5CF6A81D-E436-4CEE-BE6D-C811999414ED}"/>
    <pc:docChg chg="modSld">
      <pc:chgData name="Eve Thould" userId="38451c84653f422f" providerId="LiveId" clId="{5CF6A81D-E436-4CEE-BE6D-C811999414ED}" dt="2022-08-30T12:46:32.618" v="8" actId="20577"/>
      <pc:docMkLst>
        <pc:docMk/>
      </pc:docMkLst>
      <pc:sldChg chg="modSp mod">
        <pc:chgData name="Eve Thould" userId="38451c84653f422f" providerId="LiveId" clId="{5CF6A81D-E436-4CEE-BE6D-C811999414ED}" dt="2022-08-30T12:44:20.304" v="2" actId="1076"/>
        <pc:sldMkLst>
          <pc:docMk/>
          <pc:sldMk cId="0" sldId="333"/>
        </pc:sldMkLst>
        <pc:graphicFrameChg chg="mod modGraphic">
          <ac:chgData name="Eve Thould" userId="38451c84653f422f" providerId="LiveId" clId="{5CF6A81D-E436-4CEE-BE6D-C811999414ED}" dt="2022-08-30T12:44:20.304" v="2" actId="1076"/>
          <ac:graphicFrameMkLst>
            <pc:docMk/>
            <pc:sldMk cId="0" sldId="333"/>
            <ac:graphicFrameMk id="4" creationId="{00000000-0000-0000-0000-000000000000}"/>
          </ac:graphicFrameMkLst>
        </pc:graphicFrameChg>
      </pc:sldChg>
      <pc:sldChg chg="modSp mod">
        <pc:chgData name="Eve Thould" userId="38451c84653f422f" providerId="LiveId" clId="{5CF6A81D-E436-4CEE-BE6D-C811999414ED}" dt="2022-08-30T12:44:51.765" v="3" actId="20577"/>
        <pc:sldMkLst>
          <pc:docMk/>
          <pc:sldMk cId="132413301" sldId="381"/>
        </pc:sldMkLst>
        <pc:spChg chg="mod">
          <ac:chgData name="Eve Thould" userId="38451c84653f422f" providerId="LiveId" clId="{5CF6A81D-E436-4CEE-BE6D-C811999414ED}" dt="2022-08-30T12:44:51.765" v="3" actId="20577"/>
          <ac:spMkLst>
            <pc:docMk/>
            <pc:sldMk cId="132413301" sldId="381"/>
            <ac:spMk id="3" creationId="{00000000-0000-0000-0000-000000000000}"/>
          </ac:spMkLst>
        </pc:spChg>
      </pc:sldChg>
      <pc:sldChg chg="modSp mod">
        <pc:chgData name="Eve Thould" userId="38451c84653f422f" providerId="LiveId" clId="{5CF6A81D-E436-4CEE-BE6D-C811999414ED}" dt="2022-08-30T12:45:26.618" v="5" actId="255"/>
        <pc:sldMkLst>
          <pc:docMk/>
          <pc:sldMk cId="3653096818" sldId="387"/>
        </pc:sldMkLst>
        <pc:graphicFrameChg chg="modGraphic">
          <ac:chgData name="Eve Thould" userId="38451c84653f422f" providerId="LiveId" clId="{5CF6A81D-E436-4CEE-BE6D-C811999414ED}" dt="2022-08-30T12:45:26.618" v="5" actId="255"/>
          <ac:graphicFrameMkLst>
            <pc:docMk/>
            <pc:sldMk cId="3653096818" sldId="387"/>
            <ac:graphicFrameMk id="5" creationId="{82E6BA10-D2F9-4277-8723-3AFA058048DA}"/>
          </ac:graphicFrameMkLst>
        </pc:graphicFrameChg>
      </pc:sldChg>
      <pc:sldChg chg="modSp mod">
        <pc:chgData name="Eve Thould" userId="38451c84653f422f" providerId="LiveId" clId="{5CF6A81D-E436-4CEE-BE6D-C811999414ED}" dt="2022-08-30T12:45:42.110" v="6" actId="20577"/>
        <pc:sldMkLst>
          <pc:docMk/>
          <pc:sldMk cId="3872933265" sldId="390"/>
        </pc:sldMkLst>
        <pc:spChg chg="mod">
          <ac:chgData name="Eve Thould" userId="38451c84653f422f" providerId="LiveId" clId="{5CF6A81D-E436-4CEE-BE6D-C811999414ED}" dt="2022-08-30T12:45:42.110" v="6" actId="20577"/>
          <ac:spMkLst>
            <pc:docMk/>
            <pc:sldMk cId="3872933265" sldId="390"/>
            <ac:spMk id="3" creationId="{B3A961E0-5539-41C8-9EC1-3A8295346FF5}"/>
          </ac:spMkLst>
        </pc:spChg>
      </pc:sldChg>
      <pc:sldChg chg="modSp mod">
        <pc:chgData name="Eve Thould" userId="38451c84653f422f" providerId="LiveId" clId="{5CF6A81D-E436-4CEE-BE6D-C811999414ED}" dt="2022-08-30T12:46:16.848" v="7" actId="1035"/>
        <pc:sldMkLst>
          <pc:docMk/>
          <pc:sldMk cId="121705909" sldId="395"/>
        </pc:sldMkLst>
        <pc:spChg chg="mod">
          <ac:chgData name="Eve Thould" userId="38451c84653f422f" providerId="LiveId" clId="{5CF6A81D-E436-4CEE-BE6D-C811999414ED}" dt="2022-08-30T12:46:16.848" v="7" actId="1035"/>
          <ac:spMkLst>
            <pc:docMk/>
            <pc:sldMk cId="121705909" sldId="395"/>
            <ac:spMk id="2" creationId="{CAA34674-DADD-44B6-B806-8E1688C691A0}"/>
          </ac:spMkLst>
        </pc:spChg>
        <pc:spChg chg="mod">
          <ac:chgData name="Eve Thould" userId="38451c84653f422f" providerId="LiveId" clId="{5CF6A81D-E436-4CEE-BE6D-C811999414ED}" dt="2022-08-30T12:46:16.848" v="7" actId="1035"/>
          <ac:spMkLst>
            <pc:docMk/>
            <pc:sldMk cId="121705909" sldId="395"/>
            <ac:spMk id="3" creationId="{B3A961E0-5539-41C8-9EC1-3A8295346FF5}"/>
          </ac:spMkLst>
        </pc:spChg>
      </pc:sldChg>
      <pc:sldChg chg="modSp mod">
        <pc:chgData name="Eve Thould" userId="38451c84653f422f" providerId="LiveId" clId="{5CF6A81D-E436-4CEE-BE6D-C811999414ED}" dt="2022-08-30T12:46:32.618" v="8" actId="20577"/>
        <pc:sldMkLst>
          <pc:docMk/>
          <pc:sldMk cId="1927381788" sldId="396"/>
        </pc:sldMkLst>
        <pc:spChg chg="mod">
          <ac:chgData name="Eve Thould" userId="38451c84653f422f" providerId="LiveId" clId="{5CF6A81D-E436-4CEE-BE6D-C811999414ED}" dt="2022-08-30T12:46:32.618" v="8" actId="20577"/>
          <ac:spMkLst>
            <pc:docMk/>
            <pc:sldMk cId="1927381788" sldId="396"/>
            <ac:spMk id="3" creationId="{B3A961E0-5539-41C8-9EC1-3A8295346FF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 Energy can be allocated to variable costs if changes can be identified in line with increased production. For example, if a new production line was installed or a night shift started requiring several hours more energy to heat and light the factory, and run the machines.</a:t>
            </a:r>
          </a:p>
          <a:p>
            <a:r>
              <a:rPr lang="en-GB" dirty="0"/>
              <a:t>Labour can also be allocated to variable costs if extra staff are taken on just to run the production lines. General staffing costs such as admin, HR, finance will not be added directly to production costs.</a:t>
            </a:r>
          </a:p>
          <a:p>
            <a:r>
              <a:rPr lang="en-GB" dirty="0"/>
              <a:t>In this case, Sid is paid a flat rate salary of £20,000 per year. That will not change however many cupcakes he produces, so is classed as a fixed cost.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44105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05763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Reporting a positive net income would normally be shown in black figures.</a:t>
            </a:r>
          </a:p>
          <a:p>
            <a:r>
              <a:rPr lang="en-GB" dirty="0"/>
              <a:t>Reporting a negative income figure </a:t>
            </a:r>
            <a:r>
              <a:rPr lang="en-US" dirty="0"/>
              <a:t>–</a:t>
            </a:r>
            <a:r>
              <a:rPr lang="en-GB" dirty="0"/>
              <a:t> a LOSS would be shown on financial statements in brackets or a box and sometimes in a red font.</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025829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988478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Reporting a positive net income would normally be shown in black figures.</a:t>
            </a:r>
          </a:p>
          <a:p>
            <a:r>
              <a:rPr lang="en-GB" dirty="0"/>
              <a:t>Reporting a negative income figure - a LOSS would be shown on financial statements in brackets or a box and sometimes in a red font.</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2168106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292077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921728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This illustrates that cash and profit are not the same. A business can look profitable in the income statement (also known as the profit and loss account). The monthly outgoings are very close to the monthly sales.</a:t>
            </a:r>
          </a:p>
          <a:p>
            <a:r>
              <a:rPr lang="en-GB" dirty="0"/>
              <a:t>If Sara was to receive a new large order from another supermarket she would probable have to go into overdraft to fulfil it. The interest rates on overdraft and the delay in receiving payment from the new customer could cause serious cash flow problems. </a:t>
            </a:r>
          </a:p>
          <a:p>
            <a:r>
              <a:rPr lang="en-GB" dirty="0"/>
              <a:t>Or the loss of an existing customer would reduce sales revenue, possibly after she has purchased the raw materials.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1627650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287241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07459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432820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25341297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71460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393762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449583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1375834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3884708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a:p>
        </p:txBody>
      </p:sp>
    </p:spTree>
    <p:extLst>
      <p:ext uri="{BB962C8B-B14F-4D97-AF65-F5344CB8AC3E}">
        <p14:creationId xmlns:p14="http://schemas.microsoft.com/office/powerpoint/2010/main" val="2499174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32</a:t>
            </a:fld>
            <a:endParaRPr lang="en-GB"/>
          </a:p>
        </p:txBody>
      </p:sp>
    </p:spTree>
    <p:extLst>
      <p:ext uri="{BB962C8B-B14F-4D97-AF65-F5344CB8AC3E}">
        <p14:creationId xmlns:p14="http://schemas.microsoft.com/office/powerpoint/2010/main" val="3418980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 Can Sara afford to wait a whole year before finding out whether her business is profitable or not?</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All of the trading income-generating activities are added to the income statement as sales revenues.</a:t>
            </a:r>
          </a:p>
          <a:p>
            <a:r>
              <a:rPr lang="en-GB" dirty="0"/>
              <a:t>Sales revenues can be categorised on the income statement according to product type/customer type or as one total sum of all sales. If Sara sold to other types of customer (café’s, for example) she could add a line showing café sales.</a:t>
            </a:r>
          </a:p>
          <a:p>
            <a:r>
              <a:rPr lang="en-GB" dirty="0"/>
              <a:t>She can also use this format to create a quarterly income statement for shorter accounting periods.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194780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5369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120471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757859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65727"/>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2C897959-A6C7-3BB9-70BF-E548A657A0F6}"/>
              </a:ext>
            </a:extLst>
          </p:cNvPr>
          <p:cNvPicPr>
            <a:picLocks noChangeAspect="1"/>
          </p:cNvPicPr>
          <p:nvPr userDrawn="1"/>
        </p:nvPicPr>
        <p:blipFill>
          <a:blip r:embed="rId4"/>
          <a:stretch>
            <a:fillRect/>
          </a:stretch>
        </p:blipFill>
        <p:spPr>
          <a:xfrm>
            <a:off x="8157589"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Common terms in financial reporting documents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(2)</a:t>
            </a:r>
          </a:p>
        </p:txBody>
      </p:sp>
      <p:sp>
        <p:nvSpPr>
          <p:cNvPr id="3" name="Content Placeholder 2"/>
          <p:cNvSpPr>
            <a:spLocks noGrp="1"/>
          </p:cNvSpPr>
          <p:nvPr>
            <p:ph sz="quarter" idx="10"/>
          </p:nvPr>
        </p:nvSpPr>
        <p:spPr>
          <a:xfrm>
            <a:off x="457200" y="1602000"/>
            <a:ext cx="8229600" cy="4248000"/>
          </a:xfrm>
        </p:spPr>
        <p:txBody>
          <a:bodyPr/>
          <a:lstStyle/>
          <a:p>
            <a:r>
              <a:rPr lang="en-GB" dirty="0"/>
              <a:t>Allocating </a:t>
            </a:r>
            <a:r>
              <a:rPr lang="en-GB" b="1" dirty="0"/>
              <a:t>direct</a:t>
            </a:r>
            <a:r>
              <a:rPr lang="en-GB" dirty="0"/>
              <a:t> </a:t>
            </a:r>
            <a:r>
              <a:rPr lang="en-GB" b="1" dirty="0"/>
              <a:t>costs</a:t>
            </a:r>
            <a:r>
              <a:rPr lang="en-GB" dirty="0"/>
              <a:t> to the production they belong to is known as the </a:t>
            </a:r>
            <a:r>
              <a:rPr lang="en-GB" b="1" dirty="0"/>
              <a:t>cost of goods sold</a:t>
            </a:r>
            <a:r>
              <a:rPr lang="en-GB" dirty="0"/>
              <a:t> (COGS). </a:t>
            </a:r>
          </a:p>
          <a:p>
            <a:r>
              <a:rPr lang="en-US" b="1" dirty="0"/>
              <a:t>Cupcake Pi : Income statement 1</a:t>
            </a:r>
            <a:r>
              <a:rPr lang="en-US" b="1" baseline="30000" dirty="0"/>
              <a:t>st</a:t>
            </a:r>
            <a:r>
              <a:rPr lang="en-US" b="1" dirty="0"/>
              <a:t> Jan 20X2</a:t>
            </a:r>
            <a:r>
              <a:rPr lang="en-US" dirty="0"/>
              <a:t>–</a:t>
            </a:r>
            <a:r>
              <a:rPr lang="en-US" b="1" dirty="0"/>
              <a:t>1</a:t>
            </a:r>
            <a:r>
              <a:rPr lang="en-US" b="1" baseline="30000" dirty="0"/>
              <a:t>st</a:t>
            </a:r>
            <a:r>
              <a:rPr lang="en-US" b="1" dirty="0"/>
              <a:t> December 20X2</a:t>
            </a:r>
          </a:p>
        </p:txBody>
      </p:sp>
      <p:graphicFrame>
        <p:nvGraphicFramePr>
          <p:cNvPr id="4" name="Table 3"/>
          <p:cNvGraphicFramePr>
            <a:graphicFrameLocks noGrp="1"/>
          </p:cNvGraphicFramePr>
          <p:nvPr>
            <p:extLst>
              <p:ext uri="{D42A27DB-BD31-4B8C-83A1-F6EECF244321}">
                <p14:modId xmlns:p14="http://schemas.microsoft.com/office/powerpoint/2010/main" val="2214339261"/>
              </p:ext>
            </p:extLst>
          </p:nvPr>
        </p:nvGraphicFramePr>
        <p:xfrm>
          <a:off x="452669" y="3289152"/>
          <a:ext cx="8229600" cy="2072640"/>
        </p:xfrm>
        <a:graphic>
          <a:graphicData uri="http://schemas.openxmlformats.org/drawingml/2006/table">
            <a:tbl>
              <a:tblPr firstRow="1" bandRow="1">
                <a:tableStyleId>{5A111915-BE36-4E01-A7E5-04B1672EAD32}</a:tableStyleId>
              </a:tblPr>
              <a:tblGrid>
                <a:gridCol w="4839411">
                  <a:extLst>
                    <a:ext uri="{9D8B030D-6E8A-4147-A177-3AD203B41FA5}">
                      <a16:colId xmlns:a16="http://schemas.microsoft.com/office/drawing/2014/main" val="501408327"/>
                    </a:ext>
                  </a:extLst>
                </a:gridCol>
                <a:gridCol w="1183108">
                  <a:extLst>
                    <a:ext uri="{9D8B030D-6E8A-4147-A177-3AD203B41FA5}">
                      <a16:colId xmlns:a16="http://schemas.microsoft.com/office/drawing/2014/main" val="20001"/>
                    </a:ext>
                  </a:extLst>
                </a:gridCol>
                <a:gridCol w="1141441">
                  <a:extLst>
                    <a:ext uri="{9D8B030D-6E8A-4147-A177-3AD203B41FA5}">
                      <a16:colId xmlns:a16="http://schemas.microsoft.com/office/drawing/2014/main" val="2935933325"/>
                    </a:ext>
                  </a:extLst>
                </a:gridCol>
                <a:gridCol w="1065640">
                  <a:extLst>
                    <a:ext uri="{9D8B030D-6E8A-4147-A177-3AD203B41FA5}">
                      <a16:colId xmlns:a16="http://schemas.microsoft.com/office/drawing/2014/main" val="832418658"/>
                    </a:ext>
                  </a:extLst>
                </a:gridCol>
              </a:tblGrid>
              <a:tr h="247840">
                <a:tc>
                  <a:txBody>
                    <a:bodyPr/>
                    <a:lstStyle/>
                    <a:p>
                      <a:pPr lvl="0" algn="l">
                        <a:lnSpc>
                          <a:spcPts val="2000"/>
                        </a:lnSpc>
                      </a:pPr>
                      <a:r>
                        <a:rPr lang="en-US" sz="1800" b="1" dirty="0">
                          <a:solidFill>
                            <a:schemeClr val="tx1"/>
                          </a:solidFill>
                        </a:rPr>
                        <a:t>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Opening stock/raw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dirty="0"/>
                        <a:t>Plus: Raw material purchases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£90,000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8313634"/>
                  </a:ext>
                </a:extLst>
              </a:tr>
              <a:tr h="324000">
                <a:tc>
                  <a:txBody>
                    <a:bodyPr/>
                    <a:lstStyle/>
                    <a:p>
                      <a:pPr lvl="0" algn="l">
                        <a:lnSpc>
                          <a:spcPts val="2000"/>
                        </a:lnSpc>
                      </a:pPr>
                      <a:r>
                        <a:rPr lang="en-US" sz="1800" dirty="0"/>
                        <a:t>Total stock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£98,000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800" dirty="0"/>
                        <a:t>Less: Closing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800" b="1" dirty="0"/>
                        <a:t>Total 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r>
                        <a:rPr lang="en-US" sz="1800" b="1" dirty="0"/>
                        <a:t>£86,000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99742097"/>
                  </a:ext>
                </a:extLst>
              </a:tr>
            </a:tbl>
          </a:graphicData>
        </a:graphic>
      </p:graphicFrame>
    </p:spTree>
    <p:extLst>
      <p:ext uri="{BB962C8B-B14F-4D97-AF65-F5344CB8AC3E}">
        <p14:creationId xmlns:p14="http://schemas.microsoft.com/office/powerpoint/2010/main" val="1406064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gross profit</a:t>
            </a:r>
          </a:p>
        </p:txBody>
      </p:sp>
      <p:sp>
        <p:nvSpPr>
          <p:cNvPr id="3" name="Content Placeholder 2"/>
          <p:cNvSpPr>
            <a:spLocks noGrp="1"/>
          </p:cNvSpPr>
          <p:nvPr>
            <p:ph sz="quarter" idx="10"/>
          </p:nvPr>
        </p:nvSpPr>
        <p:spPr>
          <a:xfrm>
            <a:off x="457200" y="1582496"/>
            <a:ext cx="8399276" cy="4248000"/>
          </a:xfrm>
        </p:spPr>
        <p:txBody>
          <a:bodyPr/>
          <a:lstStyle/>
          <a:p>
            <a:r>
              <a:rPr lang="en-US" b="1" dirty="0">
                <a:ea typeface="ＭＳ Ｐゴシック" pitchFamily="-105" charset="-128"/>
                <a:cs typeface="ＭＳ Ｐゴシック" pitchFamily="-105" charset="-128"/>
              </a:rPr>
              <a:t>Gross</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profit</a:t>
            </a:r>
            <a:r>
              <a:rPr lang="en-US" dirty="0">
                <a:ea typeface="ＭＳ Ｐゴシック" pitchFamily="-105" charset="-128"/>
                <a:cs typeface="ＭＳ Ｐゴシック" pitchFamily="-105" charset="-128"/>
              </a:rPr>
              <a:t> is the term given to the </a:t>
            </a:r>
            <a:r>
              <a:rPr lang="en-US" b="1" dirty="0">
                <a:ea typeface="ＭＳ Ｐゴシック" pitchFamily="-105" charset="-128"/>
                <a:cs typeface="ＭＳ Ｐゴシック" pitchFamily="-105" charset="-128"/>
              </a:rPr>
              <a:t>profits</a:t>
            </a:r>
            <a:r>
              <a:rPr lang="en-US" dirty="0">
                <a:ea typeface="ＭＳ Ｐゴシック" pitchFamily="-105" charset="-128"/>
                <a:cs typeface="ＭＳ Ｐゴシック" pitchFamily="-105" charset="-128"/>
              </a:rPr>
              <a:t> of a business after </a:t>
            </a:r>
            <a:r>
              <a:rPr lang="en-US" b="1" dirty="0">
                <a:ea typeface="ＭＳ Ｐゴシック" pitchFamily="-105" charset="-128"/>
                <a:cs typeface="ＭＳ Ｐゴシック" pitchFamily="-105" charset="-128"/>
              </a:rPr>
              <a:t>direct costs</a:t>
            </a:r>
            <a:r>
              <a:rPr lang="en-US" dirty="0">
                <a:ea typeface="ＭＳ Ｐゴシック" pitchFamily="-105" charset="-128"/>
                <a:cs typeface="ＭＳ Ｐゴシック" pitchFamily="-105" charset="-128"/>
              </a:rPr>
              <a:t> are taken away but before </a:t>
            </a:r>
            <a:r>
              <a:rPr lang="en-US" b="1" dirty="0">
                <a:ea typeface="ＭＳ Ｐゴシック" pitchFamily="-105" charset="-128"/>
                <a:cs typeface="ＭＳ Ｐゴシック" pitchFamily="-105" charset="-128"/>
              </a:rPr>
              <a:t>taxes</a:t>
            </a:r>
            <a:r>
              <a:rPr lang="en-US" dirty="0">
                <a:ea typeface="ＭＳ Ｐゴシック" pitchFamily="-105" charset="-128"/>
                <a:cs typeface="ＭＳ Ｐゴシック" pitchFamily="-105" charset="-128"/>
              </a:rPr>
              <a:t> and (if relevant) dividends are paid.</a:t>
            </a:r>
          </a:p>
          <a:p>
            <a:pPr marL="0" lvl="1" indent="0">
              <a:buNone/>
            </a:pPr>
            <a:r>
              <a:rPr lang="en-US" b="1" dirty="0"/>
              <a:t>Cupcake Pi – gross profit</a:t>
            </a:r>
          </a:p>
          <a:p>
            <a:pPr marL="0" lvl="1" indent="0">
              <a:spcBef>
                <a:spcPts val="0"/>
              </a:spcBef>
              <a:spcAft>
                <a:spcPts val="0"/>
              </a:spcAft>
              <a:buNone/>
            </a:pPr>
            <a:endParaRPr lang="en-US" b="1" dirty="0"/>
          </a:p>
          <a:p>
            <a:pPr marL="0" lvl="1" indent="0">
              <a:spcBef>
                <a:spcPts val="0"/>
              </a:spcBef>
              <a:spcAft>
                <a:spcPts val="0"/>
              </a:spcAft>
              <a:buNone/>
            </a:pPr>
            <a:r>
              <a:rPr lang="en-US" b="1" dirty="0"/>
              <a:t>Gross profit:</a:t>
            </a:r>
          </a:p>
          <a:p>
            <a:pPr lvl="1">
              <a:spcBef>
                <a:spcPts val="0"/>
              </a:spcBef>
              <a:spcAft>
                <a:spcPts val="0"/>
              </a:spcAft>
            </a:pPr>
            <a:r>
              <a:rPr lang="en-US" dirty="0"/>
              <a:t>Total sales revenues £168,000.</a:t>
            </a:r>
          </a:p>
          <a:p>
            <a:pPr lvl="1">
              <a:spcBef>
                <a:spcPts val="0"/>
              </a:spcBef>
              <a:spcAft>
                <a:spcPts val="0"/>
              </a:spcAft>
            </a:pPr>
            <a:r>
              <a:rPr lang="en-US" dirty="0"/>
              <a:t>Less cost of goods sold £86,000.</a:t>
            </a:r>
          </a:p>
          <a:p>
            <a:pPr lvl="1">
              <a:spcBef>
                <a:spcPts val="0"/>
              </a:spcBef>
              <a:spcAft>
                <a:spcPts val="0"/>
              </a:spcAft>
            </a:pPr>
            <a:endParaRPr lang="en-US" dirty="0"/>
          </a:p>
          <a:p>
            <a:pPr lvl="1">
              <a:spcBef>
                <a:spcPts val="0"/>
              </a:spcBef>
              <a:spcAft>
                <a:spcPts val="0"/>
              </a:spcAft>
            </a:pPr>
            <a:r>
              <a:rPr lang="en-US" b="1" dirty="0"/>
              <a:t>Gross profit: </a:t>
            </a:r>
            <a:r>
              <a:rPr lang="en-US" dirty="0"/>
              <a:t>(£168,000 – £86,0000) = £82,000.</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endParaRPr lang="en-US" sz="1800" b="1"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521964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  other costs</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dirty="0"/>
              <a:t>The </a:t>
            </a:r>
            <a:r>
              <a:rPr lang="en-GB" b="1" dirty="0"/>
              <a:t>income statement</a:t>
            </a:r>
            <a:r>
              <a:rPr lang="en-GB" dirty="0"/>
              <a:t> does not allocate company-wide </a:t>
            </a:r>
            <a:r>
              <a:rPr lang="en-GB" b="1" dirty="0"/>
              <a:t>operating costs or other expenses </a:t>
            </a:r>
            <a:r>
              <a:rPr lang="en-GB" dirty="0"/>
              <a:t>specifically to production or sales.</a:t>
            </a:r>
            <a:endParaRPr lang="en-US" b="1" dirty="0"/>
          </a:p>
          <a:p>
            <a:r>
              <a:rPr lang="en-US" b="1" dirty="0"/>
              <a:t>Cupcake Pi : Income statement 1</a:t>
            </a:r>
            <a:r>
              <a:rPr lang="en-US" b="1" baseline="30000" dirty="0"/>
              <a:t>st</a:t>
            </a:r>
            <a:r>
              <a:rPr lang="en-US" b="1" dirty="0"/>
              <a:t> Jan 20X2–31</a:t>
            </a:r>
            <a:r>
              <a:rPr lang="en-US" b="1" baseline="30000" dirty="0"/>
              <a:t>st</a:t>
            </a:r>
            <a:r>
              <a:rPr lang="en-US" b="1" dirty="0"/>
              <a:t> December 20X2</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b="1" dirty="0">
                <a:ea typeface="ＭＳ Ｐゴシック" pitchFamily="-105" charset="-128"/>
              </a:rPr>
              <a:t>Less costs:</a:t>
            </a:r>
            <a:endParaRPr lang="en-US" b="1" dirty="0"/>
          </a:p>
          <a:p>
            <a:pPr lvl="1">
              <a:spcBef>
                <a:spcPts val="600"/>
              </a:spcBef>
              <a:spcAft>
                <a:spcPts val="600"/>
              </a:spcAft>
            </a:pPr>
            <a:r>
              <a:rPr lang="en-US" b="1" dirty="0"/>
              <a:t>Wages (Sara and Sid):</a:t>
            </a:r>
            <a:r>
              <a:rPr lang="en-US" dirty="0"/>
              <a:t> £40,000.</a:t>
            </a:r>
          </a:p>
          <a:p>
            <a:pPr lvl="1">
              <a:spcBef>
                <a:spcPts val="600"/>
              </a:spcBef>
              <a:spcAft>
                <a:spcPts val="600"/>
              </a:spcAft>
            </a:pPr>
            <a:r>
              <a:rPr lang="en-US" b="1" dirty="0"/>
              <a:t>Delivery van lease:</a:t>
            </a:r>
            <a:r>
              <a:rPr lang="en-US" dirty="0"/>
              <a:t> £5,000.</a:t>
            </a:r>
          </a:p>
          <a:p>
            <a:pPr lvl="1">
              <a:spcBef>
                <a:spcPts val="600"/>
              </a:spcBef>
              <a:spcAft>
                <a:spcPts val="600"/>
              </a:spcAft>
            </a:pPr>
            <a:r>
              <a:rPr lang="en-US" b="1" dirty="0"/>
              <a:t>Rent and rates: </a:t>
            </a:r>
            <a:r>
              <a:rPr lang="en-US" dirty="0"/>
              <a:t>£12,000.</a:t>
            </a:r>
          </a:p>
          <a:p>
            <a:pPr lvl="1">
              <a:spcBef>
                <a:spcPts val="600"/>
              </a:spcBef>
              <a:spcAft>
                <a:spcPts val="600"/>
              </a:spcAft>
            </a:pPr>
            <a:r>
              <a:rPr lang="en-US" b="1" dirty="0"/>
              <a:t>Energy: </a:t>
            </a:r>
            <a:r>
              <a:rPr lang="en-US" dirty="0"/>
              <a:t>£8,400.</a:t>
            </a:r>
          </a:p>
          <a:p>
            <a:pPr marL="0" lvl="1" indent="0">
              <a:spcBef>
                <a:spcPts val="0"/>
              </a:spcBef>
              <a:spcAft>
                <a:spcPts val="0"/>
              </a:spcAft>
              <a:buNone/>
            </a:pPr>
            <a:endParaRPr lang="en-US" dirty="0"/>
          </a:p>
          <a:p>
            <a:pPr marL="0" lvl="1" indent="0">
              <a:spcBef>
                <a:spcPts val="0"/>
              </a:spcBef>
              <a:spcAft>
                <a:spcPts val="0"/>
              </a:spcAft>
              <a:buNone/>
            </a:pPr>
            <a:r>
              <a:rPr lang="en-US" dirty="0"/>
              <a:t>Cupcake Pi’s overall </a:t>
            </a:r>
            <a:r>
              <a:rPr lang="en-US" b="1" dirty="0"/>
              <a:t>costs</a:t>
            </a:r>
            <a:r>
              <a:rPr lang="en-US" dirty="0"/>
              <a:t> are considered to be </a:t>
            </a:r>
            <a:r>
              <a:rPr lang="en-US" b="1" dirty="0"/>
              <a:t>fixed costs</a:t>
            </a:r>
            <a:r>
              <a:rPr lang="en-US" dirty="0"/>
              <a:t>.</a:t>
            </a:r>
            <a:endParaRPr lang="en-US"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F03353FB-C35E-E231-7145-3BCFC022CCD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18802" y="3037470"/>
            <a:ext cx="3267998" cy="2183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411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(1)</a:t>
            </a:r>
          </a:p>
        </p:txBody>
      </p:sp>
      <p:sp>
        <p:nvSpPr>
          <p:cNvPr id="3" name="Content Placeholder 2"/>
          <p:cNvSpPr>
            <a:spLocks noGrp="1"/>
          </p:cNvSpPr>
          <p:nvPr>
            <p:ph sz="quarter" idx="10"/>
          </p:nvPr>
        </p:nvSpPr>
        <p:spPr/>
        <p:txBody>
          <a:bodyPr/>
          <a:lstStyle/>
          <a:p>
            <a:r>
              <a:rPr lang="en-GB" dirty="0"/>
              <a:t>Other company-wide operating </a:t>
            </a:r>
            <a:r>
              <a:rPr lang="en-GB" b="1" dirty="0"/>
              <a:t>costs </a:t>
            </a:r>
            <a:r>
              <a:rPr lang="en-GB" dirty="0"/>
              <a:t>are shared across the whole organisation. They may include expenses shared with Sara’s office, for example.</a:t>
            </a:r>
          </a:p>
          <a:p>
            <a:endParaRPr lang="en-US" dirty="0"/>
          </a:p>
          <a:p>
            <a:endParaRPr lang="en-US" sz="1800" dirty="0"/>
          </a:p>
          <a:p>
            <a:endParaRPr lang="en-US" sz="1800" dirty="0"/>
          </a:p>
          <a:p>
            <a:pPr>
              <a:spcBef>
                <a:spcPts val="600"/>
              </a:spcBef>
              <a:spcAft>
                <a:spcPts val="600"/>
              </a:spcAft>
            </a:pPr>
            <a:endParaRPr lang="en-US" sz="1800" dirty="0"/>
          </a:p>
          <a:p>
            <a:pPr>
              <a:spcBef>
                <a:spcPts val="600"/>
              </a:spcBef>
              <a:spcAft>
                <a:spcPts val="600"/>
              </a:spcAft>
            </a:pPr>
            <a:r>
              <a:rPr lang="en-US" dirty="0"/>
              <a:t>Costs are also </a:t>
            </a:r>
            <a:r>
              <a:rPr lang="en-GB" dirty="0"/>
              <a:t>sometimes referred to as ‘</a:t>
            </a:r>
            <a:r>
              <a:rPr lang="en-GB" b="1" dirty="0"/>
              <a:t>overheads</a:t>
            </a:r>
            <a:r>
              <a:rPr lang="en-GB" dirty="0"/>
              <a:t>’.</a:t>
            </a:r>
          </a:p>
          <a:p>
            <a:pPr>
              <a:spcBef>
                <a:spcPts val="600"/>
              </a:spcBef>
              <a:spcAft>
                <a:spcPts val="600"/>
              </a:spcAft>
            </a:pPr>
            <a:r>
              <a:rPr lang="en-GB" dirty="0"/>
              <a:t>The owners of a business will decide which heading to use consistently in every accounting period, so comparisons can be made year on year.</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1644271741"/>
              </p:ext>
            </p:extLst>
          </p:nvPr>
        </p:nvGraphicFramePr>
        <p:xfrm>
          <a:off x="450145" y="2651496"/>
          <a:ext cx="7787488" cy="2072640"/>
        </p:xfrm>
        <a:graphic>
          <a:graphicData uri="http://schemas.openxmlformats.org/drawingml/2006/table">
            <a:tbl>
              <a:tblPr firstRow="1" bandRow="1">
                <a:tableStyleId>{5A111915-BE36-4E01-A7E5-04B1672EAD32}</a:tableStyleId>
              </a:tblPr>
              <a:tblGrid>
                <a:gridCol w="4546848">
                  <a:extLst>
                    <a:ext uri="{9D8B030D-6E8A-4147-A177-3AD203B41FA5}">
                      <a16:colId xmlns:a16="http://schemas.microsoft.com/office/drawing/2014/main" val="501408327"/>
                    </a:ext>
                  </a:extLst>
                </a:gridCol>
                <a:gridCol w="1152128">
                  <a:extLst>
                    <a:ext uri="{9D8B030D-6E8A-4147-A177-3AD203B41FA5}">
                      <a16:colId xmlns:a16="http://schemas.microsoft.com/office/drawing/2014/main" val="20001"/>
                    </a:ext>
                  </a:extLst>
                </a:gridCol>
                <a:gridCol w="1080120">
                  <a:extLst>
                    <a:ext uri="{9D8B030D-6E8A-4147-A177-3AD203B41FA5}">
                      <a16:colId xmlns:a16="http://schemas.microsoft.com/office/drawing/2014/main" val="2935933325"/>
                    </a:ext>
                  </a:extLst>
                </a:gridCol>
                <a:gridCol w="1008392">
                  <a:extLst>
                    <a:ext uri="{9D8B030D-6E8A-4147-A177-3AD203B41FA5}">
                      <a16:colId xmlns:a16="http://schemas.microsoft.com/office/drawing/2014/main" val="832418658"/>
                    </a:ext>
                  </a:extLst>
                </a:gridCol>
              </a:tblGrid>
              <a:tr h="324000">
                <a:tc>
                  <a:txBody>
                    <a:bodyPr/>
                    <a:lstStyle/>
                    <a:p>
                      <a:pPr lvl="0" algn="l">
                        <a:lnSpc>
                          <a:spcPts val="2000"/>
                        </a:lnSpc>
                      </a:pPr>
                      <a:r>
                        <a:rPr lang="en-US" sz="1800" b="1" dirty="0">
                          <a:solidFill>
                            <a:schemeClr val="tx1"/>
                          </a:solidFill>
                        </a:rPr>
                        <a:t>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Wages (Sara and Sid)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dirty="0"/>
                        <a:t>Delivery van lease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800" dirty="0"/>
                        <a:t>Rent and rates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800" dirty="0"/>
                        <a:t>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£8,400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800" b="1" dirty="0"/>
                        <a:t>Total 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r>
                        <a:rPr lang="en-US" sz="1800" b="1" dirty="0"/>
                        <a:t>65,400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99742097"/>
                  </a:ext>
                </a:extLst>
              </a:tr>
            </a:tbl>
          </a:graphicData>
        </a:graphic>
      </p:graphicFrame>
    </p:spTree>
    <p:extLst>
      <p:ext uri="{BB962C8B-B14F-4D97-AF65-F5344CB8AC3E}">
        <p14:creationId xmlns:p14="http://schemas.microsoft.com/office/powerpoint/2010/main" val="2113138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(2)</a:t>
            </a:r>
          </a:p>
        </p:txBody>
      </p:sp>
      <p:sp>
        <p:nvSpPr>
          <p:cNvPr id="3" name="Content Placeholder 2"/>
          <p:cNvSpPr>
            <a:spLocks noGrp="1"/>
          </p:cNvSpPr>
          <p:nvPr>
            <p:ph sz="quarter" idx="10"/>
          </p:nvPr>
        </p:nvSpPr>
        <p:spPr/>
        <p:txBody>
          <a:bodyPr/>
          <a:lstStyle/>
          <a:p>
            <a:r>
              <a:rPr lang="en-US" b="1" dirty="0"/>
              <a:t>Cupcake Pi: Income statement 1</a:t>
            </a:r>
            <a:r>
              <a:rPr lang="en-US" b="1" baseline="30000" dirty="0"/>
              <a:t>st</a:t>
            </a:r>
            <a:r>
              <a:rPr lang="en-US" b="1" dirty="0"/>
              <a:t> Jan 20X1</a:t>
            </a:r>
            <a:r>
              <a:rPr lang="en-US" dirty="0"/>
              <a:t>–</a:t>
            </a:r>
            <a:r>
              <a:rPr lang="en-US" b="1" dirty="0"/>
              <a:t>31</a:t>
            </a:r>
            <a:r>
              <a:rPr lang="en-US" b="1" baseline="30000" dirty="0"/>
              <a:t>st</a:t>
            </a:r>
            <a:r>
              <a:rPr lang="en-US" b="1" dirty="0"/>
              <a:t> March 20X1</a:t>
            </a:r>
          </a:p>
          <a:p>
            <a:endParaRPr lang="en-US" dirty="0"/>
          </a:p>
          <a:p>
            <a:endParaRPr lang="en-US" dirty="0"/>
          </a:p>
          <a:p>
            <a:endParaRPr lang="en-US" dirty="0"/>
          </a:p>
          <a:p>
            <a:endParaRPr lang="en-US" dirty="0"/>
          </a:p>
          <a:p>
            <a:endParaRPr lang="en-US" dirty="0"/>
          </a:p>
          <a:p>
            <a:r>
              <a:rPr lang="en-US" dirty="0"/>
              <a:t>The annual income statement will show all the calculated figures. This is a simple version.</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3641194796"/>
              </p:ext>
            </p:extLst>
          </p:nvPr>
        </p:nvGraphicFramePr>
        <p:xfrm>
          <a:off x="467544" y="2204864"/>
          <a:ext cx="6408712" cy="2072640"/>
        </p:xfrm>
        <a:graphic>
          <a:graphicData uri="http://schemas.openxmlformats.org/drawingml/2006/table">
            <a:tbl>
              <a:tblPr firstRow="1" bandRow="1">
                <a:tableStyleId>{5A111915-BE36-4E01-A7E5-04B1672EAD32}</a:tableStyleId>
              </a:tblPr>
              <a:tblGrid>
                <a:gridCol w="4078270">
                  <a:extLst>
                    <a:ext uri="{9D8B030D-6E8A-4147-A177-3AD203B41FA5}">
                      <a16:colId xmlns:a16="http://schemas.microsoft.com/office/drawing/2014/main" val="501408327"/>
                    </a:ext>
                  </a:extLst>
                </a:gridCol>
                <a:gridCol w="1165221">
                  <a:extLst>
                    <a:ext uri="{9D8B030D-6E8A-4147-A177-3AD203B41FA5}">
                      <a16:colId xmlns:a16="http://schemas.microsoft.com/office/drawing/2014/main" val="1591705482"/>
                    </a:ext>
                  </a:extLst>
                </a:gridCol>
                <a:gridCol w="1165221">
                  <a:extLst>
                    <a:ext uri="{9D8B030D-6E8A-4147-A177-3AD203B41FA5}">
                      <a16:colId xmlns:a16="http://schemas.microsoft.com/office/drawing/2014/main" val="1852205658"/>
                    </a:ext>
                  </a:extLst>
                </a:gridCol>
              </a:tblGrid>
              <a:tr h="324000">
                <a:tc>
                  <a:txBody>
                    <a:bodyPr/>
                    <a:lstStyle/>
                    <a:p>
                      <a:pPr lvl="0" algn="l">
                        <a:lnSpc>
                          <a:spcPts val="2000"/>
                        </a:lnSpc>
                      </a:pPr>
                      <a:r>
                        <a:rPr lang="en-US" sz="1800" b="1" dirty="0">
                          <a:solidFill>
                            <a:schemeClr val="tx1"/>
                          </a:solidFill>
                        </a:rPr>
                        <a:t>Income statement</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Total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b="0" dirty="0"/>
                        <a:t>Less: 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£86,000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3497797"/>
                  </a:ext>
                </a:extLst>
              </a:tr>
              <a:tr h="324000">
                <a:tc>
                  <a:txBody>
                    <a:bodyPr/>
                    <a:lstStyle/>
                    <a:p>
                      <a:pPr lvl="0" algn="l">
                        <a:lnSpc>
                          <a:spcPts val="2000"/>
                        </a:lnSpc>
                      </a:pPr>
                      <a:r>
                        <a:rPr lang="en-US" sz="1800" b="1" dirty="0"/>
                        <a:t>Gross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£82,000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7700516"/>
                  </a:ext>
                </a:extLst>
              </a:tr>
              <a:tr h="324000">
                <a:tc>
                  <a:txBody>
                    <a:bodyPr/>
                    <a:lstStyle/>
                    <a:p>
                      <a:pPr lvl="0" algn="l">
                        <a:lnSpc>
                          <a:spcPts val="2000"/>
                        </a:lnSpc>
                      </a:pPr>
                      <a:r>
                        <a:rPr lang="en-US" sz="1800" b="0" dirty="0"/>
                        <a:t>Less: 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£65,400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24618"/>
                  </a:ext>
                </a:extLst>
              </a:tr>
              <a:tr h="324000">
                <a:tc>
                  <a:txBody>
                    <a:bodyPr/>
                    <a:lstStyle/>
                    <a:p>
                      <a:pPr lvl="0" algn="l">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£16,600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8634025"/>
                  </a:ext>
                </a:extLst>
              </a:tr>
            </a:tbl>
          </a:graphicData>
        </a:graphic>
      </p:graphicFrame>
    </p:spTree>
    <p:extLst>
      <p:ext uri="{BB962C8B-B14F-4D97-AF65-F5344CB8AC3E}">
        <p14:creationId xmlns:p14="http://schemas.microsoft.com/office/powerpoint/2010/main" val="1446301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net profit</a:t>
            </a:r>
          </a:p>
        </p:txBody>
      </p:sp>
      <p:sp>
        <p:nvSpPr>
          <p:cNvPr id="3" name="Content Placeholder 2"/>
          <p:cNvSpPr>
            <a:spLocks noGrp="1"/>
          </p:cNvSpPr>
          <p:nvPr>
            <p:ph sz="quarter" idx="10"/>
          </p:nvPr>
        </p:nvSpPr>
        <p:spPr>
          <a:xfrm>
            <a:off x="457200" y="1582496"/>
            <a:ext cx="8399276" cy="4248000"/>
          </a:xfrm>
        </p:spPr>
        <p:txBody>
          <a:bodyPr/>
          <a:lstStyle/>
          <a:p>
            <a:pPr>
              <a:spcBef>
                <a:spcPts val="0"/>
              </a:spcBef>
              <a:spcAft>
                <a:spcPts val="0"/>
              </a:spcAft>
            </a:pPr>
            <a:r>
              <a:rPr lang="en-US" b="1" dirty="0">
                <a:ea typeface="ＭＳ Ｐゴシック" pitchFamily="-105" charset="-128"/>
                <a:cs typeface="ＭＳ Ｐゴシック" pitchFamily="-105" charset="-128"/>
              </a:rPr>
              <a:t>Net</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profit</a:t>
            </a:r>
            <a:r>
              <a:rPr lang="en-US" dirty="0">
                <a:ea typeface="ＭＳ Ｐゴシック" pitchFamily="-105" charset="-128"/>
                <a:cs typeface="ＭＳ Ｐゴシック" pitchFamily="-105" charset="-128"/>
              </a:rPr>
              <a:t> is the term given to the </a:t>
            </a:r>
            <a:r>
              <a:rPr lang="en-US" b="1" dirty="0">
                <a:ea typeface="ＭＳ Ｐゴシック" pitchFamily="-105" charset="-128"/>
                <a:cs typeface="ＭＳ Ｐゴシック" pitchFamily="-105" charset="-128"/>
              </a:rPr>
              <a:t>profits</a:t>
            </a:r>
            <a:r>
              <a:rPr lang="en-US" dirty="0">
                <a:ea typeface="ＭＳ Ｐゴシック" pitchFamily="-105" charset="-128"/>
                <a:cs typeface="ＭＳ Ｐゴシック" pitchFamily="-105" charset="-128"/>
              </a:rPr>
              <a:t> of a business after </a:t>
            </a:r>
            <a:r>
              <a:rPr lang="en-US" b="1" dirty="0">
                <a:ea typeface="ＭＳ Ｐゴシック" pitchFamily="-105" charset="-128"/>
                <a:cs typeface="ＭＳ Ｐゴシック" pitchFamily="-105" charset="-128"/>
              </a:rPr>
              <a:t>ALL costs</a:t>
            </a:r>
            <a:r>
              <a:rPr lang="en-US" dirty="0">
                <a:ea typeface="ＭＳ Ｐゴシック" pitchFamily="-105" charset="-128"/>
                <a:cs typeface="ＭＳ Ｐゴシック" pitchFamily="-105" charset="-128"/>
              </a:rPr>
              <a:t> are </a:t>
            </a:r>
          </a:p>
          <a:p>
            <a:pPr>
              <a:spcBef>
                <a:spcPts val="0"/>
              </a:spcBef>
              <a:spcAft>
                <a:spcPts val="0"/>
              </a:spcAft>
            </a:pPr>
            <a:r>
              <a:rPr lang="en-US" dirty="0">
                <a:ea typeface="ＭＳ Ｐゴシック" pitchFamily="-105" charset="-128"/>
                <a:cs typeface="ＭＳ Ｐゴシック" pitchFamily="-105" charset="-128"/>
              </a:rPr>
              <a:t>taken out,  </a:t>
            </a:r>
            <a:r>
              <a:rPr lang="en-US" b="1" dirty="0">
                <a:ea typeface="ＭＳ Ｐゴシック" pitchFamily="-105" charset="-128"/>
                <a:cs typeface="ＭＳ Ｐゴシック" pitchFamily="-105" charset="-128"/>
              </a:rPr>
              <a:t>taxes</a:t>
            </a:r>
            <a:r>
              <a:rPr lang="en-US" dirty="0">
                <a:ea typeface="ＭＳ Ｐゴシック" pitchFamily="-105" charset="-128"/>
                <a:cs typeface="ＭＳ Ｐゴシック" pitchFamily="-105" charset="-128"/>
              </a:rPr>
              <a:t> and (if relevant) </a:t>
            </a:r>
            <a:r>
              <a:rPr lang="en-US" b="1" dirty="0">
                <a:ea typeface="ＭＳ Ｐゴシック" pitchFamily="-105" charset="-128"/>
                <a:cs typeface="ＭＳ Ｐゴシック" pitchFamily="-105" charset="-128"/>
              </a:rPr>
              <a:t>dividends </a:t>
            </a:r>
            <a:r>
              <a:rPr lang="en-US" dirty="0">
                <a:ea typeface="ＭＳ Ｐゴシック" pitchFamily="-105" charset="-128"/>
                <a:cs typeface="ＭＳ Ｐゴシック" pitchFamily="-105" charset="-128"/>
              </a:rPr>
              <a:t>are paid.</a:t>
            </a:r>
          </a:p>
          <a:p>
            <a:pPr>
              <a:spcBef>
                <a:spcPts val="0"/>
              </a:spcBef>
              <a:spcAft>
                <a:spcPts val="0"/>
              </a:spcAft>
            </a:pPr>
            <a:r>
              <a:rPr lang="en-US" dirty="0">
                <a:ea typeface="ＭＳ Ｐゴシック" pitchFamily="-105" charset="-128"/>
                <a:cs typeface="ＭＳ Ｐゴシック" pitchFamily="-105" charset="-128"/>
              </a:rPr>
              <a:t> </a:t>
            </a:r>
          </a:p>
          <a:p>
            <a:pPr marL="0" lvl="1" indent="0">
              <a:buNone/>
            </a:pPr>
            <a:r>
              <a:rPr lang="en-US" b="1" dirty="0"/>
              <a:t>Cupcake Pi – net profit</a:t>
            </a:r>
          </a:p>
          <a:p>
            <a:pPr marL="0" lvl="1" indent="0">
              <a:spcBef>
                <a:spcPts val="0"/>
              </a:spcBef>
              <a:spcAft>
                <a:spcPts val="0"/>
              </a:spcAft>
              <a:buNone/>
            </a:pPr>
            <a:endParaRPr lang="en-US" b="1" dirty="0"/>
          </a:p>
          <a:p>
            <a:pPr marL="0" lvl="1" indent="0">
              <a:spcBef>
                <a:spcPts val="0"/>
              </a:spcBef>
              <a:spcAft>
                <a:spcPts val="0"/>
              </a:spcAft>
              <a:buNone/>
            </a:pPr>
            <a:r>
              <a:rPr lang="en-US" b="1" dirty="0"/>
              <a:t>Net profit:</a:t>
            </a:r>
          </a:p>
          <a:p>
            <a:pPr lvl="1">
              <a:spcBef>
                <a:spcPts val="0"/>
              </a:spcBef>
              <a:spcAft>
                <a:spcPts val="0"/>
              </a:spcAft>
            </a:pPr>
            <a:r>
              <a:rPr lang="en-US" dirty="0"/>
              <a:t>Gross profit £82,000.</a:t>
            </a:r>
          </a:p>
          <a:p>
            <a:pPr lvl="1">
              <a:spcBef>
                <a:spcPts val="0"/>
              </a:spcBef>
              <a:spcAft>
                <a:spcPts val="0"/>
              </a:spcAft>
            </a:pPr>
            <a:r>
              <a:rPr lang="en-US" dirty="0"/>
              <a:t>Less other expenses £65,400.                                                                      (£82,000 – £65,4000) = £16,600.</a:t>
            </a:r>
          </a:p>
          <a:p>
            <a:pPr lvl="1">
              <a:spcBef>
                <a:spcPts val="0"/>
              </a:spcBef>
              <a:spcAft>
                <a:spcPts val="0"/>
              </a:spcAft>
            </a:pPr>
            <a:r>
              <a:rPr lang="en-US" dirty="0"/>
              <a:t>Taxes at 20% (£16,600 – £3,320).</a:t>
            </a:r>
          </a:p>
          <a:p>
            <a:pPr lvl="1">
              <a:spcBef>
                <a:spcPts val="0"/>
              </a:spcBef>
              <a:spcAft>
                <a:spcPts val="0"/>
              </a:spcAft>
            </a:pPr>
            <a:endParaRPr lang="en-US" dirty="0"/>
          </a:p>
          <a:p>
            <a:pPr lvl="1">
              <a:spcBef>
                <a:spcPts val="0"/>
              </a:spcBef>
              <a:spcAft>
                <a:spcPts val="0"/>
              </a:spcAft>
            </a:pPr>
            <a:r>
              <a:rPr lang="en-US" b="1" dirty="0"/>
              <a:t>Net profit = £13,280</a:t>
            </a:r>
          </a:p>
          <a:p>
            <a:pPr marL="0" lvl="1" indent="0">
              <a:spcBef>
                <a:spcPts val="0"/>
              </a:spcBef>
              <a:spcAft>
                <a:spcPts val="0"/>
              </a:spcAft>
              <a:buNone/>
            </a:pPr>
            <a:endParaRPr lang="en-US" sz="1800" b="1" dirty="0">
              <a:ea typeface="ＭＳ Ｐゴシック" pitchFamily="-105" charset="-128"/>
              <a:cs typeface="ＭＳ Ｐゴシック" pitchFamily="-105" charset="-128"/>
            </a:endParaRPr>
          </a:p>
          <a:p>
            <a:pPr marL="0" lvl="1" indent="0">
              <a:spcBef>
                <a:spcPts val="0"/>
              </a:spcBef>
              <a:spcAft>
                <a:spcPts val="0"/>
              </a:spcAft>
              <a:buNone/>
            </a:pPr>
            <a:endParaRPr lang="en-US" sz="1800" b="1"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44007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(3)</a:t>
            </a:r>
          </a:p>
        </p:txBody>
      </p:sp>
      <p:sp>
        <p:nvSpPr>
          <p:cNvPr id="3" name="Content Placeholder 2"/>
          <p:cNvSpPr>
            <a:spLocks noGrp="1"/>
          </p:cNvSpPr>
          <p:nvPr>
            <p:ph sz="quarter" idx="10"/>
          </p:nvPr>
        </p:nvSpPr>
        <p:spPr/>
        <p:txBody>
          <a:bodyPr/>
          <a:lstStyle/>
          <a:p>
            <a:r>
              <a:rPr lang="en-US" b="1" dirty="0"/>
              <a:t>Cupcake Pi: Income statement 1</a:t>
            </a:r>
            <a:r>
              <a:rPr lang="en-US" b="1" baseline="30000" dirty="0"/>
              <a:t>st</a:t>
            </a:r>
            <a:r>
              <a:rPr lang="en-US" b="1" dirty="0"/>
              <a:t> Jan 20X1</a:t>
            </a:r>
            <a:r>
              <a:rPr lang="en-US" dirty="0"/>
              <a:t>–</a:t>
            </a:r>
            <a:r>
              <a:rPr lang="en-US" b="1" dirty="0"/>
              <a:t>31</a:t>
            </a:r>
            <a:r>
              <a:rPr lang="en-US" b="1" baseline="30000" dirty="0"/>
              <a:t>st</a:t>
            </a:r>
            <a:r>
              <a:rPr lang="en-US" b="1" dirty="0"/>
              <a:t> March 20X1</a:t>
            </a:r>
          </a:p>
          <a:p>
            <a:endParaRPr lang="en-US" dirty="0"/>
          </a:p>
          <a:p>
            <a:endParaRPr lang="en-US" dirty="0"/>
          </a:p>
          <a:p>
            <a:endParaRPr lang="en-US" dirty="0"/>
          </a:p>
          <a:p>
            <a:endParaRPr lang="en-US" dirty="0"/>
          </a:p>
          <a:p>
            <a:endParaRPr lang="en-US" dirty="0"/>
          </a:p>
          <a:p>
            <a:pPr>
              <a:spcBef>
                <a:spcPts val="0"/>
              </a:spcBef>
            </a:pPr>
            <a:endParaRPr lang="en-US" dirty="0"/>
          </a:p>
          <a:p>
            <a:pPr>
              <a:spcBef>
                <a:spcPts val="0"/>
              </a:spcBef>
            </a:pPr>
            <a:r>
              <a:rPr lang="en-US" dirty="0"/>
              <a:t>The annual income statement will show all the calculated figures. This is a simple version.</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1362196883"/>
              </p:ext>
            </p:extLst>
          </p:nvPr>
        </p:nvGraphicFramePr>
        <p:xfrm>
          <a:off x="457200" y="2060848"/>
          <a:ext cx="6408712" cy="2988296"/>
        </p:xfrm>
        <a:graphic>
          <a:graphicData uri="http://schemas.openxmlformats.org/drawingml/2006/table">
            <a:tbl>
              <a:tblPr firstRow="1" bandRow="1">
                <a:tableStyleId>{5A111915-BE36-4E01-A7E5-04B1672EAD32}</a:tableStyleId>
              </a:tblPr>
              <a:tblGrid>
                <a:gridCol w="4078270">
                  <a:extLst>
                    <a:ext uri="{9D8B030D-6E8A-4147-A177-3AD203B41FA5}">
                      <a16:colId xmlns:a16="http://schemas.microsoft.com/office/drawing/2014/main" val="501408327"/>
                    </a:ext>
                  </a:extLst>
                </a:gridCol>
                <a:gridCol w="1165221">
                  <a:extLst>
                    <a:ext uri="{9D8B030D-6E8A-4147-A177-3AD203B41FA5}">
                      <a16:colId xmlns:a16="http://schemas.microsoft.com/office/drawing/2014/main" val="1591705482"/>
                    </a:ext>
                  </a:extLst>
                </a:gridCol>
                <a:gridCol w="1165221">
                  <a:extLst>
                    <a:ext uri="{9D8B030D-6E8A-4147-A177-3AD203B41FA5}">
                      <a16:colId xmlns:a16="http://schemas.microsoft.com/office/drawing/2014/main" val="1852205658"/>
                    </a:ext>
                  </a:extLst>
                </a:gridCol>
              </a:tblGrid>
              <a:tr h="324000">
                <a:tc>
                  <a:txBody>
                    <a:bodyPr/>
                    <a:lstStyle/>
                    <a:p>
                      <a:pPr lvl="0" algn="l">
                        <a:lnSpc>
                          <a:spcPts val="2000"/>
                        </a:lnSpc>
                      </a:pPr>
                      <a:r>
                        <a:rPr lang="en-US" sz="1800" b="1" dirty="0">
                          <a:solidFill>
                            <a:schemeClr val="tx1"/>
                          </a:solidFill>
                        </a:rPr>
                        <a:t>Income statement</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Total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b="0" dirty="0"/>
                        <a:t>Less: 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£86,000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3497797"/>
                  </a:ext>
                </a:extLst>
              </a:tr>
              <a:tr h="324000">
                <a:tc>
                  <a:txBody>
                    <a:bodyPr/>
                    <a:lstStyle/>
                    <a:p>
                      <a:pPr lvl="0" algn="l">
                        <a:lnSpc>
                          <a:spcPts val="2000"/>
                        </a:lnSpc>
                      </a:pPr>
                      <a:r>
                        <a:rPr lang="en-US" sz="1800" b="1" dirty="0"/>
                        <a:t>Gross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£82,000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7700516"/>
                  </a:ext>
                </a:extLst>
              </a:tr>
              <a:tr h="324000">
                <a:tc>
                  <a:txBody>
                    <a:bodyPr/>
                    <a:lstStyle/>
                    <a:p>
                      <a:pPr lvl="0" algn="l">
                        <a:lnSpc>
                          <a:spcPts val="2000"/>
                        </a:lnSpc>
                      </a:pPr>
                      <a:r>
                        <a:rPr lang="en-US" sz="1800" b="0" dirty="0"/>
                        <a:t>Less: 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£65,400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24618"/>
                  </a:ext>
                </a:extLst>
              </a:tr>
              <a:tr h="411600">
                <a:tc>
                  <a:txBody>
                    <a:bodyPr/>
                    <a:lstStyle/>
                    <a:p>
                      <a:pPr lvl="0" algn="l">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£16,600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8634025"/>
                  </a:ext>
                </a:extLst>
              </a:tr>
              <a:tr h="504056">
                <a:tc>
                  <a:txBody>
                    <a:bodyPr/>
                    <a:lstStyle/>
                    <a:p>
                      <a:pPr lvl="0" algn="l">
                        <a:lnSpc>
                          <a:spcPts val="2000"/>
                        </a:lnSpc>
                      </a:pPr>
                      <a:r>
                        <a:rPr lang="en-US" sz="1800" b="0" dirty="0"/>
                        <a:t>Less: Taxes @ 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£3,320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40742706"/>
                  </a:ext>
                </a:extLst>
              </a:tr>
              <a:tr h="324000">
                <a:tc>
                  <a:txBody>
                    <a:bodyPr/>
                    <a:lstStyle/>
                    <a:p>
                      <a:pPr lvl="0" algn="l">
                        <a:lnSpc>
                          <a:spcPts val="2000"/>
                        </a:lnSpc>
                      </a:pPr>
                      <a:r>
                        <a:rPr lang="en-US" sz="1800" b="1" dirty="0"/>
                        <a:t>Net income (net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£13,280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2133131"/>
                  </a:ext>
                </a:extLst>
              </a:tr>
            </a:tbl>
          </a:graphicData>
        </a:graphic>
      </p:graphicFrame>
    </p:spTree>
    <p:extLst>
      <p:ext uri="{BB962C8B-B14F-4D97-AF65-F5344CB8AC3E}">
        <p14:creationId xmlns:p14="http://schemas.microsoft.com/office/powerpoint/2010/main" val="166731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 cash flow</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Cash flow:</a:t>
            </a:r>
            <a:r>
              <a:rPr lang="en-US" dirty="0">
                <a:ea typeface="ＭＳ Ｐゴシック" pitchFamily="-105" charset="-128"/>
                <a:cs typeface="ＭＳ Ｐゴシック" pitchFamily="-105" charset="-128"/>
              </a:rPr>
              <a:t> a financial document that shows the total amount of money being transferred into and out of a business.</a:t>
            </a:r>
          </a:p>
          <a:p>
            <a:r>
              <a:rPr lang="en-US" b="1" dirty="0">
                <a:ea typeface="ＭＳ Ｐゴシック" pitchFamily="-105" charset="-128"/>
                <a:cs typeface="ＭＳ Ｐゴシック" pitchFamily="-105" charset="-128"/>
              </a:rPr>
              <a:t>Cash flow forecast:</a:t>
            </a:r>
            <a:r>
              <a:rPr lang="en-US" dirty="0">
                <a:ea typeface="ＭＳ Ｐゴシック" pitchFamily="-105" charset="-128"/>
                <a:cs typeface="ＭＳ Ｐゴシック" pitchFamily="-105" charset="-128"/>
              </a:rPr>
              <a:t> predicts potential cash flow in the future based on financial objectives.</a:t>
            </a:r>
          </a:p>
          <a:p>
            <a:r>
              <a:rPr lang="en-US" b="1" dirty="0">
                <a:ea typeface="ＭＳ Ｐゴシック" pitchFamily="-105" charset="-128"/>
                <a:cs typeface="ＭＳ Ｐゴシック" pitchFamily="-105" charset="-128"/>
              </a:rPr>
              <a:t>Cash flow statement:</a:t>
            </a:r>
            <a:r>
              <a:rPr lang="en-US" dirty="0">
                <a:ea typeface="ＭＳ Ｐゴシック" pitchFamily="-105" charset="-128"/>
                <a:cs typeface="ＭＳ Ｐゴシック" pitchFamily="-105" charset="-128"/>
              </a:rPr>
              <a:t> a record of actual money transfer activities that demonstrates the real cash flow position of the business in an accounting period.</a:t>
            </a:r>
          </a:p>
          <a:p>
            <a:r>
              <a:rPr lang="en-US" b="1" dirty="0">
                <a:ea typeface="ＭＳ Ｐゴシック" pitchFamily="-105" charset="-128"/>
                <a:cs typeface="ＭＳ Ｐゴシック" pitchFamily="-105" charset="-128"/>
              </a:rPr>
              <a:t>Positive cash flow:</a:t>
            </a:r>
            <a:r>
              <a:rPr lang="en-US" dirty="0">
                <a:ea typeface="ＭＳ Ｐゴシック" pitchFamily="-105" charset="-128"/>
                <a:cs typeface="ＭＳ Ｐゴシック" pitchFamily="-105" charset="-128"/>
              </a:rPr>
              <a:t> means the business has money in the bank.</a:t>
            </a:r>
          </a:p>
          <a:p>
            <a:pPr marL="0" lvl="1" indent="0">
              <a:buNone/>
            </a:pPr>
            <a:r>
              <a:rPr lang="en-US" b="1" dirty="0"/>
              <a:t>Negative cash flow:</a:t>
            </a:r>
            <a:r>
              <a:rPr lang="en-US" dirty="0"/>
              <a:t> means the business is in an overdraft (debt) situation.</a:t>
            </a:r>
          </a:p>
          <a:p>
            <a:pPr marL="0" lvl="1" indent="0" algn="ctr">
              <a:spcBef>
                <a:spcPts val="0"/>
              </a:spcBef>
              <a:spcAft>
                <a:spcPts val="0"/>
              </a:spcAft>
              <a:buNone/>
            </a:pPr>
            <a:r>
              <a:rPr lang="en-US" b="1" dirty="0">
                <a:solidFill>
                  <a:srgbClr val="FF0000"/>
                </a:solidFill>
              </a:rPr>
              <a:t>NOTE: Cash flow and profit are NOT the same thing.</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413266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Quarter 1 (1)</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772815"/>
            <a:ext cx="8229600" cy="3898509"/>
          </a:xfrm>
        </p:spPr>
        <p:txBody>
          <a:bodyPr/>
          <a:lstStyle/>
          <a:p>
            <a:r>
              <a:rPr lang="en-GB" b="1" dirty="0"/>
              <a:t>Cash flow </a:t>
            </a:r>
            <a:r>
              <a:rPr lang="en-GB" dirty="0"/>
              <a:t>statement (</a:t>
            </a:r>
            <a:r>
              <a:rPr lang="en-GB" b="1" dirty="0"/>
              <a:t>income</a:t>
            </a:r>
            <a:r>
              <a:rPr lang="en-GB" dirty="0"/>
              <a:t>) for Cupcake Pi Quarter 1:</a:t>
            </a:r>
          </a:p>
          <a:p>
            <a:endParaRPr lang="en-GB" dirty="0"/>
          </a:p>
          <a:p>
            <a:endParaRPr lang="en-GB" dirty="0"/>
          </a:p>
          <a:p>
            <a:endParaRPr lang="en-GB" dirty="0"/>
          </a:p>
          <a:p>
            <a:endParaRPr lang="en-GB" b="1" dirty="0"/>
          </a:p>
          <a:p>
            <a:r>
              <a:rPr lang="en-GB" dirty="0"/>
              <a:t>This shows ALL </a:t>
            </a:r>
            <a:r>
              <a:rPr lang="en-GB" b="1" dirty="0"/>
              <a:t>cash flows</a:t>
            </a:r>
            <a:r>
              <a:rPr lang="en-GB" dirty="0"/>
              <a:t> into the business bank account for the first three months of the financial year. This is a quarterly </a:t>
            </a:r>
            <a:r>
              <a:rPr lang="en-GB" b="1" dirty="0"/>
              <a:t>accounting period</a:t>
            </a:r>
            <a:r>
              <a:rPr lang="en-GB" dirty="0"/>
              <a:t>.</a:t>
            </a:r>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337059510"/>
              </p:ext>
            </p:extLst>
          </p:nvPr>
        </p:nvGraphicFramePr>
        <p:xfrm>
          <a:off x="457200" y="2348880"/>
          <a:ext cx="7133965" cy="1857893"/>
        </p:xfrm>
        <a:graphic>
          <a:graphicData uri="http://schemas.openxmlformats.org/drawingml/2006/table">
            <a:tbl>
              <a:tblPr firstRow="1">
                <a:tableStyleId>{5C22544A-7EE6-4342-B048-85BDC9FD1C3A}</a:tableStyleId>
              </a:tblPr>
              <a:tblGrid>
                <a:gridCol w="2654487">
                  <a:extLst>
                    <a:ext uri="{9D8B030D-6E8A-4147-A177-3AD203B41FA5}">
                      <a16:colId xmlns:a16="http://schemas.microsoft.com/office/drawing/2014/main" val="2221687592"/>
                    </a:ext>
                  </a:extLst>
                </a:gridCol>
                <a:gridCol w="1214912">
                  <a:extLst>
                    <a:ext uri="{9D8B030D-6E8A-4147-A177-3AD203B41FA5}">
                      <a16:colId xmlns:a16="http://schemas.microsoft.com/office/drawing/2014/main" val="531620987"/>
                    </a:ext>
                  </a:extLst>
                </a:gridCol>
                <a:gridCol w="1176334">
                  <a:extLst>
                    <a:ext uri="{9D8B030D-6E8A-4147-A177-3AD203B41FA5}">
                      <a16:colId xmlns:a16="http://schemas.microsoft.com/office/drawing/2014/main" val="1328897267"/>
                    </a:ext>
                  </a:extLst>
                </a:gridCol>
                <a:gridCol w="1008112">
                  <a:extLst>
                    <a:ext uri="{9D8B030D-6E8A-4147-A177-3AD203B41FA5}">
                      <a16:colId xmlns:a16="http://schemas.microsoft.com/office/drawing/2014/main" val="1598957091"/>
                    </a:ext>
                  </a:extLst>
                </a:gridCol>
                <a:gridCol w="1080120">
                  <a:extLst>
                    <a:ext uri="{9D8B030D-6E8A-4147-A177-3AD203B41FA5}">
                      <a16:colId xmlns:a16="http://schemas.microsoft.com/office/drawing/2014/main" val="4148968571"/>
                    </a:ext>
                  </a:extLst>
                </a:gridCol>
              </a:tblGrid>
              <a:tr h="559244">
                <a:tc>
                  <a:txBody>
                    <a:bodyPr/>
                    <a:lstStyle/>
                    <a:p>
                      <a:pPr algn="ctr" fontAlgn="b"/>
                      <a:r>
                        <a:rPr lang="en-GB" sz="1800" u="none" strike="noStrike" dirty="0">
                          <a:solidFill>
                            <a:schemeClr val="tx1"/>
                          </a:solidFill>
                          <a:effectLst/>
                        </a:rPr>
                        <a:t>INCOME</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January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February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March</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Q1 total</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432883">
                <a:tc>
                  <a:txBody>
                    <a:bodyPr/>
                    <a:lstStyle/>
                    <a:p>
                      <a:pPr algn="l" fontAlgn="b"/>
                      <a:r>
                        <a:rPr lang="en-GB" sz="1800" u="none" strike="noStrike" dirty="0">
                          <a:solidFill>
                            <a:schemeClr val="tx1"/>
                          </a:solidFill>
                          <a:effectLst/>
                        </a:rPr>
                        <a:t>Owner’s capital</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£15,000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£15,000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432883">
                <a:tc>
                  <a:txBody>
                    <a:bodyPr/>
                    <a:lstStyle/>
                    <a:p>
                      <a:pPr algn="l" fontAlgn="b"/>
                      <a:r>
                        <a:rPr lang="en-GB" sz="1800" u="none" strike="noStrike" dirty="0">
                          <a:solidFill>
                            <a:schemeClr val="tx1"/>
                          </a:solidFill>
                          <a:effectLst/>
                        </a:rPr>
                        <a:t>Sales revenues </a:t>
                      </a:r>
                      <a:r>
                        <a:rPr lang="en-US" sz="1800" dirty="0"/>
                        <a:t>–</a:t>
                      </a:r>
                      <a:r>
                        <a:rPr lang="en-GB" sz="1800" u="none" strike="noStrike" dirty="0">
                          <a:solidFill>
                            <a:schemeClr val="tx1"/>
                          </a:solidFill>
                          <a:effectLst/>
                        </a:rPr>
                        <a:t> regular</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£42,000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432883">
                <a:tc>
                  <a:txBody>
                    <a:bodyPr/>
                    <a:lstStyle/>
                    <a:p>
                      <a:pPr algn="l" fontAlgn="b"/>
                      <a:r>
                        <a:rPr lang="en-GB" sz="1800" b="1" u="none" strike="noStrike" dirty="0">
                          <a:solidFill>
                            <a:schemeClr val="tx1"/>
                          </a:solidFill>
                          <a:effectLst/>
                        </a:rPr>
                        <a:t>(A) Total income </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£29,000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£14,000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£14,000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£57,000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2503737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Quarter 1 (2)</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556793"/>
            <a:ext cx="8229600" cy="4114532"/>
          </a:xfrm>
        </p:spPr>
        <p:txBody>
          <a:bodyPr/>
          <a:lstStyle/>
          <a:p>
            <a:r>
              <a:rPr lang="en-GB" dirty="0"/>
              <a:t>Sara bought a new industrial oven and mixer in January costing £15,000. </a:t>
            </a:r>
          </a:p>
          <a:p>
            <a:r>
              <a:rPr lang="en-GB" dirty="0"/>
              <a:t>Cash flow statement (</a:t>
            </a:r>
            <a:r>
              <a:rPr lang="en-GB" b="1" dirty="0"/>
              <a:t>expenditure</a:t>
            </a:r>
            <a:r>
              <a:rPr lang="en-GB" dirty="0"/>
              <a:t>) for Cupcake Pi Q1:</a:t>
            </a:r>
          </a:p>
          <a:p>
            <a:endParaRPr lang="en-GB" b="1" dirty="0"/>
          </a:p>
          <a:p>
            <a:endParaRPr lang="en-GB" b="1" dirty="0"/>
          </a:p>
          <a:p>
            <a:endParaRPr lang="en-GB" b="1" dirty="0"/>
          </a:p>
          <a:p>
            <a:pPr>
              <a:spcBef>
                <a:spcPts val="0"/>
              </a:spcBef>
              <a:spcAft>
                <a:spcPts val="0"/>
              </a:spcAft>
            </a:pPr>
            <a:r>
              <a:rPr lang="en-GB" b="1" dirty="0"/>
              <a:t> </a:t>
            </a:r>
          </a:p>
          <a:p>
            <a:endParaRPr lang="en-GB" b="1" dirty="0"/>
          </a:p>
          <a:p>
            <a:pPr>
              <a:spcBef>
                <a:spcPts val="0"/>
              </a:spcBef>
            </a:pPr>
            <a:endParaRPr lang="en-GB" dirty="0"/>
          </a:p>
          <a:p>
            <a:pPr>
              <a:spcBef>
                <a:spcPts val="0"/>
              </a:spcBef>
            </a:pPr>
            <a:r>
              <a:rPr lang="en-GB" dirty="0"/>
              <a:t>This shows the total outflow of money from the business bank account.</a:t>
            </a:r>
          </a:p>
        </p:txBody>
      </p:sp>
      <p:graphicFrame>
        <p:nvGraphicFramePr>
          <p:cNvPr id="5" name="Table 4">
            <a:extLst>
              <a:ext uri="{FF2B5EF4-FFF2-40B4-BE49-F238E27FC236}">
                <a16:creationId xmlns:a16="http://schemas.microsoft.com/office/drawing/2014/main" id="{82E6BA10-D2F9-4277-8723-3AFA058048DA}"/>
              </a:ext>
            </a:extLst>
          </p:cNvPr>
          <p:cNvGraphicFramePr>
            <a:graphicFrameLocks noGrp="1"/>
          </p:cNvGraphicFramePr>
          <p:nvPr>
            <p:extLst>
              <p:ext uri="{D42A27DB-BD31-4B8C-83A1-F6EECF244321}">
                <p14:modId xmlns:p14="http://schemas.microsoft.com/office/powerpoint/2010/main" val="2644028220"/>
              </p:ext>
            </p:extLst>
          </p:nvPr>
        </p:nvGraphicFramePr>
        <p:xfrm>
          <a:off x="457200" y="2492896"/>
          <a:ext cx="8219256" cy="2952165"/>
        </p:xfrm>
        <a:graphic>
          <a:graphicData uri="http://schemas.openxmlformats.org/drawingml/2006/table">
            <a:tbl>
              <a:tblPr firstRow="1">
                <a:tableStyleId>{5C22544A-7EE6-4342-B048-85BDC9FD1C3A}</a:tableStyleId>
              </a:tblPr>
              <a:tblGrid>
                <a:gridCol w="3168352">
                  <a:extLst>
                    <a:ext uri="{9D8B030D-6E8A-4147-A177-3AD203B41FA5}">
                      <a16:colId xmlns:a16="http://schemas.microsoft.com/office/drawing/2014/main" val="1239936768"/>
                    </a:ext>
                  </a:extLst>
                </a:gridCol>
                <a:gridCol w="1090464">
                  <a:extLst>
                    <a:ext uri="{9D8B030D-6E8A-4147-A177-3AD203B41FA5}">
                      <a16:colId xmlns:a16="http://schemas.microsoft.com/office/drawing/2014/main" val="3274296745"/>
                    </a:ext>
                  </a:extLst>
                </a:gridCol>
                <a:gridCol w="1224136">
                  <a:extLst>
                    <a:ext uri="{9D8B030D-6E8A-4147-A177-3AD203B41FA5}">
                      <a16:colId xmlns:a16="http://schemas.microsoft.com/office/drawing/2014/main" val="3826611039"/>
                    </a:ext>
                  </a:extLst>
                </a:gridCol>
                <a:gridCol w="1008112">
                  <a:extLst>
                    <a:ext uri="{9D8B030D-6E8A-4147-A177-3AD203B41FA5}">
                      <a16:colId xmlns:a16="http://schemas.microsoft.com/office/drawing/2014/main" val="3487925254"/>
                    </a:ext>
                  </a:extLst>
                </a:gridCol>
                <a:gridCol w="1728192">
                  <a:extLst>
                    <a:ext uri="{9D8B030D-6E8A-4147-A177-3AD203B41FA5}">
                      <a16:colId xmlns:a16="http://schemas.microsoft.com/office/drawing/2014/main" val="4185233599"/>
                    </a:ext>
                  </a:extLst>
                </a:gridCol>
              </a:tblGrid>
              <a:tr h="342000">
                <a:tc>
                  <a:txBody>
                    <a:bodyPr/>
                    <a:lstStyle/>
                    <a:p>
                      <a:pPr algn="ctr" fontAlgn="b"/>
                      <a:r>
                        <a:rPr lang="en-GB" sz="1800" b="1" i="0" u="none" strike="noStrike" dirty="0">
                          <a:solidFill>
                            <a:schemeClr val="tx1"/>
                          </a:solidFill>
                          <a:effectLst/>
                          <a:latin typeface="+mn-lt"/>
                        </a:rPr>
                        <a:t>EXPENDITURE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January</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February</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March</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Q1 total</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7827925"/>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Purchase oven/mixer/equipment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£15,000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mn-lt"/>
                          <a:cs typeface="Arial"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£15,000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7427895"/>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Rent on unit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7185657"/>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Raw materials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£22,500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7145741"/>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Van lease fees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7416392"/>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Energy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£2,100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9798912"/>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Sid/Sara wages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0354094"/>
                  </a:ext>
                </a:extLst>
              </a:tr>
              <a:tr h="342000">
                <a:tc>
                  <a:txBody>
                    <a:bodyPr/>
                    <a:lstStyle/>
                    <a:p>
                      <a:pPr algn="l" fontAlgn="b"/>
                      <a:r>
                        <a:rPr lang="en-GB" sz="1800" b="1" i="0" u="none" strike="noStrike" dirty="0">
                          <a:solidFill>
                            <a:srgbClr val="000000"/>
                          </a:solidFill>
                          <a:effectLst/>
                          <a:latin typeface="+mn-lt"/>
                          <a:cs typeface="Arial" panose="020B0604020202020204" pitchFamily="34" charset="0"/>
                        </a:rPr>
                        <a:t>(B) Total expenditure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£27,949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£12,950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£12,951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£53,850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1233260"/>
                  </a:ext>
                </a:extLst>
              </a:tr>
            </a:tbl>
          </a:graphicData>
        </a:graphic>
      </p:graphicFrame>
    </p:spTree>
    <p:extLst>
      <p:ext uri="{BB962C8B-B14F-4D97-AF65-F5344CB8AC3E}">
        <p14:creationId xmlns:p14="http://schemas.microsoft.com/office/powerpoint/2010/main" val="3653096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range of common terms used in the main documents of financial reporting.</a:t>
            </a:r>
          </a:p>
          <a:p>
            <a:pPr lvl="1"/>
            <a:r>
              <a:rPr lang="en-US" dirty="0"/>
              <a:t>Explain why it is important to understand the meaning of terms used in financial reporting.</a:t>
            </a:r>
          </a:p>
          <a:p>
            <a:pPr lvl="1"/>
            <a:r>
              <a:rPr lang="en-US" dirty="0"/>
              <a:t>Explain the importance of applying each term correctly in context of the main financial reporting documents used.</a:t>
            </a:r>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Quarter 1 (3)</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229600" cy="4042524"/>
          </a:xfrm>
        </p:spPr>
        <p:txBody>
          <a:bodyPr/>
          <a:lstStyle/>
          <a:p>
            <a:r>
              <a:rPr lang="en-GB" dirty="0"/>
              <a:t>Cash flow statement (money flow in/out) for Cupcake Pi Q1:</a:t>
            </a:r>
          </a:p>
          <a:p>
            <a:endParaRPr lang="en-GB" dirty="0"/>
          </a:p>
          <a:p>
            <a:endParaRPr lang="en-GB" b="1" dirty="0"/>
          </a:p>
          <a:p>
            <a:endParaRPr lang="en-GB" b="1" dirty="0"/>
          </a:p>
          <a:p>
            <a:endParaRPr lang="en-GB" b="1" dirty="0"/>
          </a:p>
          <a:p>
            <a:pPr>
              <a:spcBef>
                <a:spcPts val="0"/>
              </a:spcBef>
              <a:spcAft>
                <a:spcPts val="0"/>
              </a:spcAft>
            </a:pPr>
            <a:r>
              <a:rPr lang="en-GB" b="1" dirty="0"/>
              <a:t> </a:t>
            </a:r>
          </a:p>
          <a:p>
            <a:endParaRPr lang="en-GB" b="1" dirty="0"/>
          </a:p>
          <a:p>
            <a:r>
              <a:rPr lang="en-GB" dirty="0"/>
              <a:t>In the first quarter of operating Cupcake Pi, Sara has very little money in the bank. The month’s expenses are very close to the monthly income.</a:t>
            </a:r>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7EC28891-BA0E-4B6A-AC18-F16AF45F7946}"/>
              </a:ext>
            </a:extLst>
          </p:cNvPr>
          <p:cNvGraphicFramePr>
            <a:graphicFrameLocks noGrp="1"/>
          </p:cNvGraphicFramePr>
          <p:nvPr>
            <p:extLst>
              <p:ext uri="{D42A27DB-BD31-4B8C-83A1-F6EECF244321}">
                <p14:modId xmlns:p14="http://schemas.microsoft.com/office/powerpoint/2010/main" val="750341338"/>
              </p:ext>
            </p:extLst>
          </p:nvPr>
        </p:nvGraphicFramePr>
        <p:xfrm>
          <a:off x="467544" y="1988840"/>
          <a:ext cx="7056784" cy="3069575"/>
        </p:xfrm>
        <a:graphic>
          <a:graphicData uri="http://schemas.openxmlformats.org/drawingml/2006/table">
            <a:tbl>
              <a:tblPr firstRow="1">
                <a:tableStyleId>{5C22544A-7EE6-4342-B048-85BDC9FD1C3A}</a:tableStyleId>
              </a:tblPr>
              <a:tblGrid>
                <a:gridCol w="3467459">
                  <a:extLst>
                    <a:ext uri="{9D8B030D-6E8A-4147-A177-3AD203B41FA5}">
                      <a16:colId xmlns:a16="http://schemas.microsoft.com/office/drawing/2014/main" val="1889517036"/>
                    </a:ext>
                  </a:extLst>
                </a:gridCol>
                <a:gridCol w="1213061">
                  <a:extLst>
                    <a:ext uri="{9D8B030D-6E8A-4147-A177-3AD203B41FA5}">
                      <a16:colId xmlns:a16="http://schemas.microsoft.com/office/drawing/2014/main" val="2300537843"/>
                    </a:ext>
                  </a:extLst>
                </a:gridCol>
                <a:gridCol w="1224136">
                  <a:extLst>
                    <a:ext uri="{9D8B030D-6E8A-4147-A177-3AD203B41FA5}">
                      <a16:colId xmlns:a16="http://schemas.microsoft.com/office/drawing/2014/main" val="885722204"/>
                    </a:ext>
                  </a:extLst>
                </a:gridCol>
                <a:gridCol w="1152128">
                  <a:extLst>
                    <a:ext uri="{9D8B030D-6E8A-4147-A177-3AD203B41FA5}">
                      <a16:colId xmlns:a16="http://schemas.microsoft.com/office/drawing/2014/main" val="1619199420"/>
                    </a:ext>
                  </a:extLst>
                </a:gridCol>
              </a:tblGrid>
              <a:tr h="535132">
                <a:tc>
                  <a:txBody>
                    <a:bodyPr/>
                    <a:lstStyle/>
                    <a:p>
                      <a:pPr algn="l" fontAlgn="b"/>
                      <a:r>
                        <a:rPr lang="en-GB" sz="1800" b="1" i="0" u="none" strike="noStrike" dirty="0">
                          <a:solidFill>
                            <a:srgbClr val="000000"/>
                          </a:solidFill>
                          <a:effectLst/>
                          <a:latin typeface="+mj-lt"/>
                        </a:rPr>
                        <a:t>CASH/MONEY FLOW</a:t>
                      </a: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j-lt"/>
                        </a:rPr>
                        <a:t>January</a:t>
                      </a:r>
                      <a:endParaRPr lang="en-GB" sz="1800" b="1" i="0" u="none" strike="noStrike" dirty="0">
                        <a:solidFill>
                          <a:schemeClr val="tx1"/>
                        </a:solidFill>
                        <a:effectLst/>
                        <a:latin typeface="+mj-lt"/>
                      </a:endParaRP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j-lt"/>
                        </a:rPr>
                        <a:t>February</a:t>
                      </a:r>
                      <a:endParaRPr lang="en-GB" sz="1800" b="1" i="0" u="none" strike="noStrike" dirty="0">
                        <a:solidFill>
                          <a:schemeClr val="tx1"/>
                        </a:solidFill>
                        <a:effectLst/>
                        <a:latin typeface="+mj-lt"/>
                      </a:endParaRP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j-lt"/>
                        </a:rPr>
                        <a:t>March</a:t>
                      </a:r>
                      <a:endParaRPr lang="en-GB" sz="1800" b="1" i="0" u="none" strike="noStrike" dirty="0">
                        <a:solidFill>
                          <a:schemeClr val="tx1"/>
                        </a:solidFill>
                        <a:effectLst/>
                        <a:latin typeface="+mj-lt"/>
                      </a:endParaRP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6514049"/>
                  </a:ext>
                </a:extLst>
              </a:tr>
              <a:tr h="494286">
                <a:tc>
                  <a:txBody>
                    <a:bodyPr/>
                    <a:lstStyle/>
                    <a:p>
                      <a:pPr algn="l" fontAlgn="b"/>
                      <a:r>
                        <a:rPr lang="en-GB" sz="1800" u="none" strike="noStrike" dirty="0">
                          <a:effectLst/>
                          <a:latin typeface="+mj-lt"/>
                        </a:rPr>
                        <a:t>BANK BALANCE brought </a:t>
                      </a:r>
                      <a:r>
                        <a:rPr lang="en-GB" sz="1800" u="none" strike="noStrike" dirty="0" err="1">
                          <a:effectLst/>
                          <a:latin typeface="+mj-lt"/>
                        </a:rPr>
                        <a:t>fwd</a:t>
                      </a:r>
                      <a:endParaRPr lang="en-GB" sz="1800" b="0" i="0" u="none" strike="noStrike" dirty="0">
                        <a:solidFill>
                          <a:srgbClr val="000000"/>
                        </a:solidFill>
                        <a:effectLst/>
                        <a:latin typeface="+mj-lt"/>
                      </a:endParaRP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j-lt"/>
                          <a:cs typeface="Arial" panose="020B0604020202020204" pitchFamily="34" charset="0"/>
                        </a:rPr>
                        <a:t>£15,000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j-lt"/>
                          <a:cs typeface="Arial" panose="020B0604020202020204" pitchFamily="34" charset="0"/>
                        </a:rPr>
                        <a:t>£2,101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6142464"/>
                  </a:ext>
                </a:extLst>
              </a:tr>
              <a:tr h="494286">
                <a:tc>
                  <a:txBody>
                    <a:bodyPr/>
                    <a:lstStyle/>
                    <a:p>
                      <a:pPr algn="l" fontAlgn="b"/>
                      <a:r>
                        <a:rPr lang="en-GB" sz="1800" b="0" i="0" u="none" strike="noStrike" dirty="0">
                          <a:solidFill>
                            <a:srgbClr val="000000"/>
                          </a:solidFill>
                          <a:effectLst/>
                          <a:latin typeface="+mj-lt"/>
                        </a:rPr>
                        <a:t>ADD: Sales</a:t>
                      </a: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j-lt"/>
                          <a:cs typeface="Arial" panose="020B0604020202020204" pitchFamily="34" charset="0"/>
                        </a:rPr>
                        <a:t>£14,000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£14,000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j-lt"/>
                          <a:cs typeface="Arial" panose="020B0604020202020204" pitchFamily="34" charset="0"/>
                        </a:rPr>
                        <a:t>£14,000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6168887"/>
                  </a:ext>
                </a:extLst>
              </a:tr>
              <a:tr h="494286">
                <a:tc>
                  <a:txBody>
                    <a:bodyPr/>
                    <a:lstStyle/>
                    <a:p>
                      <a:pPr algn="l" fontAlgn="b"/>
                      <a:r>
                        <a:rPr lang="en-GB" sz="1800" u="none" strike="noStrike" dirty="0">
                          <a:effectLst/>
                          <a:latin typeface="+mj-lt"/>
                        </a:rPr>
                        <a:t>Total income in bank (A)</a:t>
                      </a:r>
                      <a:endParaRPr lang="en-GB" sz="1800" b="1" i="0" u="none" strike="noStrike" dirty="0">
                        <a:solidFill>
                          <a:srgbClr val="000000"/>
                        </a:solidFill>
                        <a:effectLst/>
                        <a:latin typeface="+mj-lt"/>
                      </a:endParaRP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£29,000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£15,051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£16,101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5139637"/>
                  </a:ext>
                </a:extLst>
              </a:tr>
              <a:tr h="494286">
                <a:tc>
                  <a:txBody>
                    <a:bodyPr/>
                    <a:lstStyle/>
                    <a:p>
                      <a:pPr algn="l" fontAlgn="b"/>
                      <a:r>
                        <a:rPr lang="en-GB" sz="1800" u="none" strike="noStrike" dirty="0">
                          <a:effectLst/>
                          <a:latin typeface="+mj-lt"/>
                        </a:rPr>
                        <a:t>Minus total expenses (B)</a:t>
                      </a:r>
                      <a:endParaRPr lang="en-GB" sz="1800" b="0" i="0" u="none" strike="noStrike" dirty="0">
                        <a:solidFill>
                          <a:srgbClr val="000000"/>
                        </a:solidFill>
                        <a:effectLst/>
                        <a:latin typeface="+mj-lt"/>
                      </a:endParaRP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FF0000"/>
                          </a:solidFill>
                          <a:effectLst/>
                          <a:latin typeface="+mj-lt"/>
                          <a:cs typeface="Arial" panose="020B0604020202020204" pitchFamily="34" charset="0"/>
                        </a:rPr>
                        <a:t>£27,949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FF0000"/>
                          </a:solidFill>
                          <a:effectLst/>
                          <a:latin typeface="+mj-lt"/>
                          <a:cs typeface="Arial" panose="020B0604020202020204" pitchFamily="34" charset="0"/>
                        </a:rPr>
                        <a:t>£12, 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FF0000"/>
                          </a:solidFill>
                          <a:effectLst/>
                          <a:latin typeface="+mj-lt"/>
                          <a:cs typeface="Arial" panose="020B0604020202020204" pitchFamily="34" charset="0"/>
                        </a:rPr>
                        <a:t>£12,951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5931594"/>
                  </a:ext>
                </a:extLst>
              </a:tr>
              <a:tr h="494286">
                <a:tc>
                  <a:txBody>
                    <a:bodyPr/>
                    <a:lstStyle/>
                    <a:p>
                      <a:pPr algn="l" fontAlgn="b"/>
                      <a:r>
                        <a:rPr lang="en-GB" sz="1800" u="none" strike="noStrike" dirty="0">
                          <a:effectLst/>
                          <a:latin typeface="+mj-lt"/>
                        </a:rPr>
                        <a:t>Balance carried forward</a:t>
                      </a:r>
                    </a:p>
                    <a:p>
                      <a:pPr algn="l" fontAlgn="b"/>
                      <a:r>
                        <a:rPr lang="en-GB" sz="1800" b="1" i="0" u="none" strike="noStrike" dirty="0">
                          <a:solidFill>
                            <a:srgbClr val="000000"/>
                          </a:solidFill>
                          <a:effectLst/>
                          <a:latin typeface="+mj-lt"/>
                        </a:rPr>
                        <a:t>Cash in bank (+/-)</a:t>
                      </a: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£2,101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£3,150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6500033"/>
                  </a:ext>
                </a:extLst>
              </a:tr>
            </a:tbl>
          </a:graphicData>
        </a:graphic>
      </p:graphicFrame>
    </p:spTree>
    <p:extLst>
      <p:ext uri="{BB962C8B-B14F-4D97-AF65-F5344CB8AC3E}">
        <p14:creationId xmlns:p14="http://schemas.microsoft.com/office/powerpoint/2010/main" val="1461288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v. profit (1)</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484784"/>
            <a:ext cx="8229600" cy="4042524"/>
          </a:xfrm>
        </p:spPr>
        <p:txBody>
          <a:bodyPr/>
          <a:lstStyle/>
          <a:p>
            <a:r>
              <a:rPr lang="en-GB" b="1" dirty="0"/>
              <a:t>The difference between cash flow and profit (income)</a:t>
            </a:r>
          </a:p>
          <a:p>
            <a:endParaRPr lang="en-GB" b="1" dirty="0"/>
          </a:p>
          <a:p>
            <a:endParaRPr lang="en-GB" b="1" dirty="0"/>
          </a:p>
          <a:p>
            <a:pPr>
              <a:spcBef>
                <a:spcPts val="0"/>
              </a:spcBef>
              <a:spcAft>
                <a:spcPts val="0"/>
              </a:spcAft>
            </a:pPr>
            <a:endParaRPr lang="en-GB" b="1" dirty="0"/>
          </a:p>
          <a:p>
            <a:pPr marL="342900" indent="-342900">
              <a:spcBef>
                <a:spcPts val="0"/>
              </a:spcBef>
              <a:spcAft>
                <a:spcPts val="0"/>
              </a:spcAft>
              <a:buClr>
                <a:srgbClr val="0077E3"/>
              </a:buClr>
              <a:buFont typeface="Arial" panose="020B0604020202020204" pitchFamily="34" charset="0"/>
              <a:buChar char="•"/>
            </a:pPr>
            <a:r>
              <a:rPr lang="en-GB" b="1" dirty="0"/>
              <a:t>Customers (supermarkets):</a:t>
            </a:r>
            <a:r>
              <a:rPr lang="en-GB" dirty="0"/>
              <a:t> pay 30 days after cupcakes are delivered.</a:t>
            </a:r>
          </a:p>
          <a:p>
            <a:pPr marL="342900" indent="-342900">
              <a:spcBef>
                <a:spcPts val="0"/>
              </a:spcBef>
              <a:spcAft>
                <a:spcPts val="0"/>
              </a:spcAft>
              <a:buClr>
                <a:srgbClr val="0077E3"/>
              </a:buClr>
              <a:buFont typeface="Arial" panose="020B0604020202020204" pitchFamily="34" charset="0"/>
              <a:buChar char="•"/>
            </a:pPr>
            <a:r>
              <a:rPr lang="en-GB" dirty="0"/>
              <a:t>Raw materials orders are paid at the end of the same week deliveries are received (seven days credit terms).</a:t>
            </a:r>
          </a:p>
          <a:p>
            <a:pPr marL="342900" indent="-342900">
              <a:spcBef>
                <a:spcPts val="0"/>
              </a:spcBef>
              <a:spcAft>
                <a:spcPts val="0"/>
              </a:spcAft>
              <a:buClr>
                <a:srgbClr val="0077E3"/>
              </a:buClr>
              <a:buFont typeface="Arial" panose="020B0604020202020204" pitchFamily="34" charset="0"/>
              <a:buChar char="•"/>
            </a:pPr>
            <a:r>
              <a:rPr lang="en-GB" dirty="0"/>
              <a:t>Overall, the business is profitable but money is coming in slower than it is going out.</a:t>
            </a:r>
          </a:p>
          <a:p>
            <a:pPr>
              <a:spcBef>
                <a:spcPts val="0"/>
              </a:spcBef>
              <a:spcAft>
                <a:spcPts val="0"/>
              </a:spcAft>
            </a:pPr>
            <a:endParaRPr lang="en-GB" dirty="0"/>
          </a:p>
          <a:p>
            <a:pPr>
              <a:spcBef>
                <a:spcPts val="0"/>
              </a:spcBef>
              <a:spcAft>
                <a:spcPts val="0"/>
              </a:spcAft>
            </a:pPr>
            <a:r>
              <a:rPr lang="en-GB" dirty="0"/>
              <a:t>This means the business is very vulnerable  if it either loses a customer or gains a new customer.</a:t>
            </a:r>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248653739"/>
              </p:ext>
            </p:extLst>
          </p:nvPr>
        </p:nvGraphicFramePr>
        <p:xfrm>
          <a:off x="448110" y="1844824"/>
          <a:ext cx="6053845" cy="1440658"/>
        </p:xfrm>
        <a:graphic>
          <a:graphicData uri="http://schemas.openxmlformats.org/drawingml/2006/table">
            <a:tbl>
              <a:tblPr firstRow="1">
                <a:tableStyleId>{5C22544A-7EE6-4342-B048-85BDC9FD1C3A}</a:tableStyleId>
              </a:tblPr>
              <a:tblGrid>
                <a:gridCol w="2592288">
                  <a:extLst>
                    <a:ext uri="{9D8B030D-6E8A-4147-A177-3AD203B41FA5}">
                      <a16:colId xmlns:a16="http://schemas.microsoft.com/office/drawing/2014/main" val="2221687592"/>
                    </a:ext>
                  </a:extLst>
                </a:gridCol>
                <a:gridCol w="1277111">
                  <a:extLst>
                    <a:ext uri="{9D8B030D-6E8A-4147-A177-3AD203B41FA5}">
                      <a16:colId xmlns:a16="http://schemas.microsoft.com/office/drawing/2014/main" val="531620987"/>
                    </a:ext>
                  </a:extLst>
                </a:gridCol>
                <a:gridCol w="1176334">
                  <a:extLst>
                    <a:ext uri="{9D8B030D-6E8A-4147-A177-3AD203B41FA5}">
                      <a16:colId xmlns:a16="http://schemas.microsoft.com/office/drawing/2014/main" val="1328897267"/>
                    </a:ext>
                  </a:extLst>
                </a:gridCol>
                <a:gridCol w="1008112">
                  <a:extLst>
                    <a:ext uri="{9D8B030D-6E8A-4147-A177-3AD203B41FA5}">
                      <a16:colId xmlns:a16="http://schemas.microsoft.com/office/drawing/2014/main" val="1598957091"/>
                    </a:ext>
                  </a:extLst>
                </a:gridCol>
              </a:tblGrid>
              <a:tr h="55500">
                <a:tc>
                  <a:txBody>
                    <a:bodyPr/>
                    <a:lstStyle/>
                    <a:p>
                      <a:pPr algn="ctr" fontAlgn="b"/>
                      <a:r>
                        <a:rPr lang="en-GB" sz="1800" u="none" strike="noStrike" dirty="0">
                          <a:solidFill>
                            <a:schemeClr val="tx1"/>
                          </a:solidFill>
                          <a:effectLst/>
                        </a:rPr>
                        <a:t>INCOME</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January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February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March</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299324">
                <a:tc>
                  <a:txBody>
                    <a:bodyPr/>
                    <a:lstStyle/>
                    <a:p>
                      <a:pPr algn="l" fontAlgn="b"/>
                      <a:r>
                        <a:rPr lang="en-GB" sz="1800" u="none" strike="noStrike" dirty="0">
                          <a:solidFill>
                            <a:schemeClr val="tx1"/>
                          </a:solidFill>
                          <a:effectLst/>
                        </a:rPr>
                        <a:t>Owner’s capital</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£15,000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a:solidFill>
                            <a:schemeClr val="tx1"/>
                          </a:solidFill>
                          <a:effectLst/>
                        </a:rPr>
                        <a:t>£0</a:t>
                      </a:r>
                      <a:endParaRPr lang="en-GB" sz="18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a:solidFill>
                            <a:schemeClr val="tx1"/>
                          </a:solidFill>
                          <a:effectLst/>
                        </a:rPr>
                        <a:t>£0</a:t>
                      </a:r>
                      <a:endParaRPr lang="en-GB" sz="18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u="none" strike="noStrike" dirty="0">
                          <a:solidFill>
                            <a:schemeClr val="tx1"/>
                          </a:solidFill>
                          <a:effectLst/>
                        </a:rPr>
                        <a:t>Sales revenues </a:t>
                      </a:r>
                      <a:r>
                        <a:rPr lang="en-US" sz="1800" dirty="0"/>
                        <a:t>–</a:t>
                      </a:r>
                      <a:r>
                        <a:rPr lang="en-GB" sz="1800" u="none" strike="noStrike" dirty="0">
                          <a:solidFill>
                            <a:schemeClr val="tx1"/>
                          </a:solidFill>
                          <a:effectLst/>
                        </a:rPr>
                        <a:t>supermarket</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u="none" strike="noStrike" dirty="0">
                          <a:solidFill>
                            <a:schemeClr val="tx1"/>
                          </a:solidFill>
                          <a:effectLst/>
                        </a:rPr>
                        <a:t>(A) Total income </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£2,000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£12,000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£32,000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3872933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a:xfrm>
            <a:off x="518864" y="1008000"/>
            <a:ext cx="8167936" cy="382588"/>
          </a:xfrm>
        </p:spPr>
        <p:txBody>
          <a:bodyPr/>
          <a:lstStyle/>
          <a:p>
            <a:r>
              <a:rPr lang="en-US" dirty="0"/>
              <a:t>Common financial terms – cash flow v. profit (2)</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518864" y="1556792"/>
            <a:ext cx="8229600" cy="4114533"/>
          </a:xfrm>
        </p:spPr>
        <p:txBody>
          <a:bodyPr/>
          <a:lstStyle/>
          <a:p>
            <a:r>
              <a:rPr lang="en-GB" b="1" dirty="0"/>
              <a:t>The difference between cash flow and profit</a:t>
            </a:r>
            <a:endParaRPr lang="en-GB" dirty="0">
              <a:solidFill>
                <a:srgbClr val="FF0000"/>
              </a:solidFill>
            </a:endParaRPr>
          </a:p>
          <a:p>
            <a:pPr>
              <a:spcBef>
                <a:spcPts val="0"/>
              </a:spcBef>
              <a:spcAft>
                <a:spcPts val="0"/>
              </a:spcAft>
            </a:pPr>
            <a:r>
              <a:rPr lang="en-GB" dirty="0">
                <a:solidFill>
                  <a:srgbClr val="FF0000"/>
                </a:solidFill>
              </a:rPr>
              <a:t>Cash flow is the net flow of money in/out of the business.</a:t>
            </a:r>
          </a:p>
          <a:p>
            <a:pPr>
              <a:spcBef>
                <a:spcPts val="0"/>
              </a:spcBef>
              <a:spcAft>
                <a:spcPts val="0"/>
              </a:spcAft>
            </a:pPr>
            <a:endParaRPr lang="en-GB" dirty="0">
              <a:solidFill>
                <a:srgbClr val="FF0000"/>
              </a:solidFill>
            </a:endParaRPr>
          </a:p>
          <a:p>
            <a:pPr marL="342900" indent="-342900">
              <a:spcBef>
                <a:spcPts val="0"/>
              </a:spcBef>
              <a:spcAft>
                <a:spcPts val="0"/>
              </a:spcAft>
              <a:buClr>
                <a:srgbClr val="0066FF"/>
              </a:buClr>
              <a:buFont typeface="Arial" panose="020B0604020202020204" pitchFamily="34" charset="0"/>
              <a:buChar char="•"/>
            </a:pPr>
            <a:r>
              <a:rPr lang="en-GB" sz="1800" dirty="0"/>
              <a:t>Accounts for all money moved in and out of bank account in the trading year.</a:t>
            </a:r>
          </a:p>
          <a:p>
            <a:pPr marL="342900" indent="-342900">
              <a:spcBef>
                <a:spcPts val="0"/>
              </a:spcBef>
              <a:spcAft>
                <a:spcPts val="0"/>
              </a:spcAft>
              <a:buClr>
                <a:srgbClr val="0066FF"/>
              </a:buClr>
              <a:buFont typeface="Arial" panose="020B0604020202020204" pitchFamily="34" charset="0"/>
              <a:buChar char="•"/>
            </a:pPr>
            <a:r>
              <a:rPr lang="en-GB" sz="1800" dirty="0"/>
              <a:t>If sales/expenses don’t change and income is left in the bank, cash flow forecast for the full year shows a bank balance at </a:t>
            </a:r>
            <a:r>
              <a:rPr lang="en-GB" sz="1800" b="1" dirty="0"/>
              <a:t>December 31</a:t>
            </a:r>
            <a:r>
              <a:rPr lang="en-GB" sz="1800" b="1" baseline="30000" dirty="0"/>
              <a:t>st</a:t>
            </a:r>
            <a:r>
              <a:rPr lang="en-GB" sz="1800" b="1" dirty="0"/>
              <a:t>  of £12,600</a:t>
            </a:r>
            <a:r>
              <a:rPr lang="en-GB" sz="1800" dirty="0"/>
              <a:t>.</a:t>
            </a:r>
          </a:p>
          <a:p>
            <a:pPr>
              <a:spcBef>
                <a:spcPts val="0"/>
              </a:spcBef>
              <a:spcAft>
                <a:spcPts val="0"/>
              </a:spcAft>
            </a:pPr>
            <a:endParaRPr lang="en-GB" dirty="0"/>
          </a:p>
          <a:p>
            <a:pPr>
              <a:spcBef>
                <a:spcPts val="0"/>
              </a:spcBef>
              <a:spcAft>
                <a:spcPts val="0"/>
              </a:spcAft>
            </a:pPr>
            <a:r>
              <a:rPr lang="en-GB" dirty="0">
                <a:solidFill>
                  <a:srgbClr val="FF0000"/>
                </a:solidFill>
              </a:rPr>
              <a:t>Profit is the amount of money left over after ALL expenses are paid.</a:t>
            </a:r>
          </a:p>
          <a:p>
            <a:pPr>
              <a:spcBef>
                <a:spcPts val="0"/>
              </a:spcBef>
              <a:spcAft>
                <a:spcPts val="0"/>
              </a:spcAft>
            </a:pPr>
            <a:endParaRPr lang="en-GB" sz="1800" dirty="0">
              <a:solidFill>
                <a:srgbClr val="FF0000"/>
              </a:solidFill>
            </a:endParaRPr>
          </a:p>
          <a:p>
            <a:pPr marL="285750" indent="-285750">
              <a:spcBef>
                <a:spcPts val="0"/>
              </a:spcBef>
              <a:spcAft>
                <a:spcPts val="0"/>
              </a:spcAft>
              <a:buClr>
                <a:srgbClr val="0066FF"/>
              </a:buClr>
              <a:buFont typeface="Arial" panose="020B0604020202020204" pitchFamily="34" charset="0"/>
              <a:buChar char="•"/>
            </a:pPr>
            <a:r>
              <a:rPr lang="en-GB" sz="1800" dirty="0"/>
              <a:t>Income statement at the end of the year shows </a:t>
            </a:r>
            <a:r>
              <a:rPr lang="en-GB" sz="1800" b="1" dirty="0"/>
              <a:t>net income (net profit) £13,280.</a:t>
            </a:r>
          </a:p>
          <a:p>
            <a:pPr marL="285750" indent="-285750">
              <a:spcBef>
                <a:spcPts val="0"/>
              </a:spcBef>
              <a:spcAft>
                <a:spcPts val="0"/>
              </a:spcAft>
              <a:buClr>
                <a:srgbClr val="0066FF"/>
              </a:buClr>
              <a:buFont typeface="Arial" panose="020B0604020202020204" pitchFamily="34" charset="0"/>
              <a:buChar char="•"/>
            </a:pPr>
            <a:r>
              <a:rPr lang="en-GB" sz="1800" dirty="0"/>
              <a:t>The income of the business does not mirror its outgoings.</a:t>
            </a:r>
          </a:p>
          <a:p>
            <a:pPr algn="ctr">
              <a:spcBef>
                <a:spcPts val="1200"/>
              </a:spcBef>
            </a:pPr>
            <a:r>
              <a:rPr lang="en-US" b="1" dirty="0">
                <a:solidFill>
                  <a:srgbClr val="FF0000"/>
                </a:solidFill>
              </a:rPr>
              <a:t>Which is why cash flow and profit are NOT the same thing and it is important to know the difference.</a:t>
            </a:r>
            <a:endParaRPr lang="en-GB" b="1"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4219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568952" cy="382588"/>
          </a:xfrm>
        </p:spPr>
        <p:txBody>
          <a:bodyPr/>
          <a:lstStyle/>
          <a:p>
            <a:r>
              <a:rPr lang="en-US" dirty="0"/>
              <a:t>Common financial terms – balances</a:t>
            </a:r>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A</a:t>
            </a:r>
            <a:r>
              <a:rPr lang="en-US" sz="1800" b="1" dirty="0">
                <a:ea typeface="ＭＳ Ｐゴシック" pitchFamily="-105" charset="-128"/>
                <a:cs typeface="ＭＳ Ｐゴシック" pitchFamily="-105" charset="-128"/>
              </a:rPr>
              <a:t> balance sheet </a:t>
            </a:r>
            <a:r>
              <a:rPr lang="en-US" sz="1800" dirty="0">
                <a:ea typeface="ＭＳ Ｐゴシック" pitchFamily="-105" charset="-128"/>
                <a:cs typeface="ＭＳ Ｐゴシック" pitchFamily="-105" charset="-128"/>
              </a:rPr>
              <a:t> is a snapshot of all the </a:t>
            </a:r>
            <a:r>
              <a:rPr lang="en-US" sz="1800" b="1" dirty="0">
                <a:ea typeface="ＭＳ Ｐゴシック" pitchFamily="-105" charset="-128"/>
                <a:cs typeface="ＭＳ Ｐゴシック" pitchFamily="-105" charset="-128"/>
              </a:rPr>
              <a:t>assets, liabilities</a:t>
            </a:r>
            <a:r>
              <a:rPr lang="en-US" sz="1800" dirty="0">
                <a:ea typeface="ＭＳ Ｐゴシック" pitchFamily="-105" charset="-128"/>
                <a:cs typeface="ＭＳ Ｐゴシック" pitchFamily="-105" charset="-128"/>
              </a:rPr>
              <a:t> and </a:t>
            </a:r>
            <a:r>
              <a:rPr lang="en-US" sz="1800" b="1" dirty="0">
                <a:ea typeface="ＭＳ Ｐゴシック" pitchFamily="-105" charset="-128"/>
                <a:cs typeface="ＭＳ Ｐゴシック" pitchFamily="-105" charset="-128"/>
              </a:rPr>
              <a:t>capital</a:t>
            </a:r>
            <a:r>
              <a:rPr lang="en-US" sz="1800" dirty="0">
                <a:ea typeface="ＭＳ Ｐゴシック" pitchFamily="-105" charset="-128"/>
                <a:cs typeface="ＭＳ Ｐゴシック" pitchFamily="-105" charset="-128"/>
              </a:rPr>
              <a:t> of a business, showing the income and expenditure </a:t>
            </a:r>
            <a:r>
              <a:rPr lang="en-US" sz="1800" i="1" dirty="0">
                <a:ea typeface="ＭＳ Ｐゴシック" pitchFamily="-105" charset="-128"/>
                <a:cs typeface="ＭＳ Ｐゴシック" pitchFamily="-105" charset="-128"/>
              </a:rPr>
              <a:t>as at</a:t>
            </a:r>
            <a:r>
              <a:rPr lang="en-US" sz="1800" dirty="0">
                <a:ea typeface="ＭＳ Ｐゴシック" pitchFamily="-105" charset="-128"/>
                <a:cs typeface="ＭＳ Ｐゴシック" pitchFamily="-105" charset="-128"/>
              </a:rPr>
              <a:t> the end of a specific </a:t>
            </a:r>
            <a:r>
              <a:rPr lang="en-US" sz="1800" b="1" dirty="0">
                <a:ea typeface="ＭＳ Ｐゴシック" pitchFamily="-105" charset="-128"/>
                <a:cs typeface="ＭＳ Ｐゴシック" pitchFamily="-105" charset="-128"/>
              </a:rPr>
              <a:t>accounting period</a:t>
            </a:r>
            <a:r>
              <a:rPr lang="en-US" sz="1800" dirty="0">
                <a:ea typeface="ＭＳ Ｐゴシック" pitchFamily="-105" charset="-128"/>
                <a:cs typeface="ＭＳ Ｐゴシック" pitchFamily="-105" charset="-128"/>
              </a:rPr>
              <a:t>.</a:t>
            </a:r>
          </a:p>
          <a:p>
            <a:r>
              <a:rPr lang="en-US" sz="1800" dirty="0">
                <a:ea typeface="ＭＳ Ｐゴシック" pitchFamily="-105" charset="-128"/>
                <a:cs typeface="ＭＳ Ｐゴシック" pitchFamily="-105" charset="-128"/>
              </a:rPr>
              <a:t>One of the three most important financial reporting documents, along with the </a:t>
            </a:r>
            <a:r>
              <a:rPr lang="en-US" sz="1800" b="1" dirty="0">
                <a:ea typeface="ＭＳ Ｐゴシック" pitchFamily="-105" charset="-128"/>
                <a:cs typeface="ＭＳ Ｐゴシック" pitchFamily="-105" charset="-128"/>
              </a:rPr>
              <a:t>income statement</a:t>
            </a:r>
            <a:r>
              <a:rPr lang="en-US" sz="1800" dirty="0">
                <a:ea typeface="ＭＳ Ｐゴシック" pitchFamily="-105" charset="-128"/>
                <a:cs typeface="ＭＳ Ｐゴシック" pitchFamily="-105" charset="-128"/>
              </a:rPr>
              <a:t> and the </a:t>
            </a:r>
            <a:r>
              <a:rPr lang="en-US" sz="1800" b="1" dirty="0">
                <a:ea typeface="ＭＳ Ｐゴシック" pitchFamily="-105" charset="-128"/>
                <a:cs typeface="ＭＳ Ｐゴシック" pitchFamily="-105" charset="-128"/>
              </a:rPr>
              <a:t>cash flow statement</a:t>
            </a:r>
            <a:r>
              <a:rPr lang="en-US" sz="1800" dirty="0">
                <a:ea typeface="ＭＳ Ｐゴシック" pitchFamily="-105" charset="-128"/>
                <a:cs typeface="ＭＳ Ｐゴシック" pitchFamily="-105" charset="-128"/>
              </a:rPr>
              <a:t>.</a:t>
            </a:r>
          </a:p>
          <a:p>
            <a:pPr marL="0" lvl="1" indent="0">
              <a:buNone/>
            </a:pPr>
            <a:r>
              <a:rPr lang="en-US" sz="1800" b="1" dirty="0"/>
              <a:t>Balance sheet – categories</a:t>
            </a:r>
          </a:p>
          <a:p>
            <a:pPr lvl="1">
              <a:spcBef>
                <a:spcPts val="0"/>
              </a:spcBef>
              <a:spcAft>
                <a:spcPts val="0"/>
              </a:spcAft>
            </a:pPr>
            <a:r>
              <a:rPr lang="en-US" sz="1800" dirty="0"/>
              <a:t>Assets.</a:t>
            </a:r>
          </a:p>
          <a:p>
            <a:pPr lvl="1">
              <a:spcBef>
                <a:spcPts val="0"/>
              </a:spcBef>
              <a:spcAft>
                <a:spcPts val="0"/>
              </a:spcAft>
            </a:pPr>
            <a:r>
              <a:rPr lang="en-US" sz="1800" dirty="0"/>
              <a:t>Liabilities.</a:t>
            </a:r>
          </a:p>
          <a:p>
            <a:pPr lvl="1">
              <a:spcBef>
                <a:spcPts val="0"/>
              </a:spcBef>
              <a:spcAft>
                <a:spcPts val="0"/>
              </a:spcAft>
            </a:pPr>
            <a:r>
              <a:rPr lang="en-US" sz="1800" dirty="0"/>
              <a:t>Shareholders/owner’s equity.</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spcBef>
                <a:spcPts val="0"/>
              </a:spcBef>
              <a:spcAft>
                <a:spcPts val="0"/>
              </a:spcAft>
              <a:buNone/>
            </a:pPr>
            <a:r>
              <a:rPr lang="en-US" sz="1800" dirty="0"/>
              <a:t>The </a:t>
            </a:r>
            <a:r>
              <a:rPr lang="en-US" sz="1800" b="1" dirty="0"/>
              <a:t>balance sheet</a:t>
            </a:r>
            <a:r>
              <a:rPr lang="en-US" sz="1800" dirty="0"/>
              <a:t> formula is </a:t>
            </a:r>
            <a:r>
              <a:rPr lang="en-US" sz="1800" b="1" dirty="0"/>
              <a:t>Assets</a:t>
            </a:r>
            <a:r>
              <a:rPr lang="en-US" sz="1800" dirty="0"/>
              <a:t> = </a:t>
            </a:r>
            <a:r>
              <a:rPr lang="en-US" sz="1800" b="1" dirty="0"/>
              <a:t>Liabilities + Shareholders/Owner’s equity</a:t>
            </a:r>
            <a:r>
              <a:rPr lang="en-US" sz="1800" dirty="0"/>
              <a:t> and the figures should </a:t>
            </a:r>
            <a:r>
              <a:rPr lang="en-US" sz="1800" i="1" dirty="0"/>
              <a:t>always</a:t>
            </a:r>
            <a:r>
              <a:rPr lang="en-US" sz="1800" dirty="0"/>
              <a:t> </a:t>
            </a:r>
            <a:r>
              <a:rPr lang="en-US" sz="1800" b="1" dirty="0"/>
              <a:t>balance</a:t>
            </a:r>
            <a:r>
              <a:rPr lang="en-US" sz="1800" dirty="0"/>
              <a:t>.</a:t>
            </a:r>
            <a:endParaRPr lang="en-US" sz="1800" b="1"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3AD9F13D-2EF3-5DCD-2BDF-BF9EC06BDF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24128" y="3320974"/>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464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556792"/>
            <a:ext cx="8435280" cy="3898509"/>
          </a:xfrm>
        </p:spPr>
        <p:txBody>
          <a:bodyPr/>
          <a:lstStyle/>
          <a:p>
            <a:r>
              <a:rPr lang="en-GB" dirty="0"/>
              <a:t>The </a:t>
            </a:r>
            <a:r>
              <a:rPr lang="en-GB" b="1" dirty="0"/>
              <a:t>balance sheet</a:t>
            </a:r>
            <a:r>
              <a:rPr lang="en-GB" dirty="0"/>
              <a:t> will show </a:t>
            </a:r>
            <a:r>
              <a:rPr lang="en-GB" b="1" dirty="0"/>
              <a:t>fixed and current assets</a:t>
            </a:r>
            <a:r>
              <a:rPr lang="en-GB" dirty="0"/>
              <a:t>.</a:t>
            </a:r>
          </a:p>
          <a:p>
            <a:r>
              <a:rPr lang="en-GB" dirty="0"/>
              <a:t>Assets are presented according to how quickly they can be turned into cash – their </a:t>
            </a:r>
            <a:r>
              <a:rPr lang="en-GB" b="1" dirty="0"/>
              <a:t>liquidity</a:t>
            </a:r>
            <a:r>
              <a:rPr lang="en-GB" dirty="0"/>
              <a:t>.</a:t>
            </a:r>
            <a:endParaRPr lang="en-GB" b="1" dirty="0"/>
          </a:p>
          <a:p>
            <a:r>
              <a:rPr lang="en-GB" b="1" dirty="0"/>
              <a:t>Fixed assets: </a:t>
            </a:r>
            <a:r>
              <a:rPr lang="en-GB" dirty="0"/>
              <a:t>long-term assets (property, plant, equipment) with a useful life for longer than one year.</a:t>
            </a:r>
            <a:endParaRPr lang="en-GB" b="1" dirty="0"/>
          </a:p>
          <a:p>
            <a:pPr>
              <a:spcBef>
                <a:spcPts val="0"/>
              </a:spcBef>
              <a:spcAft>
                <a:spcPts val="0"/>
              </a:spcAft>
            </a:pPr>
            <a:endParaRPr lang="en-GB" b="1" dirty="0"/>
          </a:p>
          <a:p>
            <a:pPr>
              <a:spcBef>
                <a:spcPts val="0"/>
              </a:spcBef>
              <a:spcAft>
                <a:spcPts val="0"/>
              </a:spcAft>
            </a:pPr>
            <a:r>
              <a:rPr lang="en-GB" b="1" dirty="0"/>
              <a:t>Current</a:t>
            </a:r>
            <a:r>
              <a:rPr lang="en-GB" dirty="0"/>
              <a:t> </a:t>
            </a:r>
            <a:r>
              <a:rPr lang="en-GB" b="1" dirty="0"/>
              <a:t>assets: </a:t>
            </a:r>
            <a:r>
              <a:rPr lang="en-GB" dirty="0"/>
              <a:t>short-term assets used in the day-to-day running of the business and expected to be used within one year to create more revenues (</a:t>
            </a:r>
            <a:r>
              <a:rPr lang="en-GB" dirty="0" err="1"/>
              <a:t>eg</a:t>
            </a:r>
            <a:r>
              <a:rPr lang="en-GB" dirty="0"/>
              <a:t> cash, stock/inventory).</a:t>
            </a:r>
            <a:endParaRPr lang="en-GB" b="1" dirty="0"/>
          </a:p>
          <a:p>
            <a:endParaRPr lang="en-GB" b="1"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4016727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a:xfrm>
            <a:off x="457200" y="980728"/>
            <a:ext cx="8229600" cy="382588"/>
          </a:xfrm>
        </p:spPr>
        <p:txBody>
          <a:bodyPr/>
          <a:lstStyle/>
          <a:p>
            <a:r>
              <a:rPr lang="en-US" dirty="0"/>
              <a:t>Common financial terms – balance sheet: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380466"/>
            <a:ext cx="8435280" cy="3848734"/>
          </a:xfrm>
        </p:spPr>
        <p:txBody>
          <a:bodyPr/>
          <a:lstStyle/>
          <a:p>
            <a:pPr>
              <a:spcBef>
                <a:spcPts val="0"/>
              </a:spcBef>
              <a:spcAft>
                <a:spcPts val="0"/>
              </a:spcAft>
            </a:pPr>
            <a:r>
              <a:rPr lang="en-GB" b="1" dirty="0"/>
              <a:t>Fixed assets</a:t>
            </a:r>
            <a:r>
              <a:rPr lang="en-GB" dirty="0"/>
              <a:t> are the least </a:t>
            </a:r>
            <a:r>
              <a:rPr lang="en-GB" b="1" dirty="0"/>
              <a:t>liquid</a:t>
            </a:r>
            <a:r>
              <a:rPr lang="en-GB" dirty="0"/>
              <a:t> of all </a:t>
            </a:r>
            <a:r>
              <a:rPr lang="en-GB" b="1" dirty="0"/>
              <a:t>assets</a:t>
            </a:r>
            <a:r>
              <a:rPr lang="en-GB" dirty="0"/>
              <a:t> as they take longer to turn into cash. The </a:t>
            </a:r>
            <a:r>
              <a:rPr lang="en-GB" b="1" dirty="0"/>
              <a:t>balance sheet</a:t>
            </a:r>
            <a:r>
              <a:rPr lang="en-GB" dirty="0"/>
              <a:t> will show Sara ‘Trading As’ using T/A because she is a sole trader.</a:t>
            </a:r>
          </a:p>
          <a:p>
            <a:pPr>
              <a:spcBef>
                <a:spcPts val="0"/>
              </a:spcBef>
              <a:spcAft>
                <a:spcPts val="0"/>
              </a:spcAft>
            </a:pPr>
            <a:endParaRPr lang="en-GB" sz="1600" dirty="0"/>
          </a:p>
          <a:p>
            <a:pPr>
              <a:spcBef>
                <a:spcPts val="0"/>
              </a:spcBef>
              <a:spcAft>
                <a:spcPts val="0"/>
              </a:spcAft>
            </a:pPr>
            <a:r>
              <a:rPr lang="en-GB" b="1" dirty="0"/>
              <a:t>Balance sheet of Sara T/A Cupcake Pi as at 31/12/20XX:</a:t>
            </a:r>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600"/>
              </a:spcBef>
              <a:spcAft>
                <a:spcPts val="0"/>
              </a:spcAft>
            </a:pPr>
            <a:r>
              <a:rPr lang="en-GB" dirty="0"/>
              <a:t>Fixed assets bought new at the beginning  of the year will not be worth as much at the end of the accounting period. This loss of value is accounted for in the </a:t>
            </a:r>
            <a:r>
              <a:rPr lang="en-GB" b="1" dirty="0"/>
              <a:t>balance sheet</a:t>
            </a:r>
            <a:r>
              <a:rPr lang="en-GB" dirty="0"/>
              <a:t> through </a:t>
            </a:r>
            <a:r>
              <a:rPr lang="en-GB" b="1" dirty="0"/>
              <a:t>depreciation</a:t>
            </a:r>
            <a:r>
              <a:rPr lang="en-GB" dirty="0"/>
              <a:t>.</a:t>
            </a:r>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1404885017"/>
              </p:ext>
            </p:extLst>
          </p:nvPr>
        </p:nvGraphicFramePr>
        <p:xfrm>
          <a:off x="457200" y="2996952"/>
          <a:ext cx="5661401" cy="2101681"/>
        </p:xfrm>
        <a:graphic>
          <a:graphicData uri="http://schemas.openxmlformats.org/drawingml/2006/table">
            <a:tbl>
              <a:tblPr firstRow="1">
                <a:tableStyleId>{5C22544A-7EE6-4342-B048-85BDC9FD1C3A}</a:tableStyleId>
              </a:tblPr>
              <a:tblGrid>
                <a:gridCol w="2209800">
                  <a:extLst>
                    <a:ext uri="{9D8B030D-6E8A-4147-A177-3AD203B41FA5}">
                      <a16:colId xmlns:a16="http://schemas.microsoft.com/office/drawing/2014/main" val="2221687592"/>
                    </a:ext>
                  </a:extLst>
                </a:gridCol>
                <a:gridCol w="809625">
                  <a:extLst>
                    <a:ext uri="{9D8B030D-6E8A-4147-A177-3AD203B41FA5}">
                      <a16:colId xmlns:a16="http://schemas.microsoft.com/office/drawing/2014/main" val="531620987"/>
                    </a:ext>
                  </a:extLst>
                </a:gridCol>
                <a:gridCol w="1466850">
                  <a:extLst>
                    <a:ext uri="{9D8B030D-6E8A-4147-A177-3AD203B41FA5}">
                      <a16:colId xmlns:a16="http://schemas.microsoft.com/office/drawing/2014/main" val="1328897267"/>
                    </a:ext>
                  </a:extLst>
                </a:gridCol>
                <a:gridCol w="1175126">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Fixed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Cost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Depreciation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Net book value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Catering oven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10,000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u="none" strike="noStrike" dirty="0">
                          <a:solidFill>
                            <a:schemeClr val="tx1"/>
                          </a:solidFill>
                          <a:effectLst/>
                          <a:latin typeface="+mn-lt"/>
                        </a:rPr>
                        <a:t>Industrial baking mixers</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5,000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4,500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b="1" u="none" strike="noStrike" dirty="0">
                          <a:solidFill>
                            <a:schemeClr val="tx1"/>
                          </a:solidFill>
                          <a:effectLst/>
                          <a:latin typeface="+mn-lt"/>
                        </a:rPr>
                        <a:t>Total fixed assets</a:t>
                      </a:r>
                      <a:r>
                        <a:rPr lang="en-GB" sz="1800" u="none" strike="noStrike" dirty="0">
                          <a:solidFill>
                            <a:schemeClr val="tx1"/>
                          </a:solidFill>
                          <a:effectLst/>
                          <a:latin typeface="+mn-lt"/>
                        </a:rPr>
                        <a:t> </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15,000</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13,000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121705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depreciation</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407738"/>
            <a:ext cx="8435280" cy="4042524"/>
          </a:xfrm>
        </p:spPr>
        <p:txBody>
          <a:bodyPr/>
          <a:lstStyle/>
          <a:p>
            <a:r>
              <a:rPr lang="en-GB" b="1" dirty="0"/>
              <a:t>Depreciation</a:t>
            </a:r>
            <a:r>
              <a:rPr lang="en-GB" dirty="0"/>
              <a:t> is an accounting system that allocates the cost of a </a:t>
            </a:r>
            <a:r>
              <a:rPr lang="en-GB" b="1" dirty="0"/>
              <a:t>fixed asset</a:t>
            </a:r>
            <a:r>
              <a:rPr lang="en-GB" dirty="0"/>
              <a:t> over the time of its useful life.</a:t>
            </a:r>
          </a:p>
          <a:p>
            <a:pPr>
              <a:spcBef>
                <a:spcPts val="400"/>
              </a:spcBef>
              <a:spcAft>
                <a:spcPts val="400"/>
              </a:spcAft>
            </a:pPr>
            <a:r>
              <a:rPr lang="en-GB" dirty="0"/>
              <a:t>Sara is depreciating her </a:t>
            </a:r>
            <a:r>
              <a:rPr lang="en-GB" b="1" dirty="0"/>
              <a:t>fixed assets</a:t>
            </a:r>
            <a:r>
              <a:rPr lang="en-GB" dirty="0"/>
              <a:t> in a straight line by 10% per year.</a:t>
            </a:r>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endParaRPr lang="en-GB" b="1" dirty="0"/>
          </a:p>
          <a:p>
            <a:pPr>
              <a:spcBef>
                <a:spcPts val="0"/>
              </a:spcBef>
              <a:spcAft>
                <a:spcPts val="0"/>
              </a:spcAft>
            </a:pPr>
            <a:r>
              <a:rPr lang="en-GB" b="1" dirty="0"/>
              <a:t>Depreciation</a:t>
            </a:r>
            <a:r>
              <a:rPr lang="en-GB" dirty="0"/>
              <a:t> allows for the decline in value of the </a:t>
            </a:r>
            <a:r>
              <a:rPr lang="en-GB" b="1" dirty="0"/>
              <a:t>fixed asset</a:t>
            </a:r>
            <a:r>
              <a:rPr lang="en-GB" dirty="0"/>
              <a:t> over time.</a:t>
            </a:r>
          </a:p>
          <a:p>
            <a:pPr>
              <a:spcBef>
                <a:spcPts val="400"/>
              </a:spcBef>
              <a:spcAft>
                <a:spcPts val="0"/>
              </a:spcAft>
            </a:pPr>
            <a:r>
              <a:rPr lang="en-GB" dirty="0"/>
              <a:t>This is important, to ensure the most accurate costs are allocated to business operations for audits and budgeting purposes.</a:t>
            </a:r>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493277518"/>
              </p:ext>
            </p:extLst>
          </p:nvPr>
        </p:nvGraphicFramePr>
        <p:xfrm>
          <a:off x="457200" y="2636912"/>
          <a:ext cx="6059016" cy="2101681"/>
        </p:xfrm>
        <a:graphic>
          <a:graphicData uri="http://schemas.openxmlformats.org/drawingml/2006/table">
            <a:tbl>
              <a:tblPr firstRow="1">
                <a:tableStyleId>{5C22544A-7EE6-4342-B048-85BDC9FD1C3A}</a:tableStyleId>
              </a:tblPr>
              <a:tblGrid>
                <a:gridCol w="2209800">
                  <a:extLst>
                    <a:ext uri="{9D8B030D-6E8A-4147-A177-3AD203B41FA5}">
                      <a16:colId xmlns:a16="http://schemas.microsoft.com/office/drawing/2014/main" val="2221687592"/>
                    </a:ext>
                  </a:extLst>
                </a:gridCol>
                <a:gridCol w="809625">
                  <a:extLst>
                    <a:ext uri="{9D8B030D-6E8A-4147-A177-3AD203B41FA5}">
                      <a16:colId xmlns:a16="http://schemas.microsoft.com/office/drawing/2014/main" val="531620987"/>
                    </a:ext>
                  </a:extLst>
                </a:gridCol>
                <a:gridCol w="1466850">
                  <a:extLst>
                    <a:ext uri="{9D8B030D-6E8A-4147-A177-3AD203B41FA5}">
                      <a16:colId xmlns:a16="http://schemas.microsoft.com/office/drawing/2014/main" val="1328897267"/>
                    </a:ext>
                  </a:extLst>
                </a:gridCol>
                <a:gridCol w="1572741">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Fixed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Cost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Depreciation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Net book value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Catering oven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10,000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u="none" strike="noStrike" dirty="0">
                          <a:solidFill>
                            <a:schemeClr val="tx1"/>
                          </a:solidFill>
                          <a:effectLst/>
                          <a:latin typeface="+mn-lt"/>
                        </a:rPr>
                        <a:t>Industrial baking mixers</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5,000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4,500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b="1" u="none" strike="noStrike" dirty="0">
                          <a:solidFill>
                            <a:schemeClr val="tx1"/>
                          </a:solidFill>
                          <a:effectLst/>
                          <a:latin typeface="+mn-lt"/>
                        </a:rPr>
                        <a:t>Total fixed assets</a:t>
                      </a:r>
                      <a:r>
                        <a:rPr lang="en-GB" sz="1800" u="none" strike="noStrike" dirty="0">
                          <a:solidFill>
                            <a:schemeClr val="tx1"/>
                          </a:solidFill>
                          <a:effectLst/>
                          <a:latin typeface="+mn-lt"/>
                        </a:rPr>
                        <a:t> </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15,000</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13,000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1927381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Current assets</a:t>
            </a:r>
            <a:r>
              <a:rPr lang="en-GB" dirty="0"/>
              <a:t> presented in order of time taken to liquidity, with cash being the most </a:t>
            </a:r>
            <a:r>
              <a:rPr lang="en-GB" b="1" dirty="0"/>
              <a:t>liquid</a:t>
            </a:r>
            <a:r>
              <a:rPr lang="en-GB" dirty="0"/>
              <a:t>.</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r>
              <a:rPr lang="en-GB" dirty="0"/>
              <a:t>Presenting </a:t>
            </a:r>
            <a:r>
              <a:rPr lang="en-GB" b="1" dirty="0"/>
              <a:t>current assets</a:t>
            </a:r>
            <a:r>
              <a:rPr lang="en-GB" dirty="0"/>
              <a:t> in this way demonstrates the operating cycle it needs to go through to be turned into cash. Stock needs to be made into cupcakes, which then need to be sold.</a:t>
            </a:r>
            <a:endParaRPr lang="en-GB"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1098893621"/>
              </p:ext>
            </p:extLst>
          </p:nvPr>
        </p:nvGraphicFramePr>
        <p:xfrm>
          <a:off x="457200" y="2384972"/>
          <a:ext cx="5661401" cy="2088055"/>
        </p:xfrm>
        <a:graphic>
          <a:graphicData uri="http://schemas.openxmlformats.org/drawingml/2006/table">
            <a:tbl>
              <a:tblPr firstRow="1">
                <a:tableStyleId>{5C22544A-7EE6-4342-B048-85BDC9FD1C3A}</a:tableStyleId>
              </a:tblPr>
              <a:tblGrid>
                <a:gridCol w="2209800">
                  <a:extLst>
                    <a:ext uri="{9D8B030D-6E8A-4147-A177-3AD203B41FA5}">
                      <a16:colId xmlns:a16="http://schemas.microsoft.com/office/drawing/2014/main" val="2221687592"/>
                    </a:ext>
                  </a:extLst>
                </a:gridCol>
                <a:gridCol w="809625">
                  <a:extLst>
                    <a:ext uri="{9D8B030D-6E8A-4147-A177-3AD203B41FA5}">
                      <a16:colId xmlns:a16="http://schemas.microsoft.com/office/drawing/2014/main" val="531620987"/>
                    </a:ext>
                  </a:extLst>
                </a:gridCol>
                <a:gridCol w="1466850">
                  <a:extLst>
                    <a:ext uri="{9D8B030D-6E8A-4147-A177-3AD203B41FA5}">
                      <a16:colId xmlns:a16="http://schemas.microsoft.com/office/drawing/2014/main" val="1328897267"/>
                    </a:ext>
                  </a:extLst>
                </a:gridCol>
                <a:gridCol w="1175126">
                  <a:extLst>
                    <a:ext uri="{9D8B030D-6E8A-4147-A177-3AD203B41FA5}">
                      <a16:colId xmlns:a16="http://schemas.microsoft.com/office/drawing/2014/main" val="1598957091"/>
                    </a:ext>
                  </a:extLst>
                </a:gridCol>
              </a:tblGrid>
              <a:tr h="504056">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Current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Stock/inventory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8,680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0" i="0" u="none" strike="noStrike" dirty="0">
                          <a:solidFill>
                            <a:schemeClr val="tx1"/>
                          </a:solidFill>
                          <a:effectLst/>
                          <a:latin typeface="+mn-lt"/>
                        </a:rPr>
                        <a:t>Debtors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7145300"/>
                  </a:ext>
                </a:extLst>
              </a:tr>
              <a:tr h="299324">
                <a:tc>
                  <a:txBody>
                    <a:bodyPr/>
                    <a:lstStyle/>
                    <a:p>
                      <a:pPr algn="l" fontAlgn="b"/>
                      <a:r>
                        <a:rPr lang="en-GB" sz="1800" b="0" i="0" u="none" strike="noStrike" dirty="0">
                          <a:solidFill>
                            <a:schemeClr val="tx1"/>
                          </a:solidFill>
                          <a:effectLst/>
                          <a:latin typeface="+mn-lt"/>
                        </a:rPr>
                        <a:t>Cash in bank</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12,600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b="1" i="0" u="none" strike="noStrike" dirty="0">
                          <a:solidFill>
                            <a:schemeClr val="tx1"/>
                          </a:solidFill>
                          <a:effectLst/>
                          <a:latin typeface="+mn-lt"/>
                        </a:rPr>
                        <a:t>Total current assets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23,280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1123112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liabilities (1)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772815"/>
            <a:ext cx="8435280" cy="3898509"/>
          </a:xfrm>
        </p:spPr>
        <p:txBody>
          <a:bodyPr/>
          <a:lstStyle/>
          <a:p>
            <a:r>
              <a:rPr lang="en-GB" dirty="0"/>
              <a:t>The </a:t>
            </a:r>
            <a:r>
              <a:rPr lang="en-GB" b="1" dirty="0"/>
              <a:t>balance sheet</a:t>
            </a:r>
            <a:r>
              <a:rPr lang="en-GB" dirty="0"/>
              <a:t> will show </a:t>
            </a:r>
            <a:r>
              <a:rPr lang="en-GB" b="1" dirty="0"/>
              <a:t>current liabilities </a:t>
            </a:r>
            <a:r>
              <a:rPr lang="en-GB" dirty="0"/>
              <a:t>and </a:t>
            </a:r>
            <a:r>
              <a:rPr lang="en-GB" b="1" dirty="0"/>
              <a:t>long-term liabilities</a:t>
            </a:r>
            <a:r>
              <a:rPr lang="en-GB" dirty="0"/>
              <a:t>.</a:t>
            </a:r>
          </a:p>
          <a:p>
            <a:r>
              <a:rPr lang="en-GB" dirty="0"/>
              <a:t>Liabilities are presented in the order of how quickly they have to be paid, with the most urgent being first priority.</a:t>
            </a:r>
            <a:endParaRPr lang="en-GB" b="1" dirty="0"/>
          </a:p>
          <a:p>
            <a:pPr>
              <a:spcBef>
                <a:spcPts val="0"/>
              </a:spcBef>
              <a:spcAft>
                <a:spcPts val="0"/>
              </a:spcAft>
            </a:pPr>
            <a:endParaRPr lang="en-GB" b="1" dirty="0"/>
          </a:p>
          <a:p>
            <a:pPr>
              <a:spcBef>
                <a:spcPts val="0"/>
              </a:spcBef>
              <a:spcAft>
                <a:spcPts val="0"/>
              </a:spcAft>
            </a:pPr>
            <a:r>
              <a:rPr lang="en-GB" b="1" dirty="0"/>
              <a:t>Current</a:t>
            </a:r>
            <a:r>
              <a:rPr lang="en-GB" dirty="0"/>
              <a:t> </a:t>
            </a:r>
            <a:r>
              <a:rPr lang="en-GB" b="1" dirty="0"/>
              <a:t>liabilities: </a:t>
            </a:r>
            <a:r>
              <a:rPr lang="en-GB" dirty="0"/>
              <a:t>short-term liabilities are creditors that must be paid within one year (</a:t>
            </a:r>
            <a:r>
              <a:rPr lang="en-GB" dirty="0" err="1"/>
              <a:t>eg</a:t>
            </a:r>
            <a:r>
              <a:rPr lang="en-GB" dirty="0"/>
              <a:t> suppliers of raw materials).</a:t>
            </a:r>
          </a:p>
          <a:p>
            <a:pPr>
              <a:spcBef>
                <a:spcPts val="0"/>
              </a:spcBef>
              <a:spcAft>
                <a:spcPts val="0"/>
              </a:spcAft>
            </a:pPr>
            <a:endParaRPr lang="en-GB" b="1" dirty="0"/>
          </a:p>
          <a:p>
            <a:r>
              <a:rPr lang="en-GB" b="1" dirty="0"/>
              <a:t>Long-term liabilities:</a:t>
            </a:r>
            <a:r>
              <a:rPr lang="en-GB" dirty="0"/>
              <a:t> are creditors that are paid after more than one year (</a:t>
            </a:r>
            <a:r>
              <a:rPr lang="en-GB" dirty="0" err="1"/>
              <a:t>eg</a:t>
            </a:r>
            <a:r>
              <a:rPr lang="en-GB" dirty="0"/>
              <a:t> mortgages on property, bank loans). </a:t>
            </a:r>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85155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liabilities (2)</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Current liabilities</a:t>
            </a:r>
            <a:r>
              <a:rPr lang="en-GB" dirty="0"/>
              <a:t> are presented in order of payment priority.</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r>
              <a:rPr lang="en-GB" dirty="0"/>
              <a:t>Total </a:t>
            </a:r>
            <a:r>
              <a:rPr lang="en-GB" b="1" dirty="0"/>
              <a:t>current liabilities</a:t>
            </a:r>
            <a:r>
              <a:rPr lang="en-GB" dirty="0"/>
              <a:t> show how much Sara has been invoiced by her suppliers for raw materials she may have already used or holds in stock. </a:t>
            </a:r>
          </a:p>
          <a:p>
            <a:pPr>
              <a:spcBef>
                <a:spcPts val="0"/>
              </a:spcBef>
              <a:spcAft>
                <a:spcPts val="0"/>
              </a:spcAft>
            </a:pPr>
            <a:endParaRPr lang="en-GB" dirty="0"/>
          </a:p>
          <a:p>
            <a:pPr>
              <a:spcBef>
                <a:spcPts val="0"/>
              </a:spcBef>
              <a:spcAft>
                <a:spcPts val="0"/>
              </a:spcAft>
            </a:pPr>
            <a:r>
              <a:rPr lang="en-GB" dirty="0"/>
              <a:t>If </a:t>
            </a:r>
            <a:r>
              <a:rPr lang="en-GB" b="1" dirty="0"/>
              <a:t>accruals</a:t>
            </a:r>
            <a:r>
              <a:rPr lang="en-GB" dirty="0"/>
              <a:t> were listed, this would be for stock Sara has received/used but not yet been invoiced for, or if she was paying rent/energy in advance.</a:t>
            </a:r>
            <a:endParaRPr lang="en-GB"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3411045387"/>
              </p:ext>
            </p:extLst>
          </p:nvPr>
        </p:nvGraphicFramePr>
        <p:xfrm>
          <a:off x="457200" y="2204864"/>
          <a:ext cx="5877425" cy="1372054"/>
        </p:xfrm>
        <a:graphic>
          <a:graphicData uri="http://schemas.openxmlformats.org/drawingml/2006/table">
            <a:tbl>
              <a:tblPr firstRow="1">
                <a:tableStyleId>{5C22544A-7EE6-4342-B048-85BDC9FD1C3A}</a:tableStyleId>
              </a:tblPr>
              <a:tblGrid>
                <a:gridCol w="2530624">
                  <a:extLst>
                    <a:ext uri="{9D8B030D-6E8A-4147-A177-3AD203B41FA5}">
                      <a16:colId xmlns:a16="http://schemas.microsoft.com/office/drawing/2014/main" val="2221687592"/>
                    </a:ext>
                  </a:extLst>
                </a:gridCol>
                <a:gridCol w="1152128">
                  <a:extLst>
                    <a:ext uri="{9D8B030D-6E8A-4147-A177-3AD203B41FA5}">
                      <a16:colId xmlns:a16="http://schemas.microsoft.com/office/drawing/2014/main" val="531620987"/>
                    </a:ext>
                  </a:extLst>
                </a:gridCol>
                <a:gridCol w="1152128">
                  <a:extLst>
                    <a:ext uri="{9D8B030D-6E8A-4147-A177-3AD203B41FA5}">
                      <a16:colId xmlns:a16="http://schemas.microsoft.com/office/drawing/2014/main" val="1328897267"/>
                    </a:ext>
                  </a:extLst>
                </a:gridCol>
                <a:gridCol w="1042545">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Current liabilities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Trade creditors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8,000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1" i="0" u="none" strike="noStrike" dirty="0">
                          <a:solidFill>
                            <a:schemeClr val="tx1"/>
                          </a:solidFill>
                          <a:effectLst/>
                          <a:latin typeface="+mn-lt"/>
                        </a:rPr>
                        <a:t>Total current liabilities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867926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terms in financial reporting</a:t>
            </a:r>
            <a:endParaRPr lang="en-US" b="0" dirty="0"/>
          </a:p>
        </p:txBody>
      </p:sp>
      <p:sp>
        <p:nvSpPr>
          <p:cNvPr id="3" name="Content Placeholder 2"/>
          <p:cNvSpPr>
            <a:spLocks noGrp="1"/>
          </p:cNvSpPr>
          <p:nvPr>
            <p:ph sz="quarter" idx="10"/>
          </p:nvPr>
        </p:nvSpPr>
        <p:spPr/>
        <p:txBody>
          <a:bodyPr/>
          <a:lstStyle/>
          <a:p>
            <a:pPr lvl="2">
              <a:defRPr/>
            </a:pPr>
            <a:r>
              <a:rPr lang="en-US" sz="1800" dirty="0"/>
              <a:t>Financial terms are used to describe each item that appears in financial documents, so the reader knows what each section means to the business. There are three main financial reporting documents.</a:t>
            </a:r>
          </a:p>
          <a:p>
            <a:pPr lvl="2">
              <a:defRPr/>
            </a:pPr>
            <a:endParaRPr lang="en-US" sz="1800" b="1" dirty="0"/>
          </a:p>
          <a:p>
            <a:pPr lvl="2">
              <a:defRPr/>
            </a:pPr>
            <a:r>
              <a:rPr lang="en-US" sz="1800" b="1" dirty="0"/>
              <a:t>Financial reporting documents</a:t>
            </a:r>
          </a:p>
          <a:p>
            <a:pPr lvl="3">
              <a:defRPr/>
            </a:pPr>
            <a:r>
              <a:rPr lang="en-US" sz="1800" dirty="0"/>
              <a:t>Income statement (profit and loss).</a:t>
            </a:r>
          </a:p>
          <a:p>
            <a:pPr lvl="3">
              <a:defRPr/>
            </a:pPr>
            <a:r>
              <a:rPr lang="en-US" sz="1800" dirty="0"/>
              <a:t>Balance sheet.</a:t>
            </a:r>
          </a:p>
          <a:p>
            <a:pPr lvl="3">
              <a:defRPr/>
            </a:pPr>
            <a:r>
              <a:rPr lang="en-US" sz="1800" dirty="0"/>
              <a:t>Cash flow statement.</a:t>
            </a:r>
          </a:p>
          <a:p>
            <a:pPr marL="324000" lvl="0">
              <a:lnSpc>
                <a:spcPts val="2000"/>
              </a:lnSpc>
              <a:spcBef>
                <a:spcPts val="0"/>
              </a:spcBef>
              <a:spcAft>
                <a:spcPts val="500"/>
              </a:spcAft>
              <a:buClr>
                <a:srgbClr val="0077E3"/>
              </a:buClr>
            </a:pPr>
            <a:endParaRPr lang="en-US" sz="1800" dirty="0">
              <a:solidFill>
                <a:srgbClr val="000000"/>
              </a:solidFill>
              <a:ea typeface="ＭＳ Ｐゴシック" pitchFamily="-105" charset="-128"/>
              <a:cs typeface="ＭＳ Ｐゴシック" pitchFamily="-105" charset="-128"/>
            </a:endParaRPr>
          </a:p>
          <a:p>
            <a:pPr marL="324000" lvl="0">
              <a:lnSpc>
                <a:spcPts val="2000"/>
              </a:lnSpc>
              <a:spcBef>
                <a:spcPts val="0"/>
              </a:spcBef>
              <a:spcAft>
                <a:spcPts val="500"/>
              </a:spcAft>
              <a:buClr>
                <a:srgbClr val="0077E3"/>
              </a:buClr>
            </a:pPr>
            <a:endParaRPr lang="en-US" sz="1800" dirty="0">
              <a:solidFill>
                <a:srgbClr val="000000"/>
              </a:solidFill>
              <a:ea typeface="ＭＳ Ｐゴシック" pitchFamily="-105" charset="-128"/>
              <a:cs typeface="ＭＳ Ｐゴシック" pitchFamily="-105" charset="-128"/>
            </a:endParaRPr>
          </a:p>
          <a:p>
            <a:pPr marL="324000" lvl="0">
              <a:lnSpc>
                <a:spcPts val="2000"/>
              </a:lnSpc>
              <a:spcBef>
                <a:spcPts val="0"/>
              </a:spcBef>
              <a:spcAft>
                <a:spcPts val="500"/>
              </a:spcAft>
              <a:buClr>
                <a:srgbClr val="0077E3"/>
              </a:buClr>
            </a:pPr>
            <a:endParaRPr lang="en-US" sz="1800" dirty="0">
              <a:solidFill>
                <a:srgbClr val="000000"/>
              </a:solidFill>
              <a:ea typeface="ＭＳ Ｐゴシック" pitchFamily="-105" charset="-128"/>
              <a:cs typeface="ＭＳ Ｐゴシック" pitchFamily="-105" charset="-128"/>
            </a:endParaRPr>
          </a:p>
          <a:p>
            <a:pPr lvl="2">
              <a:defRPr/>
            </a:pPr>
            <a:r>
              <a:rPr lang="en-US" sz="1800" dirty="0"/>
              <a:t>To demonstrate the correct application of each term in context, this resource will follow the fictional business of Cupcake Pi, which sells bakery products directly to supermarkets. </a:t>
            </a:r>
          </a:p>
          <a:p>
            <a:pPr marL="0" lvl="8" indent="0" eaLnBrk="0" hangingPunct="0">
              <a:lnSpc>
                <a:spcPts val="1200"/>
              </a:lnSpc>
              <a:spcBef>
                <a:spcPts val="0"/>
              </a:spcBef>
              <a:spcAft>
                <a:spcPts val="0"/>
              </a:spcAft>
              <a:buNone/>
            </a:pPr>
            <a:endParaRPr lang="en-US" sz="1800" dirty="0"/>
          </a:p>
          <a:p>
            <a:pPr marL="0" lvl="8" indent="0" eaLnBrk="0" hangingPunct="0">
              <a:lnSpc>
                <a:spcPts val="1200"/>
              </a:lnSpc>
              <a:spcBef>
                <a:spcPts val="0"/>
              </a:spcBef>
              <a:spcAft>
                <a:spcPts val="0"/>
              </a:spcAft>
              <a:buNone/>
            </a:pPr>
            <a:endParaRPr lang="en-US" dirty="0"/>
          </a:p>
        </p:txBody>
      </p:sp>
      <p:pic>
        <p:nvPicPr>
          <p:cNvPr id="1026" name="Picture 2">
            <a:extLst>
              <a:ext uri="{FF2B5EF4-FFF2-40B4-BE49-F238E27FC236}">
                <a16:creationId xmlns:a16="http://schemas.microsoft.com/office/drawing/2014/main" id="{44BACAD5-DB1E-5D46-F713-9A6AC348681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572992" y="2554516"/>
            <a:ext cx="3851289" cy="25726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total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Total assets</a:t>
            </a:r>
            <a:r>
              <a:rPr lang="en-GB" dirty="0"/>
              <a:t> are the fixed and current assets less current liabilities.</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r>
              <a:rPr lang="en-GB" dirty="0"/>
              <a:t>Total assets less </a:t>
            </a:r>
            <a:r>
              <a:rPr lang="en-GB" b="1" dirty="0"/>
              <a:t>current liabilities</a:t>
            </a:r>
            <a:r>
              <a:rPr lang="en-GB" dirty="0"/>
              <a:t> show what the assets of the business are worth at the end of this accounting period.</a:t>
            </a:r>
          </a:p>
          <a:p>
            <a:pPr>
              <a:spcBef>
                <a:spcPts val="0"/>
              </a:spcBef>
              <a:spcAft>
                <a:spcPts val="0"/>
              </a:spcAft>
            </a:pPr>
            <a:endParaRPr lang="en-GB" dirty="0"/>
          </a:p>
          <a:p>
            <a:pPr>
              <a:spcBef>
                <a:spcPts val="0"/>
              </a:spcBef>
              <a:spcAft>
                <a:spcPts val="0"/>
              </a:spcAft>
            </a:pPr>
            <a:r>
              <a:rPr lang="en-GB" dirty="0"/>
              <a:t>The books have to </a:t>
            </a:r>
            <a:r>
              <a:rPr lang="en-GB" b="1" dirty="0"/>
              <a:t>balance</a:t>
            </a:r>
            <a:r>
              <a:rPr lang="en-GB" dirty="0"/>
              <a:t> to the sum of </a:t>
            </a:r>
            <a:r>
              <a:rPr lang="en-GB" b="1" dirty="0"/>
              <a:t>£28,280</a:t>
            </a:r>
            <a:r>
              <a:rPr lang="en-GB" dirty="0"/>
              <a:t>. </a:t>
            </a:r>
          </a:p>
          <a:p>
            <a:pPr>
              <a:spcBef>
                <a:spcPts val="0"/>
              </a:spcBef>
              <a:spcAft>
                <a:spcPts val="0"/>
              </a:spcAft>
            </a:pPr>
            <a:endParaRPr lang="en-GB" sz="1800" b="1" dirty="0"/>
          </a:p>
          <a:p>
            <a:pPr>
              <a:spcBef>
                <a:spcPts val="0"/>
              </a:spcBef>
              <a:spcAft>
                <a:spcPts val="0"/>
              </a:spcAft>
            </a:pPr>
            <a:endParaRPr lang="en-GB" sz="1800"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942421914"/>
              </p:ext>
            </p:extLst>
          </p:nvPr>
        </p:nvGraphicFramePr>
        <p:xfrm>
          <a:off x="473186" y="2060848"/>
          <a:ext cx="7084940" cy="2099524"/>
        </p:xfrm>
        <a:graphic>
          <a:graphicData uri="http://schemas.openxmlformats.org/drawingml/2006/table">
            <a:tbl>
              <a:tblPr firstRow="1">
                <a:tableStyleId>{5C22544A-7EE6-4342-B048-85BDC9FD1C3A}</a:tableStyleId>
              </a:tblPr>
              <a:tblGrid>
                <a:gridCol w="4402832">
                  <a:extLst>
                    <a:ext uri="{9D8B030D-6E8A-4147-A177-3AD203B41FA5}">
                      <a16:colId xmlns:a16="http://schemas.microsoft.com/office/drawing/2014/main" val="2221687592"/>
                    </a:ext>
                  </a:extLst>
                </a:gridCol>
                <a:gridCol w="936104">
                  <a:extLst>
                    <a:ext uri="{9D8B030D-6E8A-4147-A177-3AD203B41FA5}">
                      <a16:colId xmlns:a16="http://schemas.microsoft.com/office/drawing/2014/main" val="531620987"/>
                    </a:ext>
                  </a:extLst>
                </a:gridCol>
                <a:gridCol w="864096">
                  <a:extLst>
                    <a:ext uri="{9D8B030D-6E8A-4147-A177-3AD203B41FA5}">
                      <a16:colId xmlns:a16="http://schemas.microsoft.com/office/drawing/2014/main" val="1328897267"/>
                    </a:ext>
                  </a:extLst>
                </a:gridCol>
                <a:gridCol w="881908">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0" i="0" u="none" strike="noStrike" dirty="0">
                          <a:solidFill>
                            <a:schemeClr val="tx1"/>
                          </a:solidFill>
                          <a:effectLst/>
                          <a:latin typeface="+mn-lt"/>
                        </a:rPr>
                        <a:t>Total fixed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13,000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GB" sz="1800" b="0" i="0" u="none" strike="noStrike" dirty="0">
                          <a:solidFill>
                            <a:schemeClr val="tx1"/>
                          </a:solidFill>
                          <a:effectLst/>
                          <a:latin typeface="+mn-lt"/>
                        </a:rPr>
                        <a:t>Total current assets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23,820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0" i="0" u="none" strike="noStrike" dirty="0">
                          <a:solidFill>
                            <a:schemeClr val="tx1"/>
                          </a:solidFill>
                          <a:effectLst/>
                          <a:latin typeface="+mn-lt"/>
                        </a:rPr>
                        <a:t>Less: Total current liabilities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1620928"/>
                  </a:ext>
                </a:extLst>
              </a:tr>
              <a:tr h="428146">
                <a:tc>
                  <a:txBody>
                    <a:bodyPr/>
                    <a:lstStyle/>
                    <a:p>
                      <a:pPr algn="l" fontAlgn="b"/>
                      <a:r>
                        <a:rPr lang="en-GB" sz="1800" b="1" i="0" u="none" strike="noStrike" dirty="0">
                          <a:solidFill>
                            <a:schemeClr val="tx1"/>
                          </a:solidFill>
                          <a:effectLst/>
                          <a:latin typeface="+mn-lt"/>
                        </a:rPr>
                        <a:t>Net current asset (TCA </a:t>
                      </a:r>
                      <a:r>
                        <a:rPr lang="en-US" sz="1800" b="1" dirty="0"/>
                        <a:t>–</a:t>
                      </a:r>
                      <a:r>
                        <a:rPr lang="en-GB" sz="1800" b="1" i="0" u="none" strike="noStrike" dirty="0">
                          <a:solidFill>
                            <a:schemeClr val="tx1"/>
                          </a:solidFill>
                          <a:effectLst/>
                          <a:latin typeface="+mn-lt"/>
                        </a:rPr>
                        <a:t> TCL)</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15,280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9370961"/>
                  </a:ext>
                </a:extLst>
              </a:tr>
              <a:tr h="299324">
                <a:tc>
                  <a:txBody>
                    <a:bodyPr/>
                    <a:lstStyle/>
                    <a:p>
                      <a:pPr algn="l" fontAlgn="b"/>
                      <a:r>
                        <a:rPr lang="en-GB" sz="1800" b="1" i="0" u="none" strike="noStrike" dirty="0">
                          <a:solidFill>
                            <a:schemeClr val="tx1"/>
                          </a:solidFill>
                          <a:effectLst/>
                          <a:latin typeface="+mn-lt"/>
                        </a:rPr>
                        <a:t>Total assets less current liabilities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28,280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3937995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financed by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Financed by</a:t>
            </a:r>
            <a:r>
              <a:rPr lang="en-GB" dirty="0"/>
              <a:t> shows the value of owner’s investment in the business at the end of the previous accounting period and current net profit this accounting period.</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600"/>
              </a:spcBef>
              <a:spcAft>
                <a:spcPts val="0"/>
              </a:spcAft>
            </a:pPr>
            <a:r>
              <a:rPr lang="en-GB" dirty="0"/>
              <a:t>Note: Sara put her £20,000 through as wages not drawings. She decided to retain all the profit to help grow the business. If she had decided to take some/all of the profit out , that would be shown as owner’s drawings.</a:t>
            </a:r>
          </a:p>
          <a:p>
            <a:pPr>
              <a:spcBef>
                <a:spcPts val="0"/>
              </a:spcBef>
              <a:spcAft>
                <a:spcPts val="0"/>
              </a:spcAft>
            </a:pPr>
            <a:endParaRPr lang="en-GB" dirty="0"/>
          </a:p>
          <a:p>
            <a:pPr>
              <a:spcBef>
                <a:spcPts val="0"/>
              </a:spcBef>
              <a:spcAft>
                <a:spcPts val="0"/>
              </a:spcAft>
            </a:pPr>
            <a:r>
              <a:rPr lang="en-GB" dirty="0"/>
              <a:t>The books have </a:t>
            </a:r>
            <a:r>
              <a:rPr lang="en-GB" b="1" dirty="0"/>
              <a:t>balanced</a:t>
            </a:r>
            <a:r>
              <a:rPr lang="en-GB" dirty="0"/>
              <a:t> to the sum of </a:t>
            </a:r>
            <a:r>
              <a:rPr lang="en-GB" b="1" dirty="0"/>
              <a:t>£28,280</a:t>
            </a:r>
            <a:r>
              <a:rPr lang="en-GB" dirty="0"/>
              <a:t>. </a:t>
            </a:r>
          </a:p>
          <a:p>
            <a:pPr>
              <a:spcBef>
                <a:spcPts val="0"/>
              </a:spcBef>
              <a:spcAft>
                <a:spcPts val="0"/>
              </a:spcAft>
            </a:pPr>
            <a:endParaRPr lang="en-GB" sz="1800" b="1" dirty="0"/>
          </a:p>
          <a:p>
            <a:pPr>
              <a:spcBef>
                <a:spcPts val="0"/>
              </a:spcBef>
              <a:spcAft>
                <a:spcPts val="0"/>
              </a:spcAft>
            </a:pPr>
            <a:endParaRPr lang="en-GB" sz="1800"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1399385134"/>
              </p:ext>
            </p:extLst>
          </p:nvPr>
        </p:nvGraphicFramePr>
        <p:xfrm>
          <a:off x="457200" y="2708920"/>
          <a:ext cx="7084940" cy="1671378"/>
        </p:xfrm>
        <a:graphic>
          <a:graphicData uri="http://schemas.openxmlformats.org/drawingml/2006/table">
            <a:tbl>
              <a:tblPr firstRow="1">
                <a:tableStyleId>{5C22544A-7EE6-4342-B048-85BDC9FD1C3A}</a:tableStyleId>
              </a:tblPr>
              <a:tblGrid>
                <a:gridCol w="4402832">
                  <a:extLst>
                    <a:ext uri="{9D8B030D-6E8A-4147-A177-3AD203B41FA5}">
                      <a16:colId xmlns:a16="http://schemas.microsoft.com/office/drawing/2014/main" val="2221687592"/>
                    </a:ext>
                  </a:extLst>
                </a:gridCol>
                <a:gridCol w="936104">
                  <a:extLst>
                    <a:ext uri="{9D8B030D-6E8A-4147-A177-3AD203B41FA5}">
                      <a16:colId xmlns:a16="http://schemas.microsoft.com/office/drawing/2014/main" val="531620987"/>
                    </a:ext>
                  </a:extLst>
                </a:gridCol>
                <a:gridCol w="864096">
                  <a:extLst>
                    <a:ext uri="{9D8B030D-6E8A-4147-A177-3AD203B41FA5}">
                      <a16:colId xmlns:a16="http://schemas.microsoft.com/office/drawing/2014/main" val="1328897267"/>
                    </a:ext>
                  </a:extLst>
                </a:gridCol>
                <a:gridCol w="881908">
                  <a:extLst>
                    <a:ext uri="{9D8B030D-6E8A-4147-A177-3AD203B41FA5}">
                      <a16:colId xmlns:a16="http://schemas.microsoft.com/office/drawing/2014/main" val="1598957091"/>
                    </a:ext>
                  </a:extLst>
                </a:gridCol>
              </a:tblGrid>
              <a:tr h="386703">
                <a:tc>
                  <a:txBody>
                    <a:bodyPr/>
                    <a:lstStyle/>
                    <a:p>
                      <a:pPr algn="l" fontAlgn="b"/>
                      <a:r>
                        <a:rPr lang="en-GB" sz="1800" b="1" i="0" u="none" strike="noStrike" dirty="0">
                          <a:solidFill>
                            <a:schemeClr val="tx1"/>
                          </a:solidFill>
                          <a:effectLst/>
                          <a:latin typeface="+mn-lt"/>
                        </a:rPr>
                        <a:t>Financed by: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0" i="0" u="none" strike="noStrike" dirty="0">
                          <a:solidFill>
                            <a:schemeClr val="tx1"/>
                          </a:solidFill>
                          <a:effectLst/>
                          <a:latin typeface="+mn-lt"/>
                        </a:rPr>
                        <a:t>Capital brought forward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GB" sz="1800" b="0" i="0" u="none" strike="noStrike" dirty="0">
                          <a:solidFill>
                            <a:schemeClr val="tx1"/>
                          </a:solidFill>
                          <a:effectLst/>
                          <a:latin typeface="+mn-lt"/>
                        </a:rPr>
                        <a:t>Profit for the year</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13,280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0" i="0" u="none" strike="noStrike" dirty="0">
                          <a:solidFill>
                            <a:schemeClr val="tx1"/>
                          </a:solidFill>
                          <a:effectLst/>
                          <a:latin typeface="+mn-lt"/>
                        </a:rPr>
                        <a:t>Owner’s drawings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1620928"/>
                  </a:ext>
                </a:extLst>
              </a:tr>
              <a:tr h="299324">
                <a:tc>
                  <a:txBody>
                    <a:bodyPr/>
                    <a:lstStyle/>
                    <a:p>
                      <a:pPr algn="l" fontAlgn="b"/>
                      <a:r>
                        <a:rPr lang="en-GB" sz="1800" b="1" i="0" u="none" strike="noStrike" dirty="0">
                          <a:solidFill>
                            <a:schemeClr val="tx1"/>
                          </a:solidFill>
                          <a:effectLst/>
                          <a:latin typeface="+mn-lt"/>
                        </a:rPr>
                        <a:t>Capital carried forward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28,280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20857429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  retained profit</a:t>
            </a:r>
          </a:p>
        </p:txBody>
      </p:sp>
      <p:sp>
        <p:nvSpPr>
          <p:cNvPr id="3" name="Content Placeholder 2"/>
          <p:cNvSpPr>
            <a:spLocks noGrp="1"/>
          </p:cNvSpPr>
          <p:nvPr>
            <p:ph sz="quarter" idx="10"/>
          </p:nvPr>
        </p:nvSpPr>
        <p:spPr>
          <a:xfrm>
            <a:off x="457200" y="1582496"/>
            <a:ext cx="8229600" cy="4248000"/>
          </a:xfrm>
        </p:spPr>
        <p:txBody>
          <a:bodyPr/>
          <a:lstStyle/>
          <a:p>
            <a:pPr>
              <a:spcBef>
                <a:spcPts val="0"/>
              </a:spcBef>
              <a:spcAft>
                <a:spcPts val="0"/>
              </a:spcAft>
            </a:pPr>
            <a:r>
              <a:rPr lang="en-US" b="1" dirty="0">
                <a:ea typeface="ＭＳ Ｐゴシック" pitchFamily="-105" charset="-128"/>
                <a:cs typeface="ＭＳ Ｐゴシック" pitchFamily="-105" charset="-128"/>
              </a:rPr>
              <a:t>Retained profit</a:t>
            </a:r>
            <a:r>
              <a:rPr lang="en-US" dirty="0">
                <a:ea typeface="ＭＳ Ｐゴシック" pitchFamily="-105" charset="-128"/>
                <a:cs typeface="ＭＳ Ｐゴシック" pitchFamily="-105" charset="-128"/>
              </a:rPr>
              <a:t> is the amount of </a:t>
            </a:r>
            <a:r>
              <a:rPr lang="en-US" b="1" dirty="0">
                <a:ea typeface="ＭＳ Ｐゴシック" pitchFamily="-105" charset="-128"/>
                <a:cs typeface="ＭＳ Ｐゴシック" pitchFamily="-105" charset="-128"/>
              </a:rPr>
              <a:t>net income (profit)</a:t>
            </a:r>
            <a:r>
              <a:rPr lang="en-US" dirty="0">
                <a:ea typeface="ＭＳ Ｐゴシック" pitchFamily="-105" charset="-128"/>
                <a:cs typeface="ＭＳ Ｐゴシック" pitchFamily="-105" charset="-128"/>
              </a:rPr>
              <a:t> kept in the business to be reinvested rather than distributes to the owners or shareholders as dividends. </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dirty="0">
                <a:ea typeface="ＭＳ Ｐゴシック" pitchFamily="-105" charset="-128"/>
                <a:cs typeface="ＭＳ Ｐゴシック" pitchFamily="-105" charset="-128"/>
              </a:rPr>
              <a:t>Sara could retain profits to invest in the following:</a:t>
            </a:r>
          </a:p>
          <a:p>
            <a:pPr marL="0" lvl="1" indent="0">
              <a:spcBef>
                <a:spcPts val="0"/>
              </a:spcBef>
              <a:spcAft>
                <a:spcPts val="0"/>
              </a:spcAft>
              <a:buNone/>
            </a:pPr>
            <a:r>
              <a:rPr lang="en-US" b="1" dirty="0"/>
              <a:t>Cupcake Pi – retained profits</a:t>
            </a:r>
          </a:p>
          <a:p>
            <a:pPr lvl="1">
              <a:spcBef>
                <a:spcPts val="0"/>
              </a:spcBef>
              <a:spcAft>
                <a:spcPts val="0"/>
              </a:spcAft>
            </a:pPr>
            <a:r>
              <a:rPr lang="en-US" dirty="0"/>
              <a:t>Purchase new baking equipment.</a:t>
            </a:r>
          </a:p>
          <a:p>
            <a:pPr lvl="1">
              <a:spcBef>
                <a:spcPts val="0"/>
              </a:spcBef>
              <a:spcAft>
                <a:spcPts val="0"/>
              </a:spcAft>
            </a:pPr>
            <a:r>
              <a:rPr lang="en-US" dirty="0"/>
              <a:t>Increase inventory levels (stock).</a:t>
            </a:r>
          </a:p>
          <a:p>
            <a:pPr lvl="1">
              <a:spcBef>
                <a:spcPts val="0"/>
              </a:spcBef>
              <a:spcAft>
                <a:spcPts val="0"/>
              </a:spcAft>
            </a:pPr>
            <a:r>
              <a:rPr lang="en-US" dirty="0"/>
              <a:t>R&amp;D – research new recipes.</a:t>
            </a:r>
          </a:p>
          <a:p>
            <a:pPr lvl="1">
              <a:spcBef>
                <a:spcPts val="0"/>
              </a:spcBef>
              <a:spcAft>
                <a:spcPts val="0"/>
              </a:spcAft>
            </a:pPr>
            <a:r>
              <a:rPr lang="en-US" dirty="0"/>
              <a:t>Pay off start-up loans.</a:t>
            </a:r>
          </a:p>
          <a:p>
            <a:pPr lvl="1">
              <a:spcBef>
                <a:spcPts val="0"/>
              </a:spcBef>
              <a:spcAft>
                <a:spcPts val="0"/>
              </a:spcAft>
            </a:pPr>
            <a:r>
              <a:rPr lang="en-US" dirty="0"/>
              <a:t>Pay off overdraft.</a:t>
            </a:r>
          </a:p>
          <a:p>
            <a:pPr marL="0" lvl="1" indent="0">
              <a:spcBef>
                <a:spcPts val="0"/>
              </a:spcBef>
              <a:spcAft>
                <a:spcPts val="0"/>
              </a:spcAft>
              <a:buNone/>
            </a:pPr>
            <a:endParaRPr lang="en-US" dirty="0"/>
          </a:p>
          <a:p>
            <a:pPr marL="0" lvl="1" indent="0">
              <a:spcBef>
                <a:spcPts val="0"/>
              </a:spcBef>
              <a:spcAft>
                <a:spcPts val="0"/>
              </a:spcAft>
              <a:buNone/>
            </a:pPr>
            <a:r>
              <a:rPr lang="en-US" dirty="0"/>
              <a:t>As owner of Cupcake Pi, Sara has </a:t>
            </a:r>
            <a:r>
              <a:rPr lang="en-US" b="1" dirty="0"/>
              <a:t>£13,280</a:t>
            </a:r>
            <a:r>
              <a:rPr lang="en-US" dirty="0"/>
              <a:t> net profit to </a:t>
            </a:r>
            <a:r>
              <a:rPr lang="en-US" b="1" dirty="0"/>
              <a:t>retain</a:t>
            </a:r>
            <a:r>
              <a:rPr lang="en-US" dirty="0"/>
              <a:t> in the business or take out for herself as </a:t>
            </a:r>
            <a:r>
              <a:rPr lang="en-US" b="1" dirty="0"/>
              <a:t>drawings</a:t>
            </a:r>
            <a:r>
              <a:rPr lang="en-US" dirty="0"/>
              <a:t>. </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90357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67544" y="1579424"/>
            <a:ext cx="8229600" cy="3699152"/>
          </a:xfrm>
        </p:spPr>
        <p:txBody>
          <a:bodyPr/>
          <a:lstStyle/>
          <a:p>
            <a:pPr lvl="1"/>
            <a:r>
              <a:rPr lang="en-US" dirty="0"/>
              <a:t>Discussed some of the common terms used in financial reporting.</a:t>
            </a:r>
          </a:p>
          <a:p>
            <a:pPr marL="0" lvl="1" indent="0">
              <a:buNone/>
            </a:pPr>
            <a:endParaRPr lang="en-US" dirty="0"/>
          </a:p>
          <a:p>
            <a:pPr lvl="1"/>
            <a:r>
              <a:rPr lang="en-US" dirty="0"/>
              <a:t>Considered reasons why it is importance to understand the meaning of terms used in financial reporting.</a:t>
            </a:r>
          </a:p>
          <a:p>
            <a:pPr lvl="1"/>
            <a:endParaRPr lang="en-US" dirty="0"/>
          </a:p>
          <a:p>
            <a:pPr lvl="1"/>
            <a:r>
              <a:rPr lang="en-US" dirty="0"/>
              <a:t>Explored the importance of applying each term correctly in context of the main financial documents used.</a:t>
            </a:r>
          </a:p>
          <a:p>
            <a:pPr marL="342900" indent="-342900">
              <a:buFont typeface="Arial" panose="020B0604020202020204" pitchFamily="34" charset="0"/>
              <a:buChar char="•"/>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ACA04FBA-D1BF-4236-871B-B20FDAD5EC36}"/>
              </a:ext>
            </a:extLst>
          </p:cNvPr>
          <p:cNvSpPr txBox="1"/>
          <p:nvPr/>
        </p:nvSpPr>
        <p:spPr>
          <a:xfrm>
            <a:off x="2123728"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Common financial terms</a:t>
            </a:r>
          </a:p>
        </p:txBody>
      </p:sp>
      <p:sp>
        <p:nvSpPr>
          <p:cNvPr id="3075" name="Content Placeholder 2"/>
          <p:cNvSpPr>
            <a:spLocks noGrp="1"/>
          </p:cNvSpPr>
          <p:nvPr>
            <p:ph sz="quarter" idx="10"/>
          </p:nvPr>
        </p:nvSpPr>
        <p:spPr>
          <a:xfrm>
            <a:off x="457200" y="1587980"/>
            <a:ext cx="8229600" cy="4248000"/>
          </a:xfrm>
        </p:spPr>
        <p:txBody>
          <a:bodyPr/>
          <a:lstStyle/>
          <a:p>
            <a:pPr marL="0" indent="0"/>
            <a:r>
              <a:rPr lang="en-GB" b="1" dirty="0">
                <a:ea typeface="ＭＳ Ｐゴシック" pitchFamily="-105" charset="-128"/>
                <a:cs typeface="ＭＳ Ｐゴシック" pitchFamily="-105" charset="-128"/>
              </a:rPr>
              <a:t>Cupcake Pi</a:t>
            </a:r>
            <a:endParaRPr lang="en-GB" dirty="0">
              <a:ea typeface="ＭＳ Ｐゴシック" pitchFamily="-105" charset="-128"/>
              <a:cs typeface="ＭＳ Ｐゴシック" pitchFamily="-105" charset="-128"/>
            </a:endParaRPr>
          </a:p>
          <a:p>
            <a:pPr lvl="1"/>
            <a:r>
              <a:rPr lang="en-US" dirty="0"/>
              <a:t>Sole trader/founder is Sara, who owns and runs this business.</a:t>
            </a:r>
          </a:p>
          <a:p>
            <a:pPr lvl="1"/>
            <a:r>
              <a:rPr lang="en-US" dirty="0"/>
              <a:t>Sid: a master baker, is paid £20k per year to produce the cupcakes.</a:t>
            </a:r>
          </a:p>
          <a:p>
            <a:pPr lvl="1"/>
            <a:r>
              <a:rPr lang="en-US" dirty="0"/>
              <a:t>Sara: looks after the finances, sales and marketing, and pays herself  £20k per year.</a:t>
            </a:r>
          </a:p>
          <a:p>
            <a:pPr lvl="1"/>
            <a:endParaRPr lang="en-US"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2050" name="Picture 2">
            <a:extLst>
              <a:ext uri="{FF2B5EF4-FFF2-40B4-BE49-F238E27FC236}">
                <a16:creationId xmlns:a16="http://schemas.microsoft.com/office/drawing/2014/main" id="{CCB32AB6-2E3F-830A-13B8-929DB4CC6E7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986355" y="3762100"/>
            <a:ext cx="1682537" cy="19000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FF9AE59-284B-F428-2299-4AB8C1D200A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672023" y="3808495"/>
            <a:ext cx="1739738" cy="185363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D40B6DD7-5BE9-08C0-36DF-7C2E989033B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p:blipFill>
        <p:spPr bwMode="auto">
          <a:xfrm>
            <a:off x="3495336" y="3808495"/>
            <a:ext cx="1238227" cy="1853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976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Common financial terms –  accounting period</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Accounting period:</a:t>
            </a:r>
            <a:r>
              <a:rPr lang="en-US" dirty="0">
                <a:ea typeface="ＭＳ Ｐゴシック" pitchFamily="-105" charset="-128"/>
                <a:cs typeface="ＭＳ Ｐゴシック" pitchFamily="-105" charset="-128"/>
              </a:rPr>
              <a:t> the timeframe of the set of accounts to be reported on.</a:t>
            </a:r>
          </a:p>
          <a:p>
            <a:pPr marL="0" lvl="1" indent="0">
              <a:buNone/>
            </a:pPr>
            <a:endParaRPr lang="en-US" b="1" dirty="0"/>
          </a:p>
          <a:p>
            <a:pPr marL="0" lvl="1" indent="0">
              <a:buNone/>
            </a:pPr>
            <a:r>
              <a:rPr lang="en-US" b="1" dirty="0"/>
              <a:t>Cupcake Pi</a:t>
            </a:r>
          </a:p>
          <a:p>
            <a:pPr lvl="1"/>
            <a:r>
              <a:rPr lang="en-US" b="1" dirty="0"/>
              <a:t>Annual accounting period</a:t>
            </a:r>
            <a:endParaRPr lang="en-US" dirty="0"/>
          </a:p>
          <a:p>
            <a:pPr lvl="4">
              <a:buClr>
                <a:srgbClr val="0070C0"/>
              </a:buClr>
              <a:buFont typeface="Arial" panose="020B0604020202020204" pitchFamily="34" charset="0"/>
              <a:buChar char="‒"/>
            </a:pPr>
            <a:r>
              <a:rPr lang="en-US" sz="2000" dirty="0"/>
              <a:t>Start date 01/01/20XX.</a:t>
            </a:r>
          </a:p>
          <a:p>
            <a:pPr lvl="4">
              <a:buClr>
                <a:srgbClr val="0070C0"/>
              </a:buClr>
              <a:buFont typeface="Arial" panose="020B0604020202020204" pitchFamily="34" charset="0"/>
              <a:buChar char="‒"/>
            </a:pPr>
            <a:r>
              <a:rPr lang="en-US" sz="2000" dirty="0"/>
              <a:t>Financial year ends 31/12/20XX.</a:t>
            </a:r>
          </a:p>
          <a:p>
            <a:pPr lvl="4">
              <a:buClr>
                <a:srgbClr val="0070C0"/>
              </a:buClr>
              <a:buFont typeface="Arial" panose="020B0604020202020204" pitchFamily="34" charset="0"/>
              <a:buChar char="‒"/>
            </a:pPr>
            <a:r>
              <a:rPr lang="en-US" sz="2000" dirty="0"/>
              <a:t>12-month/annual accounting period.</a:t>
            </a:r>
          </a:p>
          <a:p>
            <a:pPr lvl="1">
              <a:buClr>
                <a:srgbClr val="0070C0"/>
              </a:buClr>
              <a:buFont typeface="Arial" panose="020B0604020202020204" pitchFamily="34" charset="0"/>
              <a:buChar char="‒"/>
            </a:pPr>
            <a:endParaRPr lang="en-US" sz="1800" dirty="0"/>
          </a:p>
          <a:p>
            <a:pPr marL="0" lvl="1" indent="0">
              <a:buNone/>
            </a:pP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 name="Picture 6">
            <a:extLst>
              <a:ext uri="{FF2B5EF4-FFF2-40B4-BE49-F238E27FC236}">
                <a16:creationId xmlns:a16="http://schemas.microsoft.com/office/drawing/2014/main" id="{58117AA1-0044-7FCD-02D7-F6FA0FD1DB6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580112" y="2204864"/>
            <a:ext cx="2304256" cy="3168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070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sales turnover/revenues</a:t>
            </a:r>
          </a:p>
        </p:txBody>
      </p:sp>
      <p:sp>
        <p:nvSpPr>
          <p:cNvPr id="3" name="Content Placeholder 2"/>
          <p:cNvSpPr>
            <a:spLocks noGrp="1"/>
          </p:cNvSpPr>
          <p:nvPr>
            <p:ph sz="quarter" idx="10"/>
          </p:nvPr>
        </p:nvSpPr>
        <p:spPr>
          <a:xfrm>
            <a:off x="467544" y="1582496"/>
            <a:ext cx="8568952" cy="4248000"/>
          </a:xfrm>
        </p:spPr>
        <p:txBody>
          <a:bodyPr/>
          <a:lstStyle/>
          <a:p>
            <a:pPr marL="0" lvl="1" indent="0">
              <a:spcBef>
                <a:spcPts val="0"/>
              </a:spcBef>
              <a:spcAft>
                <a:spcPts val="0"/>
              </a:spcAft>
              <a:buNone/>
            </a:pPr>
            <a:r>
              <a:rPr lang="en-US" b="1" dirty="0">
                <a:ea typeface="ＭＳ Ｐゴシック" pitchFamily="-105" charset="-128"/>
                <a:cs typeface="ＭＳ Ｐゴシック" pitchFamily="-105" charset="-128"/>
              </a:rPr>
              <a:t>Sales turnover/revenues</a:t>
            </a:r>
            <a:r>
              <a:rPr lang="en-US" dirty="0">
                <a:ea typeface="ＭＳ Ｐゴシック" pitchFamily="-105" charset="-128"/>
                <a:cs typeface="ＭＳ Ｐゴシック" pitchFamily="-105" charset="-128"/>
              </a:rPr>
              <a:t> both mean the money that comes into a business as a result of trading activities – selling products or services. The business </a:t>
            </a:r>
            <a:r>
              <a:rPr lang="en-US" b="1" dirty="0">
                <a:ea typeface="ＭＳ Ｐゴシック" pitchFamily="-105" charset="-128"/>
                <a:cs typeface="ＭＳ Ｐゴシック" pitchFamily="-105" charset="-128"/>
              </a:rPr>
              <a:t>income </a:t>
            </a:r>
            <a:r>
              <a:rPr lang="en-US" dirty="0">
                <a:ea typeface="ＭＳ Ｐゴシック" pitchFamily="-105" charset="-128"/>
                <a:cs typeface="ＭＳ Ｐゴシック" pitchFamily="-105" charset="-128"/>
              </a:rPr>
              <a:t>stream.</a:t>
            </a:r>
          </a:p>
          <a:p>
            <a:pPr marL="0" lvl="1" indent="0">
              <a:spcBef>
                <a:spcPts val="0"/>
              </a:spcBef>
              <a:spcAft>
                <a:spcPts val="0"/>
              </a:spcAft>
              <a:buNone/>
            </a:pPr>
            <a:endParaRPr lang="en-US" b="1" dirty="0"/>
          </a:p>
          <a:p>
            <a:pPr marL="0" lvl="1" indent="0">
              <a:spcBef>
                <a:spcPts val="0"/>
              </a:spcBef>
              <a:spcAft>
                <a:spcPts val="0"/>
              </a:spcAft>
              <a:buNone/>
            </a:pPr>
            <a:r>
              <a:rPr lang="en-US" b="1" dirty="0"/>
              <a:t>Cupcake Pi: Income</a:t>
            </a:r>
          </a:p>
          <a:p>
            <a:pPr marL="0" lvl="1" indent="0">
              <a:spcBef>
                <a:spcPts val="0"/>
              </a:spcBef>
              <a:spcAft>
                <a:spcPts val="0"/>
              </a:spcAft>
              <a:buNone/>
            </a:pPr>
            <a:endParaRPr lang="en-US" b="1" dirty="0"/>
          </a:p>
          <a:p>
            <a:pPr marL="0" lvl="1" indent="0">
              <a:spcBef>
                <a:spcPts val="0"/>
              </a:spcBef>
              <a:spcAft>
                <a:spcPts val="0"/>
              </a:spcAft>
              <a:buNone/>
            </a:pPr>
            <a:r>
              <a:rPr lang="en-US" b="1" dirty="0"/>
              <a:t>Sales revenues</a:t>
            </a:r>
            <a:r>
              <a:rPr lang="en-US" dirty="0"/>
              <a:t>:</a:t>
            </a:r>
          </a:p>
          <a:p>
            <a:pPr lvl="1">
              <a:spcBef>
                <a:spcPts val="600"/>
              </a:spcBef>
              <a:spcAft>
                <a:spcPts val="600"/>
              </a:spcAft>
            </a:pPr>
            <a:r>
              <a:rPr lang="en-US" dirty="0"/>
              <a:t>Sales levels steady at £14,000 per month.</a:t>
            </a:r>
          </a:p>
          <a:p>
            <a:pPr lvl="1">
              <a:spcBef>
                <a:spcPts val="600"/>
              </a:spcBef>
              <a:spcAft>
                <a:spcPts val="600"/>
              </a:spcAft>
            </a:pPr>
            <a:endParaRPr lang="en-US" dirty="0"/>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dirty="0"/>
              <a:t>Sara creates an </a:t>
            </a:r>
            <a:r>
              <a:rPr lang="en-US" b="1" dirty="0"/>
              <a:t>income statement </a:t>
            </a:r>
            <a:r>
              <a:rPr lang="en-US" dirty="0"/>
              <a:t>for the year and records </a:t>
            </a:r>
            <a:r>
              <a:rPr lang="en-US" b="1" dirty="0"/>
              <a:t>sales revenues</a:t>
            </a:r>
            <a:r>
              <a:rPr lang="en-US" dirty="0"/>
              <a:t>.</a:t>
            </a:r>
            <a:endParaRPr lang="en-US"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305775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a:t>
            </a:r>
          </a:p>
        </p:txBody>
      </p:sp>
      <p:sp>
        <p:nvSpPr>
          <p:cNvPr id="3" name="Content Placeholder 2"/>
          <p:cNvSpPr>
            <a:spLocks noGrp="1"/>
          </p:cNvSpPr>
          <p:nvPr>
            <p:ph sz="quarter" idx="10"/>
          </p:nvPr>
        </p:nvSpPr>
        <p:spPr/>
        <p:txBody>
          <a:bodyPr/>
          <a:lstStyle/>
          <a:p>
            <a:r>
              <a:rPr lang="en-US" dirty="0"/>
              <a:t>The </a:t>
            </a:r>
            <a:r>
              <a:rPr lang="en-US" b="1" dirty="0"/>
              <a:t>income statement</a:t>
            </a:r>
            <a:r>
              <a:rPr lang="en-US" dirty="0"/>
              <a:t> is a financial document that shows the </a:t>
            </a:r>
            <a:r>
              <a:rPr lang="en-US" b="1" dirty="0"/>
              <a:t>income</a:t>
            </a:r>
            <a:r>
              <a:rPr lang="en-US" dirty="0"/>
              <a:t> and </a:t>
            </a:r>
            <a:r>
              <a:rPr lang="en-US" b="1" dirty="0"/>
              <a:t>expenditure</a:t>
            </a:r>
            <a:r>
              <a:rPr lang="en-US" dirty="0"/>
              <a:t> of a business to see if it is making a trading </a:t>
            </a:r>
            <a:r>
              <a:rPr lang="en-US" b="1" dirty="0"/>
              <a:t>profit or loss</a:t>
            </a:r>
            <a:r>
              <a:rPr lang="en-US" dirty="0"/>
              <a:t> for an </a:t>
            </a:r>
            <a:r>
              <a:rPr lang="en-US" b="1" dirty="0"/>
              <a:t>accounting period</a:t>
            </a:r>
            <a:r>
              <a:rPr lang="en-US" dirty="0"/>
              <a:t>.</a:t>
            </a:r>
          </a:p>
          <a:p>
            <a:r>
              <a:rPr lang="en-US" sz="1800" b="1" dirty="0"/>
              <a:t>Cupcake Pi: Income Statement 1</a:t>
            </a:r>
            <a:r>
              <a:rPr lang="en-US" sz="1800" b="1" baseline="30000" dirty="0"/>
              <a:t>st</a:t>
            </a:r>
            <a:r>
              <a:rPr lang="en-US" sz="1800" b="1" dirty="0"/>
              <a:t> Jan 20X2 - 31</a:t>
            </a:r>
            <a:r>
              <a:rPr lang="en-US" sz="1800" b="1" baseline="30000" dirty="0"/>
              <a:t>st</a:t>
            </a:r>
            <a:r>
              <a:rPr lang="en-US" sz="1800" b="1" dirty="0"/>
              <a:t> Dec 20X2</a:t>
            </a:r>
          </a:p>
          <a:p>
            <a:endParaRPr lang="en-US" sz="1800" b="1" dirty="0"/>
          </a:p>
          <a:p>
            <a:endParaRPr lang="en-US" sz="1800" b="1" dirty="0"/>
          </a:p>
          <a:p>
            <a:endParaRPr lang="en-US" sz="1800" b="1" dirty="0"/>
          </a:p>
          <a:p>
            <a:r>
              <a:rPr lang="en-US" dirty="0"/>
              <a:t>Sara needs to present a set of financial reporting documents at the end of every trading year. The first of these is the </a:t>
            </a:r>
            <a:r>
              <a:rPr lang="en-US" b="1" dirty="0"/>
              <a:t>income statement</a:t>
            </a:r>
            <a:r>
              <a:rPr lang="en-US" dirty="0"/>
              <a:t>.</a:t>
            </a:r>
            <a:endParaRPr lang="en-US" b="1" dirty="0"/>
          </a:p>
          <a:p>
            <a:endParaRPr lang="en-US" sz="1800" b="1" dirty="0"/>
          </a:p>
        </p:txBody>
      </p:sp>
      <p:graphicFrame>
        <p:nvGraphicFramePr>
          <p:cNvPr id="4" name="Table 3"/>
          <p:cNvGraphicFramePr>
            <a:graphicFrameLocks noGrp="1"/>
          </p:cNvGraphicFramePr>
          <p:nvPr>
            <p:extLst>
              <p:ext uri="{D42A27DB-BD31-4B8C-83A1-F6EECF244321}">
                <p14:modId xmlns:p14="http://schemas.microsoft.com/office/powerpoint/2010/main" val="1484955860"/>
              </p:ext>
            </p:extLst>
          </p:nvPr>
        </p:nvGraphicFramePr>
        <p:xfrm>
          <a:off x="457200" y="3140968"/>
          <a:ext cx="7492624" cy="1635760"/>
        </p:xfrm>
        <a:graphic>
          <a:graphicData uri="http://schemas.openxmlformats.org/drawingml/2006/table">
            <a:tbl>
              <a:tblPr firstRow="1" bandRow="1">
                <a:tableStyleId>{5A111915-BE36-4E01-A7E5-04B1672EAD32}</a:tableStyleId>
              </a:tblPr>
              <a:tblGrid>
                <a:gridCol w="3747172">
                  <a:extLst>
                    <a:ext uri="{9D8B030D-6E8A-4147-A177-3AD203B41FA5}">
                      <a16:colId xmlns:a16="http://schemas.microsoft.com/office/drawing/2014/main" val="501408327"/>
                    </a:ext>
                  </a:extLst>
                </a:gridCol>
                <a:gridCol w="1248484">
                  <a:extLst>
                    <a:ext uri="{9D8B030D-6E8A-4147-A177-3AD203B41FA5}">
                      <a16:colId xmlns:a16="http://schemas.microsoft.com/office/drawing/2014/main" val="20001"/>
                    </a:ext>
                  </a:extLst>
                </a:gridCol>
                <a:gridCol w="1248484">
                  <a:extLst>
                    <a:ext uri="{9D8B030D-6E8A-4147-A177-3AD203B41FA5}">
                      <a16:colId xmlns:a16="http://schemas.microsoft.com/office/drawing/2014/main" val="2057428474"/>
                    </a:ext>
                  </a:extLst>
                </a:gridCol>
                <a:gridCol w="1248484">
                  <a:extLst>
                    <a:ext uri="{9D8B030D-6E8A-4147-A177-3AD203B41FA5}">
                      <a16:colId xmlns:a16="http://schemas.microsoft.com/office/drawing/2014/main" val="2343483280"/>
                    </a:ext>
                  </a:extLst>
                </a:gridCol>
              </a:tblGrid>
              <a:tr h="0">
                <a:tc gridSpan="4">
                  <a:txBody>
                    <a:bodyPr/>
                    <a:lstStyle/>
                    <a:p>
                      <a:pPr lvl="0">
                        <a:lnSpc>
                          <a:spcPts val="2000"/>
                        </a:lnSpc>
                      </a:pPr>
                      <a:r>
                        <a:rPr lang="en-US" sz="1800" dirty="0">
                          <a:solidFill>
                            <a:srgbClr val="000000"/>
                          </a:solidFill>
                        </a:rPr>
                        <a:t>Income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lvl="0">
                        <a:lnSpc>
                          <a:spcPts val="2000"/>
                        </a:lnSpc>
                      </a:pPr>
                      <a:r>
                        <a:rPr lang="en-US" sz="1800" dirty="0">
                          <a:solidFill>
                            <a:srgbClr val="000000"/>
                          </a:solidFill>
                        </a:rPr>
                        <a:t>Example</a:t>
                      </a:r>
                      <a:r>
                        <a:rPr lang="en-US" sz="1800" baseline="0" dirty="0">
                          <a:solidFill>
                            <a:srgbClr val="000000"/>
                          </a:solidFill>
                        </a:rPr>
                        <a:t> heading</a:t>
                      </a:r>
                      <a:endParaRPr lang="en-US" sz="1800" dirty="0">
                        <a:solidFill>
                          <a:srgbClr val="000000"/>
                        </a:solidFill>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hMerge="1">
                  <a:txBody>
                    <a:bodyPr/>
                    <a:lstStyle/>
                    <a:p>
                      <a:pPr lvl="0">
                        <a:lnSpc>
                          <a:spcPts val="2000"/>
                        </a:lnSpc>
                      </a:pPr>
                      <a:endParaRPr lang="en-US" sz="16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lvl="0">
                        <a:lnSpc>
                          <a:spcPts val="2000"/>
                        </a:lnSpc>
                      </a:pPr>
                      <a:endParaRPr lang="en-US" sz="16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000">
                <a:tc>
                  <a:txBody>
                    <a:bodyPr/>
                    <a:lstStyle/>
                    <a:p>
                      <a:pPr lvl="0" algn="l">
                        <a:lnSpc>
                          <a:spcPts val="2000"/>
                        </a:lnSpc>
                      </a:pPr>
                      <a:r>
                        <a:rPr lang="en-US" sz="1800" b="1" dirty="0"/>
                        <a:t>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ts val="2000"/>
                        </a:lnSpc>
                      </a:pPr>
                      <a:r>
                        <a:rPr lang="en-US" sz="1800" dirty="0"/>
                        <a:t>Monthly Sales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ts val="2000"/>
                        </a:lnSpc>
                      </a:pPr>
                      <a:r>
                        <a:rPr lang="en-US" sz="1800" dirty="0"/>
                        <a:t>No. of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ts val="2000"/>
                        </a:lnSpc>
                      </a:pPr>
                      <a:r>
                        <a:rPr lang="en-US" sz="1800" dirty="0"/>
                        <a:t>Total sales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24000">
                <a:tc>
                  <a:txBody>
                    <a:bodyPr/>
                    <a:lstStyle/>
                    <a:p>
                      <a:pPr lvl="0" algn="l">
                        <a:lnSpc>
                          <a:spcPts val="2000"/>
                        </a:lnSpc>
                      </a:pPr>
                      <a:r>
                        <a:rPr lang="en-US" sz="1800" dirty="0"/>
                        <a:t>Supermarket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24000">
                <a:tc>
                  <a:txBody>
                    <a:bodyPr/>
                    <a:lstStyle/>
                    <a:p>
                      <a:pPr lvl="0" algn="l">
                        <a:lnSpc>
                          <a:spcPts val="2000"/>
                        </a:lnSpc>
                      </a:pPr>
                      <a:r>
                        <a:rPr lang="en-US" sz="1800" dirty="0"/>
                        <a:t>Total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061524579"/>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Common financial terms – costs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The </a:t>
            </a:r>
            <a:r>
              <a:rPr lang="en-US" b="1" dirty="0">
                <a:ea typeface="ＭＳ Ｐゴシック" pitchFamily="-105" charset="-128"/>
                <a:cs typeface="ＭＳ Ｐゴシック" pitchFamily="-105" charset="-128"/>
              </a:rPr>
              <a:t>costs</a:t>
            </a:r>
            <a:r>
              <a:rPr lang="en-US" dirty="0">
                <a:ea typeface="ＭＳ Ｐゴシック" pitchFamily="-105" charset="-128"/>
                <a:cs typeface="ＭＳ Ｐゴシック" pitchFamily="-105" charset="-128"/>
              </a:rPr>
              <a:t> of a business are its expenses or expenditure </a:t>
            </a:r>
            <a:r>
              <a:rPr lang="en-US" dirty="0"/>
              <a:t>–</a:t>
            </a:r>
            <a:r>
              <a:rPr lang="en-US" dirty="0">
                <a:ea typeface="ＭＳ Ｐゴシック" pitchFamily="-105" charset="-128"/>
                <a:cs typeface="ＭＳ Ｐゴシック" pitchFamily="-105" charset="-128"/>
              </a:rPr>
              <a:t> money going out.  The money it spends to keep business operations going. </a:t>
            </a:r>
          </a:p>
          <a:p>
            <a:r>
              <a:rPr lang="en-US" dirty="0">
                <a:ea typeface="ＭＳ Ｐゴシック" pitchFamily="-105" charset="-128"/>
                <a:cs typeface="ＭＳ Ｐゴシック" pitchFamily="-105" charset="-128"/>
              </a:rPr>
              <a:t>There are two type of </a:t>
            </a:r>
            <a:r>
              <a:rPr lang="en-US" b="1" dirty="0">
                <a:ea typeface="ＭＳ Ｐゴシック" pitchFamily="-105" charset="-128"/>
                <a:cs typeface="ＭＳ Ｐゴシック" pitchFamily="-105" charset="-128"/>
              </a:rPr>
              <a:t>costs</a:t>
            </a:r>
            <a:r>
              <a:rPr lang="en-US" dirty="0">
                <a:ea typeface="ＭＳ Ｐゴシック" pitchFamily="-105" charset="-128"/>
                <a:cs typeface="ＭＳ Ｐゴシック" pitchFamily="-105" charset="-128"/>
              </a:rPr>
              <a:t>:</a:t>
            </a:r>
            <a:endParaRPr lang="en-US" b="1" dirty="0"/>
          </a:p>
          <a:p>
            <a:pPr lvl="1">
              <a:spcBef>
                <a:spcPts val="0"/>
              </a:spcBef>
              <a:spcAft>
                <a:spcPts val="0"/>
              </a:spcAft>
            </a:pPr>
            <a:r>
              <a:rPr lang="en-US" b="1" dirty="0"/>
              <a:t>Fixed costs: </a:t>
            </a:r>
            <a:r>
              <a:rPr lang="en-US" dirty="0"/>
              <a:t>never change no matter how</a:t>
            </a:r>
          </a:p>
          <a:p>
            <a:pPr marL="0" lvl="1" indent="0">
              <a:spcBef>
                <a:spcPts val="0"/>
              </a:spcBef>
              <a:spcAft>
                <a:spcPts val="0"/>
              </a:spcAft>
              <a:buNone/>
            </a:pPr>
            <a:r>
              <a:rPr lang="en-US" dirty="0"/>
              <a:t>   many units (cupcakes) are produced,</a:t>
            </a:r>
          </a:p>
          <a:p>
            <a:pPr marL="0" lvl="1" indent="0">
              <a:spcBef>
                <a:spcPts val="0"/>
              </a:spcBef>
              <a:spcAft>
                <a:spcPts val="0"/>
              </a:spcAft>
              <a:buNone/>
            </a:pPr>
            <a:r>
              <a:rPr lang="en-US" dirty="0"/>
              <a:t>   </a:t>
            </a:r>
            <a:r>
              <a:rPr lang="en-US" dirty="0" err="1"/>
              <a:t>eg</a:t>
            </a:r>
            <a:r>
              <a:rPr lang="en-US" dirty="0"/>
              <a:t> rent, van lease.</a:t>
            </a:r>
          </a:p>
          <a:p>
            <a:pPr marL="0" lvl="1" indent="0">
              <a:spcBef>
                <a:spcPts val="0"/>
              </a:spcBef>
              <a:spcAft>
                <a:spcPts val="0"/>
              </a:spcAft>
              <a:buNone/>
            </a:pPr>
            <a:endParaRPr lang="en-US" dirty="0"/>
          </a:p>
          <a:p>
            <a:pPr lvl="1">
              <a:spcBef>
                <a:spcPts val="0"/>
              </a:spcBef>
              <a:spcAft>
                <a:spcPts val="0"/>
              </a:spcAft>
            </a:pPr>
            <a:r>
              <a:rPr lang="en-US" b="1" dirty="0"/>
              <a:t>Variable costs: </a:t>
            </a:r>
            <a:r>
              <a:rPr lang="en-US" dirty="0"/>
              <a:t>change with the number of</a:t>
            </a:r>
          </a:p>
          <a:p>
            <a:pPr marL="0" lvl="1" indent="0">
              <a:spcBef>
                <a:spcPts val="0"/>
              </a:spcBef>
              <a:spcAft>
                <a:spcPts val="0"/>
              </a:spcAft>
              <a:buNone/>
            </a:pPr>
            <a:r>
              <a:rPr lang="en-US" dirty="0"/>
              <a:t>   units (cupcakes) produced, </a:t>
            </a:r>
            <a:r>
              <a:rPr lang="en-US" dirty="0" err="1"/>
              <a:t>eg</a:t>
            </a:r>
            <a:r>
              <a:rPr lang="en-US" dirty="0"/>
              <a:t> raw materials</a:t>
            </a:r>
          </a:p>
          <a:p>
            <a:pPr marL="0" lvl="1" indent="0">
              <a:spcBef>
                <a:spcPts val="0"/>
              </a:spcBef>
              <a:spcAft>
                <a:spcPts val="0"/>
              </a:spcAft>
              <a:buNone/>
            </a:pPr>
            <a:r>
              <a:rPr lang="en-US" dirty="0"/>
              <a:t>   (ingredients), paper cases, packaging.</a:t>
            </a:r>
          </a:p>
          <a:p>
            <a:pPr marL="0" lvl="1" indent="0">
              <a:spcBef>
                <a:spcPts val="0"/>
              </a:spcBef>
              <a:spcAft>
                <a:spcPts val="0"/>
              </a:spcAft>
              <a:buNone/>
            </a:pPr>
            <a:endParaRPr lang="en-US" dirty="0"/>
          </a:p>
          <a:p>
            <a:pPr marL="0" lvl="1" indent="0">
              <a:spcBef>
                <a:spcPts val="0"/>
              </a:spcBef>
              <a:spcAft>
                <a:spcPts val="0"/>
              </a:spcAft>
              <a:buNone/>
            </a:pPr>
            <a:r>
              <a:rPr lang="en-US" dirty="0"/>
              <a:t>Managing the </a:t>
            </a:r>
            <a:r>
              <a:rPr lang="en-US" b="1" dirty="0"/>
              <a:t>costs</a:t>
            </a:r>
            <a:r>
              <a:rPr lang="en-US" dirty="0"/>
              <a:t> of the business is important to ensure </a:t>
            </a:r>
            <a:r>
              <a:rPr lang="en-US" b="1" dirty="0"/>
              <a:t>profits</a:t>
            </a:r>
            <a:r>
              <a:rPr lang="en-US" dirty="0"/>
              <a:t> are made.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99C15CEB-F261-33A3-EE89-8C6D03EC69C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81707" y="2343211"/>
            <a:ext cx="3120082" cy="2171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542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income statement (1)</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US" b="1" dirty="0">
                <a:ea typeface="ＭＳ Ｐゴシック" pitchFamily="-105" charset="-128"/>
                <a:cs typeface="ＭＳ Ｐゴシック" pitchFamily="-105" charset="-128"/>
              </a:rPr>
              <a:t>Costs/expenditure/overheads</a:t>
            </a:r>
            <a:r>
              <a:rPr lang="en-US" dirty="0">
                <a:ea typeface="ＭＳ Ｐゴシック" pitchFamily="-105" charset="-128"/>
                <a:cs typeface="ＭＳ Ｐゴシック" pitchFamily="-105" charset="-128"/>
              </a:rPr>
              <a:t> are all used to describe the </a:t>
            </a:r>
            <a:r>
              <a:rPr lang="en-US" b="1" dirty="0">
                <a:ea typeface="ＭＳ Ｐゴシック" pitchFamily="-105" charset="-128"/>
                <a:cs typeface="ＭＳ Ｐゴシック" pitchFamily="-105" charset="-128"/>
              </a:rPr>
              <a:t>expenses</a:t>
            </a:r>
            <a:r>
              <a:rPr lang="en-US" dirty="0">
                <a:ea typeface="ＭＳ Ｐゴシック" pitchFamily="-105" charset="-128"/>
                <a:cs typeface="ＭＳ Ｐゴシック" pitchFamily="-105" charset="-128"/>
              </a:rPr>
              <a:t> of a business. </a:t>
            </a:r>
          </a:p>
          <a:p>
            <a:pPr marL="0" lvl="1" indent="0">
              <a:buNone/>
            </a:pPr>
            <a:r>
              <a:rPr lang="en-GB" dirty="0"/>
              <a:t>The </a:t>
            </a:r>
            <a:r>
              <a:rPr lang="en-GB" b="1" dirty="0"/>
              <a:t>income statement</a:t>
            </a:r>
            <a:r>
              <a:rPr lang="en-GB" dirty="0"/>
              <a:t> allocates </a:t>
            </a:r>
            <a:r>
              <a:rPr lang="en-GB" b="1" dirty="0"/>
              <a:t>direct</a:t>
            </a:r>
            <a:r>
              <a:rPr lang="en-GB" dirty="0"/>
              <a:t> </a:t>
            </a:r>
            <a:r>
              <a:rPr lang="en-GB" b="1" dirty="0"/>
              <a:t>costs of sales </a:t>
            </a:r>
            <a:r>
              <a:rPr lang="en-GB" dirty="0"/>
              <a:t>to a specific section in the document.  </a:t>
            </a:r>
          </a:p>
          <a:p>
            <a:pPr marL="0" lvl="1" indent="0">
              <a:buNone/>
            </a:pPr>
            <a:endParaRPr lang="en-GB" dirty="0"/>
          </a:p>
          <a:p>
            <a:pPr marL="0" lvl="1" indent="0">
              <a:buNone/>
            </a:pPr>
            <a:r>
              <a:rPr lang="en-US" b="1" dirty="0"/>
              <a:t>Cupcake Pi –  </a:t>
            </a:r>
            <a:r>
              <a:rPr lang="en-US" b="1" dirty="0">
                <a:ea typeface="ＭＳ Ｐゴシック" pitchFamily="-105" charset="-128"/>
                <a:cs typeface="ＭＳ Ｐゴシック" pitchFamily="-105" charset="-128"/>
              </a:rPr>
              <a:t>direct costs </a:t>
            </a:r>
            <a:endParaRPr lang="en-US" b="1" dirty="0"/>
          </a:p>
          <a:p>
            <a:pPr lvl="1">
              <a:spcBef>
                <a:spcPts val="600"/>
              </a:spcBef>
              <a:spcAft>
                <a:spcPts val="600"/>
              </a:spcAft>
            </a:pPr>
            <a:r>
              <a:rPr lang="en-US" b="1" dirty="0"/>
              <a:t>Opening stock:</a:t>
            </a:r>
            <a:r>
              <a:rPr lang="en-US" dirty="0"/>
              <a:t> raw materials £8,000.</a:t>
            </a:r>
          </a:p>
          <a:p>
            <a:pPr lvl="1">
              <a:spcBef>
                <a:spcPts val="600"/>
              </a:spcBef>
              <a:spcAft>
                <a:spcPts val="600"/>
              </a:spcAft>
            </a:pPr>
            <a:r>
              <a:rPr lang="en-US" dirty="0"/>
              <a:t>Purchase of raw materials over the year £90,000.</a:t>
            </a:r>
          </a:p>
          <a:p>
            <a:pPr lvl="1">
              <a:spcBef>
                <a:spcPts val="600"/>
              </a:spcBef>
              <a:spcAft>
                <a:spcPts val="600"/>
              </a:spcAft>
            </a:pPr>
            <a:r>
              <a:rPr lang="en-US" dirty="0"/>
              <a:t>Less: £12,000 closing stock still held at </a:t>
            </a:r>
            <a:r>
              <a:rPr lang="en-US" b="1" dirty="0"/>
              <a:t>year end</a:t>
            </a:r>
            <a:r>
              <a:rPr lang="en-US" dirty="0"/>
              <a:t>.</a:t>
            </a:r>
            <a:endParaRPr lang="en-US" b="1" dirty="0"/>
          </a:p>
          <a:p>
            <a:pPr marL="0" lvl="1" indent="0">
              <a:spcBef>
                <a:spcPts val="600"/>
              </a:spcBef>
              <a:spcAft>
                <a:spcPts val="600"/>
              </a:spcAft>
              <a:buNone/>
            </a:pPr>
            <a:r>
              <a:rPr lang="en-US" dirty="0"/>
              <a:t>Cupcake Pi’s </a:t>
            </a:r>
            <a:r>
              <a:rPr lang="en-US" b="1" dirty="0"/>
              <a:t>direct costs for raw materials</a:t>
            </a:r>
            <a:r>
              <a:rPr lang="en-US" dirty="0"/>
              <a:t> is also a </a:t>
            </a:r>
            <a:r>
              <a:rPr lang="en-US" b="1" dirty="0"/>
              <a:t>variable cost</a:t>
            </a:r>
            <a:r>
              <a:rPr lang="en-US" dirty="0"/>
              <a:t>.</a:t>
            </a:r>
            <a:endParaRPr lang="en-US"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324133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5425</TotalTime>
  <Words>3439</Words>
  <Application>Microsoft Office PowerPoint</Application>
  <PresentationFormat>On-screen Show (4:3)</PresentationFormat>
  <Paragraphs>695</Paragraphs>
  <Slides>34</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Lucida Grande</vt:lpstr>
      <vt:lpstr>Times New Roman</vt:lpstr>
      <vt:lpstr>Default Design</vt:lpstr>
      <vt:lpstr>PowerPoint 1: Common terms in financial reporting documents</vt:lpstr>
      <vt:lpstr>Learning objectives</vt:lpstr>
      <vt:lpstr>Common terms in financial reporting</vt:lpstr>
      <vt:lpstr>Common financial terms</vt:lpstr>
      <vt:lpstr>Common financial terms –  accounting period</vt:lpstr>
      <vt:lpstr>Common financial terms –  sales turnover/revenues</vt:lpstr>
      <vt:lpstr>Common financial terms – income statement</vt:lpstr>
      <vt:lpstr>Common financial terms – costs</vt:lpstr>
      <vt:lpstr>Common financial terms –  income statement (1)</vt:lpstr>
      <vt:lpstr>Common financial terms – income statement (2)</vt:lpstr>
      <vt:lpstr>Common financial terms – gross profit</vt:lpstr>
      <vt:lpstr>Common financial terms –  other costs</vt:lpstr>
      <vt:lpstr>Common financial terms – income statement (1)</vt:lpstr>
      <vt:lpstr>Common financial terms – income statement (2)</vt:lpstr>
      <vt:lpstr>Common financial terms – net profit</vt:lpstr>
      <vt:lpstr>Common financial terms – income statement (3)</vt:lpstr>
      <vt:lpstr>Common financial terms – cash flow</vt:lpstr>
      <vt:lpstr>Common financial terms – cash flow Quarter 1 (1)</vt:lpstr>
      <vt:lpstr>Common financial terms -  cash flow Quarter 1 (2)</vt:lpstr>
      <vt:lpstr>Common financial terms – cash flow Quarter 1 (3)</vt:lpstr>
      <vt:lpstr>Common financial terms – cash flow v. profit (1)</vt:lpstr>
      <vt:lpstr>Common financial terms – cash flow v. profit (2)</vt:lpstr>
      <vt:lpstr>Common financial terms – balances</vt:lpstr>
      <vt:lpstr>Common financial terms – balance sheet: assets </vt:lpstr>
      <vt:lpstr>Common financial terms – balance sheet: assets </vt:lpstr>
      <vt:lpstr>Common financial terms – balance sheet: depreciation</vt:lpstr>
      <vt:lpstr>Common financial terms – balance sheet: assets </vt:lpstr>
      <vt:lpstr>Common financial terms – balance sheet: liabilities (1) </vt:lpstr>
      <vt:lpstr>Common financial terms – balance sheet: liabilities (2)</vt:lpstr>
      <vt:lpstr>Common financial terms – balance sheet: total assets </vt:lpstr>
      <vt:lpstr>Common financial terms – balance sheet: financed by </vt:lpstr>
      <vt:lpstr>Common financial terms –  retained profit</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483</cp:revision>
  <dcterms:created xsi:type="dcterms:W3CDTF">2013-05-28T00:38:54Z</dcterms:created>
  <dcterms:modified xsi:type="dcterms:W3CDTF">2022-08-30T15:50:37Z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