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7"/>
  </p:notesMasterIdLst>
  <p:handoutMasterIdLst>
    <p:handoutMasterId r:id="rId38"/>
  </p:handoutMasterIdLst>
  <p:sldIdLst>
    <p:sldId id="256" r:id="rId5"/>
    <p:sldId id="328" r:id="rId6"/>
    <p:sldId id="332" r:id="rId7"/>
    <p:sldId id="368" r:id="rId8"/>
    <p:sldId id="380" r:id="rId9"/>
    <p:sldId id="402" r:id="rId10"/>
    <p:sldId id="421" r:id="rId11"/>
    <p:sldId id="381" r:id="rId12"/>
    <p:sldId id="372" r:id="rId13"/>
    <p:sldId id="437" r:id="rId14"/>
    <p:sldId id="422" r:id="rId15"/>
    <p:sldId id="438" r:id="rId16"/>
    <p:sldId id="371" r:id="rId17"/>
    <p:sldId id="424" r:id="rId18"/>
    <p:sldId id="425" r:id="rId19"/>
    <p:sldId id="407" r:id="rId20"/>
    <p:sldId id="408" r:id="rId21"/>
    <p:sldId id="426" r:id="rId22"/>
    <p:sldId id="427" r:id="rId23"/>
    <p:sldId id="391" r:id="rId24"/>
    <p:sldId id="392" r:id="rId25"/>
    <p:sldId id="428" r:id="rId26"/>
    <p:sldId id="440" r:id="rId27"/>
    <p:sldId id="441" r:id="rId28"/>
    <p:sldId id="439" r:id="rId29"/>
    <p:sldId id="430" r:id="rId30"/>
    <p:sldId id="431" r:id="rId31"/>
    <p:sldId id="432" r:id="rId32"/>
    <p:sldId id="442" r:id="rId33"/>
    <p:sldId id="443" r:id="rId34"/>
    <p:sldId id="334" r:id="rId35"/>
    <p:sldId id="267" r:id="rId36"/>
  </p:sldIdLst>
  <p:sldSz cx="9144000" cy="6858000" type="screen4x3"/>
  <p:notesSz cx="6858000" cy="9144000"/>
  <p:custDataLst>
    <p:tags r:id="rId3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99"/>
    <a:srgbClr val="66FFFF"/>
    <a:srgbClr val="00FF99"/>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2092EE-FC8D-46E9-9F9F-B9B279FE9AB8}" v="51" dt="2022-08-30T08:07:10.171"/>
  </p1510:revLst>
</p1510:revInfo>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gs" Target="tags/tag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7C5DFE60-DDBC-4543-B398-B5400BF9A2F6}"/>
    <pc:docChg chg="undo custSel modSld">
      <pc:chgData name="Eve Thould" userId="38451c84653f422f" providerId="LiveId" clId="{7C5DFE60-DDBC-4543-B398-B5400BF9A2F6}" dt="2022-08-30T12:54:23.837" v="17" actId="33524"/>
      <pc:docMkLst>
        <pc:docMk/>
      </pc:docMkLst>
      <pc:sldChg chg="modSp mod">
        <pc:chgData name="Eve Thould" userId="38451c84653f422f" providerId="LiveId" clId="{7C5DFE60-DDBC-4543-B398-B5400BF9A2F6}" dt="2022-08-30T12:54:23.837" v="17" actId="33524"/>
        <pc:sldMkLst>
          <pc:docMk/>
          <pc:sldMk cId="2151247920" sldId="430"/>
        </pc:sldMkLst>
        <pc:spChg chg="mod">
          <ac:chgData name="Eve Thould" userId="38451c84653f422f" providerId="LiveId" clId="{7C5DFE60-DDBC-4543-B398-B5400BF9A2F6}" dt="2022-08-30T12:54:23.837" v="17" actId="33524"/>
          <ac:spMkLst>
            <pc:docMk/>
            <pc:sldMk cId="2151247920" sldId="430"/>
            <ac:spMk id="3" creationId="{00000000-0000-0000-0000-000000000000}"/>
          </ac:spMkLst>
        </pc:spChg>
      </pc:sldChg>
      <pc:sldChg chg="modSp mod">
        <pc:chgData name="Eve Thould" userId="38451c84653f422f" providerId="LiveId" clId="{7C5DFE60-DDBC-4543-B398-B5400BF9A2F6}" dt="2022-08-30T12:53:54.304" v="16" actId="20577"/>
        <pc:sldMkLst>
          <pc:docMk/>
          <pc:sldMk cId="1492466716" sldId="439"/>
        </pc:sldMkLst>
        <pc:spChg chg="mod">
          <ac:chgData name="Eve Thould" userId="38451c84653f422f" providerId="LiveId" clId="{7C5DFE60-DDBC-4543-B398-B5400BF9A2F6}" dt="2022-08-30T12:53:54.304" v="16" actId="20577"/>
          <ac:spMkLst>
            <pc:docMk/>
            <pc:sldMk cId="1492466716" sldId="439"/>
            <ac:spMk id="3" creationId="{00000000-0000-0000-0000-000000000000}"/>
          </ac:spMkLst>
        </pc:spChg>
      </pc:sldChg>
      <pc:sldChg chg="modSp mod">
        <pc:chgData name="Eve Thould" userId="38451c84653f422f" providerId="LiveId" clId="{7C5DFE60-DDBC-4543-B398-B5400BF9A2F6}" dt="2022-08-30T12:52:52.387" v="0" actId="403"/>
        <pc:sldMkLst>
          <pc:docMk/>
          <pc:sldMk cId="243957989" sldId="441"/>
        </pc:sldMkLst>
        <pc:spChg chg="mod">
          <ac:chgData name="Eve Thould" userId="38451c84653f422f" providerId="LiveId" clId="{7C5DFE60-DDBC-4543-B398-B5400BF9A2F6}" dt="2022-08-30T12:52:52.387" v="0" actId="403"/>
          <ac:spMkLst>
            <pc:docMk/>
            <pc:sldMk cId="243957989" sldId="441"/>
            <ac:spMk id="3" creationId="{00000000-0000-0000-0000-000000000000}"/>
          </ac:spMkLst>
        </pc:spChg>
      </pc:sldChg>
    </pc:docChg>
  </pc:docChgLst>
  <pc:docChgLst>
    <pc:chgData name="Eve Thould" userId="38451c84653f422f" providerId="LiveId" clId="{1D2092EE-FC8D-46E9-9F9F-B9B279FE9AB8}"/>
    <pc:docChg chg="undo custSel modSld">
      <pc:chgData name="Eve Thould" userId="38451c84653f422f" providerId="LiveId" clId="{1D2092EE-FC8D-46E9-9F9F-B9B279FE9AB8}" dt="2022-08-30T08:07:10.171" v="284" actId="1076"/>
      <pc:docMkLst>
        <pc:docMk/>
      </pc:docMkLst>
      <pc:sldChg chg="modSp mod">
        <pc:chgData name="Eve Thould" userId="38451c84653f422f" providerId="LiveId" clId="{1D2092EE-FC8D-46E9-9F9F-B9B279FE9AB8}" dt="2022-08-30T06:52:58.908" v="1" actId="1037"/>
        <pc:sldMkLst>
          <pc:docMk/>
          <pc:sldMk cId="0" sldId="256"/>
        </pc:sldMkLst>
        <pc:spChg chg="mod">
          <ac:chgData name="Eve Thould" userId="38451c84653f422f" providerId="LiveId" clId="{1D2092EE-FC8D-46E9-9F9F-B9B279FE9AB8}" dt="2022-08-30T06:52:58.908" v="1" actId="1037"/>
          <ac:spMkLst>
            <pc:docMk/>
            <pc:sldMk cId="0" sldId="256"/>
            <ac:spMk id="2053" creationId="{00000000-0000-0000-0000-000000000000}"/>
          </ac:spMkLst>
        </pc:spChg>
        <pc:spChg chg="mod">
          <ac:chgData name="Eve Thould" userId="38451c84653f422f" providerId="LiveId" clId="{1D2092EE-FC8D-46E9-9F9F-B9B279FE9AB8}" dt="2022-08-30T06:52:58.908" v="1" actId="1037"/>
          <ac:spMkLst>
            <pc:docMk/>
            <pc:sldMk cId="0" sldId="256"/>
            <ac:spMk id="2054" creationId="{00000000-0000-0000-0000-000000000000}"/>
          </ac:spMkLst>
        </pc:spChg>
      </pc:sldChg>
      <pc:sldChg chg="modSp mod">
        <pc:chgData name="Eve Thould" userId="38451c84653f422f" providerId="LiveId" clId="{1D2092EE-FC8D-46E9-9F9F-B9B279FE9AB8}" dt="2022-08-30T06:54:37.430" v="2" actId="20577"/>
        <pc:sldMkLst>
          <pc:docMk/>
          <pc:sldMk cId="0" sldId="328"/>
        </pc:sldMkLst>
        <pc:spChg chg="mod">
          <ac:chgData name="Eve Thould" userId="38451c84653f422f" providerId="LiveId" clId="{1D2092EE-FC8D-46E9-9F9F-B9B279FE9AB8}" dt="2022-08-30T06:54:37.430" v="2" actId="20577"/>
          <ac:spMkLst>
            <pc:docMk/>
            <pc:sldMk cId="0" sldId="328"/>
            <ac:spMk id="3075" creationId="{00000000-0000-0000-0000-000000000000}"/>
          </ac:spMkLst>
        </pc:spChg>
      </pc:sldChg>
      <pc:sldChg chg="modSp mod">
        <pc:chgData name="Eve Thould" userId="38451c84653f422f" providerId="LiveId" clId="{1D2092EE-FC8D-46E9-9F9F-B9B279FE9AB8}" dt="2022-08-30T06:54:54.160" v="9" actId="20577"/>
        <pc:sldMkLst>
          <pc:docMk/>
          <pc:sldMk cId="0" sldId="332"/>
        </pc:sldMkLst>
        <pc:spChg chg="mod">
          <ac:chgData name="Eve Thould" userId="38451c84653f422f" providerId="LiveId" clId="{1D2092EE-FC8D-46E9-9F9F-B9B279FE9AB8}" dt="2022-08-30T06:54:54.160" v="9" actId="20577"/>
          <ac:spMkLst>
            <pc:docMk/>
            <pc:sldMk cId="0" sldId="332"/>
            <ac:spMk id="3" creationId="{00000000-0000-0000-0000-000000000000}"/>
          </ac:spMkLst>
        </pc:spChg>
      </pc:sldChg>
      <pc:sldChg chg="modSp mod">
        <pc:chgData name="Eve Thould" userId="38451c84653f422f" providerId="LiveId" clId="{1D2092EE-FC8D-46E9-9F9F-B9B279FE9AB8}" dt="2022-08-30T07:10:36.171" v="264" actId="1076"/>
        <pc:sldMkLst>
          <pc:docMk/>
          <pc:sldMk cId="0" sldId="334"/>
        </pc:sldMkLst>
        <pc:spChg chg="mod">
          <ac:chgData name="Eve Thould" userId="38451c84653f422f" providerId="LiveId" clId="{1D2092EE-FC8D-46E9-9F9F-B9B279FE9AB8}" dt="2022-08-30T07:10:36.171" v="264" actId="1076"/>
          <ac:spMkLst>
            <pc:docMk/>
            <pc:sldMk cId="0" sldId="334"/>
            <ac:spMk id="3" creationId="{00000000-0000-0000-0000-000000000000}"/>
          </ac:spMkLst>
        </pc:spChg>
      </pc:sldChg>
      <pc:sldChg chg="modSp mod">
        <pc:chgData name="Eve Thould" userId="38451c84653f422f" providerId="LiveId" clId="{1D2092EE-FC8D-46E9-9F9F-B9B279FE9AB8}" dt="2022-08-30T06:55:20" v="16" actId="20577"/>
        <pc:sldMkLst>
          <pc:docMk/>
          <pc:sldMk cId="3408070394" sldId="368"/>
        </pc:sldMkLst>
        <pc:spChg chg="mod">
          <ac:chgData name="Eve Thould" userId="38451c84653f422f" providerId="LiveId" clId="{1D2092EE-FC8D-46E9-9F9F-B9B279FE9AB8}" dt="2022-08-30T06:55:01.467" v="11" actId="1038"/>
          <ac:spMkLst>
            <pc:docMk/>
            <pc:sldMk cId="3408070394" sldId="368"/>
            <ac:spMk id="2" creationId="{00000000-0000-0000-0000-000000000000}"/>
          </ac:spMkLst>
        </pc:spChg>
        <pc:spChg chg="mod">
          <ac:chgData name="Eve Thould" userId="38451c84653f422f" providerId="LiveId" clId="{1D2092EE-FC8D-46E9-9F9F-B9B279FE9AB8}" dt="2022-08-30T06:55:20" v="16" actId="20577"/>
          <ac:spMkLst>
            <pc:docMk/>
            <pc:sldMk cId="3408070394" sldId="368"/>
            <ac:spMk id="3" creationId="{00000000-0000-0000-0000-000000000000}"/>
          </ac:spMkLst>
        </pc:spChg>
      </pc:sldChg>
      <pc:sldChg chg="modSp mod modNotesTx">
        <pc:chgData name="Eve Thould" userId="38451c84653f422f" providerId="LiveId" clId="{1D2092EE-FC8D-46E9-9F9F-B9B279FE9AB8}" dt="2022-08-30T07:44:05.341" v="274" actId="14826"/>
        <pc:sldMkLst>
          <pc:docMk/>
          <pc:sldMk cId="3932542555" sldId="371"/>
        </pc:sldMkLst>
        <pc:spChg chg="mod">
          <ac:chgData name="Eve Thould" userId="38451c84653f422f" providerId="LiveId" clId="{1D2092EE-FC8D-46E9-9F9F-B9B279FE9AB8}" dt="2022-08-30T06:59:49.276" v="114" actId="1038"/>
          <ac:spMkLst>
            <pc:docMk/>
            <pc:sldMk cId="3932542555" sldId="371"/>
            <ac:spMk id="2" creationId="{00000000-0000-0000-0000-000000000000}"/>
          </ac:spMkLst>
        </pc:spChg>
        <pc:spChg chg="mod">
          <ac:chgData name="Eve Thould" userId="38451c84653f422f" providerId="LiveId" clId="{1D2092EE-FC8D-46E9-9F9F-B9B279FE9AB8}" dt="2022-08-30T07:00:06.240" v="119" actId="20577"/>
          <ac:spMkLst>
            <pc:docMk/>
            <pc:sldMk cId="3932542555" sldId="371"/>
            <ac:spMk id="3" creationId="{00000000-0000-0000-0000-000000000000}"/>
          </ac:spMkLst>
        </pc:spChg>
        <pc:picChg chg="mod">
          <ac:chgData name="Eve Thould" userId="38451c84653f422f" providerId="LiveId" clId="{1D2092EE-FC8D-46E9-9F9F-B9B279FE9AB8}" dt="2022-08-30T07:44:05.341" v="274" actId="14826"/>
          <ac:picMkLst>
            <pc:docMk/>
            <pc:sldMk cId="3932542555" sldId="371"/>
            <ac:picMk id="8194" creationId="{826CA442-6F1E-DF85-D1EE-FB8BBBB3410D}"/>
          </ac:picMkLst>
        </pc:picChg>
      </pc:sldChg>
      <pc:sldChg chg="modSp mod">
        <pc:chgData name="Eve Thould" userId="38451c84653f422f" providerId="LiveId" clId="{1D2092EE-FC8D-46E9-9F9F-B9B279FE9AB8}" dt="2022-08-30T07:43:15.068" v="270" actId="14826"/>
        <pc:sldMkLst>
          <pc:docMk/>
          <pc:sldMk cId="521964889" sldId="372"/>
        </pc:sldMkLst>
        <pc:spChg chg="mod">
          <ac:chgData name="Eve Thould" userId="38451c84653f422f" providerId="LiveId" clId="{1D2092EE-FC8D-46E9-9F9F-B9B279FE9AB8}" dt="2022-08-30T06:57:18.190" v="63" actId="1038"/>
          <ac:spMkLst>
            <pc:docMk/>
            <pc:sldMk cId="521964889" sldId="372"/>
            <ac:spMk id="2" creationId="{00000000-0000-0000-0000-000000000000}"/>
          </ac:spMkLst>
        </pc:spChg>
        <pc:spChg chg="mod">
          <ac:chgData name="Eve Thould" userId="38451c84653f422f" providerId="LiveId" clId="{1D2092EE-FC8D-46E9-9F9F-B9B279FE9AB8}" dt="2022-08-30T06:57:37.596" v="71" actId="1076"/>
          <ac:spMkLst>
            <pc:docMk/>
            <pc:sldMk cId="521964889" sldId="372"/>
            <ac:spMk id="3" creationId="{00000000-0000-0000-0000-000000000000}"/>
          </ac:spMkLst>
        </pc:spChg>
        <pc:picChg chg="mod">
          <ac:chgData name="Eve Thould" userId="38451c84653f422f" providerId="LiveId" clId="{1D2092EE-FC8D-46E9-9F9F-B9B279FE9AB8}" dt="2022-08-30T07:43:15.068" v="270" actId="14826"/>
          <ac:picMkLst>
            <pc:docMk/>
            <pc:sldMk cId="521964889" sldId="372"/>
            <ac:picMk id="4098" creationId="{048C0B81-62B2-47AD-B9F2-B06D3EA7D16F}"/>
          </ac:picMkLst>
        </pc:picChg>
      </pc:sldChg>
      <pc:sldChg chg="modSp mod">
        <pc:chgData name="Eve Thould" userId="38451c84653f422f" providerId="LiveId" clId="{1D2092EE-FC8D-46E9-9F9F-B9B279FE9AB8}" dt="2022-08-30T07:20:28.113" v="268" actId="14826"/>
        <pc:sldMkLst>
          <pc:docMk/>
          <pc:sldMk cId="2305775613" sldId="380"/>
        </pc:sldMkLst>
        <pc:spChg chg="mod">
          <ac:chgData name="Eve Thould" userId="38451c84653f422f" providerId="LiveId" clId="{1D2092EE-FC8D-46E9-9F9F-B9B279FE9AB8}" dt="2022-08-30T06:56:22.971" v="37" actId="1038"/>
          <ac:spMkLst>
            <pc:docMk/>
            <pc:sldMk cId="2305775613" sldId="380"/>
            <ac:spMk id="2" creationId="{00000000-0000-0000-0000-000000000000}"/>
          </ac:spMkLst>
        </pc:spChg>
        <pc:spChg chg="mod">
          <ac:chgData name="Eve Thould" userId="38451c84653f422f" providerId="LiveId" clId="{1D2092EE-FC8D-46E9-9F9F-B9B279FE9AB8}" dt="2022-08-30T06:56:22.971" v="37" actId="1038"/>
          <ac:spMkLst>
            <pc:docMk/>
            <pc:sldMk cId="2305775613" sldId="380"/>
            <ac:spMk id="3" creationId="{00000000-0000-0000-0000-000000000000}"/>
          </ac:spMkLst>
        </pc:spChg>
        <pc:picChg chg="mod">
          <ac:chgData name="Eve Thould" userId="38451c84653f422f" providerId="LiveId" clId="{1D2092EE-FC8D-46E9-9F9F-B9B279FE9AB8}" dt="2022-08-30T07:20:28.113" v="268" actId="14826"/>
          <ac:picMkLst>
            <pc:docMk/>
            <pc:sldMk cId="2305775613" sldId="380"/>
            <ac:picMk id="1026" creationId="{91F0DBBB-CDBF-86B9-55CA-6CD9D78D5DB8}"/>
          </ac:picMkLst>
        </pc:picChg>
      </pc:sldChg>
      <pc:sldChg chg="modSp mod">
        <pc:chgData name="Eve Thould" userId="38451c84653f422f" providerId="LiveId" clId="{1D2092EE-FC8D-46E9-9F9F-B9B279FE9AB8}" dt="2022-08-30T07:43:08.293" v="269" actId="14826"/>
        <pc:sldMkLst>
          <pc:docMk/>
          <pc:sldMk cId="132413301" sldId="381"/>
        </pc:sldMkLst>
        <pc:spChg chg="mod">
          <ac:chgData name="Eve Thould" userId="38451c84653f422f" providerId="LiveId" clId="{1D2092EE-FC8D-46E9-9F9F-B9B279FE9AB8}" dt="2022-08-30T06:56:31.371" v="42" actId="1038"/>
          <ac:spMkLst>
            <pc:docMk/>
            <pc:sldMk cId="132413301" sldId="381"/>
            <ac:spMk id="2" creationId="{00000000-0000-0000-0000-000000000000}"/>
          </ac:spMkLst>
        </pc:spChg>
        <pc:spChg chg="mod">
          <ac:chgData name="Eve Thould" userId="38451c84653f422f" providerId="LiveId" clId="{1D2092EE-FC8D-46E9-9F9F-B9B279FE9AB8}" dt="2022-08-30T06:57:10.978" v="60" actId="20577"/>
          <ac:spMkLst>
            <pc:docMk/>
            <pc:sldMk cId="132413301" sldId="381"/>
            <ac:spMk id="3" creationId="{00000000-0000-0000-0000-000000000000}"/>
          </ac:spMkLst>
        </pc:spChg>
        <pc:picChg chg="mod">
          <ac:chgData name="Eve Thould" userId="38451c84653f422f" providerId="LiveId" clId="{1D2092EE-FC8D-46E9-9F9F-B9B279FE9AB8}" dt="2022-08-30T07:43:08.293" v="269" actId="14826"/>
          <ac:picMkLst>
            <pc:docMk/>
            <pc:sldMk cId="132413301" sldId="381"/>
            <ac:picMk id="3074" creationId="{58D73EDF-527C-D7D8-DEDF-3923FF42A7D3}"/>
          </ac:picMkLst>
        </pc:picChg>
      </pc:sldChg>
      <pc:sldChg chg="modSp mod">
        <pc:chgData name="Eve Thould" userId="38451c84653f422f" providerId="LiveId" clId="{1D2092EE-FC8D-46E9-9F9F-B9B279FE9AB8}" dt="2022-08-30T07:03:10.875" v="184" actId="20577"/>
        <pc:sldMkLst>
          <pc:docMk/>
          <pc:sldMk cId="2560411685" sldId="391"/>
        </pc:sldMkLst>
        <pc:spChg chg="mod">
          <ac:chgData name="Eve Thould" userId="38451c84653f422f" providerId="LiveId" clId="{1D2092EE-FC8D-46E9-9F9F-B9B279FE9AB8}" dt="2022-08-30T07:03:10.875" v="184" actId="20577"/>
          <ac:spMkLst>
            <pc:docMk/>
            <pc:sldMk cId="2560411685" sldId="391"/>
            <ac:spMk id="3" creationId="{00000000-0000-0000-0000-000000000000}"/>
          </ac:spMkLst>
        </pc:spChg>
      </pc:sldChg>
      <pc:sldChg chg="modSp mod">
        <pc:chgData name="Eve Thould" userId="38451c84653f422f" providerId="LiveId" clId="{1D2092EE-FC8D-46E9-9F9F-B9B279FE9AB8}" dt="2022-08-30T07:44:37.873" v="278" actId="14826"/>
        <pc:sldMkLst>
          <pc:docMk/>
          <pc:sldMk cId="1244007476" sldId="392"/>
        </pc:sldMkLst>
        <pc:spChg chg="mod">
          <ac:chgData name="Eve Thould" userId="38451c84653f422f" providerId="LiveId" clId="{1D2092EE-FC8D-46E9-9F9F-B9B279FE9AB8}" dt="2022-08-30T07:03:22.563" v="188" actId="20577"/>
          <ac:spMkLst>
            <pc:docMk/>
            <pc:sldMk cId="1244007476" sldId="392"/>
            <ac:spMk id="3" creationId="{00000000-0000-0000-0000-000000000000}"/>
          </ac:spMkLst>
        </pc:spChg>
        <pc:picChg chg="mod">
          <ac:chgData name="Eve Thould" userId="38451c84653f422f" providerId="LiveId" clId="{1D2092EE-FC8D-46E9-9F9F-B9B279FE9AB8}" dt="2022-08-30T07:44:37.873" v="278" actId="14826"/>
          <ac:picMkLst>
            <pc:docMk/>
            <pc:sldMk cId="1244007476" sldId="392"/>
            <ac:picMk id="12290" creationId="{E07A34E6-F9BF-132D-03E6-0AE903199976}"/>
          </ac:picMkLst>
        </pc:picChg>
      </pc:sldChg>
      <pc:sldChg chg="modSp mod">
        <pc:chgData name="Eve Thould" userId="38451c84653f422f" providerId="LiveId" clId="{1D2092EE-FC8D-46E9-9F9F-B9B279FE9AB8}" dt="2022-08-30T07:20:16.002" v="267" actId="14826"/>
        <pc:sldMkLst>
          <pc:docMk/>
          <pc:sldMk cId="3851816413" sldId="402"/>
        </pc:sldMkLst>
        <pc:spChg chg="mod">
          <ac:chgData name="Eve Thould" userId="38451c84653f422f" providerId="LiveId" clId="{1D2092EE-FC8D-46E9-9F9F-B9B279FE9AB8}" dt="2022-08-30T06:56:17.512" v="36" actId="1038"/>
          <ac:spMkLst>
            <pc:docMk/>
            <pc:sldMk cId="3851816413" sldId="402"/>
            <ac:spMk id="2" creationId="{00000000-0000-0000-0000-000000000000}"/>
          </ac:spMkLst>
        </pc:spChg>
        <pc:spChg chg="mod">
          <ac:chgData name="Eve Thould" userId="38451c84653f422f" providerId="LiveId" clId="{1D2092EE-FC8D-46E9-9F9F-B9B279FE9AB8}" dt="2022-08-30T06:56:17.512" v="36" actId="1038"/>
          <ac:spMkLst>
            <pc:docMk/>
            <pc:sldMk cId="3851816413" sldId="402"/>
            <ac:spMk id="3" creationId="{00000000-0000-0000-0000-000000000000}"/>
          </ac:spMkLst>
        </pc:spChg>
        <pc:picChg chg="mod">
          <ac:chgData name="Eve Thould" userId="38451c84653f422f" providerId="LiveId" clId="{1D2092EE-FC8D-46E9-9F9F-B9B279FE9AB8}" dt="2022-08-30T07:20:16.002" v="267" actId="14826"/>
          <ac:picMkLst>
            <pc:docMk/>
            <pc:sldMk cId="3851816413" sldId="402"/>
            <ac:picMk id="2050" creationId="{3FA91A90-D24E-7F6A-B82A-E05872147B88}"/>
          </ac:picMkLst>
        </pc:picChg>
      </pc:sldChg>
      <pc:sldChg chg="modSp mod">
        <pc:chgData name="Eve Thould" userId="38451c84653f422f" providerId="LiveId" clId="{1D2092EE-FC8D-46E9-9F9F-B9B279FE9AB8}" dt="2022-08-30T07:44:20.514" v="276" actId="14826"/>
        <pc:sldMkLst>
          <pc:docMk/>
          <pc:sldMk cId="3091236737" sldId="407"/>
        </pc:sldMkLst>
        <pc:spChg chg="mod">
          <ac:chgData name="Eve Thould" userId="38451c84653f422f" providerId="LiveId" clId="{1D2092EE-FC8D-46E9-9F9F-B9B279FE9AB8}" dt="2022-08-30T07:01:50.256" v="144" actId="20577"/>
          <ac:spMkLst>
            <pc:docMk/>
            <pc:sldMk cId="3091236737" sldId="407"/>
            <ac:spMk id="3" creationId="{00000000-0000-0000-0000-000000000000}"/>
          </ac:spMkLst>
        </pc:spChg>
        <pc:picChg chg="mod">
          <ac:chgData name="Eve Thould" userId="38451c84653f422f" providerId="LiveId" clId="{1D2092EE-FC8D-46E9-9F9F-B9B279FE9AB8}" dt="2022-08-30T07:44:20.514" v="276" actId="14826"/>
          <ac:picMkLst>
            <pc:docMk/>
            <pc:sldMk cId="3091236737" sldId="407"/>
            <ac:picMk id="10242" creationId="{DE129A54-8777-A071-1458-456655F5908D}"/>
          </ac:picMkLst>
        </pc:picChg>
      </pc:sldChg>
      <pc:sldChg chg="modSp mod">
        <pc:chgData name="Eve Thould" userId="38451c84653f422f" providerId="LiveId" clId="{1D2092EE-FC8D-46E9-9F9F-B9B279FE9AB8}" dt="2022-08-30T07:44:30.103" v="277" actId="14826"/>
        <pc:sldMkLst>
          <pc:docMk/>
          <pc:sldMk cId="1674166349" sldId="408"/>
        </pc:sldMkLst>
        <pc:spChg chg="mod">
          <ac:chgData name="Eve Thould" userId="38451c84653f422f" providerId="LiveId" clId="{1D2092EE-FC8D-46E9-9F9F-B9B279FE9AB8}" dt="2022-08-30T07:02:08.668" v="151" actId="20577"/>
          <ac:spMkLst>
            <pc:docMk/>
            <pc:sldMk cId="1674166349" sldId="408"/>
            <ac:spMk id="3" creationId="{00000000-0000-0000-0000-000000000000}"/>
          </ac:spMkLst>
        </pc:spChg>
        <pc:picChg chg="mod">
          <ac:chgData name="Eve Thould" userId="38451c84653f422f" providerId="LiveId" clId="{1D2092EE-FC8D-46E9-9F9F-B9B279FE9AB8}" dt="2022-08-30T07:44:30.103" v="277" actId="14826"/>
          <ac:picMkLst>
            <pc:docMk/>
            <pc:sldMk cId="1674166349" sldId="408"/>
            <ac:picMk id="11266" creationId="{A4C86F63-6B73-797E-0451-3FC956FFAFA1}"/>
          </ac:picMkLst>
        </pc:picChg>
      </pc:sldChg>
      <pc:sldChg chg="modSp mod">
        <pc:chgData name="Eve Thould" userId="38451c84653f422f" providerId="LiveId" clId="{1D2092EE-FC8D-46E9-9F9F-B9B279FE9AB8}" dt="2022-08-30T06:56:12.071" v="35" actId="1038"/>
        <pc:sldMkLst>
          <pc:docMk/>
          <pc:sldMk cId="2706744303" sldId="421"/>
        </pc:sldMkLst>
        <pc:spChg chg="mod">
          <ac:chgData name="Eve Thould" userId="38451c84653f422f" providerId="LiveId" clId="{1D2092EE-FC8D-46E9-9F9F-B9B279FE9AB8}" dt="2022-08-30T06:56:12.071" v="35" actId="1038"/>
          <ac:spMkLst>
            <pc:docMk/>
            <pc:sldMk cId="2706744303" sldId="421"/>
            <ac:spMk id="2" creationId="{00000000-0000-0000-0000-000000000000}"/>
          </ac:spMkLst>
        </pc:spChg>
        <pc:spChg chg="mod">
          <ac:chgData name="Eve Thould" userId="38451c84653f422f" providerId="LiveId" clId="{1D2092EE-FC8D-46E9-9F9F-B9B279FE9AB8}" dt="2022-08-30T06:56:12.071" v="35" actId="1038"/>
          <ac:spMkLst>
            <pc:docMk/>
            <pc:sldMk cId="2706744303" sldId="421"/>
            <ac:spMk id="3" creationId="{00000000-0000-0000-0000-000000000000}"/>
          </ac:spMkLst>
        </pc:spChg>
      </pc:sldChg>
      <pc:sldChg chg="modSp mod">
        <pc:chgData name="Eve Thould" userId="38451c84653f422f" providerId="LiveId" clId="{1D2092EE-FC8D-46E9-9F9F-B9B279FE9AB8}" dt="2022-08-30T07:43:49.642" v="272" actId="14826"/>
        <pc:sldMkLst>
          <pc:docMk/>
          <pc:sldMk cId="3501239316" sldId="422"/>
        </pc:sldMkLst>
        <pc:spChg chg="mod">
          <ac:chgData name="Eve Thould" userId="38451c84653f422f" providerId="LiveId" clId="{1D2092EE-FC8D-46E9-9F9F-B9B279FE9AB8}" dt="2022-08-30T06:58:45.757" v="95" actId="20577"/>
          <ac:spMkLst>
            <pc:docMk/>
            <pc:sldMk cId="3501239316" sldId="422"/>
            <ac:spMk id="3" creationId="{00000000-0000-0000-0000-000000000000}"/>
          </ac:spMkLst>
        </pc:spChg>
        <pc:picChg chg="mod">
          <ac:chgData name="Eve Thould" userId="38451c84653f422f" providerId="LiveId" clId="{1D2092EE-FC8D-46E9-9F9F-B9B279FE9AB8}" dt="2022-08-30T07:43:49.642" v="272" actId="14826"/>
          <ac:picMkLst>
            <pc:docMk/>
            <pc:sldMk cId="3501239316" sldId="422"/>
            <ac:picMk id="6146" creationId="{1B08CA33-AA08-01A4-D9FF-A0E3055CAFEA}"/>
          </ac:picMkLst>
        </pc:picChg>
      </pc:sldChg>
      <pc:sldChg chg="modSp mod">
        <pc:chgData name="Eve Thould" userId="38451c84653f422f" providerId="LiveId" clId="{1D2092EE-FC8D-46E9-9F9F-B9B279FE9AB8}" dt="2022-08-30T07:00:40.535" v="128" actId="20577"/>
        <pc:sldMkLst>
          <pc:docMk/>
          <pc:sldMk cId="1180747212" sldId="424"/>
        </pc:sldMkLst>
        <pc:spChg chg="mod">
          <ac:chgData name="Eve Thould" userId="38451c84653f422f" providerId="LiveId" clId="{1D2092EE-FC8D-46E9-9F9F-B9B279FE9AB8}" dt="2022-08-30T07:00:40.535" v="128" actId="20577"/>
          <ac:spMkLst>
            <pc:docMk/>
            <pc:sldMk cId="1180747212" sldId="424"/>
            <ac:spMk id="3" creationId="{00000000-0000-0000-0000-000000000000}"/>
          </ac:spMkLst>
        </pc:spChg>
      </pc:sldChg>
      <pc:sldChg chg="modSp mod">
        <pc:chgData name="Eve Thould" userId="38451c84653f422f" providerId="LiveId" clId="{1D2092EE-FC8D-46E9-9F9F-B9B279FE9AB8}" dt="2022-08-30T07:44:11.667" v="275" actId="14826"/>
        <pc:sldMkLst>
          <pc:docMk/>
          <pc:sldMk cId="2218406305" sldId="425"/>
        </pc:sldMkLst>
        <pc:spChg chg="mod">
          <ac:chgData name="Eve Thould" userId="38451c84653f422f" providerId="LiveId" clId="{1D2092EE-FC8D-46E9-9F9F-B9B279FE9AB8}" dt="2022-08-30T07:01:30.927" v="137" actId="20577"/>
          <ac:spMkLst>
            <pc:docMk/>
            <pc:sldMk cId="2218406305" sldId="425"/>
            <ac:spMk id="3" creationId="{00000000-0000-0000-0000-000000000000}"/>
          </ac:spMkLst>
        </pc:spChg>
        <pc:picChg chg="mod">
          <ac:chgData name="Eve Thould" userId="38451c84653f422f" providerId="LiveId" clId="{1D2092EE-FC8D-46E9-9F9F-B9B279FE9AB8}" dt="2022-08-30T07:44:11.667" v="275" actId="14826"/>
          <ac:picMkLst>
            <pc:docMk/>
            <pc:sldMk cId="2218406305" sldId="425"/>
            <ac:picMk id="9218" creationId="{B441E773-0B76-BB13-4567-3382ACCDF02B}"/>
          </ac:picMkLst>
        </pc:picChg>
      </pc:sldChg>
      <pc:sldChg chg="modSp mod">
        <pc:chgData name="Eve Thould" userId="38451c84653f422f" providerId="LiveId" clId="{1D2092EE-FC8D-46E9-9F9F-B9B279FE9AB8}" dt="2022-08-30T07:02:51.588" v="173" actId="403"/>
        <pc:sldMkLst>
          <pc:docMk/>
          <pc:sldMk cId="3637463860" sldId="426"/>
        </pc:sldMkLst>
        <pc:spChg chg="mod">
          <ac:chgData name="Eve Thould" userId="38451c84653f422f" providerId="LiveId" clId="{1D2092EE-FC8D-46E9-9F9F-B9B279FE9AB8}" dt="2022-08-30T07:02:51.588" v="173" actId="403"/>
          <ac:spMkLst>
            <pc:docMk/>
            <pc:sldMk cId="3637463860" sldId="426"/>
            <ac:spMk id="3" creationId="{00000000-0000-0000-0000-000000000000}"/>
          </ac:spMkLst>
        </pc:spChg>
      </pc:sldChg>
      <pc:sldChg chg="modSp mod">
        <pc:chgData name="Eve Thould" userId="38451c84653f422f" providerId="LiveId" clId="{1D2092EE-FC8D-46E9-9F9F-B9B279FE9AB8}" dt="2022-08-30T07:02:47.124" v="172" actId="20577"/>
        <pc:sldMkLst>
          <pc:docMk/>
          <pc:sldMk cId="3165917293" sldId="427"/>
        </pc:sldMkLst>
        <pc:spChg chg="mod">
          <ac:chgData name="Eve Thould" userId="38451c84653f422f" providerId="LiveId" clId="{1D2092EE-FC8D-46E9-9F9F-B9B279FE9AB8}" dt="2022-08-30T07:02:47.124" v="172" actId="20577"/>
          <ac:spMkLst>
            <pc:docMk/>
            <pc:sldMk cId="3165917293" sldId="427"/>
            <ac:spMk id="3" creationId="{00000000-0000-0000-0000-000000000000}"/>
          </ac:spMkLst>
        </pc:spChg>
      </pc:sldChg>
      <pc:sldChg chg="modSp mod">
        <pc:chgData name="Eve Thould" userId="38451c84653f422f" providerId="LiveId" clId="{1D2092EE-FC8D-46E9-9F9F-B9B279FE9AB8}" dt="2022-08-30T07:44:46.201" v="279" actId="14826"/>
        <pc:sldMkLst>
          <pc:docMk/>
          <pc:sldMk cId="3479190528" sldId="428"/>
        </pc:sldMkLst>
        <pc:spChg chg="mod">
          <ac:chgData name="Eve Thould" userId="38451c84653f422f" providerId="LiveId" clId="{1D2092EE-FC8D-46E9-9F9F-B9B279FE9AB8}" dt="2022-08-30T07:04:17.726" v="200" actId="1038"/>
          <ac:spMkLst>
            <pc:docMk/>
            <pc:sldMk cId="3479190528" sldId="428"/>
            <ac:spMk id="2" creationId="{00000000-0000-0000-0000-000000000000}"/>
          </ac:spMkLst>
        </pc:spChg>
        <pc:spChg chg="mod">
          <ac:chgData name="Eve Thould" userId="38451c84653f422f" providerId="LiveId" clId="{1D2092EE-FC8D-46E9-9F9F-B9B279FE9AB8}" dt="2022-08-30T07:04:26.690" v="201" actId="403"/>
          <ac:spMkLst>
            <pc:docMk/>
            <pc:sldMk cId="3479190528" sldId="428"/>
            <ac:spMk id="3" creationId="{00000000-0000-0000-0000-000000000000}"/>
          </ac:spMkLst>
        </pc:spChg>
        <pc:picChg chg="mod">
          <ac:chgData name="Eve Thould" userId="38451c84653f422f" providerId="LiveId" clId="{1D2092EE-FC8D-46E9-9F9F-B9B279FE9AB8}" dt="2022-08-30T07:44:46.201" v="279" actId="14826"/>
          <ac:picMkLst>
            <pc:docMk/>
            <pc:sldMk cId="3479190528" sldId="428"/>
            <ac:picMk id="13314" creationId="{345D20E4-3CFE-D58E-0506-8A588352537B}"/>
          </ac:picMkLst>
        </pc:picChg>
      </pc:sldChg>
      <pc:sldChg chg="modSp mod">
        <pc:chgData name="Eve Thould" userId="38451c84653f422f" providerId="LiveId" clId="{1D2092EE-FC8D-46E9-9F9F-B9B279FE9AB8}" dt="2022-08-30T07:08:37.656" v="230" actId="1076"/>
        <pc:sldMkLst>
          <pc:docMk/>
          <pc:sldMk cId="2151247920" sldId="430"/>
        </pc:sldMkLst>
        <pc:spChg chg="mod">
          <ac:chgData name="Eve Thould" userId="38451c84653f422f" providerId="LiveId" clId="{1D2092EE-FC8D-46E9-9F9F-B9B279FE9AB8}" dt="2022-08-30T07:08:37.656" v="230" actId="1076"/>
          <ac:spMkLst>
            <pc:docMk/>
            <pc:sldMk cId="2151247920" sldId="430"/>
            <ac:spMk id="3" creationId="{00000000-0000-0000-0000-000000000000}"/>
          </ac:spMkLst>
        </pc:spChg>
      </pc:sldChg>
      <pc:sldChg chg="modSp mod">
        <pc:chgData name="Eve Thould" userId="38451c84653f422f" providerId="LiveId" clId="{1D2092EE-FC8D-46E9-9F9F-B9B279FE9AB8}" dt="2022-08-30T08:07:10.171" v="284" actId="1076"/>
        <pc:sldMkLst>
          <pc:docMk/>
          <pc:sldMk cId="91088447" sldId="431"/>
        </pc:sldMkLst>
        <pc:spChg chg="mod">
          <ac:chgData name="Eve Thould" userId="38451c84653f422f" providerId="LiveId" clId="{1D2092EE-FC8D-46E9-9F9F-B9B279FE9AB8}" dt="2022-08-30T07:08:50.562" v="235" actId="20577"/>
          <ac:spMkLst>
            <pc:docMk/>
            <pc:sldMk cId="91088447" sldId="431"/>
            <ac:spMk id="3" creationId="{00000000-0000-0000-0000-000000000000}"/>
          </ac:spMkLst>
        </pc:spChg>
        <pc:picChg chg="mod">
          <ac:chgData name="Eve Thould" userId="38451c84653f422f" providerId="LiveId" clId="{1D2092EE-FC8D-46E9-9F9F-B9B279FE9AB8}" dt="2022-08-30T08:07:10.171" v="284" actId="1076"/>
          <ac:picMkLst>
            <pc:docMk/>
            <pc:sldMk cId="91088447" sldId="431"/>
            <ac:picMk id="14338" creationId="{2714E632-4A41-64BA-4BBC-9CDE2D44CEC2}"/>
          </ac:picMkLst>
        </pc:picChg>
      </pc:sldChg>
      <pc:sldChg chg="modSp mod">
        <pc:chgData name="Eve Thould" userId="38451c84653f422f" providerId="LiveId" clId="{1D2092EE-FC8D-46E9-9F9F-B9B279FE9AB8}" dt="2022-08-30T08:05:44.687" v="281" actId="14826"/>
        <pc:sldMkLst>
          <pc:docMk/>
          <pc:sldMk cId="2845711136" sldId="432"/>
        </pc:sldMkLst>
        <pc:spChg chg="mod">
          <ac:chgData name="Eve Thould" userId="38451c84653f422f" providerId="LiveId" clId="{1D2092EE-FC8D-46E9-9F9F-B9B279FE9AB8}" dt="2022-08-30T07:09:28.329" v="244" actId="20577"/>
          <ac:spMkLst>
            <pc:docMk/>
            <pc:sldMk cId="2845711136" sldId="432"/>
            <ac:spMk id="3" creationId="{00000000-0000-0000-0000-000000000000}"/>
          </ac:spMkLst>
        </pc:spChg>
        <pc:picChg chg="mod">
          <ac:chgData name="Eve Thould" userId="38451c84653f422f" providerId="LiveId" clId="{1D2092EE-FC8D-46E9-9F9F-B9B279FE9AB8}" dt="2022-08-30T08:05:44.687" v="281" actId="14826"/>
          <ac:picMkLst>
            <pc:docMk/>
            <pc:sldMk cId="2845711136" sldId="432"/>
            <ac:picMk id="15362" creationId="{98B2D443-FB62-5AF7-C190-2CC0C5375799}"/>
          </ac:picMkLst>
        </pc:picChg>
      </pc:sldChg>
      <pc:sldChg chg="modSp mod">
        <pc:chgData name="Eve Thould" userId="38451c84653f422f" providerId="LiveId" clId="{1D2092EE-FC8D-46E9-9F9F-B9B279FE9AB8}" dt="2022-08-30T07:43:25.331" v="271" actId="14826"/>
        <pc:sldMkLst>
          <pc:docMk/>
          <pc:sldMk cId="3390243388" sldId="437"/>
        </pc:sldMkLst>
        <pc:spChg chg="mod">
          <ac:chgData name="Eve Thould" userId="38451c84653f422f" providerId="LiveId" clId="{1D2092EE-FC8D-46E9-9F9F-B9B279FE9AB8}" dt="2022-08-30T06:57:54.493" v="76" actId="1038"/>
          <ac:spMkLst>
            <pc:docMk/>
            <pc:sldMk cId="3390243388" sldId="437"/>
            <ac:spMk id="2" creationId="{00000000-0000-0000-0000-000000000000}"/>
          </ac:spMkLst>
        </pc:spChg>
        <pc:spChg chg="mod">
          <ac:chgData name="Eve Thould" userId="38451c84653f422f" providerId="LiveId" clId="{1D2092EE-FC8D-46E9-9F9F-B9B279FE9AB8}" dt="2022-08-30T06:58:15.183" v="85" actId="20577"/>
          <ac:spMkLst>
            <pc:docMk/>
            <pc:sldMk cId="3390243388" sldId="437"/>
            <ac:spMk id="3" creationId="{00000000-0000-0000-0000-000000000000}"/>
          </ac:spMkLst>
        </pc:spChg>
        <pc:picChg chg="mod">
          <ac:chgData name="Eve Thould" userId="38451c84653f422f" providerId="LiveId" clId="{1D2092EE-FC8D-46E9-9F9F-B9B279FE9AB8}" dt="2022-08-30T07:43:25.331" v="271" actId="14826"/>
          <ac:picMkLst>
            <pc:docMk/>
            <pc:sldMk cId="3390243388" sldId="437"/>
            <ac:picMk id="5122" creationId="{AF87C6C5-9FDC-F605-E35D-6C369B44B9CF}"/>
          </ac:picMkLst>
        </pc:picChg>
      </pc:sldChg>
      <pc:sldChg chg="modSp mod">
        <pc:chgData name="Eve Thould" userId="38451c84653f422f" providerId="LiveId" clId="{1D2092EE-FC8D-46E9-9F9F-B9B279FE9AB8}" dt="2022-08-30T07:43:59.020" v="273" actId="14826"/>
        <pc:sldMkLst>
          <pc:docMk/>
          <pc:sldMk cId="4240359041" sldId="438"/>
        </pc:sldMkLst>
        <pc:spChg chg="mod">
          <ac:chgData name="Eve Thould" userId="38451c84653f422f" providerId="LiveId" clId="{1D2092EE-FC8D-46E9-9F9F-B9B279FE9AB8}" dt="2022-08-30T06:58:56.687" v="99" actId="1038"/>
          <ac:spMkLst>
            <pc:docMk/>
            <pc:sldMk cId="4240359041" sldId="438"/>
            <ac:spMk id="2" creationId="{00000000-0000-0000-0000-000000000000}"/>
          </ac:spMkLst>
        </pc:spChg>
        <pc:spChg chg="mod">
          <ac:chgData name="Eve Thould" userId="38451c84653f422f" providerId="LiveId" clId="{1D2092EE-FC8D-46E9-9F9F-B9B279FE9AB8}" dt="2022-08-30T06:59:26.434" v="109" actId="20577"/>
          <ac:spMkLst>
            <pc:docMk/>
            <pc:sldMk cId="4240359041" sldId="438"/>
            <ac:spMk id="3" creationId="{00000000-0000-0000-0000-000000000000}"/>
          </ac:spMkLst>
        </pc:spChg>
        <pc:picChg chg="mod">
          <ac:chgData name="Eve Thould" userId="38451c84653f422f" providerId="LiveId" clId="{1D2092EE-FC8D-46E9-9F9F-B9B279FE9AB8}" dt="2022-08-30T07:43:59.020" v="273" actId="14826"/>
          <ac:picMkLst>
            <pc:docMk/>
            <pc:sldMk cId="4240359041" sldId="438"/>
            <ac:picMk id="7170" creationId="{C020040C-4B34-C954-CDE3-F8F0448DDC99}"/>
          </ac:picMkLst>
        </pc:picChg>
      </pc:sldChg>
      <pc:sldChg chg="modSp mod">
        <pc:chgData name="Eve Thould" userId="38451c84653f422f" providerId="LiveId" clId="{1D2092EE-FC8D-46E9-9F9F-B9B279FE9AB8}" dt="2022-08-30T07:10:55.754" v="266" actId="255"/>
        <pc:sldMkLst>
          <pc:docMk/>
          <pc:sldMk cId="1492466716" sldId="439"/>
        </pc:sldMkLst>
        <pc:spChg chg="mod">
          <ac:chgData name="Eve Thould" userId="38451c84653f422f" providerId="LiveId" clId="{1D2092EE-FC8D-46E9-9F9F-B9B279FE9AB8}" dt="2022-08-30T07:10:55.754" v="266" actId="255"/>
          <ac:spMkLst>
            <pc:docMk/>
            <pc:sldMk cId="1492466716" sldId="439"/>
            <ac:spMk id="3" creationId="{00000000-0000-0000-0000-000000000000}"/>
          </ac:spMkLst>
        </pc:spChg>
      </pc:sldChg>
      <pc:sldChg chg="modSp mod">
        <pc:chgData name="Eve Thould" userId="38451c84653f422f" providerId="LiveId" clId="{1D2092EE-FC8D-46E9-9F9F-B9B279FE9AB8}" dt="2022-08-30T07:04:45.262" v="208" actId="20577"/>
        <pc:sldMkLst>
          <pc:docMk/>
          <pc:sldMk cId="3733171920" sldId="440"/>
        </pc:sldMkLst>
        <pc:spChg chg="mod">
          <ac:chgData name="Eve Thould" userId="38451c84653f422f" providerId="LiveId" clId="{1D2092EE-FC8D-46E9-9F9F-B9B279FE9AB8}" dt="2022-08-30T07:04:45.262" v="208" actId="20577"/>
          <ac:spMkLst>
            <pc:docMk/>
            <pc:sldMk cId="3733171920" sldId="440"/>
            <ac:spMk id="3" creationId="{00000000-0000-0000-0000-000000000000}"/>
          </ac:spMkLst>
        </pc:spChg>
      </pc:sldChg>
      <pc:sldChg chg="modSp mod">
        <pc:chgData name="Eve Thould" userId="38451c84653f422f" providerId="LiveId" clId="{1D2092EE-FC8D-46E9-9F9F-B9B279FE9AB8}" dt="2022-08-30T07:05:28.167" v="219" actId="20577"/>
        <pc:sldMkLst>
          <pc:docMk/>
          <pc:sldMk cId="243957989" sldId="441"/>
        </pc:sldMkLst>
        <pc:spChg chg="mod">
          <ac:chgData name="Eve Thould" userId="38451c84653f422f" providerId="LiveId" clId="{1D2092EE-FC8D-46E9-9F9F-B9B279FE9AB8}" dt="2022-08-30T07:04:50.477" v="211" actId="1038"/>
          <ac:spMkLst>
            <pc:docMk/>
            <pc:sldMk cId="243957989" sldId="441"/>
            <ac:spMk id="2" creationId="{00000000-0000-0000-0000-000000000000}"/>
          </ac:spMkLst>
        </pc:spChg>
        <pc:spChg chg="mod">
          <ac:chgData name="Eve Thould" userId="38451c84653f422f" providerId="LiveId" clId="{1D2092EE-FC8D-46E9-9F9F-B9B279FE9AB8}" dt="2022-08-30T07:05:28.167" v="219" actId="20577"/>
          <ac:spMkLst>
            <pc:docMk/>
            <pc:sldMk cId="243957989" sldId="441"/>
            <ac:spMk id="3" creationId="{00000000-0000-0000-0000-000000000000}"/>
          </ac:spMkLst>
        </pc:spChg>
      </pc:sldChg>
      <pc:sldChg chg="modSp mod">
        <pc:chgData name="Eve Thould" userId="38451c84653f422f" providerId="LiveId" clId="{1D2092EE-FC8D-46E9-9F9F-B9B279FE9AB8}" dt="2022-08-30T08:05:49.806" v="282" actId="14826"/>
        <pc:sldMkLst>
          <pc:docMk/>
          <pc:sldMk cId="3046521308" sldId="442"/>
        </pc:sldMkLst>
        <pc:spChg chg="mod">
          <ac:chgData name="Eve Thould" userId="38451c84653f422f" providerId="LiveId" clId="{1D2092EE-FC8D-46E9-9F9F-B9B279FE9AB8}" dt="2022-08-30T07:09:57.396" v="252" actId="1038"/>
          <ac:spMkLst>
            <pc:docMk/>
            <pc:sldMk cId="3046521308" sldId="442"/>
            <ac:spMk id="2" creationId="{00000000-0000-0000-0000-000000000000}"/>
          </ac:spMkLst>
        </pc:spChg>
        <pc:spChg chg="mod">
          <ac:chgData name="Eve Thould" userId="38451c84653f422f" providerId="LiveId" clId="{1D2092EE-FC8D-46E9-9F9F-B9B279FE9AB8}" dt="2022-08-30T07:09:57.396" v="252" actId="1038"/>
          <ac:spMkLst>
            <pc:docMk/>
            <pc:sldMk cId="3046521308" sldId="442"/>
            <ac:spMk id="3" creationId="{00000000-0000-0000-0000-000000000000}"/>
          </ac:spMkLst>
        </pc:spChg>
        <pc:picChg chg="mod">
          <ac:chgData name="Eve Thould" userId="38451c84653f422f" providerId="LiveId" clId="{1D2092EE-FC8D-46E9-9F9F-B9B279FE9AB8}" dt="2022-08-30T08:05:49.806" v="282" actId="14826"/>
          <ac:picMkLst>
            <pc:docMk/>
            <pc:sldMk cId="3046521308" sldId="442"/>
            <ac:picMk id="16386" creationId="{06D17511-4703-C396-BC14-D3493B4F9726}"/>
          </ac:picMkLst>
        </pc:picChg>
      </pc:sldChg>
      <pc:sldChg chg="modSp mod">
        <pc:chgData name="Eve Thould" userId="38451c84653f422f" providerId="LiveId" clId="{1D2092EE-FC8D-46E9-9F9F-B9B279FE9AB8}" dt="2022-08-30T08:05:58.164" v="283" actId="14826"/>
        <pc:sldMkLst>
          <pc:docMk/>
          <pc:sldMk cId="3594379576" sldId="443"/>
        </pc:sldMkLst>
        <pc:spChg chg="mod">
          <ac:chgData name="Eve Thould" userId="38451c84653f422f" providerId="LiveId" clId="{1D2092EE-FC8D-46E9-9F9F-B9B279FE9AB8}" dt="2022-08-30T07:10:25.995" v="263" actId="20577"/>
          <ac:spMkLst>
            <pc:docMk/>
            <pc:sldMk cId="3594379576" sldId="443"/>
            <ac:spMk id="3" creationId="{00000000-0000-0000-0000-000000000000}"/>
          </ac:spMkLst>
        </pc:spChg>
        <pc:picChg chg="mod">
          <ac:chgData name="Eve Thould" userId="38451c84653f422f" providerId="LiveId" clId="{1D2092EE-FC8D-46E9-9F9F-B9B279FE9AB8}" dt="2022-08-30T08:05:58.164" v="283" actId="14826"/>
          <ac:picMkLst>
            <pc:docMk/>
            <pc:sldMk cId="3594379576" sldId="443"/>
            <ac:picMk id="17410" creationId="{9906C5DE-17BF-62B9-F95F-89D85ABCFCF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8/30/2022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4147321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from Finance: PowerPoint 1 – Common financial terms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653697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5832599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21561431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From PowerPoint 2</a:t>
            </a:r>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565941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27885711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Tesco knowingly delayed payments to suppliers: https://www.bbc.co.uk/news/business-35408064</a:t>
            </a:r>
          </a:p>
          <a:p>
            <a:r>
              <a:rPr lang="en-GB" dirty="0"/>
              <a:t>Asda was named as worst supermarket in treatment of suppliers: https://www.theguardian.com/business/2017/jun/26/asda-supermarket-suppliers-walmart-morrisons (and the most complained about in 2022: https://www.grocerygazette.co.uk/2022/02/24/asda-negative-complain-uk/).</a:t>
            </a:r>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6993964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19365096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16441050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29884780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16162766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4749968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20378232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36310218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a:p>
        </p:txBody>
      </p:sp>
    </p:spTree>
    <p:extLst>
      <p:ext uri="{BB962C8B-B14F-4D97-AF65-F5344CB8AC3E}">
        <p14:creationId xmlns:p14="http://schemas.microsoft.com/office/powerpoint/2010/main" val="18585731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a:p>
        </p:txBody>
      </p:sp>
    </p:spTree>
    <p:extLst>
      <p:ext uri="{BB962C8B-B14F-4D97-AF65-F5344CB8AC3E}">
        <p14:creationId xmlns:p14="http://schemas.microsoft.com/office/powerpoint/2010/main" val="9324914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27</a:t>
            </a:fld>
            <a:endParaRPr lang="en-GB"/>
          </a:p>
        </p:txBody>
      </p:sp>
    </p:spTree>
    <p:extLst>
      <p:ext uri="{BB962C8B-B14F-4D97-AF65-F5344CB8AC3E}">
        <p14:creationId xmlns:p14="http://schemas.microsoft.com/office/powerpoint/2010/main" val="27216389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28</a:t>
            </a:fld>
            <a:endParaRPr lang="en-GB"/>
          </a:p>
        </p:txBody>
      </p:sp>
    </p:spTree>
    <p:extLst>
      <p:ext uri="{BB962C8B-B14F-4D97-AF65-F5344CB8AC3E}">
        <p14:creationId xmlns:p14="http://schemas.microsoft.com/office/powerpoint/2010/main" val="1463091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29</a:t>
            </a:fld>
            <a:endParaRPr lang="en-GB"/>
          </a:p>
        </p:txBody>
      </p:sp>
    </p:spTree>
    <p:extLst>
      <p:ext uri="{BB962C8B-B14F-4D97-AF65-F5344CB8AC3E}">
        <p14:creationId xmlns:p14="http://schemas.microsoft.com/office/powerpoint/2010/main" val="33498129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30</a:t>
            </a:fld>
            <a:endParaRPr lang="en-GB"/>
          </a:p>
        </p:txBody>
      </p:sp>
    </p:spTree>
    <p:extLst>
      <p:ext uri="{BB962C8B-B14F-4D97-AF65-F5344CB8AC3E}">
        <p14:creationId xmlns:p14="http://schemas.microsoft.com/office/powerpoint/2010/main" val="2952053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28193053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3511765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897404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2696596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757859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497864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24812785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157207"/>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76212AC7-E0D4-0B32-F7C6-017BEE7D6593}"/>
              </a:ext>
            </a:extLst>
          </p:cNvPr>
          <p:cNvPicPr>
            <a:picLocks noChangeAspect="1"/>
          </p:cNvPicPr>
          <p:nvPr userDrawn="1"/>
        </p:nvPicPr>
        <p:blipFill>
          <a:blip r:embed="rId4"/>
          <a:stretch>
            <a:fillRect/>
          </a:stretch>
        </p:blipFill>
        <p:spPr>
          <a:xfrm>
            <a:off x="8156448" y="6027619"/>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67544"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Finance</a:t>
            </a:r>
          </a:p>
        </p:txBody>
      </p:sp>
      <p:sp>
        <p:nvSpPr>
          <p:cNvPr id="2053" name="Rectangle 15"/>
          <p:cNvSpPr>
            <a:spLocks noGrp="1" noChangeArrowheads="1"/>
          </p:cNvSpPr>
          <p:nvPr>
            <p:ph type="title"/>
          </p:nvPr>
        </p:nvSpPr>
        <p:spPr>
          <a:xfrm>
            <a:off x="467544" y="3280013"/>
            <a:ext cx="8153400" cy="2514600"/>
          </a:xfrm>
        </p:spPr>
        <p:txBody>
          <a:bodyPr anchor="t"/>
          <a:lstStyle/>
          <a:p>
            <a:pPr eaLnBrk="1" hangingPunct="1"/>
            <a:r>
              <a:rPr lang="en-GB" dirty="0">
                <a:ea typeface="ＭＳ Ｐゴシック" pitchFamily="-105" charset="-128"/>
                <a:cs typeface="ＭＳ Ｐゴシック" pitchFamily="-105" charset="-128"/>
              </a:rPr>
              <a:t>PowerPoint 5: </a:t>
            </a:r>
            <a:r>
              <a:rPr lang="en-GB" dirty="0">
                <a:effectLst/>
                <a:latin typeface="Arial" panose="020B0604020202020204" pitchFamily="34" charset="0"/>
                <a:ea typeface="Cambria" panose="02040503050406030204" pitchFamily="18" charset="0"/>
                <a:cs typeface="Times New Roman" panose="02020603050405020304" pitchFamily="18" charset="0"/>
              </a:rPr>
              <a:t>Forms of expenditure</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Different types of expenditure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revenue expenditure</a:t>
            </a:r>
          </a:p>
        </p:txBody>
      </p:sp>
      <p:sp>
        <p:nvSpPr>
          <p:cNvPr id="3" name="Content Placeholder 2"/>
          <p:cNvSpPr>
            <a:spLocks noGrp="1"/>
          </p:cNvSpPr>
          <p:nvPr>
            <p:ph sz="quarter" idx="10"/>
          </p:nvPr>
        </p:nvSpPr>
        <p:spPr>
          <a:xfrm>
            <a:off x="457200" y="1556792"/>
            <a:ext cx="8399276" cy="4273704"/>
          </a:xfrm>
        </p:spPr>
        <p:txBody>
          <a:bodyPr/>
          <a:lstStyle/>
          <a:p>
            <a:pPr marL="0" lvl="1" indent="0">
              <a:buNone/>
            </a:pPr>
            <a:r>
              <a:rPr lang="en-GB" b="1" dirty="0">
                <a:ea typeface="ＭＳ Ｐゴシック" pitchFamily="-105" charset="-128"/>
                <a:cs typeface="ＭＳ Ｐゴシック" pitchFamily="-105" charset="-128"/>
              </a:rPr>
              <a:t>Revenue expenditure case study – car manufacturer</a:t>
            </a:r>
          </a:p>
          <a:p>
            <a:pPr marL="0" lvl="1" indent="0">
              <a:buNone/>
            </a:pPr>
            <a:endParaRPr lang="en-GB" b="1" dirty="0"/>
          </a:p>
          <a:p>
            <a:pPr marL="0" lvl="1" indent="0">
              <a:spcAft>
                <a:spcPts val="600"/>
              </a:spcAft>
              <a:buNone/>
            </a:pPr>
            <a:r>
              <a:rPr lang="en-GB" b="1" dirty="0"/>
              <a:t>Car manufacturer – revenue expenditure</a:t>
            </a:r>
            <a:endParaRPr lang="en-US" b="1" dirty="0"/>
          </a:p>
          <a:p>
            <a:pPr lvl="1">
              <a:spcBef>
                <a:spcPts val="0"/>
              </a:spcBef>
              <a:spcAft>
                <a:spcPts val="600"/>
              </a:spcAft>
            </a:pPr>
            <a:r>
              <a:rPr lang="en-US" dirty="0"/>
              <a:t>Manufacturing electric cars in the UK.</a:t>
            </a:r>
          </a:p>
          <a:p>
            <a:pPr lvl="1">
              <a:spcBef>
                <a:spcPts val="0"/>
              </a:spcBef>
              <a:spcAft>
                <a:spcPts val="600"/>
              </a:spcAft>
            </a:pPr>
            <a:r>
              <a:rPr lang="en-US" dirty="0"/>
              <a:t>Hire engineer to install new production line.</a:t>
            </a:r>
          </a:p>
          <a:p>
            <a:pPr lvl="1">
              <a:spcBef>
                <a:spcPts val="0"/>
              </a:spcBef>
              <a:spcAft>
                <a:spcPts val="600"/>
              </a:spcAft>
            </a:pPr>
            <a:r>
              <a:rPr lang="en-US" dirty="0"/>
              <a:t>Three technicians to keep production line running.</a:t>
            </a:r>
          </a:p>
          <a:p>
            <a:pPr lvl="1">
              <a:spcBef>
                <a:spcPts val="0"/>
              </a:spcBef>
              <a:spcAft>
                <a:spcPts val="600"/>
              </a:spcAft>
            </a:pPr>
            <a:r>
              <a:rPr lang="en-US" dirty="0"/>
              <a:t>Responsible for regular maintenance of production line.</a:t>
            </a:r>
          </a:p>
          <a:p>
            <a:pPr lvl="1">
              <a:spcBef>
                <a:spcPts val="0"/>
              </a:spcBef>
              <a:spcAft>
                <a:spcPts val="600"/>
              </a:spcAft>
            </a:pPr>
            <a:r>
              <a:rPr lang="en-US" dirty="0"/>
              <a:t>Carrying out rapid response repairs and installing new parts.</a:t>
            </a:r>
          </a:p>
          <a:p>
            <a:pPr lvl="1">
              <a:spcBef>
                <a:spcPts val="0"/>
              </a:spcBef>
              <a:spcAft>
                <a:spcPts val="600"/>
              </a:spcAft>
            </a:pPr>
            <a:r>
              <a:rPr lang="en-US" dirty="0"/>
              <a:t>Recorded on </a:t>
            </a:r>
            <a:r>
              <a:rPr lang="en-US" b="1" dirty="0"/>
              <a:t>income statement</a:t>
            </a:r>
            <a:r>
              <a:rPr lang="en-US" dirty="0"/>
              <a:t> as an operating expense.</a:t>
            </a:r>
          </a:p>
          <a:p>
            <a:pPr marL="0" lvl="1" indent="0">
              <a:spcBef>
                <a:spcPts val="0"/>
              </a:spcBef>
              <a:spcAft>
                <a:spcPts val="0"/>
              </a:spcAft>
              <a:buNone/>
            </a:pPr>
            <a:endParaRPr lang="en-US" dirty="0"/>
          </a:p>
          <a:p>
            <a:pPr marL="0" lvl="1" indent="0">
              <a:spcBef>
                <a:spcPts val="0"/>
              </a:spcBef>
              <a:spcAft>
                <a:spcPts val="0"/>
              </a:spcAft>
              <a:buNone/>
            </a:pPr>
            <a:r>
              <a:rPr lang="en-US" dirty="0"/>
              <a:t> Revenue expenditure is used to fund short-term ongoing operations.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122" name="Picture 2">
            <a:extLst>
              <a:ext uri="{FF2B5EF4-FFF2-40B4-BE49-F238E27FC236}">
                <a16:creationId xmlns:a16="http://schemas.microsoft.com/office/drawing/2014/main" id="{AF87C6C5-9FDC-F605-E35D-6C369B44B9C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469417" y="2103641"/>
            <a:ext cx="2674583" cy="17866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02433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Types of expenditure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deferred revenue expenditure</a:t>
            </a:r>
          </a:p>
        </p:txBody>
      </p:sp>
      <p:sp>
        <p:nvSpPr>
          <p:cNvPr id="3" name="Content Placeholder 2"/>
          <p:cNvSpPr>
            <a:spLocks noGrp="1"/>
          </p:cNvSpPr>
          <p:nvPr>
            <p:ph sz="quarter" idx="10"/>
          </p:nvPr>
        </p:nvSpPr>
        <p:spPr>
          <a:xfrm>
            <a:off x="485061" y="1582496"/>
            <a:ext cx="8399276" cy="4248000"/>
          </a:xfrm>
        </p:spPr>
        <p:txBody>
          <a:bodyPr/>
          <a:lstStyle/>
          <a:p>
            <a:r>
              <a:rPr lang="en-US" dirty="0">
                <a:ea typeface="ＭＳ Ｐゴシック" pitchFamily="-105" charset="-128"/>
                <a:cs typeface="ＭＳ Ｐゴシック" pitchFamily="-105" charset="-128"/>
              </a:rPr>
              <a:t>Deferred revenue expenditure is also referred to as deferred expenses. </a:t>
            </a:r>
          </a:p>
          <a:p>
            <a:endParaRPr lang="en-US" dirty="0">
              <a:ea typeface="ＭＳ Ｐゴシック" pitchFamily="-105" charset="-128"/>
              <a:cs typeface="ＭＳ Ｐゴシック" pitchFamily="-105" charset="-128"/>
            </a:endParaRPr>
          </a:p>
          <a:p>
            <a:pPr marL="0" lvl="1" indent="0">
              <a:buNone/>
            </a:pPr>
            <a:r>
              <a:rPr lang="en-US" b="1" dirty="0"/>
              <a:t>Deferred revenue expenditure</a:t>
            </a:r>
          </a:p>
          <a:p>
            <a:pPr lvl="1">
              <a:spcBef>
                <a:spcPts val="0"/>
              </a:spcBef>
              <a:spcAft>
                <a:spcPts val="0"/>
              </a:spcAft>
            </a:pPr>
            <a:r>
              <a:rPr lang="en-US" dirty="0"/>
              <a:t>Payment in advance for goods/services.</a:t>
            </a:r>
          </a:p>
          <a:p>
            <a:pPr lvl="1">
              <a:spcBef>
                <a:spcPts val="0"/>
              </a:spcBef>
              <a:spcAft>
                <a:spcPts val="0"/>
              </a:spcAft>
            </a:pPr>
            <a:r>
              <a:rPr lang="en-US" dirty="0"/>
              <a:t>Documents goods to be received in the future.</a:t>
            </a:r>
          </a:p>
          <a:p>
            <a:pPr lvl="1">
              <a:spcBef>
                <a:spcPts val="0"/>
              </a:spcBef>
              <a:spcAft>
                <a:spcPts val="0"/>
              </a:spcAft>
            </a:pPr>
            <a:r>
              <a:rPr lang="en-US" dirty="0"/>
              <a:t>Documents prepayment as an asset for now.</a:t>
            </a:r>
          </a:p>
          <a:p>
            <a:pPr lvl="1">
              <a:spcBef>
                <a:spcPts val="0"/>
              </a:spcBef>
              <a:spcAft>
                <a:spcPts val="0"/>
              </a:spcAft>
            </a:pPr>
            <a:r>
              <a:rPr lang="en-US" dirty="0"/>
              <a:t>No impact on profitability: no asset acquired yet.</a:t>
            </a:r>
          </a:p>
          <a:p>
            <a:pPr lvl="1">
              <a:spcBef>
                <a:spcPts val="0"/>
              </a:spcBef>
              <a:spcAft>
                <a:spcPts val="0"/>
              </a:spcAft>
            </a:pPr>
            <a:r>
              <a:rPr lang="en-US" dirty="0"/>
              <a:t>Recorded in financial documents as profit/loss on receipt of goods/services.</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The outcome of the deferred revenue expenditure will be recorded in the financial documents when the result of receiving the benefits is known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ea typeface="ＭＳ Ｐゴシック" pitchFamily="-105" charset="-128"/>
                <a:cs typeface="ＭＳ Ｐゴシック" pitchFamily="-105" charset="-128"/>
              </a:rPr>
              <a:t> as a profit or loss.</a:t>
            </a:r>
          </a:p>
          <a:p>
            <a:pPr marL="0" lvl="1" indent="0">
              <a:buNone/>
            </a:pPr>
            <a:endParaRPr lang="en-US" sz="1800" dirty="0"/>
          </a:p>
          <a:p>
            <a:pPr lvl="1"/>
            <a:endParaRPr lang="en-US" sz="1800" dirty="0"/>
          </a:p>
          <a:p>
            <a:pPr marL="0" lvl="1" indent="0">
              <a:buNone/>
            </a:pPr>
            <a:r>
              <a:rPr lang="en-US" sz="1800" dirty="0"/>
              <a:t> </a:t>
            </a:r>
          </a:p>
          <a:p>
            <a:endParaRPr lang="en-US" dirty="0">
              <a:ea typeface="ＭＳ Ｐゴシック" pitchFamily="-105" charset="-128"/>
              <a:cs typeface="ＭＳ Ｐゴシック" pitchFamily="-105" charset="-128"/>
            </a:endParaRPr>
          </a:p>
          <a:p>
            <a:endParaRPr lang="en-US" dirty="0"/>
          </a:p>
        </p:txBody>
      </p:sp>
      <p:pic>
        <p:nvPicPr>
          <p:cNvPr id="6146" name="Picture 2">
            <a:extLst>
              <a:ext uri="{FF2B5EF4-FFF2-40B4-BE49-F238E27FC236}">
                <a16:creationId xmlns:a16="http://schemas.microsoft.com/office/drawing/2014/main" id="{1B08CA33-AA08-01A4-D9FF-A0E3055CAFE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214492" y="2323744"/>
            <a:ext cx="2929508" cy="1956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12393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Types of expenditure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deferred revenue expenditure</a:t>
            </a:r>
          </a:p>
        </p:txBody>
      </p:sp>
      <p:sp>
        <p:nvSpPr>
          <p:cNvPr id="3" name="Content Placeholder 2"/>
          <p:cNvSpPr>
            <a:spLocks noGrp="1"/>
          </p:cNvSpPr>
          <p:nvPr>
            <p:ph sz="quarter" idx="10"/>
          </p:nvPr>
        </p:nvSpPr>
        <p:spPr>
          <a:xfrm>
            <a:off x="457200" y="1556792"/>
            <a:ext cx="8399276" cy="4273704"/>
          </a:xfrm>
        </p:spPr>
        <p:txBody>
          <a:bodyPr/>
          <a:lstStyle/>
          <a:p>
            <a:pPr marL="0" lvl="1" indent="0">
              <a:buNone/>
            </a:pPr>
            <a:r>
              <a:rPr lang="en-GB" b="1" dirty="0">
                <a:ea typeface="ＭＳ Ｐゴシック" pitchFamily="-105" charset="-128"/>
                <a:cs typeface="ＭＳ Ｐゴシック" pitchFamily="-105" charset="-128"/>
              </a:rPr>
              <a:t>Deferred revenue expenditure case study – car manufacturer</a:t>
            </a:r>
          </a:p>
          <a:p>
            <a:pPr marL="0" lvl="1" indent="0">
              <a:buNone/>
            </a:pPr>
            <a:endParaRPr lang="en-GB" b="1" dirty="0"/>
          </a:p>
          <a:p>
            <a:pPr marL="0" lvl="1" indent="0">
              <a:buNone/>
            </a:pPr>
            <a:r>
              <a:rPr lang="en-GB" b="1" dirty="0"/>
              <a:t>Car manufacturer – deferred revenue expenditure</a:t>
            </a:r>
            <a:endParaRPr lang="en-US" b="1" dirty="0"/>
          </a:p>
          <a:p>
            <a:pPr lvl="1">
              <a:spcBef>
                <a:spcPts val="600"/>
              </a:spcBef>
              <a:spcAft>
                <a:spcPts val="600"/>
              </a:spcAft>
            </a:pPr>
            <a:r>
              <a:rPr lang="en-US" dirty="0"/>
              <a:t>Manufacturing electric cars in the UK.</a:t>
            </a:r>
          </a:p>
          <a:p>
            <a:pPr lvl="1">
              <a:spcBef>
                <a:spcPts val="600"/>
              </a:spcBef>
              <a:spcAft>
                <a:spcPts val="600"/>
              </a:spcAft>
            </a:pPr>
            <a:r>
              <a:rPr lang="en-US" dirty="0"/>
              <a:t>Needs to order semi-conductors from overseas.</a:t>
            </a:r>
          </a:p>
          <a:p>
            <a:pPr lvl="1">
              <a:spcBef>
                <a:spcPts val="600"/>
              </a:spcBef>
              <a:spcAft>
                <a:spcPts val="600"/>
              </a:spcAft>
            </a:pPr>
            <a:r>
              <a:rPr lang="en-US" dirty="0"/>
              <a:t>Scarcity of raw materials (copper) creates delays.</a:t>
            </a:r>
          </a:p>
          <a:p>
            <a:pPr lvl="1">
              <a:spcBef>
                <a:spcPts val="600"/>
              </a:spcBef>
              <a:spcAft>
                <a:spcPts val="600"/>
              </a:spcAft>
            </a:pPr>
            <a:r>
              <a:rPr lang="en-US" dirty="0"/>
              <a:t>Car maker pays in advance for priority delivery of parts.</a:t>
            </a:r>
          </a:p>
          <a:p>
            <a:pPr lvl="1">
              <a:spcBef>
                <a:spcPts val="600"/>
              </a:spcBef>
              <a:spcAft>
                <a:spcPts val="600"/>
              </a:spcAft>
            </a:pPr>
            <a:r>
              <a:rPr lang="en-US" dirty="0"/>
              <a:t>One year lead time before orders for semi-conductors filled.</a:t>
            </a:r>
          </a:p>
          <a:p>
            <a:pPr lvl="1">
              <a:spcBef>
                <a:spcPts val="600"/>
              </a:spcBef>
              <a:spcAft>
                <a:spcPts val="600"/>
              </a:spcAft>
            </a:pPr>
            <a:r>
              <a:rPr lang="en-US" dirty="0"/>
              <a:t>Recorded as a deferred payment, an ASSET in financial documents because it will have a future benefit for the business.</a:t>
            </a:r>
          </a:p>
          <a:p>
            <a:pPr marL="0" lvl="1" indent="0">
              <a:spcBef>
                <a:spcPts val="0"/>
              </a:spcBef>
              <a:spcAft>
                <a:spcPts val="0"/>
              </a:spcAft>
              <a:buNone/>
            </a:pPr>
            <a:endParaRPr lang="en-US" sz="16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7170" name="Picture 2">
            <a:extLst>
              <a:ext uri="{FF2B5EF4-FFF2-40B4-BE49-F238E27FC236}">
                <a16:creationId xmlns:a16="http://schemas.microsoft.com/office/drawing/2014/main" id="{C020040C-4B34-C954-CDE3-F8F0448DDC9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516216" y="1925333"/>
            <a:ext cx="2644869" cy="1766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03590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08000"/>
            <a:ext cx="8568952" cy="382588"/>
          </a:xfrm>
        </p:spPr>
        <p:txBody>
          <a:bodyPr/>
          <a:lstStyle/>
          <a:p>
            <a:r>
              <a:rPr lang="en-US" dirty="0"/>
              <a:t>Fixed and variable costs</a:t>
            </a:r>
          </a:p>
        </p:txBody>
      </p:sp>
      <p:sp>
        <p:nvSpPr>
          <p:cNvPr id="3" name="Content Placeholder 2"/>
          <p:cNvSpPr>
            <a:spLocks noGrp="1"/>
          </p:cNvSpPr>
          <p:nvPr>
            <p:ph sz="quarter" idx="10"/>
          </p:nvPr>
        </p:nvSpPr>
        <p:spPr>
          <a:xfrm>
            <a:off x="467544" y="1556792"/>
            <a:ext cx="8158769" cy="4007808"/>
          </a:xfrm>
        </p:spPr>
        <p:txBody>
          <a:bodyPr/>
          <a:lstStyle/>
          <a:p>
            <a:r>
              <a:rPr lang="en-US" dirty="0">
                <a:ea typeface="ＭＳ Ｐゴシック" pitchFamily="-105" charset="-128"/>
                <a:cs typeface="ＭＳ Ｐゴシック" pitchFamily="-105" charset="-128"/>
              </a:rPr>
              <a:t>The </a:t>
            </a:r>
            <a:r>
              <a:rPr lang="en-US" b="1" dirty="0">
                <a:ea typeface="ＭＳ Ｐゴシック" pitchFamily="-105" charset="-128"/>
                <a:cs typeface="ＭＳ Ｐゴシック" pitchFamily="-105" charset="-128"/>
              </a:rPr>
              <a:t>expenditure</a:t>
            </a:r>
            <a:r>
              <a:rPr lang="en-US" dirty="0">
                <a:ea typeface="ＭＳ Ｐゴシック" pitchFamily="-105" charset="-128"/>
                <a:cs typeface="ＭＳ Ｐゴシック" pitchFamily="-105" charset="-128"/>
              </a:rPr>
              <a:t> of a business is its expenses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ea typeface="ＭＳ Ｐゴシック" pitchFamily="-105" charset="-128"/>
                <a:cs typeface="ＭＳ Ｐゴシック" pitchFamily="-105" charset="-128"/>
              </a:rPr>
              <a:t> money going out. The money it spends to buy capital assets and keep business operations going. </a:t>
            </a:r>
          </a:p>
          <a:p>
            <a:r>
              <a:rPr lang="en-US" dirty="0">
                <a:ea typeface="ＭＳ Ｐゴシック" pitchFamily="-105" charset="-128"/>
                <a:cs typeface="ＭＳ Ｐゴシック" pitchFamily="-105" charset="-128"/>
              </a:rPr>
              <a:t>There are two type of </a:t>
            </a:r>
            <a:r>
              <a:rPr lang="en-US" b="1" dirty="0">
                <a:ea typeface="ＭＳ Ｐゴシック" pitchFamily="-105" charset="-128"/>
                <a:cs typeface="ＭＳ Ｐゴシック" pitchFamily="-105" charset="-128"/>
              </a:rPr>
              <a:t>costs</a:t>
            </a:r>
            <a:r>
              <a:rPr lang="en-US" dirty="0">
                <a:ea typeface="ＭＳ Ｐゴシック" pitchFamily="-105" charset="-128"/>
                <a:cs typeface="ＭＳ Ｐゴシック" pitchFamily="-105" charset="-128"/>
              </a:rPr>
              <a:t> </a:t>
            </a:r>
            <a:endParaRPr lang="en-US" b="1" dirty="0"/>
          </a:p>
          <a:p>
            <a:pPr lvl="1">
              <a:spcBef>
                <a:spcPts val="0"/>
              </a:spcBef>
              <a:spcAft>
                <a:spcPts val="0"/>
              </a:spcAft>
            </a:pPr>
            <a:r>
              <a:rPr lang="en-US" dirty="0"/>
              <a:t>Fixed costs: never change no matter how                                                                    many units are produced or sold, </a:t>
            </a:r>
            <a:r>
              <a:rPr lang="en-US" dirty="0" err="1"/>
              <a:t>eg</a:t>
            </a:r>
            <a:r>
              <a:rPr lang="en-US" dirty="0"/>
              <a:t> rent,                                                                  depreciation, administration.</a:t>
            </a:r>
          </a:p>
          <a:p>
            <a:pPr marL="0" lvl="1" indent="0">
              <a:spcBef>
                <a:spcPts val="0"/>
              </a:spcBef>
              <a:spcAft>
                <a:spcPts val="0"/>
              </a:spcAft>
              <a:buNone/>
            </a:pPr>
            <a:endParaRPr lang="en-US" dirty="0"/>
          </a:p>
          <a:p>
            <a:pPr lvl="1">
              <a:spcBef>
                <a:spcPts val="0"/>
              </a:spcBef>
              <a:spcAft>
                <a:spcPts val="0"/>
              </a:spcAft>
            </a:pPr>
            <a:r>
              <a:rPr lang="en-US" dirty="0"/>
              <a:t>Variable costs: change with the number of  units                                                  produced, </a:t>
            </a:r>
            <a:r>
              <a:rPr lang="en-US" dirty="0" err="1"/>
              <a:t>eg</a:t>
            </a:r>
            <a:r>
              <a:rPr lang="en-US" dirty="0"/>
              <a:t> raw materials, direct labour, packaging.</a:t>
            </a:r>
          </a:p>
          <a:p>
            <a:pPr marL="0" lvl="1" indent="0">
              <a:spcBef>
                <a:spcPts val="0"/>
              </a:spcBef>
              <a:spcAft>
                <a:spcPts val="0"/>
              </a:spcAft>
              <a:buNone/>
            </a:pPr>
            <a:endParaRPr lang="en-US" dirty="0"/>
          </a:p>
          <a:p>
            <a:pPr marL="0" lvl="1" indent="0">
              <a:spcBef>
                <a:spcPts val="0"/>
              </a:spcBef>
              <a:spcAft>
                <a:spcPts val="0"/>
              </a:spcAft>
              <a:buNone/>
            </a:pPr>
            <a:r>
              <a:rPr lang="en-US" dirty="0"/>
              <a:t>Managing the </a:t>
            </a:r>
            <a:r>
              <a:rPr lang="en-US" b="1" dirty="0"/>
              <a:t>costs</a:t>
            </a:r>
            <a:r>
              <a:rPr lang="en-US" dirty="0"/>
              <a:t> of the business is important to ensure </a:t>
            </a:r>
            <a:r>
              <a:rPr lang="en-US" b="1" dirty="0"/>
              <a:t>profits</a:t>
            </a:r>
            <a:r>
              <a:rPr lang="en-US" dirty="0"/>
              <a:t> are made.</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8194" name="Picture 2">
            <a:extLst>
              <a:ext uri="{FF2B5EF4-FFF2-40B4-BE49-F238E27FC236}">
                <a16:creationId xmlns:a16="http://schemas.microsoft.com/office/drawing/2014/main" id="{826CA442-6F1E-DF85-D1EE-FB8BBBB3410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012160" y="2399622"/>
            <a:ext cx="3106687" cy="1752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25425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Size of organisations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economies of scale</a:t>
            </a:r>
          </a:p>
        </p:txBody>
      </p:sp>
      <p:sp>
        <p:nvSpPr>
          <p:cNvPr id="3" name="Content Placeholder 2"/>
          <p:cNvSpPr>
            <a:spLocks noGrp="1"/>
          </p:cNvSpPr>
          <p:nvPr>
            <p:ph sz="quarter" idx="10"/>
          </p:nvPr>
        </p:nvSpPr>
        <p:spPr>
          <a:xfrm>
            <a:off x="457200" y="1582496"/>
            <a:ext cx="8399276" cy="4248000"/>
          </a:xfrm>
        </p:spPr>
        <p:txBody>
          <a:bodyPr/>
          <a:lstStyle/>
          <a:p>
            <a:r>
              <a:rPr lang="en-US" dirty="0">
                <a:ea typeface="ＭＳ Ｐゴシック" pitchFamily="-105" charset="-128"/>
                <a:cs typeface="ＭＳ Ｐゴシック" pitchFamily="-105" charset="-128"/>
              </a:rPr>
              <a:t>Larger organisations can gain advantages in production efficiencies due to their size.</a:t>
            </a:r>
          </a:p>
          <a:p>
            <a:pPr marL="0" lvl="1" indent="0">
              <a:buNone/>
            </a:pPr>
            <a:r>
              <a:rPr lang="en-US" b="1" dirty="0"/>
              <a:t>Fixed costs – economies of scale</a:t>
            </a:r>
          </a:p>
          <a:p>
            <a:pPr lvl="1">
              <a:spcBef>
                <a:spcPts val="0"/>
              </a:spcBef>
              <a:spcAft>
                <a:spcPts val="0"/>
              </a:spcAft>
            </a:pPr>
            <a:r>
              <a:rPr lang="en-US" dirty="0"/>
              <a:t>Must be paid regardless of units produced.</a:t>
            </a:r>
          </a:p>
          <a:p>
            <a:pPr lvl="1">
              <a:spcBef>
                <a:spcPts val="0"/>
              </a:spcBef>
              <a:spcAft>
                <a:spcPts val="0"/>
              </a:spcAft>
            </a:pPr>
            <a:r>
              <a:rPr lang="en-US" dirty="0"/>
              <a:t>Expenses shared over larger operations.</a:t>
            </a:r>
          </a:p>
          <a:p>
            <a:pPr lvl="1">
              <a:spcBef>
                <a:spcPts val="0"/>
              </a:spcBef>
              <a:spcAft>
                <a:spcPts val="0"/>
              </a:spcAft>
            </a:pPr>
            <a:r>
              <a:rPr lang="en-US" dirty="0"/>
              <a:t>Can </a:t>
            </a:r>
            <a:r>
              <a:rPr lang="en-US" dirty="0" err="1"/>
              <a:t>utilise</a:t>
            </a:r>
            <a:r>
              <a:rPr lang="en-US" dirty="0"/>
              <a:t> equipment more efficiently.</a:t>
            </a:r>
          </a:p>
          <a:p>
            <a:pPr lvl="1">
              <a:spcBef>
                <a:spcPts val="0"/>
              </a:spcBef>
              <a:spcAft>
                <a:spcPts val="0"/>
              </a:spcAft>
            </a:pPr>
            <a:endParaRPr lang="en-US" dirty="0"/>
          </a:p>
          <a:p>
            <a:pPr marL="0" lvl="1" indent="0">
              <a:spcBef>
                <a:spcPts val="0"/>
              </a:spcBef>
              <a:spcAft>
                <a:spcPts val="0"/>
              </a:spcAft>
              <a:buNone/>
            </a:pPr>
            <a:r>
              <a:rPr lang="en-US" b="1" dirty="0"/>
              <a:t>Variable costs – economies of scale</a:t>
            </a:r>
          </a:p>
          <a:p>
            <a:pPr lvl="1">
              <a:spcBef>
                <a:spcPts val="0"/>
              </a:spcBef>
              <a:spcAft>
                <a:spcPts val="0"/>
              </a:spcAft>
            </a:pPr>
            <a:r>
              <a:rPr lang="en-US" dirty="0"/>
              <a:t>Labour costs managed more effectively. </a:t>
            </a:r>
          </a:p>
          <a:p>
            <a:pPr lvl="1">
              <a:spcBef>
                <a:spcPts val="0"/>
              </a:spcBef>
              <a:spcAft>
                <a:spcPts val="0"/>
              </a:spcAft>
            </a:pPr>
            <a:r>
              <a:rPr lang="en-US" dirty="0"/>
              <a:t>Skills/availability combined to reduce costs.</a:t>
            </a:r>
          </a:p>
          <a:p>
            <a:pPr lvl="1">
              <a:spcBef>
                <a:spcPts val="0"/>
              </a:spcBef>
              <a:spcAft>
                <a:spcPts val="0"/>
              </a:spcAft>
            </a:pPr>
            <a:r>
              <a:rPr lang="en-US" dirty="0"/>
              <a:t>Raw material costs reduced through bulk buying.</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Economies of scale in larger organisations means the average unit cost per unit can be decreased.</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1807472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Size of organisations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economies of scale</a:t>
            </a:r>
          </a:p>
        </p:txBody>
      </p:sp>
      <p:sp>
        <p:nvSpPr>
          <p:cNvPr id="3" name="Content Placeholder 2"/>
          <p:cNvSpPr>
            <a:spLocks noGrp="1"/>
          </p:cNvSpPr>
          <p:nvPr>
            <p:ph sz="quarter" idx="10"/>
          </p:nvPr>
        </p:nvSpPr>
        <p:spPr>
          <a:xfrm>
            <a:off x="457200" y="1582496"/>
            <a:ext cx="8399276" cy="4248000"/>
          </a:xfrm>
        </p:spPr>
        <p:txBody>
          <a:bodyPr/>
          <a:lstStyle/>
          <a:p>
            <a:r>
              <a:rPr lang="en-US" dirty="0">
                <a:ea typeface="ＭＳ Ｐゴシック" pitchFamily="-105" charset="-128"/>
                <a:cs typeface="ＭＳ Ｐゴシック" pitchFamily="-105" charset="-128"/>
              </a:rPr>
              <a:t>Economies of scale fall into several categories.</a:t>
            </a:r>
          </a:p>
          <a:p>
            <a:pPr marL="0" lvl="1" indent="0">
              <a:buNone/>
            </a:pPr>
            <a:r>
              <a:rPr lang="en-US" b="1" dirty="0"/>
              <a:t>Three main economies of scale</a:t>
            </a:r>
          </a:p>
          <a:p>
            <a:pPr lvl="1">
              <a:spcBef>
                <a:spcPts val="0"/>
              </a:spcBef>
              <a:spcAft>
                <a:spcPts val="0"/>
              </a:spcAft>
            </a:pPr>
            <a:r>
              <a:rPr lang="en-US" dirty="0"/>
              <a:t>Technological economies.</a:t>
            </a:r>
          </a:p>
          <a:p>
            <a:pPr lvl="1">
              <a:spcBef>
                <a:spcPts val="0"/>
              </a:spcBef>
              <a:spcAft>
                <a:spcPts val="0"/>
              </a:spcAft>
            </a:pPr>
            <a:r>
              <a:rPr lang="en-US" dirty="0"/>
              <a:t>Specialism economies.</a:t>
            </a:r>
          </a:p>
          <a:p>
            <a:pPr lvl="1">
              <a:spcBef>
                <a:spcPts val="0"/>
              </a:spcBef>
              <a:spcAft>
                <a:spcPts val="0"/>
              </a:spcAft>
            </a:pPr>
            <a:r>
              <a:rPr lang="en-US" dirty="0"/>
              <a:t>Purchasing economies.</a:t>
            </a:r>
          </a:p>
          <a:p>
            <a:pPr marL="0" lvl="1" indent="0">
              <a:spcBef>
                <a:spcPts val="0"/>
              </a:spcBef>
              <a:spcAft>
                <a:spcPts val="0"/>
              </a:spcAft>
              <a:buNone/>
            </a:pPr>
            <a:endParaRPr lang="en-US" dirty="0"/>
          </a:p>
          <a:p>
            <a:pPr marL="0" lvl="1" indent="0">
              <a:spcBef>
                <a:spcPts val="0"/>
              </a:spcBef>
              <a:spcAft>
                <a:spcPts val="0"/>
              </a:spcAft>
              <a:buNone/>
            </a:pPr>
            <a:r>
              <a:rPr lang="en-US" b="1" dirty="0"/>
              <a:t>Other internal economies of scale</a:t>
            </a:r>
          </a:p>
          <a:p>
            <a:pPr lvl="1">
              <a:spcBef>
                <a:spcPts val="0"/>
              </a:spcBef>
              <a:spcAft>
                <a:spcPts val="0"/>
              </a:spcAft>
            </a:pPr>
            <a:r>
              <a:rPr lang="en-US" dirty="0"/>
              <a:t>Financial economies.</a:t>
            </a:r>
          </a:p>
          <a:p>
            <a:pPr lvl="1">
              <a:spcBef>
                <a:spcPts val="0"/>
              </a:spcBef>
              <a:spcAft>
                <a:spcPts val="0"/>
              </a:spcAft>
            </a:pPr>
            <a:r>
              <a:rPr lang="en-US" dirty="0"/>
              <a:t>Marketing economies.</a:t>
            </a:r>
            <a:endParaRPr lang="en-US" dirty="0">
              <a:ea typeface="ＭＳ Ｐゴシック" pitchFamily="-105" charset="-128"/>
              <a:cs typeface="ＭＳ Ｐゴシック" pitchFamily="-105" charset="-128"/>
            </a:endParaRPr>
          </a:p>
          <a:p>
            <a:pPr lvl="1">
              <a:spcBef>
                <a:spcPts val="0"/>
              </a:spcBef>
              <a:spcAft>
                <a:spcPts val="0"/>
              </a:spcAft>
            </a:pPr>
            <a:r>
              <a:rPr lang="en-US" dirty="0"/>
              <a:t>Research and development economies.</a:t>
            </a:r>
          </a:p>
          <a:p>
            <a:pPr lvl="1">
              <a:spcBef>
                <a:spcPts val="0"/>
              </a:spcBef>
              <a:spcAft>
                <a:spcPts val="0"/>
              </a:spcAft>
            </a:pPr>
            <a:r>
              <a:rPr lang="en-US" dirty="0"/>
              <a:t>Management and administration economies.</a:t>
            </a: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There are many types of economies of scale larger organisations may rely on. These vary depending on whether it is a capital- or </a:t>
            </a:r>
            <a:r>
              <a:rPr lang="en-US" dirty="0" err="1">
                <a:ea typeface="ＭＳ Ｐゴシック" pitchFamily="-105" charset="-128"/>
                <a:cs typeface="ＭＳ Ｐゴシック" pitchFamily="-105" charset="-128"/>
              </a:rPr>
              <a:t>labour-intensive</a:t>
            </a:r>
            <a:r>
              <a:rPr lang="en-US" dirty="0">
                <a:ea typeface="ＭＳ Ｐゴシック" pitchFamily="-105" charset="-128"/>
                <a:cs typeface="ＭＳ Ｐゴシック" pitchFamily="-105" charset="-128"/>
              </a:rPr>
              <a:t> organisation.</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9218" name="Picture 2">
            <a:extLst>
              <a:ext uri="{FF2B5EF4-FFF2-40B4-BE49-F238E27FC236}">
                <a16:creationId xmlns:a16="http://schemas.microsoft.com/office/drawing/2014/main" id="{B441E773-0B76-BB13-4567-3382ACCDF02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364088" y="2213098"/>
            <a:ext cx="3640424" cy="2431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84063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Size of organisations – technological economies of scale</a:t>
            </a:r>
          </a:p>
        </p:txBody>
      </p:sp>
      <p:sp>
        <p:nvSpPr>
          <p:cNvPr id="3" name="Content Placeholder 2"/>
          <p:cNvSpPr>
            <a:spLocks noGrp="1"/>
          </p:cNvSpPr>
          <p:nvPr>
            <p:ph sz="quarter" idx="10"/>
          </p:nvPr>
        </p:nvSpPr>
        <p:spPr>
          <a:xfrm>
            <a:off x="457200" y="1410092"/>
            <a:ext cx="8229600" cy="4248000"/>
          </a:xfrm>
        </p:spPr>
        <p:txBody>
          <a:bodyPr/>
          <a:lstStyle/>
          <a:p>
            <a:pPr>
              <a:spcBef>
                <a:spcPts val="0"/>
              </a:spcBef>
              <a:spcAft>
                <a:spcPts val="0"/>
              </a:spcAft>
            </a:pPr>
            <a:r>
              <a:rPr lang="en-US" sz="1800" dirty="0">
                <a:ea typeface="ＭＳ Ｐゴシック" pitchFamily="-105" charset="-128"/>
                <a:cs typeface="ＭＳ Ｐゴシック" pitchFamily="-105" charset="-128"/>
              </a:rPr>
              <a:t>Technological economies of scale are common in capital-intensive businesses reliant on mass production techniques, and in digital industries.</a:t>
            </a:r>
          </a:p>
          <a:p>
            <a:r>
              <a:rPr lang="en-US" sz="1800" b="1" dirty="0">
                <a:ea typeface="ＭＳ Ｐゴシック" pitchFamily="-105" charset="-128"/>
                <a:cs typeface="ＭＳ Ｐゴシック" pitchFamily="-105" charset="-128"/>
              </a:rPr>
              <a:t>Technological economies of scales</a:t>
            </a:r>
          </a:p>
          <a:p>
            <a:pPr lvl="1">
              <a:spcBef>
                <a:spcPts val="0"/>
              </a:spcBef>
              <a:spcAft>
                <a:spcPts val="0"/>
              </a:spcAft>
            </a:pPr>
            <a:r>
              <a:rPr lang="en-US" sz="1800" dirty="0">
                <a:ea typeface="ＭＳ Ｐゴシック" pitchFamily="-105" charset="-128"/>
                <a:cs typeface="ＭＳ Ｐゴシック" pitchFamily="-105" charset="-128"/>
              </a:rPr>
              <a:t>Mass production techniques to improve productivity.</a:t>
            </a:r>
          </a:p>
          <a:p>
            <a:pPr lvl="1">
              <a:spcBef>
                <a:spcPts val="0"/>
              </a:spcBef>
              <a:spcAft>
                <a:spcPts val="0"/>
              </a:spcAft>
            </a:pPr>
            <a:r>
              <a:rPr lang="en-US" sz="1800" dirty="0">
                <a:ea typeface="ＭＳ Ｐゴシック" pitchFamily="-105" charset="-128"/>
                <a:cs typeface="ＭＳ Ｐゴシック" pitchFamily="-105" charset="-128"/>
              </a:rPr>
              <a:t>Up-to-date equipment with automated production flows.</a:t>
            </a:r>
          </a:p>
          <a:p>
            <a:pPr lvl="1">
              <a:spcBef>
                <a:spcPts val="0"/>
              </a:spcBef>
              <a:spcAft>
                <a:spcPts val="0"/>
              </a:spcAft>
            </a:pPr>
            <a:r>
              <a:rPr lang="en-US" sz="1800" dirty="0">
                <a:ea typeface="ＭＳ Ｐゴシック" pitchFamily="-105" charset="-128"/>
                <a:cs typeface="ＭＳ Ｐゴシック" pitchFamily="-105" charset="-128"/>
              </a:rPr>
              <a:t>Technically skilled staff to maintain production processes.</a:t>
            </a:r>
          </a:p>
          <a:p>
            <a:pPr lvl="1">
              <a:spcBef>
                <a:spcPts val="0"/>
              </a:spcBef>
              <a:spcAft>
                <a:spcPts val="0"/>
              </a:spcAft>
            </a:pPr>
            <a:r>
              <a:rPr lang="en-US" sz="1800" dirty="0">
                <a:ea typeface="ＭＳ Ｐゴシック" pitchFamily="-105" charset="-128"/>
                <a:cs typeface="ＭＳ Ｐゴシック" pitchFamily="-105" charset="-128"/>
              </a:rPr>
              <a:t>Logistics systems to manage large-scale distribution and transport.</a:t>
            </a:r>
          </a:p>
          <a:p>
            <a:pPr lvl="1">
              <a:spcBef>
                <a:spcPts val="0"/>
              </a:spcBef>
              <a:spcAft>
                <a:spcPts val="0"/>
              </a:spcAft>
            </a:pPr>
            <a:r>
              <a:rPr lang="en-US" sz="1800" dirty="0">
                <a:ea typeface="ＭＳ Ｐゴシック" pitchFamily="-105" charset="-128"/>
                <a:cs typeface="ＭＳ Ｐゴシック" pitchFamily="-105" charset="-128"/>
              </a:rPr>
              <a:t>Enhanced communications and reporting systems to manage information flows. </a:t>
            </a:r>
          </a:p>
          <a:p>
            <a:pPr lvl="1">
              <a:spcBef>
                <a:spcPts val="0"/>
              </a:spcBef>
              <a:spcAft>
                <a:spcPts val="0"/>
              </a:spcAft>
            </a:pPr>
            <a:r>
              <a:rPr lang="en-US" sz="1800" dirty="0">
                <a:ea typeface="ＭＳ Ｐゴシック" pitchFamily="-105" charset="-128"/>
                <a:cs typeface="ＭＳ Ｐゴシック" pitchFamily="-105" charset="-128"/>
              </a:rPr>
              <a:t>Automated computing and software for management and administration processes.</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Small organisations won’t be able to complete on price against larger companies with technological economies of scale. They need different marketing strategies.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0242" name="Picture 2">
            <a:extLst>
              <a:ext uri="{FF2B5EF4-FFF2-40B4-BE49-F238E27FC236}">
                <a16:creationId xmlns:a16="http://schemas.microsoft.com/office/drawing/2014/main" id="{DE129A54-8777-A071-1458-456655F5908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645873" y="2084733"/>
            <a:ext cx="2497460" cy="14085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12367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Size of organisations – specialism economies of scale</a:t>
            </a:r>
          </a:p>
        </p:txBody>
      </p:sp>
      <p:sp>
        <p:nvSpPr>
          <p:cNvPr id="3" name="Content Placeholder 2"/>
          <p:cNvSpPr>
            <a:spLocks noGrp="1"/>
          </p:cNvSpPr>
          <p:nvPr>
            <p:ph sz="quarter" idx="10"/>
          </p:nvPr>
        </p:nvSpPr>
        <p:spPr>
          <a:xfrm>
            <a:off x="457200" y="1582496"/>
            <a:ext cx="8568952" cy="4248000"/>
          </a:xfrm>
        </p:spPr>
        <p:txBody>
          <a:bodyPr/>
          <a:lstStyle/>
          <a:p>
            <a:pPr marL="0" lvl="1" indent="0">
              <a:buNone/>
            </a:pPr>
            <a:r>
              <a:rPr lang="en-GB" sz="1800" dirty="0"/>
              <a:t>Specialism economies of scale focus on becoming extremely proficient in specific areas of operations.</a:t>
            </a:r>
            <a:endParaRPr lang="en-US" sz="1800" dirty="0"/>
          </a:p>
          <a:p>
            <a:r>
              <a:rPr lang="en-US" sz="1800" b="1" dirty="0"/>
              <a:t>Specialism economies of scale</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Staff employed for very specific skills.</a:t>
            </a:r>
          </a:p>
          <a:p>
            <a:pPr lvl="1">
              <a:spcBef>
                <a:spcPts val="0"/>
              </a:spcBef>
              <a:spcAft>
                <a:spcPts val="0"/>
              </a:spcAft>
            </a:pPr>
            <a:r>
              <a:rPr lang="en-US" sz="1800" dirty="0"/>
              <a:t>Production techniques divided into specialisms.</a:t>
            </a:r>
          </a:p>
          <a:p>
            <a:pPr lvl="1">
              <a:spcBef>
                <a:spcPts val="0"/>
              </a:spcBef>
              <a:spcAft>
                <a:spcPts val="0"/>
              </a:spcAft>
            </a:pPr>
            <a:r>
              <a:rPr lang="en-US" sz="1800" dirty="0"/>
              <a:t>Need to pay higher salaries to attract skilled staff.</a:t>
            </a:r>
          </a:p>
          <a:p>
            <a:pPr lvl="1">
              <a:spcBef>
                <a:spcPts val="0"/>
              </a:spcBef>
              <a:spcAft>
                <a:spcPts val="0"/>
              </a:spcAft>
            </a:pPr>
            <a:r>
              <a:rPr lang="en-US" sz="1800" dirty="0"/>
              <a:t>Staff become increasingly skilled in own specialism.</a:t>
            </a:r>
          </a:p>
          <a:p>
            <a:pPr lvl="1">
              <a:spcBef>
                <a:spcPts val="0"/>
              </a:spcBef>
              <a:spcAft>
                <a:spcPts val="0"/>
              </a:spcAft>
            </a:pPr>
            <a:r>
              <a:rPr lang="en-US" sz="1800" dirty="0"/>
              <a:t>Skilled staff in specialist areas can increase efficiencies. </a:t>
            </a:r>
          </a:p>
          <a:p>
            <a:pPr marL="0" lvl="1" indent="0">
              <a:spcBef>
                <a:spcPts val="0"/>
              </a:spcBef>
              <a:spcAft>
                <a:spcPts val="0"/>
              </a:spcAft>
              <a:buNone/>
            </a:pPr>
            <a:endParaRPr lang="en-US" sz="1800" dirty="0"/>
          </a:p>
          <a:p>
            <a:pPr marL="0" lvl="1" indent="0">
              <a:spcBef>
                <a:spcPts val="0"/>
              </a:spcBef>
              <a:spcAft>
                <a:spcPts val="0"/>
              </a:spcAft>
              <a:buNone/>
            </a:pPr>
            <a:endParaRPr lang="en-US" sz="1800" dirty="0"/>
          </a:p>
          <a:p>
            <a:pPr marL="0" lvl="1" indent="0">
              <a:spcBef>
                <a:spcPts val="0"/>
              </a:spcBef>
              <a:spcAft>
                <a:spcPts val="0"/>
              </a:spcAft>
              <a:buNone/>
            </a:pPr>
            <a:r>
              <a:rPr lang="en-US" sz="1800" dirty="0"/>
              <a:t>Small organisation can focus on their own niche specialisms but may be in danger of losing skilled staff if they cannot match the salaries offered by larger organisations.</a:t>
            </a:r>
          </a:p>
          <a:p>
            <a:pPr marL="0" lvl="1" indent="0">
              <a:buNone/>
            </a:pPr>
            <a:endParaRPr lang="en-US" sz="1800" dirty="0"/>
          </a:p>
          <a:p>
            <a:pPr lvl="1"/>
            <a:endParaRPr lang="en-US" sz="1800" dirty="0"/>
          </a:p>
          <a:p>
            <a:pPr marL="0" lvl="1" indent="0">
              <a:buNone/>
            </a:pPr>
            <a:r>
              <a:rPr lang="en-US" sz="1800" dirty="0"/>
              <a:t> </a:t>
            </a:r>
          </a:p>
          <a:p>
            <a:endParaRPr lang="en-US" dirty="0">
              <a:ea typeface="ＭＳ Ｐゴシック" pitchFamily="-105" charset="-128"/>
              <a:cs typeface="ＭＳ Ｐゴシック" pitchFamily="-105" charset="-128"/>
            </a:endParaRPr>
          </a:p>
          <a:p>
            <a:endParaRPr lang="en-US" dirty="0"/>
          </a:p>
        </p:txBody>
      </p:sp>
      <p:pic>
        <p:nvPicPr>
          <p:cNvPr id="11266" name="Picture 2">
            <a:extLst>
              <a:ext uri="{FF2B5EF4-FFF2-40B4-BE49-F238E27FC236}">
                <a16:creationId xmlns:a16="http://schemas.microsoft.com/office/drawing/2014/main" id="{A4C86F63-6B73-797E-0451-3FC956FFAFA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469360" y="2463682"/>
            <a:ext cx="2674640" cy="17866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4166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Size of organisations – purchasing economies of scale</a:t>
            </a:r>
          </a:p>
        </p:txBody>
      </p:sp>
      <p:sp>
        <p:nvSpPr>
          <p:cNvPr id="3" name="Content Placeholder 2"/>
          <p:cNvSpPr>
            <a:spLocks noGrp="1"/>
          </p:cNvSpPr>
          <p:nvPr>
            <p:ph sz="quarter" idx="10"/>
          </p:nvPr>
        </p:nvSpPr>
        <p:spPr>
          <a:xfrm>
            <a:off x="457200" y="1582496"/>
            <a:ext cx="8568952" cy="4248000"/>
          </a:xfrm>
        </p:spPr>
        <p:txBody>
          <a:bodyPr/>
          <a:lstStyle/>
          <a:p>
            <a:pPr marL="0" lvl="1" indent="0">
              <a:buNone/>
            </a:pPr>
            <a:r>
              <a:rPr lang="en-GB" dirty="0"/>
              <a:t>Purchasing economy is about the balance of power between the organisation buying the goods and services, and the suppliers.</a:t>
            </a:r>
            <a:endParaRPr lang="en-US" dirty="0"/>
          </a:p>
          <a:p>
            <a:r>
              <a:rPr lang="en-US" b="1" dirty="0"/>
              <a:t>Purchasing economies of scale</a:t>
            </a:r>
            <a:endParaRPr lang="en-US" b="1" dirty="0">
              <a:ea typeface="ＭＳ Ｐゴシック" pitchFamily="-105" charset="-128"/>
              <a:cs typeface="ＭＳ Ｐゴシック" pitchFamily="-105" charset="-128"/>
            </a:endParaRPr>
          </a:p>
          <a:p>
            <a:pPr lvl="1">
              <a:spcBef>
                <a:spcPts val="0"/>
              </a:spcBef>
              <a:spcAft>
                <a:spcPts val="0"/>
              </a:spcAft>
            </a:pPr>
            <a:r>
              <a:rPr lang="en-US" dirty="0"/>
              <a:t>Producers creating large quantities can lower own costs. </a:t>
            </a:r>
          </a:p>
          <a:p>
            <a:pPr lvl="1">
              <a:spcBef>
                <a:spcPts val="0"/>
              </a:spcBef>
              <a:spcAft>
                <a:spcPts val="0"/>
              </a:spcAft>
            </a:pPr>
            <a:r>
              <a:rPr lang="en-US" dirty="0"/>
              <a:t>Bulk buying can help negotiation of discounts.</a:t>
            </a:r>
          </a:p>
          <a:p>
            <a:pPr lvl="1">
              <a:spcBef>
                <a:spcPts val="0"/>
              </a:spcBef>
              <a:spcAft>
                <a:spcPts val="0"/>
              </a:spcAft>
            </a:pPr>
            <a:r>
              <a:rPr lang="en-US" dirty="0"/>
              <a:t>Greater discounts for guaranteed contracts.</a:t>
            </a:r>
          </a:p>
          <a:p>
            <a:pPr marL="0" lvl="1" indent="0">
              <a:spcBef>
                <a:spcPts val="0"/>
              </a:spcBef>
              <a:spcAft>
                <a:spcPts val="0"/>
              </a:spcAft>
              <a:buNone/>
            </a:pPr>
            <a:endParaRPr lang="en-US" dirty="0"/>
          </a:p>
          <a:p>
            <a:pPr marL="0" lvl="1" indent="0">
              <a:lnSpc>
                <a:spcPts val="2000"/>
              </a:lnSpc>
              <a:spcBef>
                <a:spcPts val="0"/>
              </a:spcBef>
              <a:spcAft>
                <a:spcPts val="0"/>
              </a:spcAft>
              <a:buNone/>
            </a:pPr>
            <a:r>
              <a:rPr lang="en-US" dirty="0"/>
              <a:t>The big six UK supermarkets have often been </a:t>
            </a:r>
          </a:p>
          <a:p>
            <a:pPr marL="0" lvl="1" indent="0">
              <a:lnSpc>
                <a:spcPts val="2000"/>
              </a:lnSpc>
              <a:spcBef>
                <a:spcPts val="0"/>
              </a:spcBef>
              <a:spcAft>
                <a:spcPts val="0"/>
              </a:spcAft>
              <a:buNone/>
            </a:pPr>
            <a:r>
              <a:rPr lang="en-US" dirty="0"/>
              <a:t>criticised for abusing their purchasing powers.</a:t>
            </a:r>
          </a:p>
          <a:p>
            <a:pPr marL="0" lvl="1" indent="0">
              <a:lnSpc>
                <a:spcPts val="2000"/>
              </a:lnSpc>
              <a:spcBef>
                <a:spcPts val="0"/>
              </a:spcBef>
              <a:spcAft>
                <a:spcPts val="0"/>
              </a:spcAft>
              <a:buNone/>
            </a:pPr>
            <a:r>
              <a:rPr lang="en-US" dirty="0"/>
              <a:t> </a:t>
            </a:r>
          </a:p>
          <a:p>
            <a:pPr lvl="1">
              <a:spcBef>
                <a:spcPts val="0"/>
              </a:spcBef>
              <a:spcAft>
                <a:spcPts val="0"/>
              </a:spcAft>
            </a:pPr>
            <a:r>
              <a:rPr lang="en-US" dirty="0"/>
              <a:t>Asda named as worst supermarket for its treatment of suppliers.</a:t>
            </a:r>
          </a:p>
          <a:p>
            <a:pPr lvl="1">
              <a:spcBef>
                <a:spcPts val="0"/>
              </a:spcBef>
              <a:spcAft>
                <a:spcPts val="0"/>
              </a:spcAft>
            </a:pPr>
            <a:r>
              <a:rPr lang="en-US" dirty="0"/>
              <a:t>Tesco was </a:t>
            </a:r>
            <a:r>
              <a:rPr lang="en-US" dirty="0" err="1"/>
              <a:t>criticised</a:t>
            </a:r>
            <a:r>
              <a:rPr lang="en-US" dirty="0"/>
              <a:t> for delaying payment to its suppliers.</a:t>
            </a:r>
          </a:p>
          <a:p>
            <a:pPr lvl="1">
              <a:spcBef>
                <a:spcPts val="0"/>
              </a:spcBef>
              <a:spcAft>
                <a:spcPts val="0"/>
              </a:spcAft>
            </a:pPr>
            <a:r>
              <a:rPr lang="en-US" dirty="0"/>
              <a:t>Asda is the most complained about supermarket.</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6374638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Size of organisations – other economies of scale</a:t>
            </a:r>
          </a:p>
        </p:txBody>
      </p:sp>
      <p:sp>
        <p:nvSpPr>
          <p:cNvPr id="3" name="Content Placeholder 2"/>
          <p:cNvSpPr>
            <a:spLocks noGrp="1"/>
          </p:cNvSpPr>
          <p:nvPr>
            <p:ph sz="quarter" idx="10"/>
          </p:nvPr>
        </p:nvSpPr>
        <p:spPr>
          <a:xfrm>
            <a:off x="457200" y="1426813"/>
            <a:ext cx="8568952" cy="4248000"/>
          </a:xfrm>
        </p:spPr>
        <p:txBody>
          <a:bodyPr/>
          <a:lstStyle/>
          <a:p>
            <a:pPr marL="0" lvl="1" indent="0">
              <a:buNone/>
            </a:pPr>
            <a:r>
              <a:rPr lang="en-GB" sz="1800" dirty="0"/>
              <a:t>Unit costs can also be reduced by other economies of scale available to larger organisations.</a:t>
            </a:r>
            <a:endParaRPr lang="en-US" sz="1800" dirty="0"/>
          </a:p>
          <a:p>
            <a:pPr>
              <a:spcBef>
                <a:spcPts val="500"/>
              </a:spcBef>
              <a:spcAft>
                <a:spcPts val="500"/>
              </a:spcAft>
            </a:pPr>
            <a:r>
              <a:rPr lang="en-US" sz="1800" b="1" dirty="0">
                <a:ea typeface="ＭＳ Ｐゴシック" pitchFamily="-105" charset="-128"/>
                <a:cs typeface="ＭＳ Ｐゴシック" pitchFamily="-105" charset="-128"/>
              </a:rPr>
              <a:t>Other economies of scale</a:t>
            </a:r>
          </a:p>
          <a:p>
            <a:pPr lvl="1">
              <a:spcBef>
                <a:spcPts val="0"/>
              </a:spcBef>
              <a:spcAft>
                <a:spcPts val="0"/>
              </a:spcAft>
            </a:pPr>
            <a:r>
              <a:rPr lang="en-US" sz="1800" dirty="0"/>
              <a:t>Financial economies: more easily get loans; lower interest rates; retained profits; share issues.</a:t>
            </a:r>
          </a:p>
          <a:p>
            <a:pPr lvl="1">
              <a:spcBef>
                <a:spcPts val="0"/>
              </a:spcBef>
              <a:spcAft>
                <a:spcPts val="0"/>
              </a:spcAft>
            </a:pPr>
            <a:r>
              <a:rPr lang="en-US" sz="1800" dirty="0"/>
              <a:t>Marketing economies: advertising budget; expensive media; more in-depth market research.</a:t>
            </a:r>
          </a:p>
          <a:p>
            <a:pPr lvl="1">
              <a:spcBef>
                <a:spcPts val="0"/>
              </a:spcBef>
              <a:spcAft>
                <a:spcPts val="0"/>
              </a:spcAft>
            </a:pPr>
            <a:r>
              <a:rPr lang="en-US" sz="1800" dirty="0"/>
              <a:t>R&amp;D economies: more money into innovation, new product development, research projects.</a:t>
            </a:r>
          </a:p>
          <a:p>
            <a:pPr lvl="1">
              <a:spcBef>
                <a:spcPts val="0"/>
              </a:spcBef>
              <a:spcAft>
                <a:spcPts val="0"/>
              </a:spcAft>
            </a:pPr>
            <a:r>
              <a:rPr lang="en-US" sz="1800" dirty="0"/>
              <a:t>Management and admin: afford best managers and admin staff; develop cost-effective processes.</a:t>
            </a:r>
          </a:p>
          <a:p>
            <a:pPr marL="0" lvl="1" indent="0">
              <a:spcAft>
                <a:spcPts val="0"/>
              </a:spcAft>
              <a:buNone/>
            </a:pPr>
            <a:r>
              <a:rPr lang="en-US" sz="1800" dirty="0"/>
              <a:t>The outcomes of using economies of scale allow larger organisations access to more funding, information and automation to reduce business overheads and increase their ability to compete in the markets and industries they dominate.</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1659172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lvl="1"/>
            <a:r>
              <a:rPr lang="en-US" dirty="0"/>
              <a:t>Discuss the different types of expenditure in organisations.</a:t>
            </a:r>
          </a:p>
          <a:p>
            <a:pPr lvl="1"/>
            <a:r>
              <a:rPr lang="en-US" dirty="0"/>
              <a:t>Explain how different types of expenditure vary according to the size and purpose of organisations. </a:t>
            </a:r>
          </a:p>
          <a:p>
            <a:pPr lvl="1"/>
            <a:r>
              <a:rPr lang="en-US" dirty="0"/>
              <a:t>Discuss the definition, purpose and types of capital expenditure.</a:t>
            </a:r>
          </a:p>
          <a:p>
            <a:pPr lvl="1"/>
            <a:r>
              <a:rPr lang="en-US" dirty="0"/>
              <a:t>Revisit and consider the different types of fixed and1variable costs in organisations.</a:t>
            </a:r>
          </a:p>
          <a:p>
            <a:pPr lvl="1"/>
            <a:r>
              <a:rPr lang="en-US" dirty="0"/>
              <a:t>Discuss the reasons why fixed and variable costs have differing influences on overall expenditure.</a:t>
            </a:r>
          </a:p>
          <a:p>
            <a:pPr marL="0" lvl="1" indent="0">
              <a:buNone/>
            </a:pPr>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388932" cy="382588"/>
          </a:xfrm>
        </p:spPr>
        <p:txBody>
          <a:bodyPr/>
          <a:lstStyle/>
          <a:p>
            <a:r>
              <a:rPr lang="en-US" dirty="0"/>
              <a:t>Size of organisations – diseconomies of scale</a:t>
            </a:r>
          </a:p>
        </p:txBody>
      </p:sp>
      <p:sp>
        <p:nvSpPr>
          <p:cNvPr id="3" name="Content Placeholder 2"/>
          <p:cNvSpPr>
            <a:spLocks noGrp="1"/>
          </p:cNvSpPr>
          <p:nvPr>
            <p:ph sz="quarter" idx="10"/>
          </p:nvPr>
        </p:nvSpPr>
        <p:spPr>
          <a:xfrm>
            <a:off x="467544" y="1410092"/>
            <a:ext cx="8568952" cy="4248000"/>
          </a:xfrm>
        </p:spPr>
        <p:txBody>
          <a:bodyPr/>
          <a:lstStyle/>
          <a:p>
            <a:pPr marL="0" lvl="1" indent="0">
              <a:buNone/>
            </a:pPr>
            <a:r>
              <a:rPr lang="en-US" sz="1800" dirty="0"/>
              <a:t>There is a tipping point in aiming for economies where organisations lose efficiencies and unit costs of production start to rise. Known as diseconomies of scale.</a:t>
            </a:r>
          </a:p>
          <a:p>
            <a:pPr marL="0" lvl="1" indent="0">
              <a:buNone/>
            </a:pPr>
            <a:r>
              <a:rPr lang="en-US" sz="1800" b="1" dirty="0"/>
              <a:t>Diseconomies of scale</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Coordination becomes onerous with expansion.</a:t>
            </a:r>
          </a:p>
          <a:p>
            <a:pPr lvl="1">
              <a:spcBef>
                <a:spcPts val="0"/>
              </a:spcBef>
              <a:spcAft>
                <a:spcPts val="0"/>
              </a:spcAft>
            </a:pPr>
            <a:r>
              <a:rPr lang="en-US" sz="1800" dirty="0"/>
              <a:t>Complexity leads to loss of management control.</a:t>
            </a:r>
          </a:p>
          <a:p>
            <a:pPr lvl="1">
              <a:spcBef>
                <a:spcPts val="0"/>
              </a:spcBef>
              <a:spcAft>
                <a:spcPts val="0"/>
              </a:spcAft>
            </a:pPr>
            <a:r>
              <a:rPr lang="en-US" sz="1800" dirty="0"/>
              <a:t>Staff less likely to follow </a:t>
            </a:r>
            <a:r>
              <a:rPr lang="en-US" sz="1800" dirty="0" err="1"/>
              <a:t>organisational</a:t>
            </a:r>
            <a:r>
              <a:rPr lang="en-US" sz="1800" dirty="0"/>
              <a:t> policies.</a:t>
            </a:r>
          </a:p>
          <a:p>
            <a:pPr lvl="1">
              <a:spcBef>
                <a:spcPts val="0"/>
              </a:spcBef>
              <a:spcAft>
                <a:spcPts val="0"/>
              </a:spcAft>
            </a:pPr>
            <a:r>
              <a:rPr lang="en-US" sz="1800" dirty="0"/>
              <a:t>Communications less effective through hierarchies.</a:t>
            </a:r>
          </a:p>
          <a:p>
            <a:pPr lvl="1">
              <a:spcBef>
                <a:spcPts val="0"/>
              </a:spcBef>
              <a:spcAft>
                <a:spcPts val="0"/>
              </a:spcAft>
            </a:pPr>
            <a:r>
              <a:rPr lang="en-US" sz="1800" dirty="0"/>
              <a:t>Motivation is lowered as staff feel undervalued.</a:t>
            </a:r>
          </a:p>
          <a:p>
            <a:pPr lvl="1">
              <a:spcBef>
                <a:spcPts val="0"/>
              </a:spcBef>
              <a:spcAft>
                <a:spcPts val="0"/>
              </a:spcAft>
            </a:pPr>
            <a:r>
              <a:rPr lang="en-US" sz="1800" dirty="0"/>
              <a:t>Management span of control too wide and ineffective.</a:t>
            </a:r>
          </a:p>
          <a:p>
            <a:pPr lvl="1">
              <a:spcBef>
                <a:spcPts val="0"/>
              </a:spcBef>
              <a:spcAft>
                <a:spcPts val="0"/>
              </a:spcAft>
            </a:pPr>
            <a:r>
              <a:rPr lang="en-US" sz="1800" dirty="0"/>
              <a:t>Distance between decision makers and staff increases.</a:t>
            </a:r>
          </a:p>
          <a:p>
            <a:pPr marL="0" lvl="1" indent="0">
              <a:spcBef>
                <a:spcPts val="0"/>
              </a:spcBef>
              <a:spcAft>
                <a:spcPts val="0"/>
              </a:spcAft>
              <a:buNone/>
            </a:pPr>
            <a:endParaRPr lang="en-US" sz="1800" dirty="0"/>
          </a:p>
          <a:p>
            <a:pPr marL="0" lvl="1" indent="0">
              <a:spcBef>
                <a:spcPts val="0"/>
              </a:spcBef>
              <a:spcAft>
                <a:spcPts val="0"/>
              </a:spcAft>
              <a:buNone/>
            </a:pPr>
            <a:r>
              <a:rPr lang="en-US" sz="1800" dirty="0"/>
              <a:t>These issues can occur in organisations of any size. They become diseconomies of scale in large organisation if they happen because the size of the organisation is the cause.</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560411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Variations in expenditure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size and purpose of organisation</a:t>
            </a:r>
          </a:p>
        </p:txBody>
      </p:sp>
      <p:sp>
        <p:nvSpPr>
          <p:cNvPr id="3" name="Content Placeholder 2"/>
          <p:cNvSpPr>
            <a:spLocks noGrp="1"/>
          </p:cNvSpPr>
          <p:nvPr>
            <p:ph sz="quarter" idx="10"/>
          </p:nvPr>
        </p:nvSpPr>
        <p:spPr>
          <a:xfrm>
            <a:off x="430560" y="1844824"/>
            <a:ext cx="8399276" cy="4248000"/>
          </a:xfrm>
        </p:spPr>
        <p:txBody>
          <a:bodyPr/>
          <a:lstStyle/>
          <a:p>
            <a:pPr>
              <a:spcBef>
                <a:spcPts val="0"/>
              </a:spcBef>
              <a:spcAft>
                <a:spcPts val="0"/>
              </a:spcAft>
            </a:pPr>
            <a:r>
              <a:rPr lang="en-US" dirty="0">
                <a:ea typeface="ＭＳ Ｐゴシック" pitchFamily="-105" charset="-128"/>
                <a:cs typeface="ＭＳ Ｐゴシック" pitchFamily="-105" charset="-128"/>
              </a:rPr>
              <a:t>Expenditure enables all types of organisations to operate by ensuring they have the resources needed. Management of finance is inseparable from the business.</a:t>
            </a:r>
          </a:p>
          <a:p>
            <a:pPr>
              <a:spcBef>
                <a:spcPts val="0"/>
              </a:spcBef>
              <a:spcAft>
                <a:spcPts val="0"/>
              </a:spcAft>
            </a:pPr>
            <a:r>
              <a:rPr lang="en-US" dirty="0">
                <a:ea typeface="ＭＳ Ｐゴシック" pitchFamily="-105" charset="-128"/>
                <a:cs typeface="ＭＳ Ｐゴシック" pitchFamily="-105" charset="-128"/>
              </a:rPr>
              <a:t> </a:t>
            </a:r>
            <a:endParaRPr lang="en-US" dirty="0"/>
          </a:p>
          <a:p>
            <a:pPr marL="0" lvl="1" indent="0">
              <a:spcBef>
                <a:spcPts val="0"/>
              </a:spcBef>
              <a:spcAft>
                <a:spcPts val="0"/>
              </a:spcAft>
              <a:buNone/>
            </a:pPr>
            <a:r>
              <a:rPr lang="en-US" b="1" dirty="0"/>
              <a:t>Resources: costs/expenditure</a:t>
            </a:r>
          </a:p>
          <a:p>
            <a:pPr lvl="1">
              <a:spcBef>
                <a:spcPts val="600"/>
              </a:spcBef>
              <a:spcAft>
                <a:spcPts val="600"/>
              </a:spcAft>
            </a:pPr>
            <a:r>
              <a:rPr lang="en-US" dirty="0"/>
              <a:t>Labour: wages, pensions, NIC to employees.</a:t>
            </a:r>
          </a:p>
          <a:p>
            <a:pPr lvl="1">
              <a:spcBef>
                <a:spcPts val="600"/>
              </a:spcBef>
              <a:spcAft>
                <a:spcPts val="600"/>
              </a:spcAft>
            </a:pPr>
            <a:r>
              <a:rPr lang="en-US" dirty="0"/>
              <a:t>Materials: goods consumed to run whole business.</a:t>
            </a:r>
          </a:p>
          <a:p>
            <a:pPr lvl="1">
              <a:spcBef>
                <a:spcPts val="600"/>
              </a:spcBef>
              <a:spcAft>
                <a:spcPts val="600"/>
              </a:spcAft>
            </a:pPr>
            <a:r>
              <a:rPr lang="en-US" dirty="0"/>
              <a:t>Expenses: overheads consumed to support operations.</a:t>
            </a:r>
          </a:p>
          <a:p>
            <a:pPr marL="0" lvl="1" indent="0">
              <a:spcBef>
                <a:spcPts val="0"/>
              </a:spcBef>
              <a:spcAft>
                <a:spcPts val="0"/>
              </a:spcAft>
              <a:buNone/>
            </a:pPr>
            <a:endParaRPr lang="en-US" b="1"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Knowledge of how the business consumes money in meeting its costs is important for management decision making, planning, control, and meeting objectives.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2290" name="Picture 2">
            <a:extLst>
              <a:ext uri="{FF2B5EF4-FFF2-40B4-BE49-F238E27FC236}">
                <a16:creationId xmlns:a16="http://schemas.microsoft.com/office/drawing/2014/main" id="{E07A34E6-F9BF-132D-03E6-0AE903199976}"/>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525798" y="2750798"/>
            <a:ext cx="2618202" cy="1565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40074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Variations in expenditure</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 staff payroll (1)</a:t>
            </a:r>
          </a:p>
        </p:txBody>
      </p:sp>
      <p:sp>
        <p:nvSpPr>
          <p:cNvPr id="3" name="Content Placeholder 2"/>
          <p:cNvSpPr>
            <a:spLocks noGrp="1"/>
          </p:cNvSpPr>
          <p:nvPr>
            <p:ph sz="quarter" idx="10"/>
          </p:nvPr>
        </p:nvSpPr>
        <p:spPr>
          <a:xfrm>
            <a:off x="457200" y="1582496"/>
            <a:ext cx="8568952" cy="4248000"/>
          </a:xfrm>
        </p:spPr>
        <p:txBody>
          <a:bodyPr/>
          <a:lstStyle/>
          <a:p>
            <a:pPr>
              <a:spcBef>
                <a:spcPts val="0"/>
              </a:spcBef>
              <a:spcAft>
                <a:spcPts val="0"/>
              </a:spcAft>
            </a:pPr>
            <a:r>
              <a:rPr lang="en-US" dirty="0">
                <a:ea typeface="ＭＳ Ｐゴシック" pitchFamily="-105" charset="-128"/>
                <a:cs typeface="ＭＳ Ｐゴシック" pitchFamily="-105" charset="-128"/>
              </a:rPr>
              <a:t>Staff payroll is a list of every employee and how much each is paid for a set period on a given date. It is legally required from every organisation that employs staff.</a:t>
            </a:r>
          </a:p>
          <a:p>
            <a:pPr>
              <a:spcBef>
                <a:spcPts val="0"/>
              </a:spcBef>
              <a:spcAft>
                <a:spcPts val="0"/>
              </a:spcAft>
            </a:pPr>
            <a:endParaRPr lang="en-US" dirty="0">
              <a:ea typeface="ＭＳ Ｐゴシック" pitchFamily="-105" charset="-128"/>
              <a:cs typeface="ＭＳ Ｐゴシック" pitchFamily="-105" charset="-128"/>
            </a:endParaRPr>
          </a:p>
          <a:p>
            <a:pPr>
              <a:spcBef>
                <a:spcPts val="0"/>
              </a:spcBef>
              <a:spcAft>
                <a:spcPts val="0"/>
              </a:spcAft>
            </a:pPr>
            <a:r>
              <a:rPr lang="en-US" b="1" dirty="0"/>
              <a:t>Staff payroll</a:t>
            </a:r>
            <a:endParaRPr lang="en-US" b="1" dirty="0">
              <a:ea typeface="ＭＳ Ｐゴシック" pitchFamily="-105" charset="-128"/>
              <a:cs typeface="ＭＳ Ｐゴシック" pitchFamily="-105" charset="-128"/>
            </a:endParaRPr>
          </a:p>
          <a:p>
            <a:pPr lvl="1">
              <a:spcBef>
                <a:spcPts val="0"/>
              </a:spcBef>
              <a:spcAft>
                <a:spcPts val="0"/>
              </a:spcAft>
            </a:pPr>
            <a:r>
              <a:rPr lang="en-US" dirty="0"/>
              <a:t>Salary/wages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record amount of pay.</a:t>
            </a:r>
          </a:p>
          <a:p>
            <a:pPr lvl="1">
              <a:spcBef>
                <a:spcPts val="0"/>
              </a:spcBef>
              <a:spcAft>
                <a:spcPts val="0"/>
              </a:spcAft>
            </a:pPr>
            <a:r>
              <a:rPr lang="en-US" dirty="0"/>
              <a:t>Deductions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calculated and recorded.</a:t>
            </a:r>
          </a:p>
          <a:p>
            <a:pPr lvl="1">
              <a:spcBef>
                <a:spcPts val="0"/>
              </a:spcBef>
              <a:spcAft>
                <a:spcPts val="0"/>
              </a:spcAft>
            </a:pPr>
            <a:r>
              <a:rPr lang="en-US" dirty="0" err="1"/>
              <a:t>Payslips</a:t>
            </a:r>
            <a:r>
              <a:rPr lang="en-US" dirty="0"/>
              <a:t> – produced for each employee.</a:t>
            </a:r>
          </a:p>
          <a:p>
            <a:pPr lvl="1">
              <a:spcBef>
                <a:spcPts val="0"/>
              </a:spcBef>
              <a:spcAft>
                <a:spcPts val="0"/>
              </a:spcAft>
            </a:pPr>
            <a:r>
              <a:rPr lang="en-US" dirty="0"/>
              <a:t>Report pay and deductions directly to HMRC.</a:t>
            </a:r>
          </a:p>
          <a:p>
            <a:pPr lvl="1">
              <a:spcBef>
                <a:spcPts val="0"/>
              </a:spcBef>
              <a:spcAft>
                <a:spcPts val="0"/>
              </a:spcAft>
            </a:pPr>
            <a:r>
              <a:rPr lang="en-US" dirty="0"/>
              <a:t>Employer pays taxes and contributions to HMRC. </a:t>
            </a:r>
          </a:p>
          <a:p>
            <a:pPr marL="0" lvl="1" indent="0">
              <a:spcBef>
                <a:spcPts val="0"/>
              </a:spcBef>
              <a:spcAft>
                <a:spcPts val="0"/>
              </a:spcAft>
              <a:buNone/>
            </a:pPr>
            <a:endParaRPr lang="en-US" dirty="0"/>
          </a:p>
          <a:p>
            <a:pPr marL="0" lvl="1" indent="0">
              <a:spcBef>
                <a:spcPts val="0"/>
              </a:spcBef>
              <a:spcAft>
                <a:spcPts val="0"/>
              </a:spcAft>
              <a:buNone/>
            </a:pPr>
            <a:r>
              <a:rPr lang="en-US" dirty="0"/>
              <a:t>Payroll can be complex to calculate and administer but accuracy, consistency and timeliness is vital to run a successful business that does attract attention from HMRC for the wrong reasons.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3314" name="Picture 2">
            <a:extLst>
              <a:ext uri="{FF2B5EF4-FFF2-40B4-BE49-F238E27FC236}">
                <a16:creationId xmlns:a16="http://schemas.microsoft.com/office/drawing/2014/main" id="{345D20E4-3CFE-D58E-0506-8A588352537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172222" y="2404415"/>
            <a:ext cx="2971778" cy="1985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9190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388932" cy="382588"/>
          </a:xfrm>
        </p:spPr>
        <p:txBody>
          <a:bodyPr/>
          <a:lstStyle/>
          <a:p>
            <a:r>
              <a:rPr lang="en-US" dirty="0"/>
              <a:t>Variations in expenditure</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 staff payroll (2)</a:t>
            </a:r>
          </a:p>
        </p:txBody>
      </p:sp>
      <p:sp>
        <p:nvSpPr>
          <p:cNvPr id="3" name="Content Placeholder 2"/>
          <p:cNvSpPr>
            <a:spLocks noGrp="1"/>
          </p:cNvSpPr>
          <p:nvPr>
            <p:ph sz="quarter" idx="10"/>
          </p:nvPr>
        </p:nvSpPr>
        <p:spPr>
          <a:xfrm>
            <a:off x="467544" y="1592763"/>
            <a:ext cx="8568952" cy="4248000"/>
          </a:xfrm>
        </p:spPr>
        <p:txBody>
          <a:bodyPr/>
          <a:lstStyle/>
          <a:p>
            <a:pPr>
              <a:spcBef>
                <a:spcPts val="0"/>
              </a:spcBef>
              <a:spcAft>
                <a:spcPts val="0"/>
              </a:spcAft>
            </a:pPr>
            <a:r>
              <a:rPr lang="en-US" dirty="0">
                <a:ea typeface="ＭＳ Ｐゴシック" pitchFamily="-105" charset="-128"/>
                <a:cs typeface="ＭＳ Ｐゴシック" pitchFamily="-105" charset="-128"/>
              </a:rPr>
              <a:t>Running a staff payroll means recording every type of employees’ pay they receive: </a:t>
            </a:r>
          </a:p>
          <a:p>
            <a:pPr>
              <a:spcBef>
                <a:spcPts val="0"/>
              </a:spcBef>
              <a:spcAft>
                <a:spcPts val="0"/>
              </a:spcAft>
            </a:pPr>
            <a:endParaRPr lang="en-US" dirty="0">
              <a:ea typeface="ＭＳ Ｐゴシック" pitchFamily="-105" charset="-128"/>
              <a:cs typeface="ＭＳ Ｐゴシック" pitchFamily="-105" charset="-128"/>
            </a:endParaRPr>
          </a:p>
          <a:p>
            <a:pPr>
              <a:spcBef>
                <a:spcPts val="0"/>
              </a:spcBef>
              <a:spcAft>
                <a:spcPts val="0"/>
              </a:spcAft>
            </a:pPr>
            <a:r>
              <a:rPr lang="en-US" b="1" dirty="0"/>
              <a:t>Employees pay</a:t>
            </a:r>
            <a:endParaRPr lang="en-US" b="1" dirty="0">
              <a:ea typeface="ＭＳ Ｐゴシック" pitchFamily="-105" charset="-128"/>
              <a:cs typeface="ＭＳ Ｐゴシック" pitchFamily="-105" charset="-128"/>
            </a:endParaRPr>
          </a:p>
          <a:p>
            <a:pPr lvl="1"/>
            <a:r>
              <a:rPr lang="en-US" dirty="0"/>
              <a:t>Salary/wages gross pay before deductions.</a:t>
            </a:r>
          </a:p>
          <a:p>
            <a:pPr lvl="1"/>
            <a:r>
              <a:rPr lang="en-US" dirty="0"/>
              <a:t>Hourly rate/number of hours worked.</a:t>
            </a:r>
          </a:p>
          <a:p>
            <a:pPr lvl="1"/>
            <a:r>
              <a:rPr lang="en-US" dirty="0"/>
              <a:t>Statutory pay received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sick pay/parental pay.</a:t>
            </a:r>
          </a:p>
          <a:p>
            <a:pPr lvl="1"/>
            <a:r>
              <a:rPr lang="en-US" dirty="0"/>
              <a:t>Tips received: paid into till/added to customer bill.</a:t>
            </a:r>
          </a:p>
          <a:p>
            <a:pPr lvl="1"/>
            <a:r>
              <a:rPr lang="en-US" dirty="0"/>
              <a:t>Other payments: bonuses, commission, holiday pay.</a:t>
            </a:r>
          </a:p>
          <a:p>
            <a:pPr marL="0" lvl="1" indent="0">
              <a:spcBef>
                <a:spcPts val="0"/>
              </a:spcBef>
              <a:spcAft>
                <a:spcPts val="0"/>
              </a:spcAft>
              <a:buNone/>
            </a:pPr>
            <a:endParaRPr lang="en-US" dirty="0"/>
          </a:p>
          <a:p>
            <a:pPr marL="0" lvl="1" indent="0">
              <a:spcBef>
                <a:spcPts val="0"/>
              </a:spcBef>
              <a:spcAft>
                <a:spcPts val="0"/>
              </a:spcAft>
              <a:buNone/>
            </a:pPr>
            <a:r>
              <a:rPr lang="en-US" dirty="0"/>
              <a:t>There are different rules for some types of benefits such as uniforms, company cars or if tips are received directly from the customer.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7331719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Variations in expenditure</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 staff payroll (3)</a:t>
            </a:r>
          </a:p>
        </p:txBody>
      </p:sp>
      <p:sp>
        <p:nvSpPr>
          <p:cNvPr id="3" name="Content Placeholder 2"/>
          <p:cNvSpPr>
            <a:spLocks noGrp="1"/>
          </p:cNvSpPr>
          <p:nvPr>
            <p:ph sz="quarter" idx="10"/>
          </p:nvPr>
        </p:nvSpPr>
        <p:spPr>
          <a:xfrm>
            <a:off x="457200" y="1582496"/>
            <a:ext cx="8568952" cy="4248000"/>
          </a:xfrm>
        </p:spPr>
        <p:txBody>
          <a:bodyPr/>
          <a:lstStyle/>
          <a:p>
            <a:pPr>
              <a:spcBef>
                <a:spcPts val="0"/>
              </a:spcBef>
              <a:spcAft>
                <a:spcPts val="0"/>
              </a:spcAft>
            </a:pPr>
            <a:r>
              <a:rPr lang="en-US" dirty="0">
                <a:ea typeface="ＭＳ Ｐゴシック" pitchFamily="-105" charset="-128"/>
                <a:cs typeface="ＭＳ Ｐゴシック" pitchFamily="-105" charset="-128"/>
              </a:rPr>
              <a:t>Deductions are calculated either manually or using specialist software.</a:t>
            </a:r>
          </a:p>
          <a:p>
            <a:pPr>
              <a:spcBef>
                <a:spcPts val="0"/>
              </a:spcBef>
              <a:spcAft>
                <a:spcPts val="0"/>
              </a:spcAft>
            </a:pPr>
            <a:endParaRPr lang="en-US" dirty="0">
              <a:ea typeface="ＭＳ Ｐゴシック" pitchFamily="-105" charset="-128"/>
              <a:cs typeface="ＭＳ Ｐゴシック" pitchFamily="-105" charset="-128"/>
            </a:endParaRPr>
          </a:p>
          <a:p>
            <a:pPr>
              <a:spcBef>
                <a:spcPts val="0"/>
              </a:spcBef>
              <a:spcAft>
                <a:spcPts val="0"/>
              </a:spcAft>
            </a:pPr>
            <a:r>
              <a:rPr lang="en-US" b="1" dirty="0"/>
              <a:t>Deductions</a:t>
            </a:r>
            <a:endParaRPr lang="en-US" b="1" dirty="0">
              <a:ea typeface="ＭＳ Ｐゴシック" pitchFamily="-105" charset="-128"/>
              <a:cs typeface="ＭＳ Ｐゴシック" pitchFamily="-105" charset="-128"/>
            </a:endParaRPr>
          </a:p>
          <a:p>
            <a:pPr lvl="1"/>
            <a:r>
              <a:rPr lang="en-US" dirty="0"/>
              <a:t>Income tax.</a:t>
            </a:r>
          </a:p>
          <a:p>
            <a:pPr lvl="1"/>
            <a:r>
              <a:rPr lang="en-US" dirty="0"/>
              <a:t>Pension payments.</a:t>
            </a:r>
          </a:p>
          <a:p>
            <a:pPr lvl="1"/>
            <a:r>
              <a:rPr lang="en-US" dirty="0"/>
              <a:t>National Insurance Contributions. </a:t>
            </a:r>
          </a:p>
          <a:p>
            <a:pPr lvl="1"/>
            <a:r>
              <a:rPr lang="en-US" dirty="0"/>
              <a:t>Student loans.</a:t>
            </a:r>
          </a:p>
          <a:p>
            <a:pPr lvl="1"/>
            <a:r>
              <a:rPr lang="en-US" dirty="0"/>
              <a:t>Payroll giving.</a:t>
            </a:r>
          </a:p>
          <a:p>
            <a:pPr lvl="1">
              <a:spcBef>
                <a:spcPts val="600"/>
              </a:spcBef>
              <a:spcAft>
                <a:spcPts val="0"/>
              </a:spcAft>
            </a:pPr>
            <a:r>
              <a:rPr lang="en-US" dirty="0"/>
              <a:t>Child maintenance.</a:t>
            </a:r>
          </a:p>
          <a:p>
            <a:pPr marL="0" lvl="1" indent="0">
              <a:spcBef>
                <a:spcPts val="600"/>
              </a:spcBef>
              <a:spcAft>
                <a:spcPts val="0"/>
              </a:spcAft>
              <a:buNone/>
            </a:pPr>
            <a:r>
              <a:rPr lang="en-US" dirty="0"/>
              <a:t>Calculations are done based on every individual employees’ tax code and their national insurance category letter.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439579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Variations in expenditure</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 staff payroll (4)</a:t>
            </a:r>
          </a:p>
        </p:txBody>
      </p:sp>
      <p:sp>
        <p:nvSpPr>
          <p:cNvPr id="3" name="Content Placeholder 2"/>
          <p:cNvSpPr>
            <a:spLocks noGrp="1"/>
          </p:cNvSpPr>
          <p:nvPr>
            <p:ph sz="quarter" idx="10"/>
          </p:nvPr>
        </p:nvSpPr>
        <p:spPr>
          <a:xfrm>
            <a:off x="457200" y="1582496"/>
            <a:ext cx="8568952" cy="4248000"/>
          </a:xfrm>
        </p:spPr>
        <p:txBody>
          <a:bodyPr/>
          <a:lstStyle/>
          <a:p>
            <a:pPr>
              <a:lnSpc>
                <a:spcPct val="100000"/>
              </a:lnSpc>
              <a:spcBef>
                <a:spcPts val="600"/>
              </a:spcBef>
              <a:spcAft>
                <a:spcPts val="600"/>
              </a:spcAft>
            </a:pPr>
            <a:r>
              <a:rPr lang="en-US" dirty="0">
                <a:ea typeface="ＭＳ Ｐゴシック" pitchFamily="-105" charset="-128"/>
                <a:cs typeface="ＭＳ Ｐゴシック" pitchFamily="-105" charset="-128"/>
              </a:rPr>
              <a:t>How an organisation handles its staff payroll will depend on its size.</a:t>
            </a:r>
          </a:p>
          <a:p>
            <a:pPr marL="285750" indent="-28575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cs typeface="ＭＳ Ｐゴシック" pitchFamily="-105" charset="-128"/>
              </a:rPr>
              <a:t>Large organisations may handle its payroll through either the accounts or human resources department.</a:t>
            </a:r>
          </a:p>
          <a:p>
            <a:pPr marL="285750" indent="-28575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cs typeface="ＭＳ Ｐゴシック" pitchFamily="-105" charset="-128"/>
              </a:rPr>
              <a:t>The owners of sole traders/micro businesses may administer their own payroll.</a:t>
            </a:r>
          </a:p>
          <a:p>
            <a:pPr marL="285750" indent="-28575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cs typeface="ＭＳ Ｐゴシック" pitchFamily="-105" charset="-128"/>
              </a:rPr>
              <a:t>However, any organisation could outsource this to a payroll services business.</a:t>
            </a:r>
          </a:p>
          <a:p>
            <a:pPr marL="285750" indent="-28575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cs typeface="ＭＳ Ｐゴシック" pitchFamily="-105" charset="-128"/>
              </a:rPr>
              <a:t>Limited companies must submit their payroll to HMRC via approved software.</a:t>
            </a:r>
          </a:p>
          <a:p>
            <a:pPr lvl="1">
              <a:lnSpc>
                <a:spcPct val="100000"/>
              </a:lnSpc>
              <a:spcBef>
                <a:spcPts val="600"/>
              </a:spcBef>
              <a:spcAft>
                <a:spcPts val="600"/>
              </a:spcAft>
              <a:buClr>
                <a:srgbClr val="0070C0"/>
              </a:buClr>
            </a:pPr>
            <a:r>
              <a:rPr lang="en-US" dirty="0"/>
              <a:t>Non-profits and charities will need to submit payroll information for any employees but just keep a record of unpaid volunteers for insurance protection purposes.</a:t>
            </a:r>
          </a:p>
          <a:p>
            <a:pPr lvl="1">
              <a:buClr>
                <a:srgbClr val="0070C0"/>
              </a:buClr>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4924667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388932" cy="382588"/>
          </a:xfrm>
        </p:spPr>
        <p:txBody>
          <a:bodyPr/>
          <a:lstStyle/>
          <a:p>
            <a:r>
              <a:rPr lang="en-US" dirty="0"/>
              <a:t>Variations in expenditure</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 utilities</a:t>
            </a:r>
          </a:p>
        </p:txBody>
      </p:sp>
      <p:sp>
        <p:nvSpPr>
          <p:cNvPr id="3" name="Content Placeholder 2"/>
          <p:cNvSpPr>
            <a:spLocks noGrp="1"/>
          </p:cNvSpPr>
          <p:nvPr>
            <p:ph sz="quarter" idx="10"/>
          </p:nvPr>
        </p:nvSpPr>
        <p:spPr>
          <a:xfrm>
            <a:off x="467544" y="1628800"/>
            <a:ext cx="8738628" cy="4248000"/>
          </a:xfrm>
        </p:spPr>
        <p:txBody>
          <a:bodyPr/>
          <a:lstStyle/>
          <a:p>
            <a:pPr>
              <a:spcBef>
                <a:spcPts val="0"/>
              </a:spcBef>
              <a:spcAft>
                <a:spcPts val="0"/>
              </a:spcAft>
            </a:pPr>
            <a:r>
              <a:rPr lang="en-US" dirty="0">
                <a:ea typeface="ＭＳ Ｐゴシック" pitchFamily="-105" charset="-128"/>
                <a:cs typeface="ＭＳ Ｐゴシック" pitchFamily="-105" charset="-128"/>
              </a:rPr>
              <a:t>Utilities are the basic services any business needs to be able to operate. </a:t>
            </a:r>
          </a:p>
          <a:p>
            <a:r>
              <a:rPr lang="en-US" b="1" dirty="0"/>
              <a:t>Types of utilities</a:t>
            </a:r>
            <a:endParaRPr lang="en-US" b="1" dirty="0">
              <a:ea typeface="ＭＳ Ｐゴシック" pitchFamily="-105" charset="-128"/>
              <a:cs typeface="ＭＳ Ｐゴシック" pitchFamily="-105" charset="-128"/>
            </a:endParaRPr>
          </a:p>
          <a:p>
            <a:pPr lvl="1">
              <a:spcBef>
                <a:spcPts val="0"/>
              </a:spcBef>
              <a:spcAft>
                <a:spcPts val="0"/>
              </a:spcAft>
            </a:pPr>
            <a:r>
              <a:rPr lang="en-US" dirty="0"/>
              <a:t>Energy: gas/electricity: cost depends on size of premises and annual usage.</a:t>
            </a:r>
          </a:p>
          <a:p>
            <a:pPr lvl="1">
              <a:spcBef>
                <a:spcPts val="0"/>
              </a:spcBef>
              <a:spcAft>
                <a:spcPts val="0"/>
              </a:spcAft>
            </a:pPr>
            <a:r>
              <a:rPr lang="en-US" dirty="0"/>
              <a:t>Telephone: landlines are considered a utility; mobile phones are not.</a:t>
            </a:r>
          </a:p>
          <a:p>
            <a:pPr lvl="1">
              <a:spcBef>
                <a:spcPts val="0"/>
              </a:spcBef>
              <a:spcAft>
                <a:spcPts val="0"/>
              </a:spcAft>
            </a:pPr>
            <a:r>
              <a:rPr lang="en-US" dirty="0"/>
              <a:t>Internet: relatively new utility category; now considered that businesses cannot run without it.</a:t>
            </a:r>
          </a:p>
          <a:p>
            <a:pPr lvl="1">
              <a:spcBef>
                <a:spcPts val="0"/>
              </a:spcBef>
              <a:spcAft>
                <a:spcPts val="0"/>
              </a:spcAft>
            </a:pPr>
            <a:r>
              <a:rPr lang="en-US" dirty="0"/>
              <a:t>Water: depends on type of business (shops not obliged to provide toilet facilities but restaurants are).</a:t>
            </a:r>
          </a:p>
          <a:p>
            <a:pPr marL="0" lvl="1" indent="0">
              <a:spcBef>
                <a:spcPts val="0"/>
              </a:spcBef>
              <a:spcAft>
                <a:spcPts val="0"/>
              </a:spcAft>
              <a:buNone/>
            </a:pPr>
            <a:endParaRPr lang="en-US" dirty="0"/>
          </a:p>
          <a:p>
            <a:pPr marL="0" lvl="1" indent="0">
              <a:spcBef>
                <a:spcPts val="0"/>
              </a:spcBef>
              <a:spcAft>
                <a:spcPts val="0"/>
              </a:spcAft>
              <a:buNone/>
            </a:pPr>
            <a:r>
              <a:rPr lang="en-US" dirty="0"/>
              <a:t>Cost of utilities will also depend on location, number of employees, how big the premises are, whether you own/rent outright or are part of shared services. </a:t>
            </a:r>
          </a:p>
          <a:p>
            <a:pPr lvl="1">
              <a:spcBef>
                <a:spcPts val="0"/>
              </a:spcBef>
              <a:spcAft>
                <a:spcPts val="0"/>
              </a:spcAft>
            </a:pPr>
            <a:endParaRPr lang="en-US" sz="1600" dirty="0"/>
          </a:p>
          <a:p>
            <a:pPr marL="0" lvl="1" indent="0">
              <a:spcBef>
                <a:spcPts val="0"/>
              </a:spcBef>
              <a:spcAft>
                <a:spcPts val="0"/>
              </a:spcAft>
              <a:buNone/>
            </a:pPr>
            <a:endParaRPr lang="en-US" sz="1600" dirty="0"/>
          </a:p>
          <a:p>
            <a:pPr marL="0" lvl="1" indent="0">
              <a:spcBef>
                <a:spcPts val="0"/>
              </a:spcBef>
              <a:spcAft>
                <a:spcPts val="0"/>
              </a:spcAft>
              <a:buNone/>
            </a:pPr>
            <a:endParaRPr lang="en-US" sz="1600" dirty="0"/>
          </a:p>
          <a:p>
            <a:pPr lvl="1">
              <a:spcBef>
                <a:spcPts val="0"/>
              </a:spcBef>
              <a:spcAft>
                <a:spcPts val="0"/>
              </a:spcAft>
            </a:pPr>
            <a:endParaRPr lang="en-US" sz="1600" dirty="0"/>
          </a:p>
          <a:p>
            <a:pPr lvl="1">
              <a:spcBef>
                <a:spcPts val="0"/>
              </a:spcBef>
              <a:spcAft>
                <a:spcPts val="0"/>
              </a:spcAft>
            </a:pPr>
            <a:endParaRPr lang="en-US" sz="1600" dirty="0"/>
          </a:p>
          <a:p>
            <a:pPr lvl="1">
              <a:spcBef>
                <a:spcPts val="0"/>
              </a:spcBef>
              <a:spcAft>
                <a:spcPts val="0"/>
              </a:spcAft>
            </a:pPr>
            <a:endParaRPr lang="en-US" sz="16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1512479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Variations in expenditure</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 insurance</a:t>
            </a:r>
          </a:p>
        </p:txBody>
      </p:sp>
      <p:sp>
        <p:nvSpPr>
          <p:cNvPr id="3" name="Content Placeholder 2"/>
          <p:cNvSpPr>
            <a:spLocks noGrp="1"/>
          </p:cNvSpPr>
          <p:nvPr>
            <p:ph sz="quarter" idx="10"/>
          </p:nvPr>
        </p:nvSpPr>
        <p:spPr>
          <a:xfrm>
            <a:off x="395536" y="1582496"/>
            <a:ext cx="846094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Business or commercial insurance offers a form of protection against financial loss should something untoward or unexpected happen. </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b="1" dirty="0"/>
              <a:t>Core business insurance protection</a:t>
            </a:r>
          </a:p>
          <a:p>
            <a:pPr lvl="1">
              <a:spcBef>
                <a:spcPts val="600"/>
              </a:spcBef>
              <a:spcAft>
                <a:spcPts val="600"/>
              </a:spcAft>
            </a:pPr>
            <a:r>
              <a:rPr lang="en-US" dirty="0"/>
              <a:t>Professional indemnity.</a:t>
            </a:r>
          </a:p>
          <a:p>
            <a:pPr lvl="1">
              <a:spcBef>
                <a:spcPts val="600"/>
              </a:spcBef>
              <a:spcAft>
                <a:spcPts val="600"/>
              </a:spcAft>
            </a:pPr>
            <a:r>
              <a:rPr lang="en-US" dirty="0"/>
              <a:t>Public liability.</a:t>
            </a:r>
          </a:p>
          <a:p>
            <a:pPr lvl="1">
              <a:spcBef>
                <a:spcPts val="600"/>
              </a:spcBef>
              <a:spcAft>
                <a:spcPts val="600"/>
              </a:spcAft>
            </a:pPr>
            <a:r>
              <a:rPr lang="en-US" dirty="0"/>
              <a:t>Employer’s liability.</a:t>
            </a:r>
          </a:p>
          <a:p>
            <a:pPr lvl="1">
              <a:spcBef>
                <a:spcPts val="600"/>
              </a:spcBef>
              <a:spcAft>
                <a:spcPts val="600"/>
              </a:spcAft>
            </a:pPr>
            <a:r>
              <a:rPr lang="en-US" dirty="0"/>
              <a:t>Commercial legal protection.</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Business owners can be held legally liable for something going wrong, even if it seems unfair.</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4338" name="Picture 2">
            <a:extLst>
              <a:ext uri="{FF2B5EF4-FFF2-40B4-BE49-F238E27FC236}">
                <a16:creationId xmlns:a16="http://schemas.microsoft.com/office/drawing/2014/main" id="{2714E632-4A41-64BA-4BBC-9CDE2D44CEC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220072" y="2494212"/>
            <a:ext cx="3443990" cy="2424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0884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027504"/>
            <a:ext cx="8316924" cy="382588"/>
          </a:xfrm>
        </p:spPr>
        <p:txBody>
          <a:bodyPr/>
          <a:lstStyle/>
          <a:p>
            <a:r>
              <a:rPr lang="en-US" dirty="0"/>
              <a:t>Variations in expenditure</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 who needs insurance</a:t>
            </a:r>
          </a:p>
        </p:txBody>
      </p:sp>
      <p:sp>
        <p:nvSpPr>
          <p:cNvPr id="3" name="Content Placeholder 2"/>
          <p:cNvSpPr>
            <a:spLocks noGrp="1"/>
          </p:cNvSpPr>
          <p:nvPr>
            <p:ph sz="quarter" idx="10"/>
          </p:nvPr>
        </p:nvSpPr>
        <p:spPr>
          <a:xfrm>
            <a:off x="552511" y="1538240"/>
            <a:ext cx="8388118" cy="3781519"/>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Any business providing professional services or products could find themselves being sued by a customer or client.</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b="1" dirty="0"/>
              <a:t>Types of businesses at risk</a:t>
            </a:r>
          </a:p>
          <a:p>
            <a:pPr lvl="1">
              <a:spcBef>
                <a:spcPts val="0"/>
              </a:spcBef>
              <a:spcAft>
                <a:spcPts val="0"/>
              </a:spcAft>
            </a:pPr>
            <a:r>
              <a:rPr lang="en-US" sz="1800" dirty="0"/>
              <a:t>Sole traders and freelancers.</a:t>
            </a:r>
          </a:p>
          <a:p>
            <a:pPr lvl="1">
              <a:spcBef>
                <a:spcPts val="0"/>
              </a:spcBef>
              <a:spcAft>
                <a:spcPts val="0"/>
              </a:spcAft>
            </a:pPr>
            <a:r>
              <a:rPr lang="en-US" sz="1800" dirty="0"/>
              <a:t>Consultants and contractors.</a:t>
            </a:r>
          </a:p>
          <a:p>
            <a:pPr lvl="1">
              <a:spcBef>
                <a:spcPts val="0"/>
              </a:spcBef>
              <a:spcAft>
                <a:spcPts val="0"/>
              </a:spcAft>
            </a:pPr>
            <a:r>
              <a:rPr lang="en-US" sz="1800" dirty="0"/>
              <a:t>Limited liability companies and LLPs.</a:t>
            </a:r>
          </a:p>
          <a:p>
            <a:pPr lvl="1">
              <a:spcBef>
                <a:spcPts val="0"/>
              </a:spcBef>
              <a:spcAft>
                <a:spcPts val="0"/>
              </a:spcAft>
            </a:pPr>
            <a:r>
              <a:rPr lang="en-US" sz="1800" dirty="0"/>
              <a:t>Anyone providing advice, coaching or skills.</a:t>
            </a:r>
          </a:p>
          <a:p>
            <a:pPr lvl="1">
              <a:spcBef>
                <a:spcPts val="0"/>
              </a:spcBef>
              <a:spcAft>
                <a:spcPts val="0"/>
              </a:spcAft>
            </a:pPr>
            <a:endParaRPr lang="en-US" sz="1800" dirty="0"/>
          </a:p>
          <a:p>
            <a:pPr marL="0" lvl="1" indent="0">
              <a:spcBef>
                <a:spcPts val="0"/>
              </a:spcBef>
              <a:spcAft>
                <a:spcPts val="0"/>
              </a:spcAft>
              <a:buNone/>
            </a:pPr>
            <a:r>
              <a:rPr lang="en-US" sz="1800" b="1" dirty="0"/>
              <a:t>Potential risks</a:t>
            </a:r>
            <a:endParaRPr lang="en-US" sz="1800" dirty="0"/>
          </a:p>
          <a:p>
            <a:pPr lvl="1">
              <a:spcBef>
                <a:spcPts val="0"/>
              </a:spcBef>
              <a:spcAft>
                <a:spcPts val="0"/>
              </a:spcAft>
            </a:pPr>
            <a:r>
              <a:rPr lang="en-US" sz="1800" dirty="0"/>
              <a:t>Negligence claims for errors.</a:t>
            </a:r>
            <a:endParaRPr lang="en-US" sz="1800" dirty="0">
              <a:ea typeface="ＭＳ Ｐゴシック" pitchFamily="-105" charset="-128"/>
              <a:cs typeface="ＭＳ Ｐゴシック" pitchFamily="-105" charset="-128"/>
            </a:endParaRPr>
          </a:p>
          <a:p>
            <a:pPr lvl="1">
              <a:spcBef>
                <a:spcPts val="0"/>
              </a:spcBef>
              <a:spcAft>
                <a:spcPts val="0"/>
              </a:spcAft>
            </a:pPr>
            <a:r>
              <a:rPr lang="en-US" sz="1800" dirty="0">
                <a:ea typeface="ＭＳ Ｐゴシック" pitchFamily="-105" charset="-128"/>
                <a:cs typeface="ＭＳ Ｐゴシック" pitchFamily="-105" charset="-128"/>
              </a:rPr>
              <a:t>Intellectual property claims for plagiarism.</a:t>
            </a:r>
          </a:p>
          <a:p>
            <a:pPr lvl="1">
              <a:spcBef>
                <a:spcPts val="0"/>
              </a:spcBef>
              <a:spcAft>
                <a:spcPts val="0"/>
              </a:spcAft>
            </a:pPr>
            <a:r>
              <a:rPr lang="en-US" sz="1800" dirty="0">
                <a:ea typeface="ＭＳ Ｐゴシック" pitchFamily="-105" charset="-128"/>
                <a:cs typeface="ＭＳ Ｐゴシック" pitchFamily="-105" charset="-128"/>
              </a:rPr>
              <a:t>Confidentiality breaches for sharing information without consent.</a:t>
            </a:r>
          </a:p>
          <a:p>
            <a:pPr lvl="1">
              <a:spcBef>
                <a:spcPts val="0"/>
              </a:spcBef>
              <a:spcAft>
                <a:spcPts val="0"/>
              </a:spcAft>
            </a:pPr>
            <a:r>
              <a:rPr lang="en-US" sz="1800" dirty="0">
                <a:ea typeface="ＭＳ Ｐゴシック" pitchFamily="-105" charset="-128"/>
                <a:cs typeface="ＭＳ Ｐゴシック" pitchFamily="-105" charset="-128"/>
              </a:rPr>
              <a:t>Defamation of character for making false/damaging claims about a business or individual.</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5362" name="Picture 2">
            <a:extLst>
              <a:ext uri="{FF2B5EF4-FFF2-40B4-BE49-F238E27FC236}">
                <a16:creationId xmlns:a16="http://schemas.microsoft.com/office/drawing/2014/main" id="{98B2D443-FB62-5AF7-C190-2CC0C537579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084168" y="2249869"/>
            <a:ext cx="2700300" cy="2700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57111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1027504"/>
            <a:ext cx="8460940" cy="382588"/>
          </a:xfrm>
        </p:spPr>
        <p:txBody>
          <a:bodyPr/>
          <a:lstStyle/>
          <a:p>
            <a:r>
              <a:rPr lang="en-US" dirty="0"/>
              <a:t>Variations in expenditure</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 company vehicles</a:t>
            </a:r>
          </a:p>
        </p:txBody>
      </p:sp>
      <p:sp>
        <p:nvSpPr>
          <p:cNvPr id="3" name="Content Placeholder 2"/>
          <p:cNvSpPr>
            <a:spLocks noGrp="1"/>
          </p:cNvSpPr>
          <p:nvPr>
            <p:ph sz="quarter" idx="10"/>
          </p:nvPr>
        </p:nvSpPr>
        <p:spPr>
          <a:xfrm>
            <a:off x="431540" y="1582496"/>
            <a:ext cx="846094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Organisations that own company vehicles invest significant amounts of money to buy and maintain them.</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b="1" dirty="0"/>
              <a:t>Company vehicles – admin responsibilities</a:t>
            </a:r>
          </a:p>
          <a:p>
            <a:pPr lvl="1">
              <a:spcBef>
                <a:spcPts val="0"/>
              </a:spcBef>
              <a:spcAft>
                <a:spcPts val="0"/>
              </a:spcAft>
            </a:pPr>
            <a:r>
              <a:rPr lang="en-US" dirty="0"/>
              <a:t>Service maintenance and repairs.</a:t>
            </a:r>
          </a:p>
          <a:p>
            <a:pPr lvl="1">
              <a:spcBef>
                <a:spcPts val="0"/>
              </a:spcBef>
              <a:spcAft>
                <a:spcPts val="0"/>
              </a:spcAft>
            </a:pPr>
            <a:r>
              <a:rPr lang="en-US" dirty="0"/>
              <a:t>Arrange, deliver and pay for MOT.</a:t>
            </a:r>
          </a:p>
          <a:p>
            <a:pPr lvl="1">
              <a:spcBef>
                <a:spcPts val="0"/>
              </a:spcBef>
              <a:spcAft>
                <a:spcPts val="0"/>
              </a:spcAft>
            </a:pPr>
            <a:r>
              <a:rPr lang="en-US" dirty="0"/>
              <a:t>Payment of annual road tax.</a:t>
            </a:r>
          </a:p>
          <a:p>
            <a:pPr lvl="1">
              <a:spcBef>
                <a:spcPts val="0"/>
              </a:spcBef>
              <a:spcAft>
                <a:spcPts val="0"/>
              </a:spcAft>
            </a:pPr>
            <a:r>
              <a:rPr lang="en-US" dirty="0"/>
              <a:t>Comprehensive insurance.</a:t>
            </a:r>
          </a:p>
          <a:p>
            <a:pPr lvl="1">
              <a:spcBef>
                <a:spcPts val="0"/>
              </a:spcBef>
              <a:spcAft>
                <a:spcPts val="0"/>
              </a:spcAft>
            </a:pPr>
            <a:r>
              <a:rPr lang="en-US" dirty="0"/>
              <a:t>Breakdown cover.</a:t>
            </a:r>
          </a:p>
          <a:p>
            <a:pPr marL="0" lvl="1" indent="0">
              <a:spcBef>
                <a:spcPts val="0"/>
              </a:spcBef>
              <a:spcAft>
                <a:spcPts val="0"/>
              </a:spcAft>
              <a:buNone/>
            </a:pPr>
            <a:endParaRPr lang="en-US" b="1" dirty="0"/>
          </a:p>
          <a:p>
            <a:pPr marL="0" lvl="1" indent="0">
              <a:spcBef>
                <a:spcPts val="0"/>
              </a:spcBef>
              <a:spcAft>
                <a:spcPts val="0"/>
              </a:spcAft>
              <a:buNone/>
            </a:pPr>
            <a:r>
              <a:rPr lang="en-US" dirty="0"/>
              <a:t>Organisations can own a single vehicle or fleets of vehicles. The costs and type of vehicles depend on what the business does and what the vehicle is needed for.</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6386" name="Picture 2">
            <a:extLst>
              <a:ext uri="{FF2B5EF4-FFF2-40B4-BE49-F238E27FC236}">
                <a16:creationId xmlns:a16="http://schemas.microsoft.com/office/drawing/2014/main" id="{06D17511-4703-C396-BC14-D3493B4F9726}"/>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740968" y="2411240"/>
            <a:ext cx="2993410" cy="20355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6521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Forms of expenditure</a:t>
            </a:r>
            <a:endParaRPr lang="en-US" b="0" dirty="0"/>
          </a:p>
        </p:txBody>
      </p:sp>
      <p:sp>
        <p:nvSpPr>
          <p:cNvPr id="3" name="Content Placeholder 2"/>
          <p:cNvSpPr>
            <a:spLocks noGrp="1"/>
          </p:cNvSpPr>
          <p:nvPr>
            <p:ph sz="quarter" idx="10"/>
          </p:nvPr>
        </p:nvSpPr>
        <p:spPr>
          <a:xfrm>
            <a:off x="457200" y="1512000"/>
            <a:ext cx="8229600" cy="4338000"/>
          </a:xfrm>
        </p:spPr>
        <p:txBody>
          <a:bodyPr/>
          <a:lstStyle/>
          <a:p>
            <a:pPr lvl="2">
              <a:defRPr/>
            </a:pPr>
            <a:r>
              <a:rPr lang="en-US" sz="2000" dirty="0"/>
              <a:t>Expenditure in organisations means the act of paying cash or by credit in return for goods or services. </a:t>
            </a:r>
          </a:p>
          <a:p>
            <a:pPr lvl="2">
              <a:defRPr/>
            </a:pPr>
            <a:endParaRPr lang="en-US" sz="2000" dirty="0"/>
          </a:p>
          <a:p>
            <a:pPr lvl="2">
              <a:defRPr/>
            </a:pPr>
            <a:r>
              <a:rPr lang="en-US" sz="2000" b="1" dirty="0"/>
              <a:t>Alternative terms for expenditure</a:t>
            </a:r>
          </a:p>
          <a:p>
            <a:pPr lvl="3">
              <a:defRPr/>
            </a:pPr>
            <a:r>
              <a:rPr lang="en-US" sz="2000" dirty="0"/>
              <a:t>Cost.</a:t>
            </a:r>
          </a:p>
          <a:p>
            <a:pPr lvl="3">
              <a:defRPr/>
            </a:pPr>
            <a:r>
              <a:rPr lang="en-US" sz="2000" dirty="0"/>
              <a:t>Outlay.</a:t>
            </a:r>
          </a:p>
          <a:p>
            <a:pPr lvl="3">
              <a:defRPr/>
            </a:pPr>
            <a:r>
              <a:rPr lang="en-US" sz="2000" dirty="0"/>
              <a:t>Charge.</a:t>
            </a:r>
          </a:p>
          <a:p>
            <a:pPr lvl="3">
              <a:defRPr/>
            </a:pPr>
            <a:r>
              <a:rPr lang="en-US" sz="2000" dirty="0"/>
              <a:t>Spending.</a:t>
            </a:r>
          </a:p>
          <a:p>
            <a:pPr lvl="3">
              <a:defRPr/>
            </a:pPr>
            <a:r>
              <a:rPr lang="en-US" sz="2000" dirty="0"/>
              <a:t>Outgoings.</a:t>
            </a:r>
          </a:p>
          <a:p>
            <a:pPr lvl="3">
              <a:defRPr/>
            </a:pPr>
            <a:r>
              <a:rPr lang="en-US" sz="2000" dirty="0"/>
              <a:t>Disbursement.</a:t>
            </a:r>
          </a:p>
          <a:p>
            <a:pPr lvl="2">
              <a:defRPr/>
            </a:pPr>
            <a:r>
              <a:rPr lang="en-US" sz="2000" dirty="0"/>
              <a:t>A simple definition of expenditure is ‘the act of spending money’. However, in business organisations it has a slightly different meaning than just expenses.</a:t>
            </a:r>
          </a:p>
          <a:p>
            <a:pPr marL="0" lvl="8" indent="0" eaLnBrk="0" hangingPunct="0">
              <a:lnSpc>
                <a:spcPts val="1200"/>
              </a:lnSpc>
              <a:spcBef>
                <a:spcPts val="0"/>
              </a:spcBef>
              <a:spcAft>
                <a:spcPts val="0"/>
              </a:spcAft>
              <a:buNone/>
            </a:pP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Variations in expenditure</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 company vehicles</a:t>
            </a:r>
          </a:p>
        </p:txBody>
      </p:sp>
      <p:sp>
        <p:nvSpPr>
          <p:cNvPr id="3" name="Content Placeholder 2"/>
          <p:cNvSpPr>
            <a:spLocks noGrp="1"/>
          </p:cNvSpPr>
          <p:nvPr>
            <p:ph sz="quarter" idx="10"/>
          </p:nvPr>
        </p:nvSpPr>
        <p:spPr>
          <a:xfrm>
            <a:off x="395536" y="1582496"/>
            <a:ext cx="8460940" cy="4248000"/>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Organisations have a legal duty of care to ensure all their vehicles are safe, regardless of the type of organisation or vehicle.</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b="1" dirty="0"/>
              <a:t>Company vehicles – additional responsibilities</a:t>
            </a:r>
          </a:p>
          <a:p>
            <a:pPr lvl="1">
              <a:spcBef>
                <a:spcPts val="0"/>
              </a:spcBef>
              <a:spcAft>
                <a:spcPts val="0"/>
              </a:spcAft>
            </a:pPr>
            <a:r>
              <a:rPr lang="en-US" sz="1800" dirty="0"/>
              <a:t>Ensure employees understand their role and responsibilities.</a:t>
            </a:r>
          </a:p>
          <a:p>
            <a:pPr lvl="1">
              <a:spcBef>
                <a:spcPts val="0"/>
              </a:spcBef>
              <a:spcAft>
                <a:spcPts val="0"/>
              </a:spcAft>
            </a:pPr>
            <a:r>
              <a:rPr lang="en-US" sz="1800" dirty="0"/>
              <a:t>Provide fuel cards to vehicle drivers to keep moving.</a:t>
            </a:r>
          </a:p>
          <a:p>
            <a:pPr lvl="1">
              <a:spcBef>
                <a:spcPts val="0"/>
              </a:spcBef>
              <a:spcAft>
                <a:spcPts val="0"/>
              </a:spcAft>
            </a:pPr>
            <a:r>
              <a:rPr lang="en-US" sz="1800" dirty="0"/>
              <a:t>Carry out annual mandatory driving </a:t>
            </a:r>
            <a:r>
              <a:rPr lang="en-US" sz="1800" dirty="0" err="1"/>
              <a:t>licence</a:t>
            </a:r>
            <a:r>
              <a:rPr lang="en-US" sz="1800" dirty="0"/>
              <a:t> checks.</a:t>
            </a:r>
          </a:p>
          <a:p>
            <a:pPr lvl="1">
              <a:spcBef>
                <a:spcPts val="0"/>
              </a:spcBef>
              <a:spcAft>
                <a:spcPts val="0"/>
              </a:spcAft>
            </a:pPr>
            <a:r>
              <a:rPr lang="en-US" sz="1800" dirty="0"/>
              <a:t>Decide vehicles are solely business or mixed private use.</a:t>
            </a:r>
          </a:p>
          <a:p>
            <a:pPr lvl="1">
              <a:spcBef>
                <a:spcPts val="0"/>
              </a:spcBef>
              <a:spcAft>
                <a:spcPts val="0"/>
              </a:spcAft>
            </a:pPr>
            <a:r>
              <a:rPr lang="en-US" sz="1800" dirty="0"/>
              <a:t>Pay additional national insurance contributions for added benefits if private use.</a:t>
            </a:r>
          </a:p>
          <a:p>
            <a:pPr marL="0" lvl="1" indent="0">
              <a:spcBef>
                <a:spcPts val="0"/>
              </a:spcBef>
              <a:spcAft>
                <a:spcPts val="0"/>
              </a:spcAft>
              <a:buNone/>
            </a:pPr>
            <a:endParaRPr lang="en-US" sz="1800" dirty="0"/>
          </a:p>
          <a:p>
            <a:pPr marL="0" lvl="1" indent="0">
              <a:spcBef>
                <a:spcPts val="0"/>
              </a:spcBef>
              <a:spcAft>
                <a:spcPts val="0"/>
              </a:spcAft>
              <a:buNone/>
            </a:pPr>
            <a:r>
              <a:rPr lang="en-US" sz="1800" dirty="0">
                <a:ea typeface="ＭＳ Ｐゴシック" pitchFamily="-105" charset="-128"/>
                <a:cs typeface="ＭＳ Ｐゴシック" pitchFamily="-105" charset="-128"/>
              </a:rPr>
              <a:t>For some businesses it will makes sense to own the vehicles. Others may find leasing vehicles is more economical and efficient. Owners and managers need to understand the expenditures of both, to make an informed decision on what is best for the organisation.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7410" name="Picture 2">
            <a:extLst>
              <a:ext uri="{FF2B5EF4-FFF2-40B4-BE49-F238E27FC236}">
                <a16:creationId xmlns:a16="http://schemas.microsoft.com/office/drawing/2014/main" id="{9906C5DE-17BF-62B9-F95F-89D85ABCFCF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983759" y="2095412"/>
            <a:ext cx="2160241" cy="1443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43795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 what we did</a:t>
            </a:r>
          </a:p>
        </p:txBody>
      </p:sp>
      <p:sp>
        <p:nvSpPr>
          <p:cNvPr id="3" name="Content Placeholder 2"/>
          <p:cNvSpPr>
            <a:spLocks noGrp="1"/>
          </p:cNvSpPr>
          <p:nvPr>
            <p:ph sz="quarter" idx="10"/>
          </p:nvPr>
        </p:nvSpPr>
        <p:spPr>
          <a:xfrm>
            <a:off x="457200" y="1556792"/>
            <a:ext cx="8229600" cy="3644019"/>
          </a:xfrm>
        </p:spPr>
        <p:txBody>
          <a:bodyPr/>
          <a:lstStyle/>
          <a:p>
            <a:pPr lvl="1"/>
            <a:r>
              <a:rPr lang="en-US" dirty="0"/>
              <a:t>Discussed the different types of expenditure in organisations.</a:t>
            </a:r>
          </a:p>
          <a:p>
            <a:pPr lvl="1"/>
            <a:r>
              <a:rPr lang="en-US" dirty="0"/>
              <a:t>Explained how different types of expenditure varies according to the size and purpose of organisations. </a:t>
            </a:r>
          </a:p>
          <a:p>
            <a:pPr lvl="1"/>
            <a:r>
              <a:rPr lang="en-US" dirty="0"/>
              <a:t>Discussed the definition, purpose and types of capital expenditure.</a:t>
            </a:r>
          </a:p>
          <a:p>
            <a:pPr lvl="1"/>
            <a:r>
              <a:rPr lang="en-US" dirty="0"/>
              <a:t>Revisited and considered the different types of fixed and variable costs in organisations.</a:t>
            </a:r>
          </a:p>
          <a:p>
            <a:pPr lvl="1"/>
            <a:r>
              <a:rPr lang="en-US" dirty="0"/>
              <a:t>Discussed the reasons why fixed and variable costs have differing influences on overall expenditure.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70403" y="6202759"/>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08000"/>
            <a:ext cx="8568952" cy="382588"/>
          </a:xfrm>
        </p:spPr>
        <p:txBody>
          <a:bodyPr/>
          <a:lstStyle/>
          <a:p>
            <a:r>
              <a:rPr lang="en-US" dirty="0">
                <a:ea typeface="ＭＳ Ｐゴシック" pitchFamily="-105" charset="-128"/>
                <a:cs typeface="ＭＳ Ｐゴシック" pitchFamily="-105" charset="-128"/>
              </a:rPr>
              <a:t>Expenditure v. expenses</a:t>
            </a:r>
            <a:endParaRPr lang="en-US" dirty="0"/>
          </a:p>
        </p:txBody>
      </p:sp>
      <p:sp>
        <p:nvSpPr>
          <p:cNvPr id="3" name="Content Placeholder 2"/>
          <p:cNvSpPr>
            <a:spLocks noGrp="1"/>
          </p:cNvSpPr>
          <p:nvPr>
            <p:ph sz="quarter" idx="10"/>
          </p:nvPr>
        </p:nvSpPr>
        <p:spPr>
          <a:xfrm>
            <a:off x="457200" y="1602000"/>
            <a:ext cx="8435280" cy="4248000"/>
          </a:xfrm>
        </p:spPr>
        <p:txBody>
          <a:bodyPr/>
          <a:lstStyle/>
          <a:p>
            <a:r>
              <a:rPr lang="en-US" dirty="0">
                <a:ea typeface="ＭＳ Ｐゴシック" pitchFamily="-105" charset="-128"/>
                <a:cs typeface="ＭＳ Ｐゴシック" pitchFamily="-105" charset="-128"/>
              </a:rPr>
              <a:t>The terms expenditure and expenses sound similar. However, it is important to understand the difference in financial recording and reporting.</a:t>
            </a:r>
            <a:endParaRPr lang="en-US" b="1" dirty="0"/>
          </a:p>
          <a:p>
            <a:pPr marL="0" lvl="1" indent="0">
              <a:buNone/>
            </a:pPr>
            <a:r>
              <a:rPr lang="en-US" b="1" dirty="0"/>
              <a:t>Expenditure</a:t>
            </a:r>
          </a:p>
          <a:p>
            <a:pPr lvl="1">
              <a:spcBef>
                <a:spcPts val="0"/>
              </a:spcBef>
              <a:spcAft>
                <a:spcPts val="0"/>
              </a:spcAft>
            </a:pPr>
            <a:r>
              <a:rPr lang="en-US" dirty="0"/>
              <a:t>Refers to the total price paid for goods/services.</a:t>
            </a:r>
          </a:p>
          <a:p>
            <a:pPr lvl="1">
              <a:spcBef>
                <a:spcPts val="0"/>
              </a:spcBef>
              <a:spcAft>
                <a:spcPts val="0"/>
              </a:spcAft>
            </a:pPr>
            <a:r>
              <a:rPr lang="en-US" dirty="0"/>
              <a:t>Total cost recorded in full at the time of purchase.</a:t>
            </a:r>
          </a:p>
          <a:p>
            <a:pPr lvl="1">
              <a:spcBef>
                <a:spcPts val="0"/>
              </a:spcBef>
              <a:spcAft>
                <a:spcPts val="600"/>
              </a:spcAft>
            </a:pPr>
            <a:r>
              <a:rPr lang="en-US" dirty="0"/>
              <a:t>Evidenced by receipt/invoice for full amount.</a:t>
            </a:r>
          </a:p>
          <a:p>
            <a:pPr marL="0" lvl="1" indent="0">
              <a:spcBef>
                <a:spcPts val="0"/>
              </a:spcBef>
              <a:spcAft>
                <a:spcPts val="0"/>
              </a:spcAft>
              <a:buNone/>
            </a:pPr>
            <a:r>
              <a:rPr lang="en-US" dirty="0"/>
              <a:t>For example, purchase a piece of equipment for £20 million with a useful life of five years (capital expenditure), records the asset value.</a:t>
            </a:r>
          </a:p>
          <a:p>
            <a:pPr marL="0" lvl="1" indent="0">
              <a:spcBef>
                <a:spcPts val="0"/>
              </a:spcBef>
              <a:spcAft>
                <a:spcPts val="0"/>
              </a:spcAft>
              <a:buNone/>
            </a:pPr>
            <a:endParaRPr lang="en-US" b="1" dirty="0"/>
          </a:p>
          <a:p>
            <a:pPr marL="0" lvl="1" indent="0">
              <a:spcBef>
                <a:spcPts val="0"/>
              </a:spcBef>
              <a:spcAft>
                <a:spcPts val="0"/>
              </a:spcAft>
              <a:buNone/>
            </a:pPr>
            <a:r>
              <a:rPr lang="en-US" b="1" dirty="0"/>
              <a:t>Expenses </a:t>
            </a:r>
          </a:p>
          <a:p>
            <a:pPr lvl="1">
              <a:spcBef>
                <a:spcPts val="0"/>
              </a:spcBef>
              <a:spcAft>
                <a:spcPts val="0"/>
              </a:spcAft>
            </a:pPr>
            <a:r>
              <a:rPr lang="en-US" dirty="0"/>
              <a:t>Amount recorded to offset revenues against taxes. </a:t>
            </a:r>
          </a:p>
          <a:p>
            <a:pPr marL="0" lvl="1" indent="0">
              <a:buNone/>
            </a:pPr>
            <a:r>
              <a:rPr lang="en-US" dirty="0"/>
              <a:t>For example, depreciate the £20 million equipment by £4 million per year for five years (financial reports).</a:t>
            </a:r>
          </a:p>
          <a:p>
            <a:pPr marL="0" lvl="1" indent="0">
              <a:buNone/>
            </a:pPr>
            <a:endParaRPr lang="en-US" sz="1800"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4080703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1027504"/>
            <a:ext cx="8460940" cy="382588"/>
          </a:xfrm>
        </p:spPr>
        <p:txBody>
          <a:bodyPr/>
          <a:lstStyle/>
          <a:p>
            <a:r>
              <a:rPr lang="en-US" dirty="0"/>
              <a:t>Different types of expenditure</a:t>
            </a:r>
          </a:p>
        </p:txBody>
      </p:sp>
      <p:sp>
        <p:nvSpPr>
          <p:cNvPr id="3" name="Content Placeholder 2"/>
          <p:cNvSpPr>
            <a:spLocks noGrp="1"/>
          </p:cNvSpPr>
          <p:nvPr>
            <p:ph sz="quarter" idx="10"/>
          </p:nvPr>
        </p:nvSpPr>
        <p:spPr>
          <a:xfrm>
            <a:off x="431540" y="1582496"/>
            <a:ext cx="8460940" cy="4438792"/>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There are different categories of expenditure (capital and revenue). Both types are used to start, develop and grow business organisations.</a:t>
            </a:r>
          </a:p>
          <a:p>
            <a:pPr marL="0" lvl="1" indent="0">
              <a:spcBef>
                <a:spcPts val="0"/>
              </a:spcBef>
              <a:spcAft>
                <a:spcPts val="0"/>
              </a:spcAft>
              <a:buNone/>
            </a:pPr>
            <a:endParaRPr lang="en-US" b="1" dirty="0"/>
          </a:p>
          <a:p>
            <a:pPr marL="0" lvl="1" indent="0">
              <a:spcBef>
                <a:spcPts val="0"/>
              </a:spcBef>
              <a:spcAft>
                <a:spcPts val="0"/>
              </a:spcAft>
              <a:buNone/>
            </a:pPr>
            <a:endParaRPr lang="en-US" b="1" dirty="0"/>
          </a:p>
          <a:p>
            <a:pPr marL="0" lvl="1" indent="0">
              <a:spcBef>
                <a:spcPts val="0"/>
              </a:spcBef>
              <a:spcAft>
                <a:spcPts val="0"/>
              </a:spcAft>
              <a:buNone/>
            </a:pPr>
            <a:r>
              <a:rPr lang="en-US" b="1" dirty="0"/>
              <a:t>Types of expenditure</a:t>
            </a:r>
          </a:p>
          <a:p>
            <a:pPr marL="0" lvl="1" indent="0">
              <a:spcBef>
                <a:spcPts val="0"/>
              </a:spcBef>
              <a:spcAft>
                <a:spcPts val="0"/>
              </a:spcAft>
              <a:buNone/>
            </a:pPr>
            <a:endParaRPr lang="en-US" b="1" dirty="0"/>
          </a:p>
          <a:p>
            <a:pPr lvl="1">
              <a:spcBef>
                <a:spcPts val="0"/>
              </a:spcBef>
              <a:spcAft>
                <a:spcPts val="0"/>
              </a:spcAft>
            </a:pPr>
            <a:r>
              <a:rPr lang="en-US" dirty="0"/>
              <a:t>Capital expenditure.</a:t>
            </a:r>
          </a:p>
          <a:p>
            <a:pPr lvl="1">
              <a:spcBef>
                <a:spcPts val="0"/>
              </a:spcBef>
              <a:spcAft>
                <a:spcPts val="0"/>
              </a:spcAft>
            </a:pPr>
            <a:r>
              <a:rPr lang="en-US" dirty="0"/>
              <a:t>Revenue expenditure.</a:t>
            </a:r>
          </a:p>
          <a:p>
            <a:pPr lvl="1">
              <a:spcBef>
                <a:spcPts val="0"/>
              </a:spcBef>
              <a:spcAft>
                <a:spcPts val="0"/>
              </a:spcAft>
            </a:pPr>
            <a:r>
              <a:rPr lang="en-US" dirty="0"/>
              <a:t>Deferred revenue expenditure.</a:t>
            </a:r>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r>
              <a:rPr lang="en-US" dirty="0"/>
              <a:t>The size, scale and purpose of the business organisation will define how often and how much the planned expenditure will be.</a:t>
            </a:r>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026" name="Picture 2">
            <a:extLst>
              <a:ext uri="{FF2B5EF4-FFF2-40B4-BE49-F238E27FC236}">
                <a16:creationId xmlns:a16="http://schemas.microsoft.com/office/drawing/2014/main" id="{91F0DBBB-CDBF-86B9-55CA-6CD9D78D5DB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654335" y="2491040"/>
            <a:ext cx="3973771" cy="2241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57756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1027504"/>
            <a:ext cx="8460940" cy="382588"/>
          </a:xfrm>
        </p:spPr>
        <p:txBody>
          <a:bodyPr/>
          <a:lstStyle/>
          <a:p>
            <a:r>
              <a:rPr lang="en-US" dirty="0"/>
              <a:t>Different types of expenditure </a:t>
            </a:r>
            <a:r>
              <a:rPr lang="en-US" sz="2400"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capital expenditure</a:t>
            </a:r>
          </a:p>
        </p:txBody>
      </p:sp>
      <p:sp>
        <p:nvSpPr>
          <p:cNvPr id="3" name="Content Placeholder 2"/>
          <p:cNvSpPr>
            <a:spLocks noGrp="1"/>
          </p:cNvSpPr>
          <p:nvPr>
            <p:ph sz="quarter" idx="10"/>
          </p:nvPr>
        </p:nvSpPr>
        <p:spPr>
          <a:xfrm>
            <a:off x="431540" y="1582496"/>
            <a:ext cx="846094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Capital expenditure occurs when an organisation buys an asset with a life expectancy of more than one year. </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endParaRPr lang="en-US" b="1" dirty="0"/>
          </a:p>
          <a:p>
            <a:pPr marL="0" lvl="1" indent="0">
              <a:spcBef>
                <a:spcPts val="0"/>
              </a:spcBef>
              <a:spcAft>
                <a:spcPts val="0"/>
              </a:spcAft>
              <a:buNone/>
            </a:pPr>
            <a:r>
              <a:rPr lang="en-US" b="1" dirty="0"/>
              <a:t>Capital expenditure </a:t>
            </a:r>
            <a:r>
              <a:rPr lang="en-US" b="1" dirty="0">
                <a:effectLst/>
                <a:latin typeface="Calibri" panose="020F0502020204030204" pitchFamily="34" charset="0"/>
                <a:ea typeface="Calibri" panose="020F0502020204030204" pitchFamily="34" charset="0"/>
                <a:cs typeface="Times New Roman" panose="02020603050405020304" pitchFamily="18" charset="0"/>
              </a:rPr>
              <a:t>–</a:t>
            </a:r>
            <a:r>
              <a:rPr lang="en-US" b="1" dirty="0"/>
              <a:t> assets</a:t>
            </a:r>
          </a:p>
          <a:p>
            <a:pPr lvl="1">
              <a:spcBef>
                <a:spcPts val="600"/>
              </a:spcBef>
              <a:spcAft>
                <a:spcPts val="600"/>
              </a:spcAft>
            </a:pPr>
            <a:r>
              <a:rPr lang="en-US" dirty="0"/>
              <a:t>Land or buildings.</a:t>
            </a:r>
          </a:p>
          <a:p>
            <a:pPr lvl="1">
              <a:spcBef>
                <a:spcPts val="600"/>
              </a:spcBef>
              <a:spcAft>
                <a:spcPts val="600"/>
              </a:spcAft>
            </a:pPr>
            <a:r>
              <a:rPr lang="en-US" dirty="0"/>
              <a:t>Plant and machinery.</a:t>
            </a:r>
          </a:p>
          <a:p>
            <a:pPr lvl="1">
              <a:spcBef>
                <a:spcPts val="600"/>
              </a:spcBef>
              <a:spcAft>
                <a:spcPts val="600"/>
              </a:spcAft>
            </a:pPr>
            <a:r>
              <a:rPr lang="en-US" dirty="0"/>
              <a:t>Equipment.</a:t>
            </a:r>
          </a:p>
          <a:p>
            <a:pPr lvl="1">
              <a:spcBef>
                <a:spcPts val="600"/>
              </a:spcBef>
              <a:spcAft>
                <a:spcPts val="600"/>
              </a:spcAft>
            </a:pPr>
            <a:r>
              <a:rPr lang="en-US" dirty="0">
                <a:ea typeface="ＭＳ Ｐゴシック" pitchFamily="-105" charset="-128"/>
                <a:cs typeface="ＭＳ Ｐゴシック" pitchFamily="-105" charset="-128"/>
              </a:rPr>
              <a:t>Infrastructure (</a:t>
            </a:r>
            <a:r>
              <a:rPr lang="en-US" dirty="0" err="1">
                <a:ea typeface="ＭＳ Ｐゴシック" pitchFamily="-105" charset="-128"/>
                <a:cs typeface="ＭＳ Ｐゴシック" pitchFamily="-105" charset="-128"/>
              </a:rPr>
              <a:t>eg</a:t>
            </a:r>
            <a:r>
              <a:rPr lang="en-US" dirty="0">
                <a:ea typeface="ＭＳ Ｐゴシック" pitchFamily="-105" charset="-128"/>
                <a:cs typeface="ＭＳ Ｐゴシック" pitchFamily="-105" charset="-128"/>
              </a:rPr>
              <a:t> IT services, data </a:t>
            </a:r>
            <a:r>
              <a:rPr lang="en-US" dirty="0" err="1">
                <a:ea typeface="ＭＳ Ｐゴシック" pitchFamily="-105" charset="-128"/>
                <a:cs typeface="ＭＳ Ｐゴシック" pitchFamily="-105" charset="-128"/>
              </a:rPr>
              <a:t>centres</a:t>
            </a:r>
            <a:r>
              <a:rPr lang="en-US" dirty="0">
                <a:ea typeface="ＭＳ Ｐゴシック" pitchFamily="-105" charset="-128"/>
                <a:cs typeface="ＭＳ Ｐゴシック" pitchFamily="-105" charset="-128"/>
              </a:rPr>
              <a:t>, transport, payroll, business continuity, </a:t>
            </a:r>
            <a:r>
              <a:rPr lang="en-US" dirty="0" err="1">
                <a:ea typeface="ＭＳ Ｐゴシック" pitchFamily="-105" charset="-128"/>
                <a:cs typeface="ＭＳ Ｐゴシック" pitchFamily="-105" charset="-128"/>
              </a:rPr>
              <a:t>etc</a:t>
            </a:r>
            <a:r>
              <a:rPr lang="en-US" dirty="0">
                <a:ea typeface="ＭＳ Ｐゴシック" pitchFamily="-105" charset="-128"/>
                <a:cs typeface="ＭＳ Ｐゴシック" pitchFamily="-105" charset="-128"/>
              </a:rPr>
              <a:t>).</a:t>
            </a:r>
          </a:p>
          <a:p>
            <a:pPr marL="0" lvl="1" indent="0">
              <a:spcBef>
                <a:spcPts val="600"/>
              </a:spcBef>
              <a:spcAft>
                <a:spcPts val="600"/>
              </a:spcAft>
              <a:buNone/>
            </a:pPr>
            <a:r>
              <a:rPr lang="en-US" dirty="0">
                <a:ea typeface="ＭＳ Ｐゴシック" pitchFamily="-105" charset="-128"/>
                <a:cs typeface="ＭＳ Ｐゴシック" pitchFamily="-105" charset="-128"/>
              </a:rPr>
              <a:t>These appear on the balance sheet as fixed, non-current or long-term assets. </a:t>
            </a:r>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2050" name="Picture 2">
            <a:extLst>
              <a:ext uri="{FF2B5EF4-FFF2-40B4-BE49-F238E27FC236}">
                <a16:creationId xmlns:a16="http://schemas.microsoft.com/office/drawing/2014/main" id="{3FA91A90-D24E-7F6A-B82A-E05872147B8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716016" y="2121210"/>
            <a:ext cx="3577580" cy="22395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18164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1027504"/>
            <a:ext cx="8460940" cy="382588"/>
          </a:xfrm>
        </p:spPr>
        <p:txBody>
          <a:bodyPr/>
          <a:lstStyle/>
          <a:p>
            <a:r>
              <a:rPr lang="en-US" dirty="0"/>
              <a:t>Different types of expenditure </a:t>
            </a:r>
            <a:r>
              <a:rPr lang="en-US" sz="2400"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capital expenditure</a:t>
            </a:r>
          </a:p>
        </p:txBody>
      </p:sp>
      <p:sp>
        <p:nvSpPr>
          <p:cNvPr id="3" name="Content Placeholder 2"/>
          <p:cNvSpPr>
            <a:spLocks noGrp="1"/>
          </p:cNvSpPr>
          <p:nvPr>
            <p:ph sz="quarter" idx="10"/>
          </p:nvPr>
        </p:nvSpPr>
        <p:spPr>
          <a:xfrm>
            <a:off x="431540" y="1582496"/>
            <a:ext cx="846094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Capital assets may require substantial up-front costs to purchase.</a:t>
            </a:r>
          </a:p>
          <a:p>
            <a:pPr marL="0" lvl="1" indent="0">
              <a:spcBef>
                <a:spcPts val="0"/>
              </a:spcBef>
              <a:spcAft>
                <a:spcPts val="0"/>
              </a:spcAft>
              <a:buNone/>
            </a:pPr>
            <a:endParaRPr lang="en-US" b="1" dirty="0"/>
          </a:p>
          <a:p>
            <a:pPr marL="0" lvl="1" indent="0">
              <a:spcBef>
                <a:spcPts val="0"/>
              </a:spcBef>
              <a:spcAft>
                <a:spcPts val="0"/>
              </a:spcAft>
              <a:buNone/>
            </a:pPr>
            <a:r>
              <a:rPr lang="en-US" b="1" dirty="0"/>
              <a:t>Capital assets</a:t>
            </a:r>
          </a:p>
          <a:p>
            <a:pPr lvl="1">
              <a:spcBef>
                <a:spcPts val="600"/>
              </a:spcBef>
              <a:spcAft>
                <a:spcPts val="600"/>
              </a:spcAft>
            </a:pPr>
            <a:r>
              <a:rPr lang="en-US" dirty="0"/>
              <a:t>Could generate substantial revenues over time.</a:t>
            </a:r>
          </a:p>
          <a:p>
            <a:pPr lvl="1">
              <a:spcBef>
                <a:spcPts val="600"/>
              </a:spcBef>
              <a:spcAft>
                <a:spcPts val="600"/>
              </a:spcAft>
            </a:pPr>
            <a:r>
              <a:rPr lang="en-US" dirty="0"/>
              <a:t>Continuous maintenance to keep asset working.</a:t>
            </a:r>
          </a:p>
          <a:p>
            <a:pPr lvl="1">
              <a:spcBef>
                <a:spcPts val="600"/>
              </a:spcBef>
              <a:spcAft>
                <a:spcPts val="600"/>
              </a:spcAft>
            </a:pPr>
            <a:r>
              <a:rPr lang="en-US" dirty="0"/>
              <a:t>Benefits received in business for several years.</a:t>
            </a:r>
          </a:p>
          <a:p>
            <a:pPr lvl="1">
              <a:spcBef>
                <a:spcPts val="600"/>
              </a:spcBef>
              <a:spcAft>
                <a:spcPts val="600"/>
              </a:spcAft>
            </a:pPr>
            <a:r>
              <a:rPr lang="en-US" dirty="0"/>
              <a:t>Can’t deduct full cost of asset in year of purchase.</a:t>
            </a:r>
          </a:p>
          <a:p>
            <a:pPr lvl="1">
              <a:spcBef>
                <a:spcPts val="600"/>
              </a:spcBef>
              <a:spcAft>
                <a:spcPts val="600"/>
              </a:spcAft>
            </a:pPr>
            <a:r>
              <a:rPr lang="en-US" dirty="0"/>
              <a:t>Cost spread over life of asset on financial reports.</a:t>
            </a:r>
          </a:p>
          <a:p>
            <a:pPr marL="0" lvl="1" indent="0">
              <a:spcBef>
                <a:spcPts val="600"/>
              </a:spcBef>
              <a:spcAft>
                <a:spcPts val="600"/>
              </a:spcAft>
              <a:buNone/>
            </a:pPr>
            <a:r>
              <a:rPr lang="en-US" dirty="0">
                <a:ea typeface="ＭＳ Ｐゴシック" pitchFamily="-105" charset="-128"/>
                <a:cs typeface="ＭＳ Ｐゴシック" pitchFamily="-105" charset="-128"/>
              </a:rPr>
              <a:t>In this way, the business </a:t>
            </a:r>
            <a:r>
              <a:rPr lang="en-US" dirty="0" err="1">
                <a:ea typeface="ＭＳ Ｐゴシック" pitchFamily="-105" charset="-128"/>
                <a:cs typeface="ＭＳ Ｐゴシック" pitchFamily="-105" charset="-128"/>
              </a:rPr>
              <a:t>maximises</a:t>
            </a:r>
            <a:r>
              <a:rPr lang="en-US" dirty="0">
                <a:ea typeface="ＭＳ Ｐゴシック" pitchFamily="-105" charset="-128"/>
                <a:cs typeface="ＭＳ Ｐゴシック" pitchFamily="-105" charset="-128"/>
              </a:rPr>
              <a:t> the returns on its investment and offsets it against taxes that can be claimed over the life of the asset until it reaches £0 net value. </a:t>
            </a:r>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706744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08720"/>
            <a:ext cx="8568952" cy="382588"/>
          </a:xfrm>
        </p:spPr>
        <p:txBody>
          <a:bodyPr/>
          <a:lstStyle/>
          <a:p>
            <a:r>
              <a:rPr lang="en-US" dirty="0"/>
              <a:t>Different types of expenditure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sz="3200" dirty="0"/>
              <a:t> </a:t>
            </a:r>
            <a:r>
              <a:rPr lang="en-US" dirty="0"/>
              <a:t>capital expenditure</a:t>
            </a:r>
          </a:p>
        </p:txBody>
      </p:sp>
      <p:sp>
        <p:nvSpPr>
          <p:cNvPr id="3" name="Content Placeholder 2"/>
          <p:cNvSpPr>
            <a:spLocks noGrp="1"/>
          </p:cNvSpPr>
          <p:nvPr>
            <p:ph sz="quarter" idx="10"/>
          </p:nvPr>
        </p:nvSpPr>
        <p:spPr>
          <a:xfrm>
            <a:off x="457200" y="1556792"/>
            <a:ext cx="8399276" cy="4273704"/>
          </a:xfrm>
        </p:spPr>
        <p:txBody>
          <a:bodyPr/>
          <a:lstStyle/>
          <a:p>
            <a:pPr marL="0" lvl="1" indent="0">
              <a:buNone/>
            </a:pPr>
            <a:r>
              <a:rPr lang="en-GB" b="1" dirty="0">
                <a:ea typeface="ＭＳ Ｐゴシック" pitchFamily="-105" charset="-128"/>
                <a:cs typeface="ＭＳ Ｐゴシック" pitchFamily="-105" charset="-128"/>
              </a:rPr>
              <a:t>Capital expenditure case study – car manufacturer</a:t>
            </a:r>
          </a:p>
          <a:p>
            <a:pPr marL="0" lvl="1" indent="0">
              <a:buNone/>
            </a:pPr>
            <a:endParaRPr lang="en-GB" b="1" dirty="0"/>
          </a:p>
          <a:p>
            <a:pPr marL="0" lvl="1" indent="0">
              <a:buNone/>
            </a:pPr>
            <a:r>
              <a:rPr lang="en-GB" b="1" dirty="0"/>
              <a:t>Car manufacturer – capital expenditure</a:t>
            </a:r>
            <a:endParaRPr lang="en-US" b="1" dirty="0"/>
          </a:p>
          <a:p>
            <a:pPr lvl="1">
              <a:spcBef>
                <a:spcPts val="0"/>
              </a:spcBef>
              <a:spcAft>
                <a:spcPts val="0"/>
              </a:spcAft>
            </a:pPr>
            <a:r>
              <a:rPr lang="en-US" dirty="0"/>
              <a:t>UK car manufacturer, sells cars worldwide.</a:t>
            </a:r>
          </a:p>
          <a:p>
            <a:pPr lvl="1">
              <a:spcBef>
                <a:spcPts val="0"/>
              </a:spcBef>
              <a:spcAft>
                <a:spcPts val="0"/>
              </a:spcAft>
            </a:pPr>
            <a:r>
              <a:rPr lang="en-US" dirty="0"/>
              <a:t>Innovative in electric car manufacturing.</a:t>
            </a:r>
          </a:p>
          <a:p>
            <a:pPr lvl="1">
              <a:spcBef>
                <a:spcPts val="0"/>
              </a:spcBef>
              <a:spcAft>
                <a:spcPts val="0"/>
              </a:spcAft>
            </a:pPr>
            <a:r>
              <a:rPr lang="en-US" dirty="0"/>
              <a:t>Invests in new production line to meet demand.</a:t>
            </a:r>
          </a:p>
          <a:p>
            <a:pPr lvl="1">
              <a:spcBef>
                <a:spcPts val="0"/>
              </a:spcBef>
              <a:spcAft>
                <a:spcPts val="0"/>
              </a:spcAft>
            </a:pPr>
            <a:r>
              <a:rPr lang="en-US" dirty="0"/>
              <a:t>Acquisition costs of new production line £10 million.</a:t>
            </a:r>
          </a:p>
          <a:p>
            <a:pPr lvl="1">
              <a:spcBef>
                <a:spcPts val="0"/>
              </a:spcBef>
              <a:spcAft>
                <a:spcPts val="0"/>
              </a:spcAft>
            </a:pPr>
            <a:r>
              <a:rPr lang="en-US" dirty="0"/>
              <a:t>Expected lifespan of new production line ten years.</a:t>
            </a:r>
          </a:p>
          <a:p>
            <a:pPr lvl="1">
              <a:spcBef>
                <a:spcPts val="0"/>
              </a:spcBef>
              <a:spcAft>
                <a:spcPts val="0"/>
              </a:spcAft>
            </a:pPr>
            <a:r>
              <a:rPr lang="en-US" dirty="0"/>
              <a:t>Recorded as capital expenditure at time of purchase.</a:t>
            </a:r>
          </a:p>
          <a:p>
            <a:pPr lvl="1">
              <a:spcBef>
                <a:spcPts val="0"/>
              </a:spcBef>
              <a:spcAft>
                <a:spcPts val="0"/>
              </a:spcAft>
            </a:pPr>
            <a:r>
              <a:rPr lang="en-US" dirty="0"/>
              <a:t>Recorded on </a:t>
            </a:r>
            <a:r>
              <a:rPr lang="en-US" b="1" dirty="0"/>
              <a:t>balance sheet</a:t>
            </a:r>
            <a:r>
              <a:rPr lang="en-US" dirty="0"/>
              <a:t> as non-current asset.</a:t>
            </a:r>
          </a:p>
          <a:p>
            <a:pPr lvl="1">
              <a:spcBef>
                <a:spcPts val="0"/>
              </a:spcBef>
              <a:spcAft>
                <a:spcPts val="0"/>
              </a:spcAft>
            </a:pPr>
            <a:r>
              <a:rPr lang="en-US" dirty="0"/>
              <a:t>Depreciated £1 million per year over ten years.</a:t>
            </a:r>
          </a:p>
          <a:p>
            <a:pPr lvl="1">
              <a:spcBef>
                <a:spcPts val="0"/>
              </a:spcBef>
              <a:spcAft>
                <a:spcPts val="0"/>
              </a:spcAft>
            </a:pPr>
            <a:r>
              <a:rPr lang="en-US" dirty="0"/>
              <a:t>Recorded on </a:t>
            </a:r>
            <a:r>
              <a:rPr lang="en-US" b="1" dirty="0"/>
              <a:t>income statement</a:t>
            </a:r>
            <a:r>
              <a:rPr lang="en-US" dirty="0"/>
              <a:t> as an expense. </a:t>
            </a:r>
          </a:p>
          <a:p>
            <a:pPr lvl="1"/>
            <a:endParaRPr lang="en-US" sz="1800"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3074" name="Picture 2">
            <a:extLst>
              <a:ext uri="{FF2B5EF4-FFF2-40B4-BE49-F238E27FC236}">
                <a16:creationId xmlns:a16="http://schemas.microsoft.com/office/drawing/2014/main" id="{58D73EDF-527C-D7D8-DEDF-3923FF42A7D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228184" y="1964465"/>
            <a:ext cx="2916324" cy="1644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413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Different types of expenditure </a:t>
            </a:r>
            <a:r>
              <a:rPr lang="en-US" sz="2400"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revenue expenditure</a:t>
            </a:r>
          </a:p>
        </p:txBody>
      </p:sp>
      <p:sp>
        <p:nvSpPr>
          <p:cNvPr id="3" name="Content Placeholder 2"/>
          <p:cNvSpPr>
            <a:spLocks noGrp="1"/>
          </p:cNvSpPr>
          <p:nvPr>
            <p:ph sz="quarter" idx="10"/>
          </p:nvPr>
        </p:nvSpPr>
        <p:spPr>
          <a:xfrm>
            <a:off x="491728" y="1556792"/>
            <a:ext cx="8399276" cy="4248000"/>
          </a:xfrm>
        </p:spPr>
        <p:txBody>
          <a:bodyPr/>
          <a:lstStyle/>
          <a:p>
            <a:pPr>
              <a:spcBef>
                <a:spcPts val="0"/>
              </a:spcBef>
              <a:spcAft>
                <a:spcPts val="0"/>
              </a:spcAft>
            </a:pPr>
            <a:r>
              <a:rPr lang="en-US" dirty="0">
                <a:ea typeface="ＭＳ Ｐゴシック" pitchFamily="-105" charset="-128"/>
                <a:cs typeface="ＭＳ Ｐゴシック" pitchFamily="-105" charset="-128"/>
              </a:rPr>
              <a:t>Revenue expenditure is when a business spends money for short-term benefits. </a:t>
            </a:r>
          </a:p>
          <a:p>
            <a:pPr>
              <a:spcBef>
                <a:spcPts val="0"/>
              </a:spcBef>
              <a:spcAft>
                <a:spcPts val="0"/>
              </a:spcAft>
            </a:pPr>
            <a:endParaRPr lang="en-US" dirty="0">
              <a:ea typeface="ＭＳ Ｐゴシック" pitchFamily="-105" charset="-128"/>
              <a:cs typeface="ＭＳ Ｐゴシック" pitchFamily="-105" charset="-128"/>
            </a:endParaRPr>
          </a:p>
          <a:p>
            <a:pPr marL="0" lvl="1" indent="0">
              <a:spcBef>
                <a:spcPts val="0"/>
              </a:spcBef>
              <a:spcAft>
                <a:spcPts val="600"/>
              </a:spcAft>
              <a:buNone/>
            </a:pPr>
            <a:r>
              <a:rPr lang="en-US" b="1" dirty="0"/>
              <a:t>Revenue expenditure</a:t>
            </a:r>
          </a:p>
          <a:p>
            <a:pPr lvl="1">
              <a:spcBef>
                <a:spcPts val="0"/>
              </a:spcBef>
              <a:spcAft>
                <a:spcPts val="600"/>
              </a:spcAft>
            </a:pPr>
            <a:r>
              <a:rPr lang="en-US" dirty="0"/>
              <a:t>Funds ongoing operations.</a:t>
            </a:r>
          </a:p>
          <a:p>
            <a:pPr lvl="1">
              <a:spcBef>
                <a:spcPts val="0"/>
              </a:spcBef>
              <a:spcAft>
                <a:spcPts val="600"/>
              </a:spcAft>
            </a:pPr>
            <a:r>
              <a:rPr lang="en-US" dirty="0"/>
              <a:t>Recorded as operating expenses.</a:t>
            </a:r>
          </a:p>
          <a:p>
            <a:pPr lvl="1">
              <a:spcBef>
                <a:spcPts val="0"/>
              </a:spcBef>
              <a:spcAft>
                <a:spcPts val="600"/>
              </a:spcAft>
            </a:pPr>
            <a:r>
              <a:rPr lang="en-US" dirty="0"/>
              <a:t>Benefits received in less than one year.</a:t>
            </a:r>
          </a:p>
          <a:p>
            <a:pPr lvl="1">
              <a:spcBef>
                <a:spcPts val="0"/>
              </a:spcBef>
              <a:spcAft>
                <a:spcPts val="600"/>
              </a:spcAft>
            </a:pPr>
            <a:r>
              <a:rPr lang="en-US" dirty="0"/>
              <a:t>Business income is not impacted immediately.</a:t>
            </a:r>
          </a:p>
          <a:p>
            <a:pPr lvl="1">
              <a:spcBef>
                <a:spcPts val="0"/>
              </a:spcBef>
              <a:spcAft>
                <a:spcPts val="600"/>
              </a:spcAft>
            </a:pPr>
            <a:r>
              <a:rPr lang="en-US" dirty="0"/>
              <a:t>Impacts business when expenditure is recorded.</a:t>
            </a:r>
          </a:p>
          <a:p>
            <a:pPr lvl="1">
              <a:spcBef>
                <a:spcPts val="0"/>
              </a:spcBef>
              <a:spcAft>
                <a:spcPts val="0"/>
              </a:spcAft>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Capital expenditure in long-term investment and associated short-term revenue expenses are recorded in the same financial year they occur. These cannot be carried over to the next financial year.</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4098" name="Picture 2">
            <a:extLst>
              <a:ext uri="{FF2B5EF4-FFF2-40B4-BE49-F238E27FC236}">
                <a16:creationId xmlns:a16="http://schemas.microsoft.com/office/drawing/2014/main" id="{048C0B81-62B2-47AD-B9F2-B06D3EA7D16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167897" y="2686773"/>
            <a:ext cx="2976103" cy="1988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9648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8151</TotalTime>
  <Words>2989</Words>
  <Application>Microsoft Office PowerPoint</Application>
  <PresentationFormat>On-screen Show (4:3)</PresentationFormat>
  <Paragraphs>455</Paragraphs>
  <Slides>32</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Calibri</vt:lpstr>
      <vt:lpstr>Lucida Grande</vt:lpstr>
      <vt:lpstr>Times New Roman</vt:lpstr>
      <vt:lpstr>Default Design</vt:lpstr>
      <vt:lpstr>PowerPoint 5: Forms of expenditure</vt:lpstr>
      <vt:lpstr>Learning objectives</vt:lpstr>
      <vt:lpstr>Forms of expenditure</vt:lpstr>
      <vt:lpstr>Expenditure v. expenses</vt:lpstr>
      <vt:lpstr>Different types of expenditure</vt:lpstr>
      <vt:lpstr>Different types of expenditure – capital expenditure</vt:lpstr>
      <vt:lpstr>Different types of expenditure – capital expenditure</vt:lpstr>
      <vt:lpstr>Different types of expenditure – capital expenditure</vt:lpstr>
      <vt:lpstr>Different types of expenditure – revenue expenditure</vt:lpstr>
      <vt:lpstr>Different types of expenditure – revenue expenditure</vt:lpstr>
      <vt:lpstr>Types of expenditure – deferred revenue expenditure</vt:lpstr>
      <vt:lpstr>Types of expenditure – deferred revenue expenditure</vt:lpstr>
      <vt:lpstr>Fixed and variable costs</vt:lpstr>
      <vt:lpstr>Size of organisations – economies of scale</vt:lpstr>
      <vt:lpstr>Size of organisations – economies of scale</vt:lpstr>
      <vt:lpstr>Size of organisations – technological economies of scale</vt:lpstr>
      <vt:lpstr>Size of organisations – specialism economies of scale</vt:lpstr>
      <vt:lpstr>Size of organisations – purchasing economies of scale</vt:lpstr>
      <vt:lpstr>Size of organisations – other economies of scale</vt:lpstr>
      <vt:lpstr>Size of organisations – diseconomies of scale</vt:lpstr>
      <vt:lpstr>Variations in expenditure – size and purpose of organisation</vt:lpstr>
      <vt:lpstr>Variations in expenditure – staff payroll (1)</vt:lpstr>
      <vt:lpstr>Variations in expenditure – staff payroll (2)</vt:lpstr>
      <vt:lpstr>Variations in expenditure – staff payroll (3)</vt:lpstr>
      <vt:lpstr>Variations in expenditure – staff payroll (4)</vt:lpstr>
      <vt:lpstr>Variations in expenditure – utilities</vt:lpstr>
      <vt:lpstr>Variations in expenditure – insurance</vt:lpstr>
      <vt:lpstr>Variations in expenditure – who needs insurance</vt:lpstr>
      <vt:lpstr>Variations in expenditure – company vehicles</vt:lpstr>
      <vt:lpstr>Variations in expenditure – company vehicles</vt:lpstr>
      <vt:lpstr>Summary – what we did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770</cp:revision>
  <dcterms:created xsi:type="dcterms:W3CDTF">2013-05-28T00:38:54Z</dcterms:created>
  <dcterms:modified xsi:type="dcterms:W3CDTF">2022-08-30T16:12:52Z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