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31" r:id="rId6"/>
    <p:sldId id="359" r:id="rId7"/>
    <p:sldId id="364" r:id="rId8"/>
    <p:sldId id="362" r:id="rId9"/>
    <p:sldId id="363" r:id="rId10"/>
    <p:sldId id="360" r:id="rId11"/>
    <p:sldId id="365" r:id="rId12"/>
    <p:sldId id="361"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8464D6-57D7-405F-8323-A4E5366CADE0}" v="38" dt="2022-08-05T09:22:16.9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739"/>
    <p:restoredTop sz="86466"/>
  </p:normalViewPr>
  <p:slideViewPr>
    <p:cSldViewPr showGuides="1">
      <p:cViewPr varScale="1">
        <p:scale>
          <a:sx n="58" d="100"/>
          <a:sy n="58" d="100"/>
        </p:scale>
        <p:origin x="81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8" d="100"/>
          <a:sy n="58" d="100"/>
        </p:scale>
        <p:origin x="302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F8464D6-57D7-405F-8323-A4E5366CADE0}"/>
    <pc:docChg chg="custSel modSld modMainMaster">
      <pc:chgData name="Eve Thould" userId="38451c84653f422f" providerId="LiveId" clId="{CF8464D6-57D7-405F-8323-A4E5366CADE0}" dt="2022-08-08T11:01:42.673" v="132" actId="33524"/>
      <pc:docMkLst>
        <pc:docMk/>
      </pc:docMkLst>
      <pc:sldChg chg="modSp mod">
        <pc:chgData name="Eve Thould" userId="38451c84653f422f" providerId="LiveId" clId="{CF8464D6-57D7-405F-8323-A4E5366CADE0}" dt="2022-08-03T15:12:32.099" v="97" actId="20577"/>
        <pc:sldMkLst>
          <pc:docMk/>
          <pc:sldMk cId="0" sldId="256"/>
        </pc:sldMkLst>
        <pc:spChg chg="mod">
          <ac:chgData name="Eve Thould" userId="38451c84653f422f" providerId="LiveId" clId="{CF8464D6-57D7-405F-8323-A4E5366CADE0}" dt="2022-08-03T15:12:32.099" v="97" actId="20577"/>
          <ac:spMkLst>
            <pc:docMk/>
            <pc:sldMk cId="0" sldId="256"/>
            <ac:spMk id="2053" creationId="{00000000-0000-0000-0000-000000000000}"/>
          </ac:spMkLst>
        </pc:spChg>
        <pc:spChg chg="mod">
          <ac:chgData name="Eve Thould" userId="38451c84653f422f" providerId="LiveId" clId="{CF8464D6-57D7-405F-8323-A4E5366CADE0}" dt="2022-08-03T14:54:54.298" v="0" actId="20577"/>
          <ac:spMkLst>
            <pc:docMk/>
            <pc:sldMk cId="0" sldId="256"/>
            <ac:spMk id="2054" creationId="{00000000-0000-0000-0000-000000000000}"/>
          </ac:spMkLst>
        </pc:spChg>
      </pc:sldChg>
      <pc:sldChg chg="addSp modSp mod">
        <pc:chgData name="Eve Thould" userId="38451c84653f422f" providerId="LiveId" clId="{CF8464D6-57D7-405F-8323-A4E5366CADE0}" dt="2022-08-05T09:18:31.702" v="101" actId="14826"/>
        <pc:sldMkLst>
          <pc:docMk/>
          <pc:sldMk cId="0" sldId="331"/>
        </pc:sldMkLst>
        <pc:spChg chg="mod">
          <ac:chgData name="Eve Thould" userId="38451c84653f422f" providerId="LiveId" clId="{CF8464D6-57D7-405F-8323-A4E5366CADE0}" dt="2022-08-04T15:06:21.594" v="100" actId="20577"/>
          <ac:spMkLst>
            <pc:docMk/>
            <pc:sldMk cId="0" sldId="331"/>
            <ac:spMk id="3" creationId="{00000000-0000-0000-0000-000000000000}"/>
          </ac:spMkLst>
        </pc:spChg>
        <pc:picChg chg="add mod">
          <ac:chgData name="Eve Thould" userId="38451c84653f422f" providerId="LiveId" clId="{CF8464D6-57D7-405F-8323-A4E5366CADE0}" dt="2022-08-05T09:18:31.702" v="101" actId="14826"/>
          <ac:picMkLst>
            <pc:docMk/>
            <pc:sldMk cId="0" sldId="331"/>
            <ac:picMk id="1026" creationId="{023B8CF2-0647-4D41-BB88-46320127A1EE}"/>
          </ac:picMkLst>
        </pc:picChg>
      </pc:sldChg>
      <pc:sldChg chg="modSp mod">
        <pc:chgData name="Eve Thould" userId="38451c84653f422f" providerId="LiveId" clId="{CF8464D6-57D7-405F-8323-A4E5366CADE0}" dt="2022-08-08T11:01:42.673" v="132" actId="33524"/>
        <pc:sldMkLst>
          <pc:docMk/>
          <pc:sldMk cId="56367878" sldId="353"/>
        </pc:sldMkLst>
        <pc:spChg chg="mod">
          <ac:chgData name="Eve Thould" userId="38451c84653f422f" providerId="LiveId" clId="{CF8464D6-57D7-405F-8323-A4E5366CADE0}" dt="2022-08-08T11:01:42.673" v="132" actId="33524"/>
          <ac:spMkLst>
            <pc:docMk/>
            <pc:sldMk cId="56367878" sldId="353"/>
            <ac:spMk id="3" creationId="{00000000-0000-0000-0000-000000000000}"/>
          </ac:spMkLst>
        </pc:spChg>
      </pc:sldChg>
      <pc:sldChg chg="modSp modNotesTx">
        <pc:chgData name="Eve Thould" userId="38451c84653f422f" providerId="LiveId" clId="{CF8464D6-57D7-405F-8323-A4E5366CADE0}" dt="2022-08-05T09:19:19.159" v="102" actId="14826"/>
        <pc:sldMkLst>
          <pc:docMk/>
          <pc:sldMk cId="34201065" sldId="359"/>
        </pc:sldMkLst>
        <pc:picChg chg="mod">
          <ac:chgData name="Eve Thould" userId="38451c84653f422f" providerId="LiveId" clId="{CF8464D6-57D7-405F-8323-A4E5366CADE0}" dt="2022-08-05T09:19:19.159" v="102" actId="14826"/>
          <ac:picMkLst>
            <pc:docMk/>
            <pc:sldMk cId="34201065" sldId="359"/>
            <ac:picMk id="2050" creationId="{05570049-71F3-144D-8865-020C0DF37887}"/>
          </ac:picMkLst>
        </pc:picChg>
      </pc:sldChg>
      <pc:sldChg chg="modSp mod">
        <pc:chgData name="Eve Thould" userId="38451c84653f422f" providerId="LiveId" clId="{CF8464D6-57D7-405F-8323-A4E5366CADE0}" dt="2022-08-05T09:22:16.913" v="111" actId="14826"/>
        <pc:sldMkLst>
          <pc:docMk/>
          <pc:sldMk cId="508726337" sldId="360"/>
        </pc:sldMkLst>
        <pc:spChg chg="mod">
          <ac:chgData name="Eve Thould" userId="38451c84653f422f" providerId="LiveId" clId="{CF8464D6-57D7-405F-8323-A4E5366CADE0}" dt="2022-08-03T14:56:59.213" v="44" actId="1037"/>
          <ac:spMkLst>
            <pc:docMk/>
            <pc:sldMk cId="508726337" sldId="360"/>
            <ac:spMk id="3" creationId="{00000000-0000-0000-0000-000000000000}"/>
          </ac:spMkLst>
        </pc:spChg>
        <pc:spChg chg="mod">
          <ac:chgData name="Eve Thould" userId="38451c84653f422f" providerId="LiveId" clId="{CF8464D6-57D7-405F-8323-A4E5366CADE0}" dt="2022-08-03T14:56:48.236" v="40" actId="1035"/>
          <ac:spMkLst>
            <pc:docMk/>
            <pc:sldMk cId="508726337" sldId="360"/>
            <ac:spMk id="4" creationId="{60DF8741-3E45-4AB9-B658-44389A2A4519}"/>
          </ac:spMkLst>
        </pc:spChg>
        <pc:picChg chg="mod">
          <ac:chgData name="Eve Thould" userId="38451c84653f422f" providerId="LiveId" clId="{CF8464D6-57D7-405F-8323-A4E5366CADE0}" dt="2022-08-05T09:22:16.913" v="111" actId="14826"/>
          <ac:picMkLst>
            <pc:docMk/>
            <pc:sldMk cId="508726337" sldId="360"/>
            <ac:picMk id="1026" creationId="{D66AFF53-16D2-E6C7-2A01-AB23BFA43256}"/>
          </ac:picMkLst>
        </pc:picChg>
      </pc:sldChg>
      <pc:sldChg chg="modSp mod">
        <pc:chgData name="Eve Thould" userId="38451c84653f422f" providerId="LiveId" clId="{CF8464D6-57D7-405F-8323-A4E5366CADE0}" dt="2022-08-03T14:57:55.590" v="62" actId="20577"/>
        <pc:sldMkLst>
          <pc:docMk/>
          <pc:sldMk cId="1308914126" sldId="361"/>
        </pc:sldMkLst>
        <pc:spChg chg="mod">
          <ac:chgData name="Eve Thould" userId="38451c84653f422f" providerId="LiveId" clId="{CF8464D6-57D7-405F-8323-A4E5366CADE0}" dt="2022-08-03T14:57:55.590" v="62" actId="20577"/>
          <ac:spMkLst>
            <pc:docMk/>
            <pc:sldMk cId="1308914126" sldId="361"/>
            <ac:spMk id="3" creationId="{00000000-0000-0000-0000-000000000000}"/>
          </ac:spMkLst>
        </pc:spChg>
      </pc:sldChg>
      <pc:sldChg chg="modSp mod">
        <pc:chgData name="Eve Thould" userId="38451c84653f422f" providerId="LiveId" clId="{CF8464D6-57D7-405F-8323-A4E5366CADE0}" dt="2022-08-03T14:55:44.660" v="20" actId="20577"/>
        <pc:sldMkLst>
          <pc:docMk/>
          <pc:sldMk cId="2387275777" sldId="362"/>
        </pc:sldMkLst>
        <pc:spChg chg="mod">
          <ac:chgData name="Eve Thould" userId="38451c84653f422f" providerId="LiveId" clId="{CF8464D6-57D7-405F-8323-A4E5366CADE0}" dt="2022-08-03T14:55:44.660" v="20" actId="20577"/>
          <ac:spMkLst>
            <pc:docMk/>
            <pc:sldMk cId="2387275777" sldId="362"/>
            <ac:spMk id="3" creationId="{00000000-0000-0000-0000-000000000000}"/>
          </ac:spMkLst>
        </pc:spChg>
      </pc:sldChg>
      <pc:sldChg chg="modSp mod modNotesTx">
        <pc:chgData name="Eve Thould" userId="38451c84653f422f" providerId="LiveId" clId="{CF8464D6-57D7-405F-8323-A4E5366CADE0}" dt="2022-08-05T09:21:37.884" v="110" actId="20577"/>
        <pc:sldMkLst>
          <pc:docMk/>
          <pc:sldMk cId="2138983373" sldId="363"/>
        </pc:sldMkLst>
        <pc:spChg chg="mod">
          <ac:chgData name="Eve Thould" userId="38451c84653f422f" providerId="LiveId" clId="{CF8464D6-57D7-405F-8323-A4E5366CADE0}" dt="2022-08-03T14:56:13.484" v="21" actId="20577"/>
          <ac:spMkLst>
            <pc:docMk/>
            <pc:sldMk cId="2138983373" sldId="363"/>
            <ac:spMk id="3" creationId="{00000000-0000-0000-0000-000000000000}"/>
          </ac:spMkLst>
        </pc:spChg>
        <pc:picChg chg="mod">
          <ac:chgData name="Eve Thould" userId="38451c84653f422f" providerId="LiveId" clId="{CF8464D6-57D7-405F-8323-A4E5366CADE0}" dt="2022-08-05T09:21:34.247" v="109" actId="14826"/>
          <ac:picMkLst>
            <pc:docMk/>
            <pc:sldMk cId="2138983373" sldId="363"/>
            <ac:picMk id="1026" creationId="{3FFB2458-7FC2-F04F-9BA6-6FEFECB18D0C}"/>
          </ac:picMkLst>
        </pc:picChg>
      </pc:sldChg>
      <pc:sldChg chg="addSp modSp">
        <pc:chgData name="Eve Thould" userId="38451c84653f422f" providerId="LiveId" clId="{CF8464D6-57D7-405F-8323-A4E5366CADE0}" dt="2022-08-05T09:20:48.698" v="108" actId="14826"/>
        <pc:sldMkLst>
          <pc:docMk/>
          <pc:sldMk cId="1175016216" sldId="364"/>
        </pc:sldMkLst>
        <pc:picChg chg="add mod">
          <ac:chgData name="Eve Thould" userId="38451c84653f422f" providerId="LiveId" clId="{CF8464D6-57D7-405F-8323-A4E5366CADE0}" dt="2022-08-05T09:20:48.698" v="108" actId="14826"/>
          <ac:picMkLst>
            <pc:docMk/>
            <pc:sldMk cId="1175016216" sldId="364"/>
            <ac:picMk id="1026" creationId="{282B8564-DB1E-4AFC-A7E9-E7A38587A3BB}"/>
          </ac:picMkLst>
        </pc:picChg>
      </pc:sldChg>
      <pc:sldMasterChg chg="modSp mod">
        <pc:chgData name="Eve Thould" userId="38451c84653f422f" providerId="LiveId" clId="{CF8464D6-57D7-405F-8323-A4E5366CADE0}" dt="2022-08-03T14:55:20.751" v="3" actId="20577"/>
        <pc:sldMasterMkLst>
          <pc:docMk/>
          <pc:sldMasterMk cId="0" sldId="2147483651"/>
        </pc:sldMasterMkLst>
        <pc:spChg chg="mod">
          <ac:chgData name="Eve Thould" userId="38451c84653f422f" providerId="LiveId" clId="{CF8464D6-57D7-405F-8323-A4E5366CADE0}" dt="2022-08-03T14:55:20.751" v="3"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share their knowledge of working on a KPI before and the detail of this KPI (was this cascaded from a higher KPI for example)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03371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138587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102535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provide examples of any goals they previously had for example in part time jobs or school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603959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30622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Ask your learners: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a:t>Can you think of any other examples of KPIs that can be cascaded to staff members?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1" dirty="0"/>
              <a:t>How could an organisation measure whether staff are achieving their individual KPIs?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b="1"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072447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749333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59C67C62-45BA-3C97-CBDC-E7AECAFCBCD4}"/>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dirty="0"/>
              <a:t>Measuring the achievement of key performance indicators (KPIs)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70403"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evaluate how KPIs are cascaded to staff and departments and the way they influence </a:t>
            </a:r>
            <a:r>
              <a:rPr lang="en-US"/>
              <a:t>performance targets</a:t>
            </a:r>
            <a:endParaRPr lang="en-US" dirty="0"/>
          </a:p>
          <a:p>
            <a:pPr lvl="1"/>
            <a:r>
              <a:rPr lang="en-US" dirty="0"/>
              <a:t>understand how organisations use performance monitoring processes to measure the achievement of KPIs. </a:t>
            </a:r>
          </a:p>
          <a:p>
            <a:pPr marL="0" lvl="1" indent="0">
              <a:buNone/>
            </a:pPr>
            <a:endParaRPr lang="en-US" dirty="0"/>
          </a:p>
          <a:p>
            <a:pPr marL="0" lvl="1" indent="0">
              <a:buNone/>
            </a:pPr>
            <a:endParaRPr lang="en-US" dirty="0"/>
          </a:p>
        </p:txBody>
      </p:sp>
      <p:pic>
        <p:nvPicPr>
          <p:cNvPr id="1026" name="Picture 2">
            <a:extLst>
              <a:ext uri="{FF2B5EF4-FFF2-40B4-BE49-F238E27FC236}">
                <a16:creationId xmlns:a16="http://schemas.microsoft.com/office/drawing/2014/main" id="{023B8CF2-0647-4D41-BB88-46320127A1EE}"/>
              </a:ext>
            </a:extLst>
          </p:cNvPr>
          <p:cNvPicPr>
            <a:picLocks noChangeAspect="1" noChangeArrowheads="1"/>
          </p:cNvPicPr>
          <p:nvPr/>
        </p:nvPicPr>
        <p:blipFill>
          <a:blip r:embed="rId2"/>
          <a:srcRect/>
          <a:stretch/>
        </p:blipFill>
        <p:spPr bwMode="auto">
          <a:xfrm>
            <a:off x="2339752" y="3576711"/>
            <a:ext cx="3960440" cy="22336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cascaded to staff and departments (1)</a:t>
            </a:r>
          </a:p>
        </p:txBody>
      </p:sp>
      <p:sp>
        <p:nvSpPr>
          <p:cNvPr id="3" name="Content Placeholder 2"/>
          <p:cNvSpPr>
            <a:spLocks noGrp="1"/>
          </p:cNvSpPr>
          <p:nvPr>
            <p:ph sz="quarter" idx="10"/>
          </p:nvPr>
        </p:nvSpPr>
        <p:spPr>
          <a:xfrm>
            <a:off x="457200" y="1512000"/>
            <a:ext cx="5122912" cy="4248000"/>
          </a:xfrm>
        </p:spPr>
        <p:txBody>
          <a:bodyPr/>
          <a:lstStyle/>
          <a:p>
            <a:pPr marL="0" lvl="1" indent="0">
              <a:buNone/>
            </a:pPr>
            <a:r>
              <a:rPr lang="en-GB" b="1" dirty="0"/>
              <a:t>Cascading KPIs </a:t>
            </a:r>
            <a:r>
              <a:rPr lang="en-GB" dirty="0"/>
              <a:t>is the term given to creating and implementing the right KPIs for individual organisational departments and teams to measure that are in line with the overall organisational strategy, vision and purpose. </a:t>
            </a:r>
          </a:p>
          <a:p>
            <a:pPr marL="0" lvl="1" indent="0">
              <a:buNone/>
            </a:pPr>
            <a:r>
              <a:rPr lang="en-GB" dirty="0"/>
              <a:t>The strategy is the actions an organisation intends to take to achieve goals. </a:t>
            </a:r>
          </a:p>
          <a:p>
            <a:pPr marL="0" lvl="1" indent="0">
              <a:buNone/>
            </a:pPr>
            <a:r>
              <a:rPr lang="en-US" dirty="0"/>
              <a:t>When goals and KPIs are being set with </a:t>
            </a:r>
            <a:r>
              <a:rPr lang="en-GB" dirty="0"/>
              <a:t>individual staff they must align with the department’s overall strategy which must align with the overall strategy of the organisation.</a:t>
            </a:r>
          </a:p>
          <a:p>
            <a:pPr marL="0" lvl="1" indent="0">
              <a:buNone/>
            </a:pPr>
            <a:endParaRPr lang="en-GB" dirty="0"/>
          </a:p>
        </p:txBody>
      </p:sp>
      <p:pic>
        <p:nvPicPr>
          <p:cNvPr id="2050" name="Picture 2">
            <a:extLst>
              <a:ext uri="{FF2B5EF4-FFF2-40B4-BE49-F238E27FC236}">
                <a16:creationId xmlns:a16="http://schemas.microsoft.com/office/drawing/2014/main" id="{05570049-71F3-144D-8865-020C0DF37887}"/>
              </a:ext>
            </a:extLst>
          </p:cNvPr>
          <p:cNvPicPr>
            <a:picLocks noChangeAspect="1" noChangeArrowheads="1"/>
          </p:cNvPicPr>
          <p:nvPr/>
        </p:nvPicPr>
        <p:blipFill>
          <a:blip r:embed="rId3"/>
          <a:srcRect l="21361" r="21361"/>
          <a:stretch/>
        </p:blipFill>
        <p:spPr bwMode="auto">
          <a:xfrm>
            <a:off x="5510165" y="2199700"/>
            <a:ext cx="3305550" cy="3461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01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cascaded to staff and departments (2)</a:t>
            </a:r>
          </a:p>
        </p:txBody>
      </p:sp>
      <p:sp>
        <p:nvSpPr>
          <p:cNvPr id="3" name="Content Placeholder 2"/>
          <p:cNvSpPr>
            <a:spLocks noGrp="1"/>
          </p:cNvSpPr>
          <p:nvPr>
            <p:ph sz="quarter" idx="10"/>
          </p:nvPr>
        </p:nvSpPr>
        <p:spPr>
          <a:xfrm>
            <a:off x="457200" y="1512000"/>
            <a:ext cx="8229600" cy="4248000"/>
          </a:xfrm>
        </p:spPr>
        <p:txBody>
          <a:bodyPr/>
          <a:lstStyle/>
          <a:p>
            <a:r>
              <a:rPr lang="en-GB" dirty="0"/>
              <a:t>Defining a staff member’s goal with an organisational KPI ensures that the work they carry out each day is aligned with the goals of the organisation. </a:t>
            </a:r>
          </a:p>
          <a:p>
            <a:r>
              <a:rPr lang="en-GB" dirty="0"/>
              <a:t>The main objectives are set by the organisation at the top and these are then filtered into departmental specific KPIs for business units and individual staff. </a:t>
            </a:r>
            <a:endParaRPr lang="en-US" dirty="0"/>
          </a:p>
          <a:p>
            <a:pPr marL="0" lvl="1" indent="0">
              <a:buNone/>
            </a:pPr>
            <a:endParaRPr lang="en-GB" dirty="0"/>
          </a:p>
        </p:txBody>
      </p:sp>
      <p:pic>
        <p:nvPicPr>
          <p:cNvPr id="1026" name="Picture 2">
            <a:extLst>
              <a:ext uri="{FF2B5EF4-FFF2-40B4-BE49-F238E27FC236}">
                <a16:creationId xmlns:a16="http://schemas.microsoft.com/office/drawing/2014/main" id="{282B8564-DB1E-4AFC-A7E9-E7A38587A3BB}"/>
              </a:ext>
            </a:extLst>
          </p:cNvPr>
          <p:cNvPicPr>
            <a:picLocks noChangeAspect="1" noChangeArrowheads="1"/>
          </p:cNvPicPr>
          <p:nvPr/>
        </p:nvPicPr>
        <p:blipFill>
          <a:blip r:embed="rId3"/>
          <a:srcRect/>
          <a:stretch/>
        </p:blipFill>
        <p:spPr bwMode="auto">
          <a:xfrm>
            <a:off x="2915816" y="3632561"/>
            <a:ext cx="3168352" cy="2116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5016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cascaded to staff and departments (3)</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Following is an example of how a KPI can be cascaded to staff members: </a:t>
            </a:r>
            <a:endParaRPr lang="en-US" b="1" dirty="0"/>
          </a:p>
          <a:p>
            <a:pPr marL="0" lvl="1" indent="0">
              <a:buNone/>
            </a:pPr>
            <a:r>
              <a:rPr lang="en-US" b="1" dirty="0" err="1"/>
              <a:t>Organisational</a:t>
            </a:r>
            <a:r>
              <a:rPr lang="en-US" b="1" dirty="0"/>
              <a:t> vision: </a:t>
            </a:r>
            <a:r>
              <a:rPr lang="en-US" dirty="0"/>
              <a:t>To be known for exceptional customer satisfaction, great value for money and five-star service to customers.</a:t>
            </a:r>
          </a:p>
          <a:p>
            <a:pPr marL="0" lvl="1" indent="0">
              <a:buNone/>
            </a:pPr>
            <a:r>
              <a:rPr lang="en-US" b="1" dirty="0" err="1"/>
              <a:t>Organisational</a:t>
            </a:r>
            <a:r>
              <a:rPr lang="en-US" b="1" dirty="0"/>
              <a:t> objective: </a:t>
            </a:r>
            <a:r>
              <a:rPr lang="en-US" dirty="0"/>
              <a:t>To reduce the number of dissatisfied customers by 70%, to ensure prices remain in line with competitors, to maintain the five-star service rating with customers.</a:t>
            </a:r>
          </a:p>
          <a:p>
            <a:pPr marL="0" lvl="1" indent="0">
              <a:buNone/>
            </a:pPr>
            <a:r>
              <a:rPr lang="en-US" b="1" dirty="0"/>
              <a:t>Organisational KPI: </a:t>
            </a:r>
            <a:r>
              <a:rPr lang="en-US" dirty="0"/>
              <a:t>The number of customer complaints that remain unresolved, the number of refunds processed, the number of complaints in relation to value for money, the number of complaints in relation to service value.</a:t>
            </a:r>
          </a:p>
          <a:p>
            <a:pPr marL="0" lvl="1" indent="0">
              <a:buNone/>
            </a:pPr>
            <a:endParaRPr lang="en-US" dirty="0"/>
          </a:p>
          <a:p>
            <a:pPr marL="0" lvl="1" indent="0">
              <a:buNone/>
            </a:pPr>
            <a:endParaRPr lang="en-GB" dirty="0"/>
          </a:p>
        </p:txBody>
      </p:sp>
    </p:spTree>
    <p:extLst>
      <p:ext uri="{BB962C8B-B14F-4D97-AF65-F5344CB8AC3E}">
        <p14:creationId xmlns:p14="http://schemas.microsoft.com/office/powerpoint/2010/main" val="2387275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cascaded to staff and departments (4)</a:t>
            </a:r>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US" b="1" dirty="0"/>
              <a:t>Individual staff goal: </a:t>
            </a:r>
            <a:r>
              <a:rPr lang="en-US" dirty="0"/>
              <a:t>To increase the number of complaint resolutions by 8% each month.</a:t>
            </a:r>
          </a:p>
          <a:p>
            <a:pPr marL="0" lvl="1" indent="0">
              <a:buNone/>
            </a:pPr>
            <a:r>
              <a:rPr lang="en-US" b="1" dirty="0"/>
              <a:t>Individual staff KPI</a:t>
            </a:r>
            <a:r>
              <a:rPr lang="en-US" dirty="0"/>
              <a:t>: The weekly percentage difference in complaints made that result in satisfied customers against unsatisfied customers after complaint resolution (conversion).</a:t>
            </a:r>
          </a:p>
          <a:p>
            <a:pPr marL="0" lvl="1" indent="0">
              <a:buNone/>
            </a:pPr>
            <a:endParaRPr lang="en-US" dirty="0"/>
          </a:p>
          <a:p>
            <a:pPr marL="0" lvl="1" indent="0">
              <a:buNone/>
            </a:pPr>
            <a:endParaRPr lang="en-GB" dirty="0"/>
          </a:p>
        </p:txBody>
      </p:sp>
      <p:pic>
        <p:nvPicPr>
          <p:cNvPr id="1026" name="Picture 2">
            <a:extLst>
              <a:ext uri="{FF2B5EF4-FFF2-40B4-BE49-F238E27FC236}">
                <a16:creationId xmlns:a16="http://schemas.microsoft.com/office/drawing/2014/main" id="{3FFB2458-7FC2-F04F-9BA6-6FEFECB18D0C}"/>
              </a:ext>
            </a:extLst>
          </p:cNvPr>
          <p:cNvPicPr>
            <a:picLocks noChangeAspect="1" noChangeArrowheads="1"/>
          </p:cNvPicPr>
          <p:nvPr/>
        </p:nvPicPr>
        <p:blipFill>
          <a:blip r:embed="rId3"/>
          <a:srcRect/>
          <a:stretch/>
        </p:blipFill>
        <p:spPr bwMode="auto">
          <a:xfrm>
            <a:off x="5288746" y="1686723"/>
            <a:ext cx="3484554" cy="3484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983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Influence performance targets (1) </a:t>
            </a:r>
          </a:p>
        </p:txBody>
      </p:sp>
      <p:sp>
        <p:nvSpPr>
          <p:cNvPr id="3" name="Content Placeholder 2"/>
          <p:cNvSpPr>
            <a:spLocks noGrp="1"/>
          </p:cNvSpPr>
          <p:nvPr>
            <p:ph sz="quarter" idx="10"/>
          </p:nvPr>
        </p:nvSpPr>
        <p:spPr>
          <a:xfrm>
            <a:off x="467544" y="2564904"/>
            <a:ext cx="4186808" cy="2398868"/>
          </a:xfrm>
        </p:spPr>
        <p:txBody>
          <a:bodyPr/>
          <a:lstStyle/>
          <a:p>
            <a:pPr marL="0" lvl="1" indent="0">
              <a:buNone/>
            </a:pPr>
            <a:r>
              <a:rPr lang="en-US" b="1" dirty="0"/>
              <a:t>Example 1</a:t>
            </a:r>
            <a:r>
              <a:rPr lang="en-US" dirty="0"/>
              <a:t>: If the target for a car dealership is to sell 100 new cars per month, then this KPI is cascaded down to the individual staff members, so if they are 10 staff members then each staff member’s KPI would be to sell 10 new cars per month. This ensures that the sales department meets their target and that the </a:t>
            </a:r>
            <a:r>
              <a:rPr lang="en-US" dirty="0" err="1"/>
              <a:t>organisational</a:t>
            </a:r>
            <a:r>
              <a:rPr lang="en-US" dirty="0"/>
              <a:t> KPI is achieved. </a:t>
            </a:r>
          </a:p>
          <a:p>
            <a:pPr marL="0" lvl="1" indent="0">
              <a:buNone/>
            </a:pPr>
            <a:endParaRPr lang="en-GB" dirty="0"/>
          </a:p>
        </p:txBody>
      </p:sp>
      <p:pic>
        <p:nvPicPr>
          <p:cNvPr id="1026" name="Picture 2">
            <a:extLst>
              <a:ext uri="{FF2B5EF4-FFF2-40B4-BE49-F238E27FC236}">
                <a16:creationId xmlns:a16="http://schemas.microsoft.com/office/drawing/2014/main" id="{D66AFF53-16D2-E6C7-2A01-AB23BFA43256}"/>
              </a:ext>
            </a:extLst>
          </p:cNvPr>
          <p:cNvPicPr>
            <a:picLocks noChangeAspect="1" noChangeArrowheads="1"/>
          </p:cNvPicPr>
          <p:nvPr/>
        </p:nvPicPr>
        <p:blipFill>
          <a:blip r:embed="rId3"/>
          <a:srcRect/>
          <a:stretch/>
        </p:blipFill>
        <p:spPr bwMode="auto">
          <a:xfrm>
            <a:off x="4932040" y="2703434"/>
            <a:ext cx="4031712" cy="226582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0DF8741-3E45-4AB9-B658-44389A2A4519}"/>
              </a:ext>
            </a:extLst>
          </p:cNvPr>
          <p:cNvSpPr txBox="1"/>
          <p:nvPr/>
        </p:nvSpPr>
        <p:spPr>
          <a:xfrm>
            <a:off x="395536" y="1412776"/>
            <a:ext cx="8075240" cy="1019720"/>
          </a:xfrm>
          <a:prstGeom prst="rect">
            <a:avLst/>
          </a:prstGeom>
          <a:noFill/>
        </p:spPr>
        <p:txBody>
          <a:bodyPr wrap="square" rtlCol="0">
            <a:spAutoFit/>
          </a:bodyPr>
          <a:lstStyle/>
          <a:p>
            <a:pPr marL="0" lvl="1" indent="0">
              <a:buNone/>
            </a:pPr>
            <a:r>
              <a:rPr lang="en-US" dirty="0"/>
              <a:t>KPIs can influence performance targets in that targets are set with individual staff and departments based on the overall </a:t>
            </a:r>
            <a:r>
              <a:rPr lang="en-US" dirty="0" err="1"/>
              <a:t>organisational</a:t>
            </a:r>
            <a:r>
              <a:rPr lang="en-US" dirty="0"/>
              <a:t> KPI target. </a:t>
            </a:r>
          </a:p>
        </p:txBody>
      </p:sp>
    </p:spTree>
    <p:extLst>
      <p:ext uri="{BB962C8B-B14F-4D97-AF65-F5344CB8AC3E}">
        <p14:creationId xmlns:p14="http://schemas.microsoft.com/office/powerpoint/2010/main" val="508726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Influence performance targets (2) </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Example 2: </a:t>
            </a:r>
            <a:r>
              <a:rPr lang="en-US" dirty="0"/>
              <a:t>If the </a:t>
            </a:r>
            <a:r>
              <a:rPr lang="en-US" dirty="0" err="1"/>
              <a:t>organisational</a:t>
            </a:r>
            <a:r>
              <a:rPr lang="en-US" dirty="0"/>
              <a:t> KPI is to ‘reduce carbon footprint by 60% in the next year’ then this could be cascaded to various departments such as marketing with a KPI to promote recycling water internally, to HR for arranging environmental awareness training for all staff.  </a:t>
            </a:r>
          </a:p>
          <a:p>
            <a:pPr marL="0" lvl="1" indent="0">
              <a:buNone/>
            </a:pPr>
            <a:endParaRPr lang="en-US" dirty="0"/>
          </a:p>
          <a:p>
            <a:pPr marL="0" lvl="1" indent="0">
              <a:buNone/>
            </a:pPr>
            <a:endParaRPr lang="en-GB" dirty="0"/>
          </a:p>
        </p:txBody>
      </p:sp>
    </p:spTree>
    <p:extLst>
      <p:ext uri="{BB962C8B-B14F-4D97-AF65-F5344CB8AC3E}">
        <p14:creationId xmlns:p14="http://schemas.microsoft.com/office/powerpoint/2010/main" val="832741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Measure the achievement of KPIs</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Organisations can measure the achievement of KPIs by staff using several methods such as: </a:t>
            </a:r>
          </a:p>
          <a:p>
            <a:pPr lvl="1"/>
            <a:r>
              <a:rPr lang="en-US" b="1" dirty="0"/>
              <a:t>one-to-one meetings </a:t>
            </a:r>
            <a:r>
              <a:rPr lang="en-US" dirty="0"/>
              <a:t>with staff to discuss their KPIs, including targets and outcomes</a:t>
            </a:r>
          </a:p>
          <a:p>
            <a:pPr lvl="1"/>
            <a:r>
              <a:rPr lang="en-US" b="1" dirty="0"/>
              <a:t>individual dashboards </a:t>
            </a:r>
            <a:r>
              <a:rPr lang="en-US" dirty="0"/>
              <a:t>to show staff KPIs; this could include data </a:t>
            </a:r>
            <a:r>
              <a:rPr lang="en-US" dirty="0" err="1"/>
              <a:t>visualisation</a:t>
            </a:r>
            <a:r>
              <a:rPr lang="en-US" dirty="0"/>
              <a:t> and comparisons against other team members</a:t>
            </a:r>
          </a:p>
          <a:p>
            <a:pPr lvl="1"/>
            <a:r>
              <a:rPr lang="en-US" b="1" dirty="0"/>
              <a:t>conditional formatting </a:t>
            </a:r>
            <a:r>
              <a:rPr lang="en-US" dirty="0"/>
              <a:t>to highlight underperforming or overperforming staff members based on their KPI data</a:t>
            </a:r>
          </a:p>
          <a:p>
            <a:pPr lvl="1"/>
            <a:r>
              <a:rPr lang="en-US" b="1" dirty="0"/>
              <a:t>employee performance reviews/appraisals </a:t>
            </a:r>
            <a:r>
              <a:rPr lang="en-US" dirty="0"/>
              <a:t>to discuss their achievements to date and future planning for achievement of KPIs</a:t>
            </a:r>
          </a:p>
          <a:p>
            <a:pPr lvl="1"/>
            <a:r>
              <a:rPr lang="en-US" b="1" dirty="0"/>
              <a:t>team meetings </a:t>
            </a:r>
            <a:r>
              <a:rPr lang="en-US" dirty="0"/>
              <a:t>to share best practices and discuss the team performance.</a:t>
            </a:r>
          </a:p>
          <a:p>
            <a:pPr lvl="1"/>
            <a:endParaRPr lang="en-US" dirty="0"/>
          </a:p>
          <a:p>
            <a:pPr marL="0" lvl="1" indent="0">
              <a:buNone/>
            </a:pPr>
            <a:endParaRPr lang="en-US" dirty="0"/>
          </a:p>
          <a:p>
            <a:pPr marL="0" lvl="1" indent="0">
              <a:buNone/>
            </a:pPr>
            <a:endParaRPr lang="en-GB" dirty="0"/>
          </a:p>
        </p:txBody>
      </p:sp>
    </p:spTree>
    <p:extLst>
      <p:ext uri="{BB962C8B-B14F-4D97-AF65-F5344CB8AC3E}">
        <p14:creationId xmlns:p14="http://schemas.microsoft.com/office/powerpoint/2010/main" val="13089141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F459DD98-B8EF-407C-897B-47FA49A7AA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3002</TotalTime>
  <Words>779</Words>
  <Application>Microsoft Office PowerPoint</Application>
  <PresentationFormat>On-screen Show (4:3)</PresentationFormat>
  <Paragraphs>54</Paragraphs>
  <Slides>10</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Default Design</vt:lpstr>
      <vt:lpstr>PowerPoint 8: Measuring the achievement of key performance indicators (KPIs)</vt:lpstr>
      <vt:lpstr>Learning objectives</vt:lpstr>
      <vt:lpstr>How KPIs are cascaded to staff and departments (1)</vt:lpstr>
      <vt:lpstr>How KPIs are cascaded to staff and departments (2)</vt:lpstr>
      <vt:lpstr>How KPIs are cascaded to staff and departments (3)</vt:lpstr>
      <vt:lpstr>How KPIs are cascaded to staff and departments (4)</vt:lpstr>
      <vt:lpstr>Influence performance targets (1) </vt:lpstr>
      <vt:lpstr>Influence performance targets (2) </vt:lpstr>
      <vt:lpstr>Measure the achievement of KPIs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224</cp:revision>
  <dcterms:created xsi:type="dcterms:W3CDTF">2013-05-28T00:38:54Z</dcterms:created>
  <dcterms:modified xsi:type="dcterms:W3CDTF">2022-08-10T15:15:49Z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