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7" r:id="rId8"/>
    <p:sldId id="354" r:id="rId9"/>
    <p:sldId id="355" r:id="rId10"/>
    <p:sldId id="358" r:id="rId11"/>
    <p:sldId id="359" r:id="rId12"/>
    <p:sldId id="356" r:id="rId13"/>
    <p:sldId id="360"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527EA1-28F3-499E-8C8B-5F794FFD2071}" v="36" dt="2022-08-03T12:59:15.1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9"/>
    <p:restoredTop sz="86466"/>
  </p:normalViewPr>
  <p:slideViewPr>
    <p:cSldViewPr showGuides="1">
      <p:cViewPr varScale="1">
        <p:scale>
          <a:sx n="58" d="100"/>
          <a:sy n="58" d="100"/>
        </p:scale>
        <p:origin x="81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9F527EA1-28F3-499E-8C8B-5F794FFD2071}"/>
    <pc:docChg chg="modSld modMainMaster">
      <pc:chgData name="Eve Thould" userId="38451c84653f422f" providerId="LiveId" clId="{9F527EA1-28F3-499E-8C8B-5F794FFD2071}" dt="2022-08-08T10:57:35.294" v="91" actId="20577"/>
      <pc:docMkLst>
        <pc:docMk/>
      </pc:docMkLst>
      <pc:sldChg chg="modSp mod">
        <pc:chgData name="Eve Thould" userId="38451c84653f422f" providerId="LiveId" clId="{9F527EA1-28F3-499E-8C8B-5F794FFD2071}" dt="2022-08-03T15:04:50.421" v="64" actId="20577"/>
        <pc:sldMkLst>
          <pc:docMk/>
          <pc:sldMk cId="0" sldId="256"/>
        </pc:sldMkLst>
        <pc:spChg chg="mod">
          <ac:chgData name="Eve Thould" userId="38451c84653f422f" providerId="LiveId" clId="{9F527EA1-28F3-499E-8C8B-5F794FFD2071}" dt="2022-08-03T15:04:50.421" v="64" actId="20577"/>
          <ac:spMkLst>
            <pc:docMk/>
            <pc:sldMk cId="0" sldId="256"/>
            <ac:spMk id="2053" creationId="{00000000-0000-0000-0000-000000000000}"/>
          </ac:spMkLst>
        </pc:spChg>
        <pc:spChg chg="mod">
          <ac:chgData name="Eve Thould" userId="38451c84653f422f" providerId="LiveId" clId="{9F527EA1-28F3-499E-8C8B-5F794FFD2071}" dt="2022-08-03T12:43:24.690" v="0" actId="20577"/>
          <ac:spMkLst>
            <pc:docMk/>
            <pc:sldMk cId="0" sldId="256"/>
            <ac:spMk id="2054" creationId="{00000000-0000-0000-0000-000000000000}"/>
          </ac:spMkLst>
        </pc:spChg>
      </pc:sldChg>
      <pc:sldChg chg="modSp mod">
        <pc:chgData name="Eve Thould" userId="38451c84653f422f" providerId="LiveId" clId="{9F527EA1-28F3-499E-8C8B-5F794FFD2071}" dt="2022-08-04T15:05:25.396" v="69" actId="20577"/>
        <pc:sldMkLst>
          <pc:docMk/>
          <pc:sldMk cId="0" sldId="331"/>
        </pc:sldMkLst>
        <pc:spChg chg="mod">
          <ac:chgData name="Eve Thould" userId="38451c84653f422f" providerId="LiveId" clId="{9F527EA1-28F3-499E-8C8B-5F794FFD2071}" dt="2022-08-04T15:05:25.396" v="69" actId="20577"/>
          <ac:spMkLst>
            <pc:docMk/>
            <pc:sldMk cId="0" sldId="331"/>
            <ac:spMk id="3" creationId="{00000000-0000-0000-0000-000000000000}"/>
          </ac:spMkLst>
        </pc:spChg>
      </pc:sldChg>
      <pc:sldChg chg="modSp mod">
        <pc:chgData name="Eve Thould" userId="38451c84653f422f" providerId="LiveId" clId="{9F527EA1-28F3-499E-8C8B-5F794FFD2071}" dt="2022-08-03T12:52:31.666" v="21" actId="1035"/>
        <pc:sldMkLst>
          <pc:docMk/>
          <pc:sldMk cId="3906503087" sldId="354"/>
        </pc:sldMkLst>
        <pc:spChg chg="mod">
          <ac:chgData name="Eve Thould" userId="38451c84653f422f" providerId="LiveId" clId="{9F527EA1-28F3-499E-8C8B-5F794FFD2071}" dt="2022-08-03T12:49:01.322" v="13" actId="1037"/>
          <ac:spMkLst>
            <pc:docMk/>
            <pc:sldMk cId="3906503087" sldId="354"/>
            <ac:spMk id="3" creationId="{00000000-0000-0000-0000-000000000000}"/>
          </ac:spMkLst>
        </pc:spChg>
        <pc:spChg chg="mod">
          <ac:chgData name="Eve Thould" userId="38451c84653f422f" providerId="LiveId" clId="{9F527EA1-28F3-499E-8C8B-5F794FFD2071}" dt="2022-08-03T12:48:56.357" v="11" actId="1076"/>
          <ac:spMkLst>
            <pc:docMk/>
            <pc:sldMk cId="3906503087" sldId="354"/>
            <ac:spMk id="4" creationId="{B89ED2F5-97C9-866F-732F-48DF1496763E}"/>
          </ac:spMkLst>
        </pc:spChg>
        <pc:picChg chg="mod">
          <ac:chgData name="Eve Thould" userId="38451c84653f422f" providerId="LiveId" clId="{9F527EA1-28F3-499E-8C8B-5F794FFD2071}" dt="2022-08-03T12:52:31.666" v="21" actId="1035"/>
          <ac:picMkLst>
            <pc:docMk/>
            <pc:sldMk cId="3906503087" sldId="354"/>
            <ac:picMk id="1026" creationId="{4BDFC505-2DB0-28B7-3C4D-A1DF8BB20010}"/>
          </ac:picMkLst>
        </pc:picChg>
      </pc:sldChg>
      <pc:sldChg chg="modSp mod">
        <pc:chgData name="Eve Thould" userId="38451c84653f422f" providerId="LiveId" clId="{9F527EA1-28F3-499E-8C8B-5F794FFD2071}" dt="2022-08-08T10:55:55.383" v="70" actId="20577"/>
        <pc:sldMkLst>
          <pc:docMk/>
          <pc:sldMk cId="750968474" sldId="355"/>
        </pc:sldMkLst>
        <pc:spChg chg="mod">
          <ac:chgData name="Eve Thould" userId="38451c84653f422f" providerId="LiveId" clId="{9F527EA1-28F3-499E-8C8B-5F794FFD2071}" dt="2022-08-08T10:55:55.383" v="70" actId="20577"/>
          <ac:spMkLst>
            <pc:docMk/>
            <pc:sldMk cId="750968474" sldId="355"/>
            <ac:spMk id="3" creationId="{00000000-0000-0000-0000-000000000000}"/>
          </ac:spMkLst>
        </pc:spChg>
      </pc:sldChg>
      <pc:sldChg chg="modSp mod">
        <pc:chgData name="Eve Thould" userId="38451c84653f422f" providerId="LiveId" clId="{9F527EA1-28F3-499E-8C8B-5F794FFD2071}" dt="2022-08-08T10:57:01.937" v="79" actId="20577"/>
        <pc:sldMkLst>
          <pc:docMk/>
          <pc:sldMk cId="533615119" sldId="356"/>
        </pc:sldMkLst>
        <pc:spChg chg="mod">
          <ac:chgData name="Eve Thould" userId="38451c84653f422f" providerId="LiveId" clId="{9F527EA1-28F3-499E-8C8B-5F794FFD2071}" dt="2022-08-08T10:56:34.540" v="72" actId="20577"/>
          <ac:spMkLst>
            <pc:docMk/>
            <pc:sldMk cId="533615119" sldId="356"/>
            <ac:spMk id="2" creationId="{00000000-0000-0000-0000-000000000000}"/>
          </ac:spMkLst>
        </pc:spChg>
        <pc:spChg chg="mod">
          <ac:chgData name="Eve Thould" userId="38451c84653f422f" providerId="LiveId" clId="{9F527EA1-28F3-499E-8C8B-5F794FFD2071}" dt="2022-08-08T10:57:01.937" v="79" actId="20577"/>
          <ac:spMkLst>
            <pc:docMk/>
            <pc:sldMk cId="533615119" sldId="356"/>
            <ac:spMk id="3" creationId="{00000000-0000-0000-0000-000000000000}"/>
          </ac:spMkLst>
        </pc:spChg>
      </pc:sldChg>
      <pc:sldChg chg="addSp delSp modSp mod">
        <pc:chgData name="Eve Thould" userId="38451c84653f422f" providerId="LiveId" clId="{9F527EA1-28F3-499E-8C8B-5F794FFD2071}" dt="2022-08-03T12:59:15.181" v="52" actId="14826"/>
        <pc:sldMkLst>
          <pc:docMk/>
          <pc:sldMk cId="1464032163" sldId="357"/>
        </pc:sldMkLst>
        <pc:spChg chg="mod">
          <ac:chgData name="Eve Thould" userId="38451c84653f422f" providerId="LiveId" clId="{9F527EA1-28F3-499E-8C8B-5F794FFD2071}" dt="2022-08-03T12:56:39.872" v="40" actId="14100"/>
          <ac:spMkLst>
            <pc:docMk/>
            <pc:sldMk cId="1464032163" sldId="357"/>
            <ac:spMk id="3" creationId="{00000000-0000-0000-0000-000000000000}"/>
          </ac:spMkLst>
        </pc:spChg>
        <pc:picChg chg="add del mod">
          <ac:chgData name="Eve Thould" userId="38451c84653f422f" providerId="LiveId" clId="{9F527EA1-28F3-499E-8C8B-5F794FFD2071}" dt="2022-08-03T12:56:19.393" v="37" actId="21"/>
          <ac:picMkLst>
            <pc:docMk/>
            <pc:sldMk cId="1464032163" sldId="357"/>
            <ac:picMk id="2050" creationId="{C44E8D0B-6BF2-4282-8CED-7E2738A1AE05}"/>
          </ac:picMkLst>
        </pc:picChg>
        <pc:picChg chg="add del mod">
          <ac:chgData name="Eve Thould" userId="38451c84653f422f" providerId="LiveId" clId="{9F527EA1-28F3-499E-8C8B-5F794FFD2071}" dt="2022-08-03T12:56:58.046" v="43" actId="21"/>
          <ac:picMkLst>
            <pc:docMk/>
            <pc:sldMk cId="1464032163" sldId="357"/>
            <ac:picMk id="2052" creationId="{57AD902D-DD36-4EC2-8032-462A54AE54BD}"/>
          </ac:picMkLst>
        </pc:picChg>
        <pc:picChg chg="add del mod">
          <ac:chgData name="Eve Thould" userId="38451c84653f422f" providerId="LiveId" clId="{9F527EA1-28F3-499E-8C8B-5F794FFD2071}" dt="2022-08-03T12:58:21.497" v="47" actId="21"/>
          <ac:picMkLst>
            <pc:docMk/>
            <pc:sldMk cId="1464032163" sldId="357"/>
            <ac:picMk id="2054" creationId="{E239C130-EE56-4650-A27C-22179EB389DD}"/>
          </ac:picMkLst>
        </pc:picChg>
        <pc:picChg chg="add mod">
          <ac:chgData name="Eve Thould" userId="38451c84653f422f" providerId="LiveId" clId="{9F527EA1-28F3-499E-8C8B-5F794FFD2071}" dt="2022-08-03T12:59:15.181" v="52" actId="14826"/>
          <ac:picMkLst>
            <pc:docMk/>
            <pc:sldMk cId="1464032163" sldId="357"/>
            <ac:picMk id="2056" creationId="{F896ED01-B931-4596-85C9-7CC8A17A50E6}"/>
          </ac:picMkLst>
        </pc:picChg>
      </pc:sldChg>
      <pc:sldChg chg="addSp delSp modSp mod modNotesTx">
        <pc:chgData name="Eve Thould" userId="38451c84653f422f" providerId="LiveId" clId="{9F527EA1-28F3-499E-8C8B-5F794FFD2071}" dt="2022-08-03T12:54:45.453" v="32" actId="1035"/>
        <pc:sldMkLst>
          <pc:docMk/>
          <pc:sldMk cId="748326497" sldId="358"/>
        </pc:sldMkLst>
        <pc:spChg chg="mod">
          <ac:chgData name="Eve Thould" userId="38451c84653f422f" providerId="LiveId" clId="{9F527EA1-28F3-499E-8C8B-5F794FFD2071}" dt="2022-08-03T12:52:43.301" v="22" actId="20577"/>
          <ac:spMkLst>
            <pc:docMk/>
            <pc:sldMk cId="748326497" sldId="358"/>
            <ac:spMk id="3" creationId="{00000000-0000-0000-0000-000000000000}"/>
          </ac:spMkLst>
        </pc:spChg>
        <pc:picChg chg="add mod">
          <ac:chgData name="Eve Thould" userId="38451c84653f422f" providerId="LiveId" clId="{9F527EA1-28F3-499E-8C8B-5F794FFD2071}" dt="2022-08-03T12:54:45.453" v="32" actId="1035"/>
          <ac:picMkLst>
            <pc:docMk/>
            <pc:sldMk cId="748326497" sldId="358"/>
            <ac:picMk id="4" creationId="{BEC9A9BB-DC04-41DB-84CB-F4063BD5CC1E}"/>
          </ac:picMkLst>
        </pc:picChg>
        <pc:picChg chg="del">
          <ac:chgData name="Eve Thould" userId="38451c84653f422f" providerId="LiveId" clId="{9F527EA1-28F3-499E-8C8B-5F794FFD2071}" dt="2022-08-03T12:53:50.516" v="25" actId="21"/>
          <ac:picMkLst>
            <pc:docMk/>
            <pc:sldMk cId="748326497" sldId="358"/>
            <ac:picMk id="1026" creationId="{5A0D4636-83EA-DD46-BA42-0832F8FF14F3}"/>
          </ac:picMkLst>
        </pc:picChg>
      </pc:sldChg>
      <pc:sldChg chg="modNotesTx">
        <pc:chgData name="Eve Thould" userId="38451c84653f422f" providerId="LiveId" clId="{9F527EA1-28F3-499E-8C8B-5F794FFD2071}" dt="2022-08-03T12:55:01.717" v="33" actId="20577"/>
        <pc:sldMkLst>
          <pc:docMk/>
          <pc:sldMk cId="1647186450" sldId="359"/>
        </pc:sldMkLst>
      </pc:sldChg>
      <pc:sldChg chg="modSp mod">
        <pc:chgData name="Eve Thould" userId="38451c84653f422f" providerId="LiveId" clId="{9F527EA1-28F3-499E-8C8B-5F794FFD2071}" dt="2022-08-08T10:57:35.294" v="91" actId="20577"/>
        <pc:sldMkLst>
          <pc:docMk/>
          <pc:sldMk cId="489255667" sldId="360"/>
        </pc:sldMkLst>
        <pc:spChg chg="mod">
          <ac:chgData name="Eve Thould" userId="38451c84653f422f" providerId="LiveId" clId="{9F527EA1-28F3-499E-8C8B-5F794FFD2071}" dt="2022-08-08T10:56:37.834" v="74" actId="20577"/>
          <ac:spMkLst>
            <pc:docMk/>
            <pc:sldMk cId="489255667" sldId="360"/>
            <ac:spMk id="2" creationId="{00000000-0000-0000-0000-000000000000}"/>
          </ac:spMkLst>
        </pc:spChg>
        <pc:spChg chg="mod">
          <ac:chgData name="Eve Thould" userId="38451c84653f422f" providerId="LiveId" clId="{9F527EA1-28F3-499E-8C8B-5F794FFD2071}" dt="2022-08-08T10:57:35.294" v="91" actId="20577"/>
          <ac:spMkLst>
            <pc:docMk/>
            <pc:sldMk cId="489255667" sldId="360"/>
            <ac:spMk id="3" creationId="{00000000-0000-0000-0000-000000000000}"/>
          </ac:spMkLst>
        </pc:spChg>
      </pc:sldChg>
      <pc:sldMasterChg chg="modSp mod">
        <pc:chgData name="Eve Thould" userId="38451c84653f422f" providerId="LiveId" clId="{9F527EA1-28F3-499E-8C8B-5F794FFD2071}" dt="2022-08-03T12:47:32.006" v="3" actId="20577"/>
        <pc:sldMasterMkLst>
          <pc:docMk/>
          <pc:sldMasterMk cId="0" sldId="2147483651"/>
        </pc:sldMasterMkLst>
        <pc:spChg chg="mod">
          <ac:chgData name="Eve Thould" userId="38451c84653f422f" providerId="LiveId" clId="{9F527EA1-28F3-499E-8C8B-5F794FFD2071}" dt="2022-08-03T12:47:32.006" v="3"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policies required by law. A discussion could be had on the consequences for an organisation not having the law required policies in place.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246603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a:t>
            </a:r>
          </a:p>
          <a:p>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sz="1200" b="1" dirty="0"/>
              <a:t>What impact would policies and procedures have on staff and the organisation</a:t>
            </a:r>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share their knowledge of other policies from other organisations.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986188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38328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47816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858896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598695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An example impact assessment can be viewed at https://</a:t>
            </a:r>
            <a:r>
              <a:rPr lang="en-US" dirty="0" err="1"/>
              <a:t>studylib.net</a:t>
            </a:r>
            <a:r>
              <a:rPr lang="en-US" dirty="0"/>
              <a:t>/doc/15296540/equality-impact-assessment-form-%E2%80%93-identify-the-policy-step-1</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797141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B31A54C4-B1B6-3ED9-68D1-20A832CC6922}"/>
              </a:ext>
            </a:extLst>
          </p:cNvPr>
          <p:cNvPicPr>
            <a:picLocks noChangeAspect="1"/>
          </p:cNvPicPr>
          <p:nvPr userDrawn="1"/>
        </p:nvPicPr>
        <p:blipFill>
          <a:blip r:embed="rId4"/>
          <a:stretch>
            <a:fillRect/>
          </a:stretch>
        </p:blipFill>
        <p:spPr>
          <a:xfrm>
            <a:off x="8156448" y="5967525"/>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4: </a:t>
            </a:r>
            <a:r>
              <a:rPr lang="en-GB"/>
              <a:t>Impacts of policies </a:t>
            </a:r>
            <a:r>
              <a:rPr lang="en-GB" dirty="0"/>
              <a:t>and procedures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impacts are assessed (2) </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Another method of assessment is to complete an </a:t>
            </a:r>
            <a:r>
              <a:rPr lang="en-US" b="1" dirty="0"/>
              <a:t>impact assessment </a:t>
            </a:r>
            <a:r>
              <a:rPr lang="en-US" dirty="0"/>
              <a:t>on the policy or procedure. </a:t>
            </a:r>
          </a:p>
          <a:p>
            <a:pPr marL="0" lvl="1" indent="0">
              <a:buNone/>
            </a:pPr>
            <a:r>
              <a:rPr lang="en-US" dirty="0"/>
              <a:t>This would document:</a:t>
            </a:r>
          </a:p>
          <a:p>
            <a:pPr lvl="1"/>
            <a:r>
              <a:rPr lang="en-US" dirty="0"/>
              <a:t>who is going to benefit from the policy/procedure</a:t>
            </a:r>
          </a:p>
          <a:p>
            <a:pPr lvl="1"/>
            <a:r>
              <a:rPr lang="en-US" dirty="0"/>
              <a:t>who was consulted on the policy/procedure </a:t>
            </a:r>
          </a:p>
          <a:p>
            <a:pPr lvl="1"/>
            <a:r>
              <a:rPr lang="en-US" dirty="0"/>
              <a:t>the groups of people affected (</a:t>
            </a:r>
            <a:r>
              <a:rPr lang="en-US" dirty="0" err="1"/>
              <a:t>eg</a:t>
            </a:r>
            <a:r>
              <a:rPr lang="en-US" dirty="0"/>
              <a:t> men, women, disabled people, faith or belief groups)</a:t>
            </a:r>
          </a:p>
          <a:p>
            <a:pPr lvl="1"/>
            <a:r>
              <a:rPr lang="en-US" dirty="0"/>
              <a:t>if the impact is positive, negative or neutral</a:t>
            </a:r>
          </a:p>
          <a:p>
            <a:pPr lvl="1"/>
            <a:r>
              <a:rPr lang="en-US" dirty="0"/>
              <a:t>how the effectiveness of the policy/procedure will be monitored</a:t>
            </a:r>
          </a:p>
          <a:p>
            <a:pPr lvl="1"/>
            <a:r>
              <a:rPr lang="en-US" dirty="0"/>
              <a:t>recommendations.</a:t>
            </a:r>
          </a:p>
          <a:p>
            <a:pPr marL="0" lvl="1" indent="0">
              <a:buNone/>
            </a:pPr>
            <a:endParaRPr lang="en-US" dirty="0"/>
          </a:p>
        </p:txBody>
      </p:sp>
    </p:spTree>
    <p:extLst>
      <p:ext uri="{BB962C8B-B14F-4D97-AF65-F5344CB8AC3E}">
        <p14:creationId xmlns:p14="http://schemas.microsoft.com/office/powerpoint/2010/main" val="489255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sessions, learners should be able to:</a:t>
            </a:r>
          </a:p>
          <a:p>
            <a:pPr lvl="1"/>
            <a:r>
              <a:rPr lang="en-US" dirty="0" err="1"/>
              <a:t>analyse</a:t>
            </a:r>
            <a:r>
              <a:rPr lang="en-US" dirty="0"/>
              <a:t> the different types of policies and procedures that are required by law and how they differ from non-mandatory policies and procedures</a:t>
            </a:r>
          </a:p>
          <a:p>
            <a:pPr lvl="1"/>
            <a:r>
              <a:rPr lang="en-US" dirty="0"/>
              <a:t>understand the potential impact policies and procedures have on staff and the </a:t>
            </a:r>
            <a:r>
              <a:rPr lang="en-US"/>
              <a:t>organisation</a:t>
            </a:r>
            <a:endParaRPr lang="en-US" dirty="0"/>
          </a:p>
          <a:p>
            <a:pPr lvl="1"/>
            <a:r>
              <a:rPr lang="en-US" dirty="0"/>
              <a:t>understand how impacts on staff and the organisation are assessed.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Policies and procedures that are required by law (1)</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Policies and procedures will fall under two categories, those which are </a:t>
            </a:r>
            <a:r>
              <a:rPr lang="en-US" b="1" dirty="0"/>
              <a:t>required by law f</a:t>
            </a:r>
            <a:r>
              <a:rPr lang="en-US" dirty="0"/>
              <a:t>or the business to operate lawfully and those which are </a:t>
            </a:r>
            <a:r>
              <a:rPr lang="en-US" b="1" dirty="0"/>
              <a:t>non-mandatory </a:t>
            </a:r>
            <a:r>
              <a:rPr lang="en-US" dirty="0"/>
              <a:t>which the organisation has introduced themselves as good practice. </a:t>
            </a:r>
          </a:p>
          <a:p>
            <a:pPr marL="0" lvl="1" indent="0">
              <a:buNone/>
            </a:pPr>
            <a:r>
              <a:rPr lang="en-US" dirty="0"/>
              <a:t>Required by law will mean the business must have the policy in place whereas non-mandatory may be policies the organisation wish to introduce themselves or may be require for other purposes such as funding grants. </a:t>
            </a:r>
          </a:p>
          <a:p>
            <a:pPr marL="0" lvl="1" indent="0">
              <a:buNone/>
            </a:pPr>
            <a:r>
              <a:rPr lang="en-US" dirty="0"/>
              <a:t>Both are required by law and non-mandatory policies must be reviewed regularly as good practice to ensure they remain relevant and current for the organisation. </a:t>
            </a:r>
          </a:p>
          <a:p>
            <a:pPr marL="0" lvl="1" indent="0">
              <a:buNone/>
            </a:pPr>
            <a:endParaRPr lang="en-GB" dirty="0"/>
          </a:p>
        </p:txBody>
      </p:sp>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Policies and procedures that are required by law</a:t>
            </a:r>
          </a:p>
        </p:txBody>
      </p:sp>
      <p:sp>
        <p:nvSpPr>
          <p:cNvPr id="3" name="Content Placeholder 2"/>
          <p:cNvSpPr>
            <a:spLocks noGrp="1"/>
          </p:cNvSpPr>
          <p:nvPr>
            <p:ph sz="quarter" idx="10"/>
          </p:nvPr>
        </p:nvSpPr>
        <p:spPr>
          <a:xfrm>
            <a:off x="457200" y="1512000"/>
            <a:ext cx="7571184" cy="4248000"/>
          </a:xfrm>
        </p:spPr>
        <p:txBody>
          <a:bodyPr/>
          <a:lstStyle/>
          <a:p>
            <a:pPr marL="0" lvl="1" indent="0">
              <a:buNone/>
            </a:pPr>
            <a:r>
              <a:rPr lang="en-US" dirty="0"/>
              <a:t>There are three policies required by law for organisations to have, these are:</a:t>
            </a:r>
          </a:p>
          <a:p>
            <a:pPr marL="457200" indent="-457200">
              <a:buFont typeface="+mj-lt"/>
              <a:buAutoNum type="arabicPeriod"/>
            </a:pPr>
            <a:r>
              <a:rPr lang="en-GB" dirty="0"/>
              <a:t>Health and safety policy (if you have more than five employees).</a:t>
            </a:r>
          </a:p>
          <a:p>
            <a:pPr marL="457200" indent="-457200">
              <a:buFont typeface="+mj-lt"/>
              <a:buAutoNum type="arabicPeriod"/>
            </a:pPr>
            <a:r>
              <a:rPr lang="en-GB" dirty="0"/>
              <a:t>Disciplinary and dismissal policies.</a:t>
            </a:r>
          </a:p>
          <a:p>
            <a:pPr marL="457200" indent="-457200">
              <a:buFont typeface="+mj-lt"/>
              <a:buAutoNum type="arabicPeriod"/>
            </a:pPr>
            <a:r>
              <a:rPr lang="en-GB" dirty="0"/>
              <a:t>Grievance policy.</a:t>
            </a:r>
          </a:p>
        </p:txBody>
      </p:sp>
      <p:pic>
        <p:nvPicPr>
          <p:cNvPr id="2056" name="Picture 8">
            <a:extLst>
              <a:ext uri="{FF2B5EF4-FFF2-40B4-BE49-F238E27FC236}">
                <a16:creationId xmlns:a16="http://schemas.microsoft.com/office/drawing/2014/main" id="{F896ED01-B931-4596-85C9-7CC8A17A50E6}"/>
              </a:ext>
            </a:extLst>
          </p:cNvPr>
          <p:cNvPicPr>
            <a:picLocks noChangeAspect="1" noChangeArrowheads="1"/>
          </p:cNvPicPr>
          <p:nvPr/>
        </p:nvPicPr>
        <p:blipFill>
          <a:blip r:embed="rId3"/>
          <a:srcRect/>
          <a:stretch/>
        </p:blipFill>
        <p:spPr bwMode="auto">
          <a:xfrm>
            <a:off x="4932040" y="3235798"/>
            <a:ext cx="3649588" cy="2437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4032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Non-mandatory policies and procedures</a:t>
            </a:r>
          </a:p>
        </p:txBody>
      </p:sp>
      <p:sp>
        <p:nvSpPr>
          <p:cNvPr id="3" name="Content Placeholder 2"/>
          <p:cNvSpPr>
            <a:spLocks noGrp="1"/>
          </p:cNvSpPr>
          <p:nvPr>
            <p:ph sz="quarter" idx="10"/>
          </p:nvPr>
        </p:nvSpPr>
        <p:spPr>
          <a:xfrm>
            <a:off x="323528" y="2081116"/>
            <a:ext cx="5338936" cy="3195096"/>
          </a:xfrm>
        </p:spPr>
        <p:txBody>
          <a:bodyPr/>
          <a:lstStyle/>
          <a:p>
            <a:pPr marL="0" lvl="1" indent="0">
              <a:buNone/>
            </a:pPr>
            <a:endParaRPr lang="en-US" dirty="0"/>
          </a:p>
          <a:p>
            <a:pPr marL="558800" lvl="1" indent="-342900">
              <a:buFont typeface="Arial" panose="020B0604020202020204" pitchFamily="34" charset="0"/>
              <a:buChar char="•"/>
            </a:pPr>
            <a:r>
              <a:rPr lang="en-GB" dirty="0"/>
              <a:t>equal opportunities policy</a:t>
            </a:r>
          </a:p>
          <a:p>
            <a:pPr marL="558800" lvl="1" indent="-342900">
              <a:buFont typeface="Arial" panose="020B0604020202020204" pitchFamily="34" charset="0"/>
              <a:buChar char="•"/>
            </a:pPr>
            <a:r>
              <a:rPr lang="en-GB" dirty="0"/>
              <a:t>equality, diversity and inclusion policy </a:t>
            </a:r>
          </a:p>
          <a:p>
            <a:pPr marL="558800" lvl="1" indent="-342900">
              <a:buFont typeface="Arial" panose="020B0604020202020204" pitchFamily="34" charset="0"/>
              <a:buChar char="•"/>
            </a:pPr>
            <a:r>
              <a:rPr lang="en-GB" dirty="0"/>
              <a:t>data protection /UK GDPR policy</a:t>
            </a:r>
          </a:p>
          <a:p>
            <a:pPr marL="558800" lvl="1" indent="-342900">
              <a:buFont typeface="Arial" panose="020B0604020202020204" pitchFamily="34" charset="0"/>
              <a:buChar char="•"/>
            </a:pPr>
            <a:r>
              <a:rPr lang="en-GB" dirty="0"/>
              <a:t>information retention policy </a:t>
            </a:r>
          </a:p>
          <a:p>
            <a:pPr marL="558800" lvl="1" indent="-342900">
              <a:buFont typeface="Arial" panose="020B0604020202020204" pitchFamily="34" charset="0"/>
              <a:buChar char="•"/>
            </a:pPr>
            <a:r>
              <a:rPr lang="en-GB" dirty="0"/>
              <a:t>inclusion policy</a:t>
            </a:r>
          </a:p>
          <a:p>
            <a:pPr marL="558800" lvl="1" indent="-342900">
              <a:buFont typeface="Arial" panose="020B0604020202020204" pitchFamily="34" charset="0"/>
              <a:buChar char="•"/>
            </a:pPr>
            <a:r>
              <a:rPr lang="en-GB" dirty="0"/>
              <a:t>recruitment and selection policy </a:t>
            </a:r>
          </a:p>
          <a:p>
            <a:pPr marL="558800" lvl="1" indent="-342900">
              <a:buFont typeface="Arial" panose="020B0604020202020204" pitchFamily="34" charset="0"/>
              <a:buChar char="•"/>
            </a:pPr>
            <a:r>
              <a:rPr lang="en-GB" dirty="0"/>
              <a:t>complaints procedure</a:t>
            </a:r>
          </a:p>
          <a:p>
            <a:pPr marL="558800" lvl="1" indent="-342900">
              <a:buFont typeface="Arial" panose="020B0604020202020204" pitchFamily="34" charset="0"/>
              <a:buChar char="•"/>
            </a:pPr>
            <a:r>
              <a:rPr lang="en-GB" dirty="0"/>
              <a:t>credit control procedure.</a:t>
            </a:r>
          </a:p>
          <a:p>
            <a:pPr marL="0" lvl="1" indent="0">
              <a:buNone/>
            </a:pPr>
            <a:endParaRPr lang="en-US" dirty="0"/>
          </a:p>
          <a:p>
            <a:pPr marL="0" lvl="1" indent="0">
              <a:buNone/>
            </a:pPr>
            <a:endParaRPr lang="en-US" dirty="0"/>
          </a:p>
        </p:txBody>
      </p:sp>
      <p:pic>
        <p:nvPicPr>
          <p:cNvPr id="1026" name="Picture 2">
            <a:extLst>
              <a:ext uri="{FF2B5EF4-FFF2-40B4-BE49-F238E27FC236}">
                <a16:creationId xmlns:a16="http://schemas.microsoft.com/office/drawing/2014/main" id="{4BDFC505-2DB0-28B7-3C4D-A1DF8BB20010}"/>
              </a:ext>
            </a:extLst>
          </p:cNvPr>
          <p:cNvPicPr>
            <a:picLocks noChangeAspect="1" noChangeArrowheads="1"/>
          </p:cNvPicPr>
          <p:nvPr/>
        </p:nvPicPr>
        <p:blipFill>
          <a:blip r:embed="rId3"/>
          <a:srcRect/>
          <a:stretch/>
        </p:blipFill>
        <p:spPr bwMode="auto">
          <a:xfrm>
            <a:off x="5324941" y="2564904"/>
            <a:ext cx="3733002" cy="26131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89ED2F5-97C9-866F-732F-48DF1496763E}"/>
              </a:ext>
            </a:extLst>
          </p:cNvPr>
          <p:cNvSpPr txBox="1"/>
          <p:nvPr/>
        </p:nvSpPr>
        <p:spPr>
          <a:xfrm flipH="1">
            <a:off x="395536" y="1598538"/>
            <a:ext cx="7776865" cy="707886"/>
          </a:xfrm>
          <a:prstGeom prst="rect">
            <a:avLst/>
          </a:prstGeom>
          <a:noFill/>
        </p:spPr>
        <p:txBody>
          <a:bodyPr wrap="square" rtlCol="0">
            <a:spAutoFit/>
          </a:bodyPr>
          <a:lstStyle/>
          <a:p>
            <a:pPr marL="0" lvl="1" indent="0">
              <a:buNone/>
            </a:pPr>
            <a:r>
              <a:rPr lang="en-US" dirty="0"/>
              <a:t>The types of policies and procedures vary between </a:t>
            </a:r>
            <a:r>
              <a:rPr lang="en-US" dirty="0" err="1"/>
              <a:t>organisations</a:t>
            </a:r>
            <a:r>
              <a:rPr lang="en-US" dirty="0"/>
              <a:t>, but these could include:</a:t>
            </a:r>
          </a:p>
        </p:txBody>
      </p:sp>
    </p:spTree>
    <p:extLst>
      <p:ext uri="{BB962C8B-B14F-4D97-AF65-F5344CB8AC3E}">
        <p14:creationId xmlns:p14="http://schemas.microsoft.com/office/powerpoint/2010/main" val="3906503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Impacts (1)</a:t>
            </a:r>
          </a:p>
        </p:txBody>
      </p:sp>
      <p:sp>
        <p:nvSpPr>
          <p:cNvPr id="3" name="Content Placeholder 2"/>
          <p:cNvSpPr>
            <a:spLocks noGrp="1"/>
          </p:cNvSpPr>
          <p:nvPr>
            <p:ph sz="quarter" idx="10"/>
          </p:nvPr>
        </p:nvSpPr>
        <p:spPr>
          <a:xfrm>
            <a:off x="457200" y="1512000"/>
            <a:ext cx="7571184" cy="4248000"/>
          </a:xfrm>
        </p:spPr>
        <p:txBody>
          <a:bodyPr/>
          <a:lstStyle/>
          <a:p>
            <a:pPr marL="0" lvl="1" indent="0">
              <a:buNone/>
            </a:pPr>
            <a:r>
              <a:rPr lang="en-US" dirty="0"/>
              <a:t>The impact policies and procedures have will be different for staff within the organisation and the organisation itself. </a:t>
            </a:r>
          </a:p>
          <a:p>
            <a:pPr marL="0" lvl="1" indent="0">
              <a:buNone/>
            </a:pPr>
            <a:r>
              <a:rPr lang="en-US" b="1" dirty="0"/>
              <a:t>Staff impacts </a:t>
            </a:r>
          </a:p>
          <a:p>
            <a:pPr lvl="1"/>
            <a:r>
              <a:rPr lang="en-US" dirty="0"/>
              <a:t>May need to change their ways of working to adapt to a new policy or procedure and stop completing the task the way they currently do. </a:t>
            </a:r>
          </a:p>
          <a:p>
            <a:pPr lvl="1"/>
            <a:r>
              <a:rPr lang="en-US" dirty="0"/>
              <a:t>Need to keep up to date with policies and procedures and ensure they are aware of changes. </a:t>
            </a:r>
          </a:p>
          <a:p>
            <a:pPr lvl="1"/>
            <a:r>
              <a:rPr lang="en-US" dirty="0"/>
              <a:t>May face disciplinary action if a policy or procedure is not followed.  </a:t>
            </a:r>
          </a:p>
          <a:p>
            <a:pPr lvl="1"/>
            <a:r>
              <a:rPr lang="en-US" dirty="0"/>
              <a:t>May need to challenge those who are not following policies or procedures. </a:t>
            </a:r>
          </a:p>
        </p:txBody>
      </p:sp>
    </p:spTree>
    <p:extLst>
      <p:ext uri="{BB962C8B-B14F-4D97-AF65-F5344CB8AC3E}">
        <p14:creationId xmlns:p14="http://schemas.microsoft.com/office/powerpoint/2010/main" val="750968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Impacts (2)</a:t>
            </a:r>
          </a:p>
        </p:txBody>
      </p:sp>
      <p:sp>
        <p:nvSpPr>
          <p:cNvPr id="3" name="Content Placeholder 2"/>
          <p:cNvSpPr>
            <a:spLocks noGrp="1"/>
          </p:cNvSpPr>
          <p:nvPr>
            <p:ph sz="quarter" idx="10"/>
          </p:nvPr>
        </p:nvSpPr>
        <p:spPr>
          <a:xfrm>
            <a:off x="457200" y="1512000"/>
            <a:ext cx="4402832" cy="4248000"/>
          </a:xfrm>
        </p:spPr>
        <p:txBody>
          <a:bodyPr/>
          <a:lstStyle/>
          <a:p>
            <a:pPr marL="0" lvl="1" indent="0">
              <a:buNone/>
            </a:pPr>
            <a:r>
              <a:rPr lang="en-US" b="1" dirty="0" err="1"/>
              <a:t>Organisation</a:t>
            </a:r>
            <a:r>
              <a:rPr lang="en-US" b="1" dirty="0"/>
              <a:t> impacts </a:t>
            </a:r>
          </a:p>
          <a:p>
            <a:pPr marL="0" lvl="1" indent="0">
              <a:buNone/>
            </a:pPr>
            <a:r>
              <a:rPr lang="en-US" dirty="0"/>
              <a:t>Policies and procedures are there to protect the organisation as well as the staff but the organisation themselves must follow their own internal policies. </a:t>
            </a:r>
          </a:p>
          <a:p>
            <a:pPr marL="0" lvl="1" indent="0">
              <a:buNone/>
            </a:pPr>
            <a:r>
              <a:rPr lang="en-US" dirty="0"/>
              <a:t>This could include recruitment and selection policies, disciplinary procedures, </a:t>
            </a:r>
            <a:r>
              <a:rPr lang="en-US" dirty="0" err="1"/>
              <a:t>etc</a:t>
            </a:r>
            <a:r>
              <a:rPr lang="en-US" dirty="0"/>
              <a:t>, and these must be consistency and fairly applied across all employees.  </a:t>
            </a:r>
          </a:p>
          <a:p>
            <a:pPr marL="0" lvl="1" indent="0">
              <a:buNone/>
            </a:pPr>
            <a:r>
              <a:rPr lang="en-US" dirty="0"/>
              <a:t>The impact to the </a:t>
            </a:r>
            <a:r>
              <a:rPr lang="en-US" dirty="0" err="1"/>
              <a:t>organisation</a:t>
            </a:r>
            <a:r>
              <a:rPr lang="en-US" dirty="0"/>
              <a:t> could be small or detrimental, depending on the nature of the situation. </a:t>
            </a:r>
          </a:p>
        </p:txBody>
      </p:sp>
      <p:pic>
        <p:nvPicPr>
          <p:cNvPr id="4" name="Picture 2">
            <a:extLst>
              <a:ext uri="{FF2B5EF4-FFF2-40B4-BE49-F238E27FC236}">
                <a16:creationId xmlns:a16="http://schemas.microsoft.com/office/drawing/2014/main" id="{BEC9A9BB-DC04-41DB-84CB-F4063BD5CC1E}"/>
              </a:ext>
            </a:extLst>
          </p:cNvPr>
          <p:cNvPicPr>
            <a:picLocks noChangeAspect="1" noChangeArrowheads="1"/>
          </p:cNvPicPr>
          <p:nvPr/>
        </p:nvPicPr>
        <p:blipFill>
          <a:blip r:embed="rId3"/>
          <a:srcRect/>
          <a:stretch/>
        </p:blipFill>
        <p:spPr bwMode="auto">
          <a:xfrm>
            <a:off x="5035767" y="1988840"/>
            <a:ext cx="3680449" cy="2458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326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Impacts (3)</a:t>
            </a:r>
          </a:p>
        </p:txBody>
      </p:sp>
      <p:sp>
        <p:nvSpPr>
          <p:cNvPr id="3" name="Content Placeholder 2"/>
          <p:cNvSpPr>
            <a:spLocks noGrp="1"/>
          </p:cNvSpPr>
          <p:nvPr>
            <p:ph sz="quarter" idx="10"/>
          </p:nvPr>
        </p:nvSpPr>
        <p:spPr>
          <a:xfrm>
            <a:off x="457200" y="1512000"/>
            <a:ext cx="8229600" cy="4248000"/>
          </a:xfrm>
        </p:spPr>
        <p:txBody>
          <a:bodyPr/>
          <a:lstStyle/>
          <a:p>
            <a:pPr lvl="1"/>
            <a:r>
              <a:rPr lang="en-US" dirty="0"/>
              <a:t>Organisations may end up at employment tribunals and may have to pay out substantial claims if they do not follow their own internal policies or procedures for, example dismissing an employee should follow a three-step process.  </a:t>
            </a:r>
            <a:endParaRPr lang="en-GB" dirty="0"/>
          </a:p>
          <a:p>
            <a:pPr lvl="1"/>
            <a:r>
              <a:rPr lang="en-GB" dirty="0"/>
              <a:t>When staff are following policies and procedures, the organisation will use time and resources more efficiently</a:t>
            </a:r>
            <a:r>
              <a:rPr lang="en-US" dirty="0"/>
              <a:t>. </a:t>
            </a:r>
          </a:p>
          <a:p>
            <a:pPr lvl="1"/>
            <a:r>
              <a:rPr lang="en-US" dirty="0"/>
              <a:t>The organisation will be able to continue to grow and achieve tits goals and objectives.</a:t>
            </a:r>
          </a:p>
          <a:p>
            <a:pPr lvl="1"/>
            <a:r>
              <a:rPr lang="en-US" dirty="0"/>
              <a:t>The organisation could receive large fines from governing bodies such as the ICO if employees do not follow policies such as UK GDPR. </a:t>
            </a:r>
          </a:p>
          <a:p>
            <a:pPr lvl="1"/>
            <a:r>
              <a:rPr lang="en-GB" dirty="0"/>
              <a:t>When staff are following policies and procedures, workplace accidents are less likely to occur.</a:t>
            </a:r>
            <a:endParaRPr lang="en-US" dirty="0"/>
          </a:p>
        </p:txBody>
      </p:sp>
    </p:spTree>
    <p:extLst>
      <p:ext uri="{BB962C8B-B14F-4D97-AF65-F5344CB8AC3E}">
        <p14:creationId xmlns:p14="http://schemas.microsoft.com/office/powerpoint/2010/main" val="1647186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impacts are assessed  (1)</a:t>
            </a:r>
          </a:p>
        </p:txBody>
      </p:sp>
      <p:sp>
        <p:nvSpPr>
          <p:cNvPr id="3" name="Content Placeholder 2"/>
          <p:cNvSpPr>
            <a:spLocks noGrp="1"/>
          </p:cNvSpPr>
          <p:nvPr>
            <p:ph sz="quarter" idx="10"/>
          </p:nvPr>
        </p:nvSpPr>
        <p:spPr>
          <a:xfrm>
            <a:off x="457200" y="1512000"/>
            <a:ext cx="8229600" cy="4248000"/>
          </a:xfrm>
        </p:spPr>
        <p:txBody>
          <a:bodyPr/>
          <a:lstStyle/>
          <a:p>
            <a:pPr marL="0" lvl="1" indent="0">
              <a:spcBef>
                <a:spcPts val="300"/>
              </a:spcBef>
              <a:spcAft>
                <a:spcPts val="300"/>
              </a:spcAft>
              <a:buNone/>
            </a:pPr>
            <a:r>
              <a:rPr lang="en-US" dirty="0"/>
              <a:t>It is important to consider the impacts a policy procedure will have on both staff and the organisation before implementation. This could include testing and drilling the policy or procedure to identify any concerns, inconsistencies or areas not previously considered. </a:t>
            </a:r>
            <a:endParaRPr lang="en-US" b="1" dirty="0"/>
          </a:p>
          <a:p>
            <a:pPr marL="0" lvl="1" indent="0">
              <a:spcBef>
                <a:spcPts val="300"/>
              </a:spcBef>
              <a:spcAft>
                <a:spcPts val="300"/>
              </a:spcAft>
              <a:buNone/>
            </a:pPr>
            <a:r>
              <a:rPr lang="en-US" b="1" dirty="0"/>
              <a:t>For example:</a:t>
            </a:r>
          </a:p>
          <a:p>
            <a:pPr marL="0" lvl="1" indent="0">
              <a:spcBef>
                <a:spcPts val="300"/>
              </a:spcBef>
              <a:spcAft>
                <a:spcPts val="300"/>
              </a:spcAft>
              <a:buNone/>
            </a:pPr>
            <a:r>
              <a:rPr lang="en-US" dirty="0"/>
              <a:t>An organisation is considering implementing a new complaints procedure, the procedure will document the process of handling a complaint and how a complaint can be made. </a:t>
            </a:r>
          </a:p>
          <a:p>
            <a:pPr marL="0" lvl="1" indent="0">
              <a:spcBef>
                <a:spcPts val="300"/>
              </a:spcBef>
              <a:spcAft>
                <a:spcPts val="300"/>
              </a:spcAft>
              <a:buNone/>
            </a:pPr>
            <a:r>
              <a:rPr lang="en-US" dirty="0"/>
              <a:t>This procedure could be tested by following it step-by-step to ensure the methods of making a complaint are realistic such as a specific email address or telephone number, that the number is correct, </a:t>
            </a:r>
            <a:r>
              <a:rPr lang="en-US" dirty="0" err="1"/>
              <a:t>etc</a:t>
            </a:r>
            <a:r>
              <a:rPr lang="en-US" dirty="0"/>
              <a:t>, and that the roles and responsivities listed match those within the organisation. </a:t>
            </a:r>
          </a:p>
          <a:p>
            <a:pPr marL="0" lvl="1" indent="0">
              <a:spcBef>
                <a:spcPts val="300"/>
              </a:spcBef>
              <a:spcAft>
                <a:spcPts val="300"/>
              </a:spcAft>
              <a:buNone/>
            </a:pPr>
            <a:r>
              <a:rPr lang="en-US" dirty="0"/>
              <a:t>In summary, does the procedure make sense and can be followed</a:t>
            </a:r>
            <a:br>
              <a:rPr lang="en-US" dirty="0"/>
            </a:br>
            <a:r>
              <a:rPr lang="en-US" dirty="0"/>
              <a:t>by staff? </a:t>
            </a:r>
          </a:p>
          <a:p>
            <a:pPr marL="0" lvl="1" indent="0">
              <a:buNone/>
            </a:pPr>
            <a:endParaRPr lang="en-US" dirty="0"/>
          </a:p>
        </p:txBody>
      </p:sp>
    </p:spTree>
    <p:extLst>
      <p:ext uri="{BB962C8B-B14F-4D97-AF65-F5344CB8AC3E}">
        <p14:creationId xmlns:p14="http://schemas.microsoft.com/office/powerpoint/2010/main" val="5336151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438883-8389-4459-89D6-635135BBDA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3264</TotalTime>
  <Words>938</Words>
  <Application>Microsoft Office PowerPoint</Application>
  <PresentationFormat>On-screen Show (4:3)</PresentationFormat>
  <Paragraphs>81</Paragraphs>
  <Slides>11</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Default Design</vt:lpstr>
      <vt:lpstr>PowerPoint 4: Impacts of policies and procedures</vt:lpstr>
      <vt:lpstr>Learning objectives</vt:lpstr>
      <vt:lpstr>Policies and procedures that are required by law (1)</vt:lpstr>
      <vt:lpstr>Policies and procedures that are required by law</vt:lpstr>
      <vt:lpstr>Non-mandatory policies and procedures</vt:lpstr>
      <vt:lpstr>Impacts (1)</vt:lpstr>
      <vt:lpstr>Impacts (2)</vt:lpstr>
      <vt:lpstr>Impacts (3)</vt:lpstr>
      <vt:lpstr>How impacts are assessed  (1)</vt:lpstr>
      <vt:lpstr>How impacts are assessed (2)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195</cp:revision>
  <dcterms:created xsi:type="dcterms:W3CDTF">2013-05-28T00:38:54Z</dcterms:created>
  <dcterms:modified xsi:type="dcterms:W3CDTF">2022-08-10T12:40:32Z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