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1" r:id="rId8"/>
    <p:sldId id="352" r:id="rId9"/>
    <p:sldId id="346" r:id="rId10"/>
    <p:sldId id="347" r:id="rId11"/>
    <p:sldId id="348" r:id="rId12"/>
    <p:sldId id="349" r:id="rId13"/>
    <p:sldId id="35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15EAAA-A7FE-46A2-A8FC-14BEE477AAF0}" v="13" dt="2022-08-08T10:53:20.9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4"/>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0815EAAA-A7FE-46A2-A8FC-14BEE477AAF0}"/>
    <pc:docChg chg="modSld modMainMaster">
      <pc:chgData name="Eve Thould" userId="38451c84653f422f" providerId="LiveId" clId="{0815EAAA-A7FE-46A2-A8FC-14BEE477AAF0}" dt="2022-08-08T10:53:20.968" v="61"/>
      <pc:docMkLst>
        <pc:docMk/>
      </pc:docMkLst>
      <pc:sldChg chg="modSp mod">
        <pc:chgData name="Eve Thould" userId="38451c84653f422f" providerId="LiveId" clId="{0815EAAA-A7FE-46A2-A8FC-14BEE477AAF0}" dt="2022-08-03T15:02:46.105" v="54" actId="20577"/>
        <pc:sldMkLst>
          <pc:docMk/>
          <pc:sldMk cId="0" sldId="256"/>
        </pc:sldMkLst>
        <pc:spChg chg="mod">
          <ac:chgData name="Eve Thould" userId="38451c84653f422f" providerId="LiveId" clId="{0815EAAA-A7FE-46A2-A8FC-14BEE477AAF0}" dt="2022-08-03T15:02:46.105" v="54" actId="20577"/>
          <ac:spMkLst>
            <pc:docMk/>
            <pc:sldMk cId="0" sldId="256"/>
            <ac:spMk id="2053" creationId="{00000000-0000-0000-0000-000000000000}"/>
          </ac:spMkLst>
        </pc:spChg>
        <pc:spChg chg="mod">
          <ac:chgData name="Eve Thould" userId="38451c84653f422f" providerId="LiveId" clId="{0815EAAA-A7FE-46A2-A8FC-14BEE477AAF0}" dt="2022-08-03T12:25:19.730" v="27" actId="20577"/>
          <ac:spMkLst>
            <pc:docMk/>
            <pc:sldMk cId="0" sldId="256"/>
            <ac:spMk id="2054" creationId="{00000000-0000-0000-0000-000000000000}"/>
          </ac:spMkLst>
        </pc:spChg>
      </pc:sldChg>
      <pc:sldChg chg="modSp mod">
        <pc:chgData name="Eve Thould" userId="38451c84653f422f" providerId="LiveId" clId="{0815EAAA-A7FE-46A2-A8FC-14BEE477AAF0}" dt="2022-08-04T15:04:49.409" v="57" actId="20577"/>
        <pc:sldMkLst>
          <pc:docMk/>
          <pc:sldMk cId="0" sldId="331"/>
        </pc:sldMkLst>
        <pc:spChg chg="mod">
          <ac:chgData name="Eve Thould" userId="38451c84653f422f" providerId="LiveId" clId="{0815EAAA-A7FE-46A2-A8FC-14BEE477AAF0}" dt="2022-08-04T15:04:49.409" v="57" actId="20577"/>
          <ac:spMkLst>
            <pc:docMk/>
            <pc:sldMk cId="0" sldId="331"/>
            <ac:spMk id="3" creationId="{00000000-0000-0000-0000-000000000000}"/>
          </ac:spMkLst>
        </pc:spChg>
      </pc:sldChg>
      <pc:sldChg chg="modSp modNotesTx">
        <pc:chgData name="Eve Thould" userId="38451c84653f422f" providerId="LiveId" clId="{0815EAAA-A7FE-46A2-A8FC-14BEE477AAF0}" dt="2022-08-03T12:20:27.441" v="11" actId="14100"/>
        <pc:sldMkLst>
          <pc:docMk/>
          <pc:sldMk cId="2566656462" sldId="341"/>
        </pc:sldMkLst>
        <pc:picChg chg="mod">
          <ac:chgData name="Eve Thould" userId="38451c84653f422f" providerId="LiveId" clId="{0815EAAA-A7FE-46A2-A8FC-14BEE477AAF0}" dt="2022-08-03T12:20:27.441" v="11" actId="14100"/>
          <ac:picMkLst>
            <pc:docMk/>
            <pc:sldMk cId="2566656462" sldId="341"/>
            <ac:picMk id="1026" creationId="{DE6FB87A-AE8A-2149-9A66-140867438E4A}"/>
          </ac:picMkLst>
        </pc:picChg>
      </pc:sldChg>
      <pc:sldChg chg="modSp modNotesTx">
        <pc:chgData name="Eve Thould" userId="38451c84653f422f" providerId="LiveId" clId="{0815EAAA-A7FE-46A2-A8FC-14BEE477AAF0}" dt="2022-08-03T12:25:54.138" v="29" actId="1035"/>
        <pc:sldMkLst>
          <pc:docMk/>
          <pc:sldMk cId="3821103157" sldId="346"/>
        </pc:sldMkLst>
        <pc:picChg chg="mod">
          <ac:chgData name="Eve Thould" userId="38451c84653f422f" providerId="LiveId" clId="{0815EAAA-A7FE-46A2-A8FC-14BEE477AAF0}" dt="2022-08-03T12:25:54.138" v="29" actId="1035"/>
          <ac:picMkLst>
            <pc:docMk/>
            <pc:sldMk cId="3821103157" sldId="346"/>
            <ac:picMk id="5122" creationId="{DABF8DF7-A436-414F-A51D-039A02DBFB46}"/>
          </ac:picMkLst>
        </pc:picChg>
      </pc:sldChg>
      <pc:sldChg chg="modSp modNotesTx">
        <pc:chgData name="Eve Thould" userId="38451c84653f422f" providerId="LiveId" clId="{0815EAAA-A7FE-46A2-A8FC-14BEE477AAF0}" dt="2022-08-03T12:19:42.793" v="6" actId="20577"/>
        <pc:sldMkLst>
          <pc:docMk/>
          <pc:sldMk cId="3582060577" sldId="347"/>
        </pc:sldMkLst>
        <pc:picChg chg="mod">
          <ac:chgData name="Eve Thould" userId="38451c84653f422f" providerId="LiveId" clId="{0815EAAA-A7FE-46A2-A8FC-14BEE477AAF0}" dt="2022-08-03T12:19:35.461" v="5" actId="14826"/>
          <ac:picMkLst>
            <pc:docMk/>
            <pc:sldMk cId="3582060577" sldId="347"/>
            <ac:picMk id="7170" creationId="{58FAC8AD-C1E8-FB40-A562-DDF930E0BA0E}"/>
          </ac:picMkLst>
        </pc:picChg>
      </pc:sldChg>
      <pc:sldChg chg="modSp mod">
        <pc:chgData name="Eve Thould" userId="38451c84653f422f" providerId="LiveId" clId="{0815EAAA-A7FE-46A2-A8FC-14BEE477AAF0}" dt="2022-08-08T10:53:20.968" v="61"/>
        <pc:sldMkLst>
          <pc:docMk/>
          <pc:sldMk cId="2699650652" sldId="348"/>
        </pc:sldMkLst>
        <pc:spChg chg="mod">
          <ac:chgData name="Eve Thould" userId="38451c84653f422f" providerId="LiveId" clId="{0815EAAA-A7FE-46A2-A8FC-14BEE477AAF0}" dt="2022-08-03T12:21:14.877" v="24" actId="20577"/>
          <ac:spMkLst>
            <pc:docMk/>
            <pc:sldMk cId="2699650652" sldId="348"/>
            <ac:spMk id="3" creationId="{B7A7D0B7-2886-FC45-B065-067CFA6CB3E7}"/>
          </ac:spMkLst>
        </pc:spChg>
        <pc:graphicFrameChg chg="mod">
          <ac:chgData name="Eve Thould" userId="38451c84653f422f" providerId="LiveId" clId="{0815EAAA-A7FE-46A2-A8FC-14BEE477AAF0}" dt="2022-08-08T10:53:20.968" v="61"/>
          <ac:graphicFrameMkLst>
            <pc:docMk/>
            <pc:sldMk cId="2699650652" sldId="348"/>
            <ac:graphicFrameMk id="4" creationId="{4CDAB3F9-D1DD-0F42-A70D-EB8BD4840B9D}"/>
          </ac:graphicFrameMkLst>
        </pc:graphicFrameChg>
      </pc:sldChg>
      <pc:sldChg chg="modSp mod">
        <pc:chgData name="Eve Thould" userId="38451c84653f422f" providerId="LiveId" clId="{0815EAAA-A7FE-46A2-A8FC-14BEE477AAF0}" dt="2022-08-03T12:22:43.521" v="26" actId="12"/>
        <pc:sldMkLst>
          <pc:docMk/>
          <pc:sldMk cId="2309547682" sldId="350"/>
        </pc:sldMkLst>
        <pc:spChg chg="mod">
          <ac:chgData name="Eve Thould" userId="38451c84653f422f" providerId="LiveId" clId="{0815EAAA-A7FE-46A2-A8FC-14BEE477AAF0}" dt="2022-08-03T12:22:43.521" v="26" actId="12"/>
          <ac:spMkLst>
            <pc:docMk/>
            <pc:sldMk cId="2309547682" sldId="350"/>
            <ac:spMk id="3" creationId="{B7A7D0B7-2886-FC45-B065-067CFA6CB3E7}"/>
          </ac:spMkLst>
        </pc:spChg>
      </pc:sldChg>
      <pc:sldChg chg="modSp mod modNotesTx">
        <pc:chgData name="Eve Thould" userId="38451c84653f422f" providerId="LiveId" clId="{0815EAAA-A7FE-46A2-A8FC-14BEE477AAF0}" dt="2022-08-03T12:20:51.503" v="23" actId="20577"/>
        <pc:sldMkLst>
          <pc:docMk/>
          <pc:sldMk cId="38261333" sldId="351"/>
        </pc:sldMkLst>
        <pc:spChg chg="mod">
          <ac:chgData name="Eve Thould" userId="38451c84653f422f" providerId="LiveId" clId="{0815EAAA-A7FE-46A2-A8FC-14BEE477AAF0}" dt="2022-08-03T12:20:51.503" v="23" actId="20577"/>
          <ac:spMkLst>
            <pc:docMk/>
            <pc:sldMk cId="38261333" sldId="351"/>
            <ac:spMk id="3" creationId="{00000000-0000-0000-0000-000000000000}"/>
          </ac:spMkLst>
        </pc:spChg>
        <pc:picChg chg="mod">
          <ac:chgData name="Eve Thould" userId="38451c84653f422f" providerId="LiveId" clId="{0815EAAA-A7FE-46A2-A8FC-14BEE477AAF0}" dt="2022-08-03T12:19:22.454" v="3" actId="14826"/>
          <ac:picMkLst>
            <pc:docMk/>
            <pc:sldMk cId="38261333" sldId="351"/>
            <ac:picMk id="3076" creationId="{2C0D4562-C3B1-A242-AA25-F324D248C4AD}"/>
          </ac:picMkLst>
        </pc:picChg>
      </pc:sldChg>
      <pc:sldMasterChg chg="modSp mod">
        <pc:chgData name="Eve Thould" userId="38451c84653f422f" providerId="LiveId" clId="{0815EAAA-A7FE-46A2-A8FC-14BEE477AAF0}" dt="2022-08-03T12:28:34.216" v="32" actId="20577"/>
        <pc:sldMasterMkLst>
          <pc:docMk/>
          <pc:sldMasterMk cId="0" sldId="2147483651"/>
        </pc:sldMasterMkLst>
        <pc:spChg chg="mod">
          <ac:chgData name="Eve Thould" userId="38451c84653f422f" providerId="LiveId" clId="{0815EAAA-A7FE-46A2-A8FC-14BEE477AAF0}" dt="2022-08-03T12:28:34.216" v="32" actId="20577"/>
          <ac:spMkLst>
            <pc:docMk/>
            <pc:sldMasterMk cId="0" sldId="2147483651"/>
            <ac:spMk id="12"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E09594-F379-4646-BF67-FE8B0559AF02}" type="doc">
      <dgm:prSet loTypeId="urn:microsoft.com/office/officeart/2005/8/layout/process1" loCatId="" qsTypeId="urn:microsoft.com/office/officeart/2005/8/quickstyle/simple1" qsCatId="simple" csTypeId="urn:microsoft.com/office/officeart/2005/8/colors/accent2_2" csCatId="accent2" phldr="1"/>
      <dgm:spPr/>
    </dgm:pt>
    <dgm:pt modelId="{638F7A0E-9D08-EE45-B357-E341D9C56C12}">
      <dgm:prSet phldrT="[Text]"/>
      <dgm:spPr/>
      <dgm:t>
        <a:bodyPr anchor="t"/>
        <a:lstStyle/>
        <a:p>
          <a:r>
            <a:rPr lang="en-GB" b="1" dirty="0"/>
            <a:t>Step 1</a:t>
          </a:r>
        </a:p>
        <a:p>
          <a:r>
            <a:rPr lang="en-GB" b="1" dirty="0"/>
            <a:t> </a:t>
          </a:r>
          <a:r>
            <a:rPr lang="en-GB" dirty="0"/>
            <a:t>Complete expenses spreadsheet and status is marked as ‘Submitted’ </a:t>
          </a:r>
        </a:p>
      </dgm:t>
    </dgm:pt>
    <dgm:pt modelId="{2EB2EA62-668C-C94E-B3C2-27A5599F214B}" type="parTrans" cxnId="{2BF3866A-3C2E-4042-9D27-227CA38F1B0A}">
      <dgm:prSet/>
      <dgm:spPr/>
      <dgm:t>
        <a:bodyPr/>
        <a:lstStyle/>
        <a:p>
          <a:endParaRPr lang="en-GB"/>
        </a:p>
      </dgm:t>
    </dgm:pt>
    <dgm:pt modelId="{5F3FA21D-EF20-934B-AD11-F571E55515BF}" type="sibTrans" cxnId="{2BF3866A-3C2E-4042-9D27-227CA38F1B0A}">
      <dgm:prSet/>
      <dgm:spPr/>
      <dgm:t>
        <a:bodyPr/>
        <a:lstStyle/>
        <a:p>
          <a:endParaRPr lang="en-GB" dirty="0"/>
        </a:p>
      </dgm:t>
    </dgm:pt>
    <dgm:pt modelId="{AC4522C0-EB95-1848-920B-EB77BAEA19E0}">
      <dgm:prSet phldrT="[Text]"/>
      <dgm:spPr/>
      <dgm:t>
        <a:bodyPr anchor="t"/>
        <a:lstStyle/>
        <a:p>
          <a:r>
            <a:rPr lang="en-GB" b="1" dirty="0"/>
            <a:t>Step 2 </a:t>
          </a:r>
        </a:p>
        <a:p>
          <a:r>
            <a:rPr lang="en-GB" b="0" dirty="0"/>
            <a:t>Send expenses to line manager for approval</a:t>
          </a:r>
        </a:p>
      </dgm:t>
    </dgm:pt>
    <dgm:pt modelId="{9E378C0F-4560-D747-8FEC-06102C59BB1C}" type="parTrans" cxnId="{85C8D33C-0129-2D40-A6BA-FB74B63A1390}">
      <dgm:prSet/>
      <dgm:spPr/>
      <dgm:t>
        <a:bodyPr/>
        <a:lstStyle/>
        <a:p>
          <a:endParaRPr lang="en-GB"/>
        </a:p>
      </dgm:t>
    </dgm:pt>
    <dgm:pt modelId="{DB3A0612-9150-7443-9248-6C56C5CBA449}" type="sibTrans" cxnId="{85C8D33C-0129-2D40-A6BA-FB74B63A1390}">
      <dgm:prSet/>
      <dgm:spPr/>
      <dgm:t>
        <a:bodyPr/>
        <a:lstStyle/>
        <a:p>
          <a:endParaRPr lang="en-GB" dirty="0"/>
        </a:p>
      </dgm:t>
    </dgm:pt>
    <dgm:pt modelId="{06A27904-CF02-6D48-8EA8-36DCBF9A42CB}">
      <dgm:prSet phldrT="[Text]"/>
      <dgm:spPr/>
      <dgm:t>
        <a:bodyPr anchor="t"/>
        <a:lstStyle/>
        <a:p>
          <a:r>
            <a:rPr lang="en-GB" b="1" dirty="0"/>
            <a:t>Step 4</a:t>
          </a:r>
        </a:p>
        <a:p>
          <a:r>
            <a:rPr lang="en-GB" dirty="0"/>
            <a:t>Finance department makes final check and processes payment changing status to ‘Paid’ </a:t>
          </a:r>
        </a:p>
      </dgm:t>
    </dgm:pt>
    <dgm:pt modelId="{A662BA3D-D81A-CB47-BA99-5AF09C597BC7}" type="parTrans" cxnId="{0E173872-BFEC-2849-88DA-DF925505B901}">
      <dgm:prSet/>
      <dgm:spPr/>
      <dgm:t>
        <a:bodyPr/>
        <a:lstStyle/>
        <a:p>
          <a:endParaRPr lang="en-GB"/>
        </a:p>
      </dgm:t>
    </dgm:pt>
    <dgm:pt modelId="{97705D81-F96B-934B-8E9A-222A65E416B3}" type="sibTrans" cxnId="{0E173872-BFEC-2849-88DA-DF925505B901}">
      <dgm:prSet/>
      <dgm:spPr/>
      <dgm:t>
        <a:bodyPr/>
        <a:lstStyle/>
        <a:p>
          <a:endParaRPr lang="en-GB"/>
        </a:p>
      </dgm:t>
    </dgm:pt>
    <dgm:pt modelId="{19989A8B-A108-D74A-A177-76D0802165D8}">
      <dgm:prSet/>
      <dgm:spPr/>
      <dgm:t>
        <a:bodyPr anchor="t"/>
        <a:lstStyle/>
        <a:p>
          <a:r>
            <a:rPr lang="en-GB" b="1" dirty="0"/>
            <a:t>Step 3</a:t>
          </a:r>
        </a:p>
        <a:p>
          <a:r>
            <a:rPr lang="en-GB" dirty="0"/>
            <a:t>Line manager reviews expenses and changes status to ‘Approved’</a:t>
          </a:r>
        </a:p>
        <a:p>
          <a:endParaRPr lang="en-GB" dirty="0"/>
        </a:p>
      </dgm:t>
    </dgm:pt>
    <dgm:pt modelId="{883FA24E-DDDB-FE43-A62E-5F921CCC5E05}" type="parTrans" cxnId="{27DE66BA-6F63-7648-A4C8-CCCCEBC88CDD}">
      <dgm:prSet/>
      <dgm:spPr/>
      <dgm:t>
        <a:bodyPr/>
        <a:lstStyle/>
        <a:p>
          <a:endParaRPr lang="en-GB"/>
        </a:p>
      </dgm:t>
    </dgm:pt>
    <dgm:pt modelId="{C7B45E45-0E37-A344-9203-D7E3FF93B394}" type="sibTrans" cxnId="{27DE66BA-6F63-7648-A4C8-CCCCEBC88CDD}">
      <dgm:prSet/>
      <dgm:spPr/>
      <dgm:t>
        <a:bodyPr/>
        <a:lstStyle/>
        <a:p>
          <a:endParaRPr lang="en-GB" dirty="0"/>
        </a:p>
      </dgm:t>
    </dgm:pt>
    <dgm:pt modelId="{9D663DE7-A963-5A4C-A398-3E5ADCB99A5C}" type="pres">
      <dgm:prSet presAssocID="{E8E09594-F379-4646-BF67-FE8B0559AF02}" presName="Name0" presStyleCnt="0">
        <dgm:presLayoutVars>
          <dgm:dir/>
          <dgm:resizeHandles val="exact"/>
        </dgm:presLayoutVars>
      </dgm:prSet>
      <dgm:spPr/>
    </dgm:pt>
    <dgm:pt modelId="{C06F4975-57A7-5D47-A1AF-18964D679F98}" type="pres">
      <dgm:prSet presAssocID="{638F7A0E-9D08-EE45-B357-E341D9C56C12}" presName="node" presStyleLbl="node1" presStyleIdx="0" presStyleCnt="4">
        <dgm:presLayoutVars>
          <dgm:bulletEnabled val="1"/>
        </dgm:presLayoutVars>
      </dgm:prSet>
      <dgm:spPr/>
    </dgm:pt>
    <dgm:pt modelId="{C573DE55-EDA5-8E4C-AFCF-E2E30B3CAC98}" type="pres">
      <dgm:prSet presAssocID="{5F3FA21D-EF20-934B-AD11-F571E55515BF}" presName="sibTrans" presStyleLbl="sibTrans2D1" presStyleIdx="0" presStyleCnt="3"/>
      <dgm:spPr/>
    </dgm:pt>
    <dgm:pt modelId="{EA952C7F-567F-724D-990B-D048DD2238BF}" type="pres">
      <dgm:prSet presAssocID="{5F3FA21D-EF20-934B-AD11-F571E55515BF}" presName="connectorText" presStyleLbl="sibTrans2D1" presStyleIdx="0" presStyleCnt="3"/>
      <dgm:spPr/>
    </dgm:pt>
    <dgm:pt modelId="{68CD75FC-9B55-CE42-8187-CC42C5EE453E}" type="pres">
      <dgm:prSet presAssocID="{AC4522C0-EB95-1848-920B-EB77BAEA19E0}" presName="node" presStyleLbl="node1" presStyleIdx="1" presStyleCnt="4">
        <dgm:presLayoutVars>
          <dgm:bulletEnabled val="1"/>
        </dgm:presLayoutVars>
      </dgm:prSet>
      <dgm:spPr/>
    </dgm:pt>
    <dgm:pt modelId="{5697DA97-ADF8-764F-B3C0-8FA3386523BE}" type="pres">
      <dgm:prSet presAssocID="{DB3A0612-9150-7443-9248-6C56C5CBA449}" presName="sibTrans" presStyleLbl="sibTrans2D1" presStyleIdx="1" presStyleCnt="3"/>
      <dgm:spPr/>
    </dgm:pt>
    <dgm:pt modelId="{71FCCE6D-A407-AB44-B775-7741A68AEA50}" type="pres">
      <dgm:prSet presAssocID="{DB3A0612-9150-7443-9248-6C56C5CBA449}" presName="connectorText" presStyleLbl="sibTrans2D1" presStyleIdx="1" presStyleCnt="3"/>
      <dgm:spPr/>
    </dgm:pt>
    <dgm:pt modelId="{D4A3ADD1-706C-0A48-9966-B763F133D930}" type="pres">
      <dgm:prSet presAssocID="{19989A8B-A108-D74A-A177-76D0802165D8}" presName="node" presStyleLbl="node1" presStyleIdx="2" presStyleCnt="4">
        <dgm:presLayoutVars>
          <dgm:bulletEnabled val="1"/>
        </dgm:presLayoutVars>
      </dgm:prSet>
      <dgm:spPr/>
    </dgm:pt>
    <dgm:pt modelId="{A873F26A-97AD-434A-BD06-1C797F56115D}" type="pres">
      <dgm:prSet presAssocID="{C7B45E45-0E37-A344-9203-D7E3FF93B394}" presName="sibTrans" presStyleLbl="sibTrans2D1" presStyleIdx="2" presStyleCnt="3"/>
      <dgm:spPr/>
    </dgm:pt>
    <dgm:pt modelId="{27E6F10A-145F-294E-8EE1-C883002B5EA5}" type="pres">
      <dgm:prSet presAssocID="{C7B45E45-0E37-A344-9203-D7E3FF93B394}" presName="connectorText" presStyleLbl="sibTrans2D1" presStyleIdx="2" presStyleCnt="3"/>
      <dgm:spPr/>
    </dgm:pt>
    <dgm:pt modelId="{F334C96F-3A9C-8D48-88ED-2F6037C911FF}" type="pres">
      <dgm:prSet presAssocID="{06A27904-CF02-6D48-8EA8-36DCBF9A42CB}" presName="node" presStyleLbl="node1" presStyleIdx="3" presStyleCnt="4">
        <dgm:presLayoutVars>
          <dgm:bulletEnabled val="1"/>
        </dgm:presLayoutVars>
      </dgm:prSet>
      <dgm:spPr/>
    </dgm:pt>
  </dgm:ptLst>
  <dgm:cxnLst>
    <dgm:cxn modelId="{46078423-6BDA-9F42-BCA6-BD6D126FB9AB}" type="presOf" srcId="{E8E09594-F379-4646-BF67-FE8B0559AF02}" destId="{9D663DE7-A963-5A4C-A398-3E5ADCB99A5C}" srcOrd="0" destOrd="0" presId="urn:microsoft.com/office/officeart/2005/8/layout/process1"/>
    <dgm:cxn modelId="{85C8D33C-0129-2D40-A6BA-FB74B63A1390}" srcId="{E8E09594-F379-4646-BF67-FE8B0559AF02}" destId="{AC4522C0-EB95-1848-920B-EB77BAEA19E0}" srcOrd="1" destOrd="0" parTransId="{9E378C0F-4560-D747-8FEC-06102C59BB1C}" sibTransId="{DB3A0612-9150-7443-9248-6C56C5CBA449}"/>
    <dgm:cxn modelId="{3AFDDB69-2EF7-9246-92AF-BC423BD96650}" type="presOf" srcId="{5F3FA21D-EF20-934B-AD11-F571E55515BF}" destId="{C573DE55-EDA5-8E4C-AFCF-E2E30B3CAC98}" srcOrd="0" destOrd="0" presId="urn:microsoft.com/office/officeart/2005/8/layout/process1"/>
    <dgm:cxn modelId="{E99F666A-0264-2147-A759-6DA530953023}" type="presOf" srcId="{DB3A0612-9150-7443-9248-6C56C5CBA449}" destId="{5697DA97-ADF8-764F-B3C0-8FA3386523BE}" srcOrd="0" destOrd="0" presId="urn:microsoft.com/office/officeart/2005/8/layout/process1"/>
    <dgm:cxn modelId="{2BF3866A-3C2E-4042-9D27-227CA38F1B0A}" srcId="{E8E09594-F379-4646-BF67-FE8B0559AF02}" destId="{638F7A0E-9D08-EE45-B357-E341D9C56C12}" srcOrd="0" destOrd="0" parTransId="{2EB2EA62-668C-C94E-B3C2-27A5599F214B}" sibTransId="{5F3FA21D-EF20-934B-AD11-F571E55515BF}"/>
    <dgm:cxn modelId="{0E173872-BFEC-2849-88DA-DF925505B901}" srcId="{E8E09594-F379-4646-BF67-FE8B0559AF02}" destId="{06A27904-CF02-6D48-8EA8-36DCBF9A42CB}" srcOrd="3" destOrd="0" parTransId="{A662BA3D-D81A-CB47-BA99-5AF09C597BC7}" sibTransId="{97705D81-F96B-934B-8E9A-222A65E416B3}"/>
    <dgm:cxn modelId="{6A14FB90-31CB-7842-A05B-B255B6E17E32}" type="presOf" srcId="{C7B45E45-0E37-A344-9203-D7E3FF93B394}" destId="{27E6F10A-145F-294E-8EE1-C883002B5EA5}" srcOrd="1" destOrd="0" presId="urn:microsoft.com/office/officeart/2005/8/layout/process1"/>
    <dgm:cxn modelId="{C624D59C-CC41-FA4D-9040-29CEB708824E}" type="presOf" srcId="{AC4522C0-EB95-1848-920B-EB77BAEA19E0}" destId="{68CD75FC-9B55-CE42-8187-CC42C5EE453E}" srcOrd="0" destOrd="0" presId="urn:microsoft.com/office/officeart/2005/8/layout/process1"/>
    <dgm:cxn modelId="{296B57A0-989D-2C47-8A94-C14803181C8B}" type="presOf" srcId="{C7B45E45-0E37-A344-9203-D7E3FF93B394}" destId="{A873F26A-97AD-434A-BD06-1C797F56115D}" srcOrd="0" destOrd="0" presId="urn:microsoft.com/office/officeart/2005/8/layout/process1"/>
    <dgm:cxn modelId="{AF5978AD-BC2A-C646-B876-F0F0DC0F73B7}" type="presOf" srcId="{DB3A0612-9150-7443-9248-6C56C5CBA449}" destId="{71FCCE6D-A407-AB44-B775-7741A68AEA50}" srcOrd="1" destOrd="0" presId="urn:microsoft.com/office/officeart/2005/8/layout/process1"/>
    <dgm:cxn modelId="{27DE66BA-6F63-7648-A4C8-CCCCEBC88CDD}" srcId="{E8E09594-F379-4646-BF67-FE8B0559AF02}" destId="{19989A8B-A108-D74A-A177-76D0802165D8}" srcOrd="2" destOrd="0" parTransId="{883FA24E-DDDB-FE43-A62E-5F921CCC5E05}" sibTransId="{C7B45E45-0E37-A344-9203-D7E3FF93B394}"/>
    <dgm:cxn modelId="{534AA0E0-E3AA-4B4A-BBB8-AD2B618DA229}" type="presOf" srcId="{06A27904-CF02-6D48-8EA8-36DCBF9A42CB}" destId="{F334C96F-3A9C-8D48-88ED-2F6037C911FF}" srcOrd="0" destOrd="0" presId="urn:microsoft.com/office/officeart/2005/8/layout/process1"/>
    <dgm:cxn modelId="{5E15CAE5-5EED-324B-96B2-CEAE124FA649}" type="presOf" srcId="{638F7A0E-9D08-EE45-B357-E341D9C56C12}" destId="{C06F4975-57A7-5D47-A1AF-18964D679F98}" srcOrd="0" destOrd="0" presId="urn:microsoft.com/office/officeart/2005/8/layout/process1"/>
    <dgm:cxn modelId="{6BAD73F2-284C-FE4B-A045-721308908F12}" type="presOf" srcId="{5F3FA21D-EF20-934B-AD11-F571E55515BF}" destId="{EA952C7F-567F-724D-990B-D048DD2238BF}" srcOrd="1" destOrd="0" presId="urn:microsoft.com/office/officeart/2005/8/layout/process1"/>
    <dgm:cxn modelId="{C591ECFD-9F91-7241-9F51-EB6184367CED}" type="presOf" srcId="{19989A8B-A108-D74A-A177-76D0802165D8}" destId="{D4A3ADD1-706C-0A48-9966-B763F133D930}" srcOrd="0" destOrd="0" presId="urn:microsoft.com/office/officeart/2005/8/layout/process1"/>
    <dgm:cxn modelId="{87AEB054-07DA-5642-B991-D3F8AB8E5216}" type="presParOf" srcId="{9D663DE7-A963-5A4C-A398-3E5ADCB99A5C}" destId="{C06F4975-57A7-5D47-A1AF-18964D679F98}" srcOrd="0" destOrd="0" presId="urn:microsoft.com/office/officeart/2005/8/layout/process1"/>
    <dgm:cxn modelId="{A6E2AA15-DD57-8242-8B21-404ACA5581FD}" type="presParOf" srcId="{9D663DE7-A963-5A4C-A398-3E5ADCB99A5C}" destId="{C573DE55-EDA5-8E4C-AFCF-E2E30B3CAC98}" srcOrd="1" destOrd="0" presId="urn:microsoft.com/office/officeart/2005/8/layout/process1"/>
    <dgm:cxn modelId="{2AF37D55-0251-2B42-95F6-A6A4578E944B}" type="presParOf" srcId="{C573DE55-EDA5-8E4C-AFCF-E2E30B3CAC98}" destId="{EA952C7F-567F-724D-990B-D048DD2238BF}" srcOrd="0" destOrd="0" presId="urn:microsoft.com/office/officeart/2005/8/layout/process1"/>
    <dgm:cxn modelId="{E4509074-D61F-0847-B4AC-80E07C889777}" type="presParOf" srcId="{9D663DE7-A963-5A4C-A398-3E5ADCB99A5C}" destId="{68CD75FC-9B55-CE42-8187-CC42C5EE453E}" srcOrd="2" destOrd="0" presId="urn:microsoft.com/office/officeart/2005/8/layout/process1"/>
    <dgm:cxn modelId="{9BC0DA4C-5A6D-FF4A-98C8-0446EEA8E7CA}" type="presParOf" srcId="{9D663DE7-A963-5A4C-A398-3E5ADCB99A5C}" destId="{5697DA97-ADF8-764F-B3C0-8FA3386523BE}" srcOrd="3" destOrd="0" presId="urn:microsoft.com/office/officeart/2005/8/layout/process1"/>
    <dgm:cxn modelId="{24008A7F-8008-9E40-8CBD-298568D20293}" type="presParOf" srcId="{5697DA97-ADF8-764F-B3C0-8FA3386523BE}" destId="{71FCCE6D-A407-AB44-B775-7741A68AEA50}" srcOrd="0" destOrd="0" presId="urn:microsoft.com/office/officeart/2005/8/layout/process1"/>
    <dgm:cxn modelId="{08C5B493-94A2-994A-9B75-0CA7C0222A1E}" type="presParOf" srcId="{9D663DE7-A963-5A4C-A398-3E5ADCB99A5C}" destId="{D4A3ADD1-706C-0A48-9966-B763F133D930}" srcOrd="4" destOrd="0" presId="urn:microsoft.com/office/officeart/2005/8/layout/process1"/>
    <dgm:cxn modelId="{C15A3540-8D1D-C046-8235-7604897380D3}" type="presParOf" srcId="{9D663DE7-A963-5A4C-A398-3E5ADCB99A5C}" destId="{A873F26A-97AD-434A-BD06-1C797F56115D}" srcOrd="5" destOrd="0" presId="urn:microsoft.com/office/officeart/2005/8/layout/process1"/>
    <dgm:cxn modelId="{B7C66689-9E58-004A-AC38-57369F3E833A}" type="presParOf" srcId="{A873F26A-97AD-434A-BD06-1C797F56115D}" destId="{27E6F10A-145F-294E-8EE1-C883002B5EA5}" srcOrd="0" destOrd="0" presId="urn:microsoft.com/office/officeart/2005/8/layout/process1"/>
    <dgm:cxn modelId="{E5A865F8-2472-B548-864C-68B7A6E71D42}" type="presParOf" srcId="{9D663DE7-A963-5A4C-A398-3E5ADCB99A5C}" destId="{F334C96F-3A9C-8D48-88ED-2F6037C911FF}"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6F4975-57A7-5D47-A1AF-18964D679F98}">
      <dsp:nvSpPr>
        <dsp:cNvPr id="0" name=""/>
        <dsp:cNvSpPr/>
      </dsp:nvSpPr>
      <dsp:spPr>
        <a:xfrm>
          <a:off x="2915" y="841651"/>
          <a:ext cx="1274855" cy="178118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marL="0" lvl="0" indent="0" algn="ctr" defTabSz="577850">
            <a:lnSpc>
              <a:spcPct val="90000"/>
            </a:lnSpc>
            <a:spcBef>
              <a:spcPct val="0"/>
            </a:spcBef>
            <a:spcAft>
              <a:spcPct val="35000"/>
            </a:spcAft>
            <a:buNone/>
          </a:pPr>
          <a:r>
            <a:rPr lang="en-GB" sz="1300" b="1" kern="1200" dirty="0"/>
            <a:t>Step 1</a:t>
          </a:r>
        </a:p>
        <a:p>
          <a:pPr marL="0" lvl="0" indent="0" algn="ctr" defTabSz="577850">
            <a:lnSpc>
              <a:spcPct val="90000"/>
            </a:lnSpc>
            <a:spcBef>
              <a:spcPct val="0"/>
            </a:spcBef>
            <a:spcAft>
              <a:spcPct val="35000"/>
            </a:spcAft>
            <a:buNone/>
          </a:pPr>
          <a:r>
            <a:rPr lang="en-GB" sz="1300" b="1" kern="1200" dirty="0"/>
            <a:t> </a:t>
          </a:r>
          <a:r>
            <a:rPr lang="en-GB" sz="1300" kern="1200" dirty="0"/>
            <a:t>Complete expenses spreadsheet and status is marked as ‘Submitted’ </a:t>
          </a:r>
        </a:p>
      </dsp:txBody>
      <dsp:txXfrm>
        <a:off x="40254" y="878990"/>
        <a:ext cx="1200177" cy="1706509"/>
      </dsp:txXfrm>
    </dsp:sp>
    <dsp:sp modelId="{C573DE55-EDA5-8E4C-AFCF-E2E30B3CAC98}">
      <dsp:nvSpPr>
        <dsp:cNvPr id="0" name=""/>
        <dsp:cNvSpPr/>
      </dsp:nvSpPr>
      <dsp:spPr>
        <a:xfrm>
          <a:off x="1405256" y="1574163"/>
          <a:ext cx="270269" cy="31616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a:off x="1405256" y="1637396"/>
        <a:ext cx="189188" cy="189698"/>
      </dsp:txXfrm>
    </dsp:sp>
    <dsp:sp modelId="{68CD75FC-9B55-CE42-8187-CC42C5EE453E}">
      <dsp:nvSpPr>
        <dsp:cNvPr id="0" name=""/>
        <dsp:cNvSpPr/>
      </dsp:nvSpPr>
      <dsp:spPr>
        <a:xfrm>
          <a:off x="1787713" y="841651"/>
          <a:ext cx="1274855" cy="178118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marL="0" lvl="0" indent="0" algn="ctr" defTabSz="577850">
            <a:lnSpc>
              <a:spcPct val="90000"/>
            </a:lnSpc>
            <a:spcBef>
              <a:spcPct val="0"/>
            </a:spcBef>
            <a:spcAft>
              <a:spcPct val="35000"/>
            </a:spcAft>
            <a:buNone/>
          </a:pPr>
          <a:r>
            <a:rPr lang="en-GB" sz="1300" b="1" kern="1200" dirty="0"/>
            <a:t>Step 2 </a:t>
          </a:r>
        </a:p>
        <a:p>
          <a:pPr marL="0" lvl="0" indent="0" algn="ctr" defTabSz="577850">
            <a:lnSpc>
              <a:spcPct val="90000"/>
            </a:lnSpc>
            <a:spcBef>
              <a:spcPct val="0"/>
            </a:spcBef>
            <a:spcAft>
              <a:spcPct val="35000"/>
            </a:spcAft>
            <a:buNone/>
          </a:pPr>
          <a:r>
            <a:rPr lang="en-GB" sz="1300" b="0" kern="1200" dirty="0"/>
            <a:t>Send expenses to line manager for approval</a:t>
          </a:r>
        </a:p>
      </dsp:txBody>
      <dsp:txXfrm>
        <a:off x="1825052" y="878990"/>
        <a:ext cx="1200177" cy="1706509"/>
      </dsp:txXfrm>
    </dsp:sp>
    <dsp:sp modelId="{5697DA97-ADF8-764F-B3C0-8FA3386523BE}">
      <dsp:nvSpPr>
        <dsp:cNvPr id="0" name=""/>
        <dsp:cNvSpPr/>
      </dsp:nvSpPr>
      <dsp:spPr>
        <a:xfrm>
          <a:off x="3190054" y="1574163"/>
          <a:ext cx="270269" cy="31616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a:off x="3190054" y="1637396"/>
        <a:ext cx="189188" cy="189698"/>
      </dsp:txXfrm>
    </dsp:sp>
    <dsp:sp modelId="{D4A3ADD1-706C-0A48-9966-B763F133D930}">
      <dsp:nvSpPr>
        <dsp:cNvPr id="0" name=""/>
        <dsp:cNvSpPr/>
      </dsp:nvSpPr>
      <dsp:spPr>
        <a:xfrm>
          <a:off x="3572511" y="841651"/>
          <a:ext cx="1274855" cy="178118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marL="0" lvl="0" indent="0" algn="ctr" defTabSz="577850">
            <a:lnSpc>
              <a:spcPct val="90000"/>
            </a:lnSpc>
            <a:spcBef>
              <a:spcPct val="0"/>
            </a:spcBef>
            <a:spcAft>
              <a:spcPct val="35000"/>
            </a:spcAft>
            <a:buNone/>
          </a:pPr>
          <a:r>
            <a:rPr lang="en-GB" sz="1300" b="1" kern="1200" dirty="0"/>
            <a:t>Step 3</a:t>
          </a:r>
        </a:p>
        <a:p>
          <a:pPr marL="0" lvl="0" indent="0" algn="ctr" defTabSz="577850">
            <a:lnSpc>
              <a:spcPct val="90000"/>
            </a:lnSpc>
            <a:spcBef>
              <a:spcPct val="0"/>
            </a:spcBef>
            <a:spcAft>
              <a:spcPct val="35000"/>
            </a:spcAft>
            <a:buNone/>
          </a:pPr>
          <a:r>
            <a:rPr lang="en-GB" sz="1300" kern="1200" dirty="0"/>
            <a:t>Line manager reviews expenses and changes status to ‘Approved’</a:t>
          </a:r>
        </a:p>
        <a:p>
          <a:pPr marL="0" lvl="0" indent="0" algn="ctr" defTabSz="577850">
            <a:lnSpc>
              <a:spcPct val="90000"/>
            </a:lnSpc>
            <a:spcBef>
              <a:spcPct val="0"/>
            </a:spcBef>
            <a:spcAft>
              <a:spcPct val="35000"/>
            </a:spcAft>
            <a:buNone/>
          </a:pPr>
          <a:endParaRPr lang="en-GB" sz="1300" kern="1200" dirty="0"/>
        </a:p>
      </dsp:txBody>
      <dsp:txXfrm>
        <a:off x="3609850" y="878990"/>
        <a:ext cx="1200177" cy="1706509"/>
      </dsp:txXfrm>
    </dsp:sp>
    <dsp:sp modelId="{A873F26A-97AD-434A-BD06-1C797F56115D}">
      <dsp:nvSpPr>
        <dsp:cNvPr id="0" name=""/>
        <dsp:cNvSpPr/>
      </dsp:nvSpPr>
      <dsp:spPr>
        <a:xfrm>
          <a:off x="4974852" y="1574163"/>
          <a:ext cx="270269" cy="31616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a:off x="4974852" y="1637396"/>
        <a:ext cx="189188" cy="189698"/>
      </dsp:txXfrm>
    </dsp:sp>
    <dsp:sp modelId="{F334C96F-3A9C-8D48-88ED-2F6037C911FF}">
      <dsp:nvSpPr>
        <dsp:cNvPr id="0" name=""/>
        <dsp:cNvSpPr/>
      </dsp:nvSpPr>
      <dsp:spPr>
        <a:xfrm>
          <a:off x="5357308" y="841651"/>
          <a:ext cx="1274855" cy="178118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marL="0" lvl="0" indent="0" algn="ctr" defTabSz="577850">
            <a:lnSpc>
              <a:spcPct val="90000"/>
            </a:lnSpc>
            <a:spcBef>
              <a:spcPct val="0"/>
            </a:spcBef>
            <a:spcAft>
              <a:spcPct val="35000"/>
            </a:spcAft>
            <a:buNone/>
          </a:pPr>
          <a:r>
            <a:rPr lang="en-GB" sz="1300" b="1" kern="1200" dirty="0"/>
            <a:t>Step 4</a:t>
          </a:r>
        </a:p>
        <a:p>
          <a:pPr marL="0" lvl="0" indent="0" algn="ctr" defTabSz="577850">
            <a:lnSpc>
              <a:spcPct val="90000"/>
            </a:lnSpc>
            <a:spcBef>
              <a:spcPct val="0"/>
            </a:spcBef>
            <a:spcAft>
              <a:spcPct val="35000"/>
            </a:spcAft>
            <a:buNone/>
          </a:pPr>
          <a:r>
            <a:rPr lang="en-GB" sz="1300" kern="1200" dirty="0"/>
            <a:t>Finance department makes final check and processes payment changing status to ‘Paid’ </a:t>
          </a:r>
        </a:p>
      </dsp:txBody>
      <dsp:txXfrm>
        <a:off x="5394647" y="878990"/>
        <a:ext cx="1200177" cy="170650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potential impacts if an organisation did not have policies and procedures in place. This would be legal or reputational impacts.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00859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415034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659456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32878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process formulation by thinking of another process and converting this into a process map.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886778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226332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138683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F0041E06-0A8C-E766-03EF-C7DF3DCB8695}"/>
              </a:ext>
            </a:extLst>
          </p:cNvPr>
          <p:cNvPicPr>
            <a:picLocks noChangeAspect="1"/>
          </p:cNvPicPr>
          <p:nvPr userDrawn="1"/>
        </p:nvPicPr>
        <p:blipFill>
          <a:blip r:embed="rId4"/>
          <a:stretch>
            <a:fillRect/>
          </a:stretch>
        </p:blipFill>
        <p:spPr>
          <a:xfrm>
            <a:off x="8175052" y="5967525"/>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a:t>
            </a:r>
            <a:r>
              <a:rPr lang="en-GB" dirty="0"/>
              <a:t>The </a:t>
            </a:r>
            <a:r>
              <a:rPr lang="en-GB"/>
              <a:t>purpose of policies </a:t>
            </a:r>
            <a:r>
              <a:rPr lang="en-GB" dirty="0"/>
              <a:t>and </a:t>
            </a:r>
            <a:r>
              <a:rPr lang="en-GB"/>
              <a:t>procedures </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Reasons organisations have policies and procedures </a:t>
            </a: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p:txBody>
          <a:bodyPr/>
          <a:lstStyle/>
          <a:p>
            <a:r>
              <a:rPr lang="en-GB" dirty="0"/>
              <a:t>There are many reasons why organisations have policies and procedures in place. </a:t>
            </a:r>
          </a:p>
          <a:p>
            <a:r>
              <a:rPr lang="en-GB" dirty="0"/>
              <a:t>Generally, this could be to: </a:t>
            </a:r>
          </a:p>
          <a:p>
            <a:pPr marL="342900" indent="-342900">
              <a:buClr>
                <a:srgbClr val="0077E3"/>
              </a:buClr>
              <a:buFont typeface="Arial" panose="020B0604020202020204" pitchFamily="34" charset="0"/>
              <a:buChar char="•"/>
            </a:pPr>
            <a:r>
              <a:rPr lang="en-GB" dirty="0"/>
              <a:t>hold employees accountable for their actions </a:t>
            </a:r>
          </a:p>
          <a:p>
            <a:pPr marL="342900" indent="-342900">
              <a:buClr>
                <a:srgbClr val="0077E3"/>
              </a:buClr>
              <a:buFont typeface="Arial" panose="020B0604020202020204" pitchFamily="34" charset="0"/>
              <a:buChar char="•"/>
            </a:pPr>
            <a:r>
              <a:rPr lang="en-GB" dirty="0"/>
              <a:t>let employees know where they can get help from</a:t>
            </a:r>
          </a:p>
          <a:p>
            <a:pPr marL="342900" indent="-342900">
              <a:buClr>
                <a:srgbClr val="0077E3"/>
              </a:buClr>
              <a:buFont typeface="Arial" panose="020B0604020202020204" pitchFamily="34" charset="0"/>
              <a:buChar char="•"/>
            </a:pPr>
            <a:r>
              <a:rPr lang="en-GB" dirty="0">
                <a:sym typeface="Symbol" pitchFamily="2" charset="2"/>
              </a:rPr>
              <a:t>identify anomalies from those not following procedure </a:t>
            </a:r>
          </a:p>
          <a:p>
            <a:pPr marL="342900" indent="-342900">
              <a:buClr>
                <a:srgbClr val="0077E3"/>
              </a:buClr>
              <a:buFont typeface="Arial" panose="020B0604020202020204" pitchFamily="34" charset="0"/>
              <a:buChar char="•"/>
            </a:pPr>
            <a:r>
              <a:rPr lang="en-GB" dirty="0"/>
              <a:t>reduce risk of an unwanted event from occurring </a:t>
            </a:r>
          </a:p>
          <a:p>
            <a:pPr marL="342900" indent="-342900">
              <a:buClr>
                <a:srgbClr val="0077E3"/>
              </a:buClr>
              <a:buFont typeface="Arial" panose="020B0604020202020204" pitchFamily="34" charset="0"/>
              <a:buChar char="•"/>
            </a:pPr>
            <a:r>
              <a:rPr lang="en-GB" dirty="0"/>
              <a:t>prevent incidents from happening by staff following a set policy. </a:t>
            </a:r>
          </a:p>
          <a:p>
            <a:endParaRPr lang="en-US" dirty="0"/>
          </a:p>
        </p:txBody>
      </p:sp>
    </p:spTree>
    <p:extLst>
      <p:ext uri="{BB962C8B-B14F-4D97-AF65-F5344CB8AC3E}">
        <p14:creationId xmlns:p14="http://schemas.microsoft.com/office/powerpoint/2010/main" val="2309547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sessions, learners should be able to:</a:t>
            </a:r>
          </a:p>
          <a:p>
            <a:pPr lvl="1"/>
            <a:r>
              <a:rPr lang="en-US" dirty="0"/>
              <a:t>understand the purpose of having policies and procedures for an </a:t>
            </a:r>
            <a:r>
              <a:rPr lang="en-US"/>
              <a:t>organisation</a:t>
            </a:r>
            <a:endParaRPr lang="en-US" dirty="0"/>
          </a:p>
          <a:p>
            <a:pPr lvl="1"/>
            <a:r>
              <a:rPr lang="en-GB" dirty="0">
                <a:ea typeface="ＭＳ Ｐゴシック" pitchFamily="-105" charset="-128"/>
                <a:cs typeface="ＭＳ Ｐゴシック" pitchFamily="-105" charset="-128"/>
              </a:rPr>
              <a:t>analyse the reasons organisations have </a:t>
            </a:r>
            <a:r>
              <a:rPr lang="en-US" dirty="0"/>
              <a:t>policies and procedures for an </a:t>
            </a:r>
            <a:r>
              <a:rPr lang="en-US" dirty="0" err="1"/>
              <a:t>organisation</a:t>
            </a:r>
            <a:r>
              <a:rPr lang="en-US" dirty="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policies and procedures (1) </a:t>
            </a:r>
          </a:p>
        </p:txBody>
      </p:sp>
      <p:sp>
        <p:nvSpPr>
          <p:cNvPr id="3" name="Content Placeholder 2"/>
          <p:cNvSpPr>
            <a:spLocks noGrp="1"/>
          </p:cNvSpPr>
          <p:nvPr>
            <p:ph sz="quarter" idx="10"/>
          </p:nvPr>
        </p:nvSpPr>
        <p:spPr>
          <a:xfrm>
            <a:off x="457200" y="1512000"/>
            <a:ext cx="5050904" cy="4248000"/>
          </a:xfrm>
        </p:spPr>
        <p:txBody>
          <a:bodyPr/>
          <a:lstStyle/>
          <a:p>
            <a:pPr marL="0" lvl="1" indent="0">
              <a:buNone/>
            </a:pPr>
            <a:r>
              <a:rPr lang="en-US" dirty="0"/>
              <a:t>Policies and procedures are an essential element of any organisation. </a:t>
            </a:r>
          </a:p>
          <a:p>
            <a:pPr marL="0" lvl="1" indent="0">
              <a:buNone/>
            </a:pPr>
            <a:r>
              <a:rPr lang="en-US" dirty="0"/>
              <a:t>They provide blueprints for day-to-day operations within an organisation and provide guidance to ensure compliance with laws and regulations. </a:t>
            </a:r>
          </a:p>
          <a:p>
            <a:pPr marL="0" lvl="1" indent="0">
              <a:buNone/>
            </a:pPr>
            <a:r>
              <a:rPr lang="en-US" dirty="0"/>
              <a:t>They also provide consistency and efficiency on how an organisation operates.  </a:t>
            </a:r>
          </a:p>
          <a:p>
            <a:pPr marL="0" lvl="1" indent="0">
              <a:buNone/>
            </a:pPr>
            <a:endParaRPr lang="en-US" b="1" dirty="0"/>
          </a:p>
          <a:p>
            <a:pPr marL="0" lvl="1" indent="0">
              <a:buNone/>
            </a:pPr>
            <a:endParaRPr lang="en-US" dirty="0"/>
          </a:p>
        </p:txBody>
      </p:sp>
      <p:pic>
        <p:nvPicPr>
          <p:cNvPr id="1026" name="Picture 2">
            <a:extLst>
              <a:ext uri="{FF2B5EF4-FFF2-40B4-BE49-F238E27FC236}">
                <a16:creationId xmlns:a16="http://schemas.microsoft.com/office/drawing/2014/main" id="{DE6FB87A-AE8A-2149-9A66-140867438E4A}"/>
              </a:ext>
            </a:extLst>
          </p:cNvPr>
          <p:cNvPicPr>
            <a:picLocks noChangeAspect="1" noChangeArrowheads="1"/>
          </p:cNvPicPr>
          <p:nvPr/>
        </p:nvPicPr>
        <p:blipFill>
          <a:blip r:embed="rId3"/>
          <a:srcRect l="15503" r="15503"/>
          <a:stretch/>
        </p:blipFill>
        <p:spPr bwMode="auto">
          <a:xfrm>
            <a:off x="5580113" y="1512000"/>
            <a:ext cx="3384376" cy="3910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policies and procedures (2) </a:t>
            </a:r>
          </a:p>
        </p:txBody>
      </p:sp>
      <p:sp>
        <p:nvSpPr>
          <p:cNvPr id="3" name="Content Placeholder 2"/>
          <p:cNvSpPr>
            <a:spLocks noGrp="1"/>
          </p:cNvSpPr>
          <p:nvPr>
            <p:ph sz="quarter" idx="10"/>
          </p:nvPr>
        </p:nvSpPr>
        <p:spPr>
          <a:xfrm>
            <a:off x="457200" y="1512000"/>
            <a:ext cx="4042792" cy="4248000"/>
          </a:xfrm>
        </p:spPr>
        <p:txBody>
          <a:bodyPr/>
          <a:lstStyle/>
          <a:p>
            <a:pPr marL="0" lvl="1" indent="0">
              <a:buNone/>
            </a:pPr>
            <a:r>
              <a:rPr lang="en-US" b="1" dirty="0"/>
              <a:t>Example: </a:t>
            </a:r>
          </a:p>
          <a:p>
            <a:pPr marL="0" lvl="1" indent="0">
              <a:buNone/>
            </a:pPr>
            <a:r>
              <a:rPr lang="en-US" dirty="0"/>
              <a:t>An organisation has a procedure documenting the step-by-step actions to take when an employee starts working for the organisation. </a:t>
            </a:r>
          </a:p>
          <a:p>
            <a:pPr marL="0" lvl="1" indent="0">
              <a:buNone/>
            </a:pPr>
            <a:endParaRPr lang="en-US" b="1" dirty="0"/>
          </a:p>
          <a:p>
            <a:pPr marL="0" lvl="1" indent="0">
              <a:buNone/>
            </a:pPr>
            <a:r>
              <a:rPr lang="en-US" b="1" dirty="0"/>
              <a:t>Question:</a:t>
            </a:r>
          </a:p>
          <a:p>
            <a:pPr marL="0" lvl="1" indent="0">
              <a:buNone/>
            </a:pPr>
            <a:r>
              <a:rPr lang="en-US" b="1" dirty="0"/>
              <a:t>What could be the impact to the organisation if a formal procedure was not in place?</a:t>
            </a:r>
          </a:p>
          <a:p>
            <a:pPr marL="0" lvl="1" indent="0">
              <a:buNone/>
            </a:pPr>
            <a:endParaRPr lang="en-US" dirty="0"/>
          </a:p>
        </p:txBody>
      </p:sp>
      <p:pic>
        <p:nvPicPr>
          <p:cNvPr id="3076" name="Picture 4">
            <a:extLst>
              <a:ext uri="{FF2B5EF4-FFF2-40B4-BE49-F238E27FC236}">
                <a16:creationId xmlns:a16="http://schemas.microsoft.com/office/drawing/2014/main" id="{2C0D4562-C3B1-A242-AA25-F324D248C4AD}"/>
              </a:ext>
            </a:extLst>
          </p:cNvPr>
          <p:cNvPicPr>
            <a:picLocks noChangeAspect="1" noChangeArrowheads="1"/>
          </p:cNvPicPr>
          <p:nvPr/>
        </p:nvPicPr>
        <p:blipFill>
          <a:blip r:embed="rId3"/>
          <a:srcRect/>
          <a:stretch/>
        </p:blipFill>
        <p:spPr bwMode="auto">
          <a:xfrm>
            <a:off x="4644010" y="1543658"/>
            <a:ext cx="4353596" cy="4353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1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98000"/>
            <a:ext cx="8229600" cy="382588"/>
          </a:xfrm>
        </p:spPr>
        <p:txBody>
          <a:bodyPr/>
          <a:lstStyle/>
          <a:p>
            <a:r>
              <a:rPr lang="en-US" dirty="0"/>
              <a:t>Purpose of policies and procedures (3)</a:t>
            </a:r>
          </a:p>
        </p:txBody>
      </p:sp>
      <p:sp>
        <p:nvSpPr>
          <p:cNvPr id="3" name="Content Placeholder 2"/>
          <p:cNvSpPr>
            <a:spLocks noGrp="1"/>
          </p:cNvSpPr>
          <p:nvPr>
            <p:ph sz="quarter" idx="10"/>
          </p:nvPr>
        </p:nvSpPr>
        <p:spPr>
          <a:xfrm>
            <a:off x="457200" y="1512000"/>
            <a:ext cx="8435280" cy="4248000"/>
          </a:xfrm>
        </p:spPr>
        <p:txBody>
          <a:bodyPr/>
          <a:lstStyle/>
          <a:p>
            <a:pPr marL="0" lvl="1" indent="0">
              <a:buNone/>
            </a:pPr>
            <a:r>
              <a:rPr lang="en-US" b="1" dirty="0"/>
              <a:t>Answer: </a:t>
            </a:r>
          </a:p>
          <a:p>
            <a:pPr marL="0" lvl="1" indent="0">
              <a:buNone/>
            </a:pPr>
            <a:r>
              <a:rPr lang="en-US" dirty="0"/>
              <a:t>The staff member completing the actions may not follow a set consistent process and therefore may forget to complete tasks or incorrectly complete tasks.</a:t>
            </a:r>
          </a:p>
          <a:p>
            <a:pPr marL="0" lvl="1" indent="0">
              <a:buNone/>
            </a:pPr>
            <a:r>
              <a:rPr lang="en-US" dirty="0"/>
              <a:t>There are many elements to onboarding an employee to an organisation and it therefore could be difficult to remember each step. The procedure would document the actions to take when you are onboarding an employee and therefore making the process more efficient and less room for error. </a:t>
            </a:r>
          </a:p>
          <a:p>
            <a:pPr marL="0" lvl="1" indent="0">
              <a:buNone/>
            </a:pPr>
            <a:r>
              <a:rPr lang="en-US" dirty="0"/>
              <a:t>If a procedure is followed, then all staff completing the onboarding would be following the same process. </a:t>
            </a:r>
          </a:p>
          <a:p>
            <a:pPr marL="0" lvl="1" indent="0">
              <a:buNone/>
            </a:pPr>
            <a:endParaRPr lang="en-US" dirty="0"/>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3590941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Supporting consistent workflows</a:t>
            </a: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a:xfrm>
            <a:off x="457200" y="1512000"/>
            <a:ext cx="4258816" cy="4248000"/>
          </a:xfrm>
        </p:spPr>
        <p:txBody>
          <a:bodyPr/>
          <a:lstStyle/>
          <a:p>
            <a:r>
              <a:rPr lang="en-GB" dirty="0"/>
              <a:t>Workflows are the series of activities that are necessary to complete a task, for example a sales order, a purchase order or expense claim. </a:t>
            </a:r>
          </a:p>
          <a:p>
            <a:r>
              <a:rPr lang="en-GB" dirty="0"/>
              <a:t>It is crucial that all staff completing these tasks do so using the same steps, as this will reduce errors and improve accuracy. </a:t>
            </a:r>
          </a:p>
          <a:p>
            <a:r>
              <a:rPr lang="en-GB" dirty="0"/>
              <a:t>Policies and procedures are in place to support the consistency of these workflows by having a documented approach. </a:t>
            </a:r>
            <a:endParaRPr lang="en-US" dirty="0"/>
          </a:p>
        </p:txBody>
      </p:sp>
      <p:pic>
        <p:nvPicPr>
          <p:cNvPr id="5122" name="Picture 2">
            <a:extLst>
              <a:ext uri="{FF2B5EF4-FFF2-40B4-BE49-F238E27FC236}">
                <a16:creationId xmlns:a16="http://schemas.microsoft.com/office/drawing/2014/main" id="{DABF8DF7-A436-414F-A51D-039A02DBFB46}"/>
              </a:ext>
            </a:extLst>
          </p:cNvPr>
          <p:cNvPicPr>
            <a:picLocks noChangeAspect="1" noChangeArrowheads="1"/>
          </p:cNvPicPr>
          <p:nvPr/>
        </p:nvPicPr>
        <p:blipFill>
          <a:blip r:embed="rId3"/>
          <a:srcRect/>
          <a:stretch/>
        </p:blipFill>
        <p:spPr bwMode="auto">
          <a:xfrm>
            <a:off x="5148064" y="2348880"/>
            <a:ext cx="3810000" cy="254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103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Maintain equality</a:t>
            </a: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a:xfrm>
            <a:off x="457200" y="1512000"/>
            <a:ext cx="4834880" cy="4248000"/>
          </a:xfrm>
        </p:spPr>
        <p:txBody>
          <a:bodyPr/>
          <a:lstStyle/>
          <a:p>
            <a:r>
              <a:rPr lang="en-US" dirty="0"/>
              <a:t>Organisations will be able to maintain equality by having associated policies procedures in place such as an equality, diversity and inclusion policy or a code of conduct. </a:t>
            </a:r>
          </a:p>
          <a:p>
            <a:r>
              <a:rPr lang="en-US" dirty="0"/>
              <a:t>This policy should clearly set out the rules</a:t>
            </a:r>
            <a:r>
              <a:rPr lang="en-GB" dirty="0"/>
              <a:t> as to how people should be treated and challenge any negative attitudes that you come across within the organisation. </a:t>
            </a:r>
          </a:p>
          <a:p>
            <a:r>
              <a:rPr lang="en-GB" dirty="0"/>
              <a:t>This policy will focus on treating all staff fairly and equally with a goal of creating an all-inclusive culture for staff to work in.</a:t>
            </a:r>
            <a:endParaRPr lang="en-US" dirty="0"/>
          </a:p>
        </p:txBody>
      </p:sp>
      <p:pic>
        <p:nvPicPr>
          <p:cNvPr id="7170" name="Picture 2">
            <a:extLst>
              <a:ext uri="{FF2B5EF4-FFF2-40B4-BE49-F238E27FC236}">
                <a16:creationId xmlns:a16="http://schemas.microsoft.com/office/drawing/2014/main" id="{58FAC8AD-C1E8-FB40-A562-DDF930E0BA0E}"/>
              </a:ext>
            </a:extLst>
          </p:cNvPr>
          <p:cNvPicPr>
            <a:picLocks noChangeAspect="1" noChangeArrowheads="1"/>
          </p:cNvPicPr>
          <p:nvPr/>
        </p:nvPicPr>
        <p:blipFill>
          <a:blip r:embed="rId3"/>
          <a:srcRect/>
          <a:stretch/>
        </p:blipFill>
        <p:spPr bwMode="auto">
          <a:xfrm>
            <a:off x="5436096" y="2259534"/>
            <a:ext cx="3501394" cy="2338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060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Formalisation of processes</a:t>
            </a: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p:txBody>
          <a:bodyPr/>
          <a:lstStyle/>
          <a:p>
            <a:r>
              <a:rPr lang="en-GB" dirty="0"/>
              <a:t>Sometimes in organisations staff complete tasks effectively because they are used to completing them, but what happens if a new task is introduced? Organisations should ensure the task is completed correctly be introducing a new procedure. </a:t>
            </a:r>
          </a:p>
          <a:p>
            <a:r>
              <a:rPr lang="en-GB" dirty="0"/>
              <a:t>A formalisation of a process is documented by step-by-step instructions as to how a process should be carried out. For example, this could be how a formal process for staff expenses may look:</a:t>
            </a:r>
          </a:p>
          <a:p>
            <a:endParaRPr lang="en-GB" dirty="0"/>
          </a:p>
          <a:p>
            <a:endParaRPr lang="en-US" dirty="0"/>
          </a:p>
        </p:txBody>
      </p:sp>
      <p:graphicFrame>
        <p:nvGraphicFramePr>
          <p:cNvPr id="4" name="Diagram 3">
            <a:extLst>
              <a:ext uri="{FF2B5EF4-FFF2-40B4-BE49-F238E27FC236}">
                <a16:creationId xmlns:a16="http://schemas.microsoft.com/office/drawing/2014/main" id="{4CDAB3F9-D1DD-0F42-A70D-EB8BD4840B9D}"/>
              </a:ext>
            </a:extLst>
          </p:cNvPr>
          <p:cNvGraphicFramePr/>
          <p:nvPr>
            <p:extLst>
              <p:ext uri="{D42A27DB-BD31-4B8C-83A1-F6EECF244321}">
                <p14:modId xmlns:p14="http://schemas.microsoft.com/office/powerpoint/2010/main" val="220568524"/>
              </p:ext>
            </p:extLst>
          </p:nvPr>
        </p:nvGraphicFramePr>
        <p:xfrm>
          <a:off x="1254460" y="3393509"/>
          <a:ext cx="6635080" cy="34644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9650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Compliance with legal and regulatory obligations </a:t>
            </a:r>
            <a:br>
              <a:rPr lang="en-GB" dirty="0"/>
            </a:b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a:xfrm>
            <a:off x="457200" y="1439992"/>
            <a:ext cx="8229600" cy="4581296"/>
          </a:xfrm>
        </p:spPr>
        <p:txBody>
          <a:bodyPr/>
          <a:lstStyle/>
          <a:p>
            <a:r>
              <a:rPr lang="en-GB" sz="1800" dirty="0"/>
              <a:t>Every organisation must follow the laws and regulations in the country they are trading in. These could include Data Protection/UK GDPR, HR, health and safety regulations, insurance, etc.  </a:t>
            </a:r>
          </a:p>
          <a:p>
            <a:r>
              <a:rPr lang="en-GB" sz="1800" dirty="0"/>
              <a:t>It is crucial that organisations have suitable policies and procedures in place to protect the organisation and its employees from any breach of laws or regulations. Without these in place the organisation could be liable in a range of areas, for example:</a:t>
            </a:r>
          </a:p>
          <a:p>
            <a:pPr marL="558800" lvl="1" indent="-342900">
              <a:buFont typeface="Arial" panose="020B0604020202020204" pitchFamily="34" charset="0"/>
              <a:buChar char="•"/>
            </a:pPr>
            <a:r>
              <a:rPr lang="en-GB" sz="1800" dirty="0"/>
              <a:t>If an employee has an accident and there is no policy or procedure in place for health and safety such as risk assessments, working at height, etc. This could result in a large insurance claim against the organisation.</a:t>
            </a:r>
          </a:p>
          <a:p>
            <a:pPr marL="558800" lvl="1" indent="-342900">
              <a:buFont typeface="Arial" panose="020B0604020202020204" pitchFamily="34" charset="0"/>
              <a:buChar char="•"/>
            </a:pPr>
            <a:r>
              <a:rPr lang="en-GB" sz="1800" dirty="0"/>
              <a:t>If there is a data breach and no data protection policy or data protection impact assessments are in place for the associated task. This could result in a large fine from the ICO. </a:t>
            </a:r>
          </a:p>
          <a:p>
            <a:endParaRPr lang="en-US" sz="1800" dirty="0"/>
          </a:p>
        </p:txBody>
      </p:sp>
    </p:spTree>
    <p:extLst>
      <p:ext uri="{BB962C8B-B14F-4D97-AF65-F5344CB8AC3E}">
        <p14:creationId xmlns:p14="http://schemas.microsoft.com/office/powerpoint/2010/main" val="15612760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098068-B57E-4AF1-8042-D52297719A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1319</TotalTime>
  <Words>886</Words>
  <Application>Microsoft Office PowerPoint</Application>
  <PresentationFormat>On-screen Show (4:3)</PresentationFormat>
  <Paragraphs>71</Paragraphs>
  <Slides>11</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2: The purpose of policies and procedures </vt:lpstr>
      <vt:lpstr>Objectives</vt:lpstr>
      <vt:lpstr>Purpose of policies and procedures (1) </vt:lpstr>
      <vt:lpstr>Purpose of policies and procedures (2) </vt:lpstr>
      <vt:lpstr>Purpose of policies and procedures (3)</vt:lpstr>
      <vt:lpstr>Supporting consistent workflows</vt:lpstr>
      <vt:lpstr>Maintain equality</vt:lpstr>
      <vt:lpstr>Formalisation of processes</vt:lpstr>
      <vt:lpstr>Compliance with legal and regulatory obligations  </vt:lpstr>
      <vt:lpstr>Reasons organisations have policies and procedures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165</cp:revision>
  <dcterms:created xsi:type="dcterms:W3CDTF">2013-05-28T00:38:54Z</dcterms:created>
  <dcterms:modified xsi:type="dcterms:W3CDTF">2022-08-10T15:06:07Z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