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5"/>
  </p:notesMasterIdLst>
  <p:handoutMasterIdLst>
    <p:handoutMasterId r:id="rId16"/>
  </p:handoutMasterIdLst>
  <p:sldIdLst>
    <p:sldId id="256" r:id="rId5"/>
    <p:sldId id="331" r:id="rId6"/>
    <p:sldId id="341" r:id="rId7"/>
    <p:sldId id="356" r:id="rId8"/>
    <p:sldId id="357" r:id="rId9"/>
    <p:sldId id="358" r:id="rId10"/>
    <p:sldId id="359" r:id="rId11"/>
    <p:sldId id="355" r:id="rId12"/>
    <p:sldId id="360" r:id="rId13"/>
    <p:sldId id="267"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0820BEE-487E-4F66-BF7A-F9D6E6121FDA}" v="13" dt="2022-08-05T09:07:35.77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669"/>
    <p:restoredTop sz="86466"/>
  </p:normalViewPr>
  <p:slideViewPr>
    <p:cSldViewPr showGuides="1">
      <p:cViewPr varScale="1">
        <p:scale>
          <a:sx n="58" d="100"/>
          <a:sy n="58" d="100"/>
        </p:scale>
        <p:origin x="81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C0820BEE-487E-4F66-BF7A-F9D6E6121FDA}"/>
    <pc:docChg chg="custSel modSld modMainMaster">
      <pc:chgData name="Eve Thould" userId="38451c84653f422f" providerId="LiveId" clId="{C0820BEE-487E-4F66-BF7A-F9D6E6121FDA}" dt="2022-08-08T10:58:47.719" v="77" actId="207"/>
      <pc:docMkLst>
        <pc:docMk/>
      </pc:docMkLst>
      <pc:sldChg chg="modSp mod">
        <pc:chgData name="Eve Thould" userId="38451c84653f422f" providerId="LiveId" clId="{C0820BEE-487E-4F66-BF7A-F9D6E6121FDA}" dt="2022-08-03T15:07:54.472" v="65" actId="20577"/>
        <pc:sldMkLst>
          <pc:docMk/>
          <pc:sldMk cId="0" sldId="256"/>
        </pc:sldMkLst>
        <pc:spChg chg="mod">
          <ac:chgData name="Eve Thould" userId="38451c84653f422f" providerId="LiveId" clId="{C0820BEE-487E-4F66-BF7A-F9D6E6121FDA}" dt="2022-08-03T15:07:54.472" v="65" actId="20577"/>
          <ac:spMkLst>
            <pc:docMk/>
            <pc:sldMk cId="0" sldId="256"/>
            <ac:spMk id="2053" creationId="{00000000-0000-0000-0000-000000000000}"/>
          </ac:spMkLst>
        </pc:spChg>
        <pc:spChg chg="mod">
          <ac:chgData name="Eve Thould" userId="38451c84653f422f" providerId="LiveId" clId="{C0820BEE-487E-4F66-BF7A-F9D6E6121FDA}" dt="2022-08-03T14:24:43.031" v="0" actId="20577"/>
          <ac:spMkLst>
            <pc:docMk/>
            <pc:sldMk cId="0" sldId="256"/>
            <ac:spMk id="2054" creationId="{00000000-0000-0000-0000-000000000000}"/>
          </ac:spMkLst>
        </pc:spChg>
      </pc:sldChg>
      <pc:sldChg chg="addSp modSp mod">
        <pc:chgData name="Eve Thould" userId="38451c84653f422f" providerId="LiveId" clId="{C0820BEE-487E-4F66-BF7A-F9D6E6121FDA}" dt="2022-08-05T09:06:44.162" v="73" actId="1037"/>
        <pc:sldMkLst>
          <pc:docMk/>
          <pc:sldMk cId="0" sldId="331"/>
        </pc:sldMkLst>
        <pc:spChg chg="mod">
          <ac:chgData name="Eve Thould" userId="38451c84653f422f" providerId="LiveId" clId="{C0820BEE-487E-4F66-BF7A-F9D6E6121FDA}" dt="2022-08-04T15:05:54.097" v="68" actId="20577"/>
          <ac:spMkLst>
            <pc:docMk/>
            <pc:sldMk cId="0" sldId="331"/>
            <ac:spMk id="3" creationId="{00000000-0000-0000-0000-000000000000}"/>
          </ac:spMkLst>
        </pc:spChg>
        <pc:picChg chg="add mod">
          <ac:chgData name="Eve Thould" userId="38451c84653f422f" providerId="LiveId" clId="{C0820BEE-487E-4F66-BF7A-F9D6E6121FDA}" dt="2022-08-05T09:06:44.162" v="73" actId="1037"/>
          <ac:picMkLst>
            <pc:docMk/>
            <pc:sldMk cId="0" sldId="331"/>
            <ac:picMk id="1026" creationId="{4D0907A8-2C08-4AE0-99BD-73F8F1A65B6B}"/>
          </ac:picMkLst>
        </pc:picChg>
      </pc:sldChg>
      <pc:sldChg chg="modSp mod">
        <pc:chgData name="Eve Thould" userId="38451c84653f422f" providerId="LiveId" clId="{C0820BEE-487E-4F66-BF7A-F9D6E6121FDA}" dt="2022-08-03T14:26:11.425" v="9" actId="20577"/>
        <pc:sldMkLst>
          <pc:docMk/>
          <pc:sldMk cId="3843408735" sldId="355"/>
        </pc:sldMkLst>
        <pc:spChg chg="mod">
          <ac:chgData name="Eve Thould" userId="38451c84653f422f" providerId="LiveId" clId="{C0820BEE-487E-4F66-BF7A-F9D6E6121FDA}" dt="2022-08-03T14:26:11.425" v="9" actId="20577"/>
          <ac:spMkLst>
            <pc:docMk/>
            <pc:sldMk cId="3843408735" sldId="355"/>
            <ac:spMk id="3" creationId="{00000000-0000-0000-0000-000000000000}"/>
          </ac:spMkLst>
        </pc:spChg>
      </pc:sldChg>
      <pc:sldChg chg="modSp mod">
        <pc:chgData name="Eve Thould" userId="38451c84653f422f" providerId="LiveId" clId="{C0820BEE-487E-4F66-BF7A-F9D6E6121FDA}" dt="2022-08-08T10:58:47.719" v="77" actId="207"/>
        <pc:sldMkLst>
          <pc:docMk/>
          <pc:sldMk cId="853793135" sldId="356"/>
        </pc:sldMkLst>
        <pc:spChg chg="mod">
          <ac:chgData name="Eve Thould" userId="38451c84653f422f" providerId="LiveId" clId="{C0820BEE-487E-4F66-BF7A-F9D6E6121FDA}" dt="2022-08-08T10:58:47.719" v="77" actId="207"/>
          <ac:spMkLst>
            <pc:docMk/>
            <pc:sldMk cId="853793135" sldId="356"/>
            <ac:spMk id="3" creationId="{00000000-0000-0000-0000-000000000000}"/>
          </ac:spMkLst>
        </pc:spChg>
      </pc:sldChg>
      <pc:sldChg chg="modSp mod">
        <pc:chgData name="Eve Thould" userId="38451c84653f422f" providerId="LiveId" clId="{C0820BEE-487E-4F66-BF7A-F9D6E6121FDA}" dt="2022-08-03T14:46:03.675" v="19" actId="20577"/>
        <pc:sldMkLst>
          <pc:docMk/>
          <pc:sldMk cId="1891315732" sldId="357"/>
        </pc:sldMkLst>
        <pc:spChg chg="mod">
          <ac:chgData name="Eve Thould" userId="38451c84653f422f" providerId="LiveId" clId="{C0820BEE-487E-4F66-BF7A-F9D6E6121FDA}" dt="2022-08-03T14:46:03.675" v="19" actId="20577"/>
          <ac:spMkLst>
            <pc:docMk/>
            <pc:sldMk cId="1891315732" sldId="357"/>
            <ac:spMk id="3" creationId="{00000000-0000-0000-0000-000000000000}"/>
          </ac:spMkLst>
        </pc:spChg>
      </pc:sldChg>
      <pc:sldChg chg="modSp">
        <pc:chgData name="Eve Thould" userId="38451c84653f422f" providerId="LiveId" clId="{C0820BEE-487E-4F66-BF7A-F9D6E6121FDA}" dt="2022-08-05T09:07:35.773" v="74" actId="14826"/>
        <pc:sldMkLst>
          <pc:docMk/>
          <pc:sldMk cId="2054912963" sldId="359"/>
        </pc:sldMkLst>
        <pc:picChg chg="mod">
          <ac:chgData name="Eve Thould" userId="38451c84653f422f" providerId="LiveId" clId="{C0820BEE-487E-4F66-BF7A-F9D6E6121FDA}" dt="2022-08-05T09:07:35.773" v="74" actId="14826"/>
          <ac:picMkLst>
            <pc:docMk/>
            <pc:sldMk cId="2054912963" sldId="359"/>
            <ac:picMk id="1028" creationId="{76E68FFB-974D-919D-9108-6FFEE6E45914}"/>
          </ac:picMkLst>
        </pc:picChg>
      </pc:sldChg>
      <pc:sldMasterChg chg="modSp mod">
        <pc:chgData name="Eve Thould" userId="38451c84653f422f" providerId="LiveId" clId="{C0820BEE-487E-4F66-BF7A-F9D6E6121FDA}" dt="2022-08-03T14:26:38.556" v="11" actId="20577"/>
        <pc:sldMasterMkLst>
          <pc:docMk/>
          <pc:sldMasterMk cId="0" sldId="2147483651"/>
        </pc:sldMasterMkLst>
        <pc:spChg chg="mod">
          <ac:chgData name="Eve Thould" userId="38451c84653f422f" providerId="LiveId" clId="{C0820BEE-487E-4F66-BF7A-F9D6E6121FDA}" dt="2022-08-03T14:26:38.556" v="11"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8/10/2022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Opportunity for tutor to visually explain SMART KPIs asking the class for interaction with suggesting SMART KPI’s</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41257824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6655477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926831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a:t>
            </a:r>
          </a:p>
          <a:p>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Ask you learners: </a:t>
            </a:r>
            <a:r>
              <a:rPr lang="en-US" sz="1200" b="1" dirty="0"/>
              <a:t>Can you think of a suitable method to measure KPIs for staff satisfaction?</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0477844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7273890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37140536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021288"/>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ED4A30F8-D888-B69F-5262-6F2CD7EC0998}"/>
              </a:ext>
            </a:extLst>
          </p:cNvPr>
          <p:cNvPicPr>
            <a:picLocks noChangeAspect="1"/>
          </p:cNvPicPr>
          <p:nvPr userDrawn="1"/>
        </p:nvPicPr>
        <p:blipFill>
          <a:blip r:embed="rId4"/>
          <a:stretch>
            <a:fillRect/>
          </a:stretch>
        </p:blipFill>
        <p:spPr>
          <a:xfrm>
            <a:off x="8156448" y="5950959"/>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Policies and procedures</a:t>
            </a:r>
          </a:p>
          <a:p>
            <a:endParaRPr lang="en-GB" sz="2400" b="1" dirty="0"/>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6</a:t>
            </a:r>
            <a:r>
              <a:rPr lang="en-GB">
                <a:ea typeface="ＭＳ Ｐゴシック" pitchFamily="-105" charset="-128"/>
                <a:cs typeface="ＭＳ Ｐゴシック" pitchFamily="-105" charset="-128"/>
              </a:rPr>
              <a:t>: Measuring </a:t>
            </a:r>
            <a:r>
              <a:rPr lang="en-GB"/>
              <a:t>key </a:t>
            </a:r>
            <a:r>
              <a:rPr lang="en-GB" dirty="0"/>
              <a:t>performance indicators (KPIs)</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195736"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lvl="1"/>
            <a:r>
              <a:rPr lang="en-US" dirty="0" err="1"/>
              <a:t>analyse</a:t>
            </a:r>
            <a:r>
              <a:rPr lang="en-US" dirty="0"/>
              <a:t> the different methods for </a:t>
            </a:r>
            <a:r>
              <a:rPr lang="en-US"/>
              <a:t>measuring KPIs </a:t>
            </a:r>
            <a:endParaRPr lang="en-US" dirty="0"/>
          </a:p>
          <a:p>
            <a:pPr lvl="1"/>
            <a:r>
              <a:rPr lang="en-US" dirty="0"/>
              <a:t>understand how KPIs are set by </a:t>
            </a:r>
            <a:r>
              <a:rPr lang="en-US" dirty="0" err="1"/>
              <a:t>organisations</a:t>
            </a:r>
            <a:r>
              <a:rPr lang="en-US" dirty="0"/>
              <a:t>.</a:t>
            </a:r>
          </a:p>
          <a:p>
            <a:pPr marL="0" lvl="1" indent="0">
              <a:buNone/>
            </a:pPr>
            <a:r>
              <a:rPr lang="en-US" dirty="0"/>
              <a:t> </a:t>
            </a:r>
          </a:p>
          <a:p>
            <a:pPr marL="0" lvl="1" indent="0">
              <a:buNone/>
            </a:pPr>
            <a:endParaRPr lang="en-US" dirty="0"/>
          </a:p>
        </p:txBody>
      </p:sp>
      <p:pic>
        <p:nvPicPr>
          <p:cNvPr id="1026" name="Picture 2">
            <a:extLst>
              <a:ext uri="{FF2B5EF4-FFF2-40B4-BE49-F238E27FC236}">
                <a16:creationId xmlns:a16="http://schemas.microsoft.com/office/drawing/2014/main" id="{4D0907A8-2C08-4AE0-99BD-73F8F1A65B6B}"/>
              </a:ext>
            </a:extLst>
          </p:cNvPr>
          <p:cNvPicPr>
            <a:picLocks noChangeAspect="1" noChangeArrowheads="1"/>
          </p:cNvPicPr>
          <p:nvPr/>
        </p:nvPicPr>
        <p:blipFill>
          <a:blip r:embed="rId2"/>
          <a:srcRect/>
          <a:stretch/>
        </p:blipFill>
        <p:spPr bwMode="auto">
          <a:xfrm>
            <a:off x="1187624" y="3515965"/>
            <a:ext cx="6732240" cy="214085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Different methods for measuring KPIs (1)</a:t>
            </a:r>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dirty="0"/>
              <a:t>It is important for organisations to measure the KPIs that they have set. They can do this in several ways. </a:t>
            </a:r>
          </a:p>
          <a:p>
            <a:pPr marL="0" lvl="1" indent="0">
              <a:buNone/>
            </a:pPr>
            <a:r>
              <a:rPr lang="en-US" dirty="0"/>
              <a:t>One example is to hold a monthly management meeting where each department presents their KPIs at a round table discussion with senior management teams/CEO. </a:t>
            </a:r>
          </a:p>
          <a:p>
            <a:pPr marL="0" lvl="1" indent="0">
              <a:buNone/>
            </a:pPr>
            <a:r>
              <a:rPr lang="en-US" dirty="0"/>
              <a:t>This will provide an opportunity for the organisation to discuss the range of KPIs and understand the reasons for departments not meeting any specific KPI targets or variances from projections. It will also be an opportunity for identifying any concerns or areas which need greater focus from the organisation. </a:t>
            </a:r>
          </a:p>
          <a:p>
            <a:pPr marL="0" lvl="1" indent="0">
              <a:buNone/>
            </a:pPr>
            <a:endParaRPr lang="en-US" dirty="0"/>
          </a:p>
          <a:p>
            <a:pPr marL="0" lvl="1" indent="0">
              <a:buNone/>
            </a:pPr>
            <a:r>
              <a:rPr lang="en-US" dirty="0"/>
              <a:t> </a:t>
            </a:r>
          </a:p>
          <a:p>
            <a:pPr marL="0" lvl="1" indent="0">
              <a:buNone/>
            </a:pPr>
            <a:endParaRPr lang="en-GB" dirty="0"/>
          </a:p>
        </p:txBody>
      </p:sp>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Different methods for measuring KPIs (2)</a:t>
            </a:r>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b="1" dirty="0"/>
              <a:t>SMART KPIs</a:t>
            </a:r>
          </a:p>
          <a:p>
            <a:pPr marL="0" lvl="1" indent="0">
              <a:buNone/>
            </a:pPr>
            <a:r>
              <a:rPr lang="en-US" dirty="0"/>
              <a:t>When an organisation sets a KPI they should do this using the SMART method: </a:t>
            </a:r>
          </a:p>
          <a:p>
            <a:pPr marL="0" lvl="1" indent="0">
              <a:buNone/>
            </a:pPr>
            <a:r>
              <a:rPr lang="en-US" b="1" dirty="0">
                <a:solidFill>
                  <a:srgbClr val="0077E3"/>
                </a:solidFill>
              </a:rPr>
              <a:t>S</a:t>
            </a:r>
            <a:r>
              <a:rPr lang="en-US" dirty="0"/>
              <a:t>pecific: be clear about what the KPI will measure, and why it's important for the </a:t>
            </a:r>
            <a:r>
              <a:rPr lang="en-US" dirty="0" err="1"/>
              <a:t>organisation</a:t>
            </a:r>
            <a:r>
              <a:rPr lang="en-US" dirty="0"/>
              <a:t>.</a:t>
            </a:r>
          </a:p>
          <a:p>
            <a:pPr marL="0" lvl="1" indent="0">
              <a:buNone/>
            </a:pPr>
            <a:r>
              <a:rPr lang="en-US" b="1" dirty="0">
                <a:solidFill>
                  <a:srgbClr val="0077E3"/>
                </a:solidFill>
              </a:rPr>
              <a:t>M</a:t>
            </a:r>
            <a:r>
              <a:rPr lang="en-US" dirty="0"/>
              <a:t>easurable: the KPI must be measurable.</a:t>
            </a:r>
          </a:p>
          <a:p>
            <a:pPr marL="0" lvl="1" indent="0">
              <a:buNone/>
            </a:pPr>
            <a:r>
              <a:rPr lang="en-US" b="1" dirty="0">
                <a:solidFill>
                  <a:srgbClr val="0077E3"/>
                </a:solidFill>
              </a:rPr>
              <a:t>A</a:t>
            </a:r>
            <a:r>
              <a:rPr lang="en-US" dirty="0"/>
              <a:t>chievable: staff must be able to deliver on the KPI, </a:t>
            </a:r>
            <a:r>
              <a:rPr lang="en-US" dirty="0" err="1"/>
              <a:t>ie</a:t>
            </a:r>
            <a:r>
              <a:rPr lang="en-US" dirty="0"/>
              <a:t> realistic.</a:t>
            </a:r>
          </a:p>
          <a:p>
            <a:pPr marL="0" lvl="1" indent="0">
              <a:buNone/>
            </a:pPr>
            <a:r>
              <a:rPr lang="en-US" b="1" dirty="0">
                <a:solidFill>
                  <a:srgbClr val="0077E3"/>
                </a:solidFill>
              </a:rPr>
              <a:t>R</a:t>
            </a:r>
            <a:r>
              <a:rPr lang="en-US" dirty="0"/>
              <a:t>elevant: the KPI must measure something that improves performance.</a:t>
            </a:r>
          </a:p>
          <a:p>
            <a:pPr marL="0" lvl="1" indent="0">
              <a:buNone/>
            </a:pPr>
            <a:r>
              <a:rPr lang="en-GB" b="1" dirty="0">
                <a:solidFill>
                  <a:srgbClr val="0077E3"/>
                </a:solidFill>
              </a:rPr>
              <a:t>T</a:t>
            </a:r>
            <a:r>
              <a:rPr lang="en-GB" dirty="0"/>
              <a:t>ime-bound: the KPI must be achievable within an agreed timeframe.</a:t>
            </a:r>
          </a:p>
          <a:p>
            <a:pPr marL="0" lvl="1" indent="0">
              <a:buNone/>
            </a:pPr>
            <a:endParaRPr lang="en-US" dirty="0"/>
          </a:p>
          <a:p>
            <a:pPr marL="0" lvl="1" indent="0">
              <a:buNone/>
            </a:pPr>
            <a:endParaRPr lang="en-US" dirty="0"/>
          </a:p>
          <a:p>
            <a:pPr marL="0" lvl="1" indent="0">
              <a:buNone/>
            </a:pPr>
            <a:endParaRPr lang="en-US" dirty="0"/>
          </a:p>
          <a:p>
            <a:pPr marL="0" lvl="1" indent="0">
              <a:buNone/>
            </a:pPr>
            <a:r>
              <a:rPr lang="en-US" dirty="0"/>
              <a:t> </a:t>
            </a:r>
          </a:p>
          <a:p>
            <a:pPr marL="0" lvl="1" indent="0">
              <a:buNone/>
            </a:pPr>
            <a:endParaRPr lang="en-GB" dirty="0"/>
          </a:p>
        </p:txBody>
      </p:sp>
    </p:spTree>
    <p:extLst>
      <p:ext uri="{BB962C8B-B14F-4D97-AF65-F5344CB8AC3E}">
        <p14:creationId xmlns:p14="http://schemas.microsoft.com/office/powerpoint/2010/main" val="8537931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Different methods for measuring KPIs (3)</a:t>
            </a:r>
          </a:p>
        </p:txBody>
      </p:sp>
      <p:sp>
        <p:nvSpPr>
          <p:cNvPr id="3" name="Content Placeholder 2"/>
          <p:cNvSpPr>
            <a:spLocks noGrp="1"/>
          </p:cNvSpPr>
          <p:nvPr>
            <p:ph sz="quarter" idx="10"/>
          </p:nvPr>
        </p:nvSpPr>
        <p:spPr>
          <a:xfrm>
            <a:off x="457200" y="1512000"/>
            <a:ext cx="8229600" cy="4248000"/>
          </a:xfrm>
        </p:spPr>
        <p:txBody>
          <a:bodyPr/>
          <a:lstStyle/>
          <a:p>
            <a:r>
              <a:rPr lang="en-GB" dirty="0"/>
              <a:t>Organisation should use the SMART method and each KPI should fulfil all the criteria. For example, ‘Increase new paid customers on the website by 50% by the end of the third quarter of this financial year’.</a:t>
            </a:r>
          </a:p>
          <a:p>
            <a:r>
              <a:rPr lang="en-GB" b="1" dirty="0"/>
              <a:t>Organisation could ask questions such as: </a:t>
            </a:r>
          </a:p>
          <a:p>
            <a:pPr marL="558800" lvl="1" indent="-342900">
              <a:buFont typeface="Arial" panose="020B0604020202020204" pitchFamily="34" charset="0"/>
              <a:buChar char="•"/>
            </a:pPr>
            <a:r>
              <a:rPr lang="en-GB" dirty="0"/>
              <a:t>What is the organisations goals and vision? </a:t>
            </a:r>
          </a:p>
          <a:p>
            <a:pPr marL="558800" lvl="1" indent="-342900">
              <a:buFont typeface="Arial" panose="020B0604020202020204" pitchFamily="34" charset="0"/>
              <a:buChar char="•"/>
            </a:pPr>
            <a:r>
              <a:rPr lang="en-GB" dirty="0"/>
              <a:t>What’s is the organisations strategy for achieving the goals?</a:t>
            </a:r>
          </a:p>
          <a:p>
            <a:pPr marL="558800" lvl="1" indent="-342900">
              <a:buFont typeface="Arial" panose="020B0604020202020204" pitchFamily="34" charset="0"/>
              <a:buChar char="•"/>
            </a:pPr>
            <a:r>
              <a:rPr lang="en-GB" dirty="0"/>
              <a:t>How many metrics should the organisation have?</a:t>
            </a:r>
          </a:p>
          <a:p>
            <a:pPr marL="558800" lvl="1" indent="-342900">
              <a:buFont typeface="Arial" panose="020B0604020202020204" pitchFamily="34" charset="0"/>
              <a:buChar char="•"/>
            </a:pPr>
            <a:r>
              <a:rPr lang="en-GB" dirty="0"/>
              <a:t>What should be used as a baseline or benchmark?</a:t>
            </a:r>
          </a:p>
          <a:p>
            <a:pPr marL="558800" lvl="1" indent="-342900">
              <a:buFont typeface="Arial" panose="020B0604020202020204" pitchFamily="34" charset="0"/>
              <a:buChar char="•"/>
            </a:pPr>
            <a:r>
              <a:rPr lang="en-GB" dirty="0"/>
              <a:t>Which metrics will indicate that the organisation is successful in achieving their vision and strategy?</a:t>
            </a:r>
          </a:p>
          <a:p>
            <a:pPr marL="558800" lvl="1" indent="-342900">
              <a:buFont typeface="Arial" panose="020B0604020202020204" pitchFamily="34" charset="0"/>
              <a:buChar char="•"/>
            </a:pPr>
            <a:r>
              <a:rPr lang="en-GB" dirty="0"/>
              <a:t>What is the desired outcome?</a:t>
            </a:r>
          </a:p>
          <a:p>
            <a:pPr marL="0" lvl="1" indent="0">
              <a:buNone/>
            </a:pPr>
            <a:endParaRPr lang="en-US" dirty="0"/>
          </a:p>
          <a:p>
            <a:pPr marL="0" lvl="1" indent="0">
              <a:buNone/>
            </a:pPr>
            <a:endParaRPr lang="en-US" dirty="0"/>
          </a:p>
          <a:p>
            <a:pPr marL="0" lvl="1" indent="0">
              <a:buNone/>
            </a:pPr>
            <a:endParaRPr lang="en-US" dirty="0"/>
          </a:p>
          <a:p>
            <a:pPr marL="0" lvl="1" indent="0">
              <a:buNone/>
            </a:pPr>
            <a:r>
              <a:rPr lang="en-US" dirty="0"/>
              <a:t> </a:t>
            </a:r>
          </a:p>
          <a:p>
            <a:pPr marL="0" lvl="1" indent="0">
              <a:buNone/>
            </a:pPr>
            <a:endParaRPr lang="en-GB" dirty="0"/>
          </a:p>
        </p:txBody>
      </p:sp>
    </p:spTree>
    <p:extLst>
      <p:ext uri="{BB962C8B-B14F-4D97-AF65-F5344CB8AC3E}">
        <p14:creationId xmlns:p14="http://schemas.microsoft.com/office/powerpoint/2010/main" val="18913157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Different methods for measuring KPIs (1)</a:t>
            </a:r>
          </a:p>
        </p:txBody>
      </p:sp>
      <p:sp>
        <p:nvSpPr>
          <p:cNvPr id="3" name="Content Placeholder 2"/>
          <p:cNvSpPr>
            <a:spLocks noGrp="1"/>
          </p:cNvSpPr>
          <p:nvPr>
            <p:ph sz="quarter" idx="10"/>
          </p:nvPr>
        </p:nvSpPr>
        <p:spPr>
          <a:xfrm>
            <a:off x="457200" y="1512000"/>
            <a:ext cx="8229600" cy="4248000"/>
          </a:xfrm>
        </p:spPr>
        <p:txBody>
          <a:bodyPr/>
          <a:lstStyle/>
          <a:p>
            <a:r>
              <a:rPr lang="en-GB" dirty="0"/>
              <a:t>The organisation should choose KPIs that measure the appropriate activity for each area of the business. KPIs will be different across departments and business areas, for example the finance department would have different KPIs than the marketing department. </a:t>
            </a:r>
          </a:p>
          <a:p>
            <a:r>
              <a:rPr lang="en-GB" b="1" dirty="0"/>
              <a:t>Finance department KPIs could include: </a:t>
            </a:r>
            <a:r>
              <a:rPr lang="en-GB" dirty="0"/>
              <a:t>the time it takes to make supplier payments, invoice entry time, management accounts creation date, etc.</a:t>
            </a:r>
          </a:p>
          <a:p>
            <a:r>
              <a:rPr lang="en-GB" b="1" dirty="0"/>
              <a:t>Marketing department KPIs could include: </a:t>
            </a:r>
            <a:r>
              <a:rPr lang="en-GB" dirty="0"/>
              <a:t>the</a:t>
            </a:r>
            <a:r>
              <a:rPr lang="en-GB" b="1" dirty="0"/>
              <a:t> </a:t>
            </a:r>
            <a:r>
              <a:rPr lang="en-GB" dirty="0"/>
              <a:t>number of social media interactions per month, number of online sales conversions, how long customers stay on the website, click through rates from newsletters, etc.</a:t>
            </a:r>
            <a:endParaRPr lang="en-GB" b="1" dirty="0"/>
          </a:p>
          <a:p>
            <a:endParaRPr lang="en-GB" dirty="0"/>
          </a:p>
          <a:p>
            <a:pPr marL="0" lvl="1" indent="0">
              <a:buNone/>
            </a:pPr>
            <a:endParaRPr lang="en-US" dirty="0"/>
          </a:p>
          <a:p>
            <a:pPr marL="0" lvl="1" indent="0">
              <a:buNone/>
            </a:pPr>
            <a:endParaRPr lang="en-US" dirty="0"/>
          </a:p>
          <a:p>
            <a:pPr marL="0" lvl="1" indent="0">
              <a:buNone/>
            </a:pPr>
            <a:r>
              <a:rPr lang="en-US" dirty="0"/>
              <a:t> </a:t>
            </a:r>
          </a:p>
          <a:p>
            <a:pPr marL="0" lvl="1" indent="0">
              <a:buNone/>
            </a:pPr>
            <a:endParaRPr lang="en-GB" dirty="0"/>
          </a:p>
        </p:txBody>
      </p:sp>
    </p:spTree>
    <p:extLst>
      <p:ext uri="{BB962C8B-B14F-4D97-AF65-F5344CB8AC3E}">
        <p14:creationId xmlns:p14="http://schemas.microsoft.com/office/powerpoint/2010/main" val="4520659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Different methods for measuring KPIs (2)</a:t>
            </a:r>
          </a:p>
        </p:txBody>
      </p:sp>
      <p:sp>
        <p:nvSpPr>
          <p:cNvPr id="3" name="Content Placeholder 2"/>
          <p:cNvSpPr>
            <a:spLocks noGrp="1"/>
          </p:cNvSpPr>
          <p:nvPr>
            <p:ph sz="quarter" idx="10"/>
          </p:nvPr>
        </p:nvSpPr>
        <p:spPr>
          <a:xfrm>
            <a:off x="457200" y="1390588"/>
            <a:ext cx="8229600" cy="3213144"/>
          </a:xfrm>
        </p:spPr>
        <p:txBody>
          <a:bodyPr/>
          <a:lstStyle/>
          <a:p>
            <a:r>
              <a:rPr lang="en-GB" sz="1800" dirty="0"/>
              <a:t>For example, the net profit is a standard KPI to show an organisation’s financial performance. This can be calculated by total revenue minus total expenses, the higher the net profit would indicate the better the company is performing. This makes the KPI easy to calculate for the organisation. </a:t>
            </a:r>
          </a:p>
          <a:p>
            <a:r>
              <a:rPr lang="en-GB" sz="1800" dirty="0"/>
              <a:t>However, other KPIs are harder to calculate. For example, customer satisfaction KPI. This may require regular feedback surveys from customers (perhaps after every purchase). The organisation then has to decide an acceptable level of customer satisfaction as a baseline for the KPI. </a:t>
            </a:r>
            <a:endParaRPr lang="en-US" sz="1800" dirty="0"/>
          </a:p>
          <a:p>
            <a:pPr marL="0" lvl="1" indent="0">
              <a:buNone/>
            </a:pPr>
            <a:endParaRPr lang="en-US" dirty="0"/>
          </a:p>
          <a:p>
            <a:pPr marL="0" lvl="1" indent="0">
              <a:buNone/>
            </a:pPr>
            <a:endParaRPr lang="en-US" dirty="0"/>
          </a:p>
          <a:p>
            <a:pPr marL="0" lvl="1" indent="0">
              <a:buNone/>
            </a:pPr>
            <a:r>
              <a:rPr lang="en-US" dirty="0"/>
              <a:t> </a:t>
            </a:r>
          </a:p>
          <a:p>
            <a:pPr marL="0" lvl="1" indent="0">
              <a:buNone/>
            </a:pPr>
            <a:endParaRPr lang="en-GB" dirty="0"/>
          </a:p>
        </p:txBody>
      </p:sp>
      <p:pic>
        <p:nvPicPr>
          <p:cNvPr id="1028" name="Picture 4">
            <a:extLst>
              <a:ext uri="{FF2B5EF4-FFF2-40B4-BE49-F238E27FC236}">
                <a16:creationId xmlns:a16="http://schemas.microsoft.com/office/drawing/2014/main" id="{76E68FFB-974D-919D-9108-6FFEE6E45914}"/>
              </a:ext>
            </a:extLst>
          </p:cNvPr>
          <p:cNvPicPr>
            <a:picLocks noChangeAspect="1" noChangeArrowheads="1"/>
          </p:cNvPicPr>
          <p:nvPr/>
        </p:nvPicPr>
        <p:blipFill>
          <a:blip r:embed="rId3"/>
          <a:srcRect/>
          <a:stretch/>
        </p:blipFill>
        <p:spPr bwMode="auto">
          <a:xfrm>
            <a:off x="3203848" y="4194233"/>
            <a:ext cx="3168352" cy="15841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49129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How KPIs are set by organisations </a:t>
            </a:r>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GB" dirty="0"/>
              <a:t>Organisations can set KPIs by following these steps:</a:t>
            </a:r>
          </a:p>
          <a:p>
            <a:pPr marL="0" lvl="1" indent="0">
              <a:buNone/>
            </a:pPr>
            <a:r>
              <a:rPr lang="en-GB" b="1" dirty="0"/>
              <a:t>Step 1: </a:t>
            </a:r>
            <a:r>
              <a:rPr lang="en-GB" dirty="0"/>
              <a:t>Understand what a KPI or performance measure is and is not.</a:t>
            </a:r>
          </a:p>
          <a:p>
            <a:pPr marL="0" lvl="1" indent="0">
              <a:buNone/>
            </a:pPr>
            <a:r>
              <a:rPr lang="en-GB" b="1" dirty="0"/>
              <a:t>Step 2: </a:t>
            </a:r>
            <a:r>
              <a:rPr lang="en-GB" dirty="0"/>
              <a:t>Evaluate the existing KPIs and performance measures to decide which ones to keep or perhaps expand upon.</a:t>
            </a:r>
          </a:p>
          <a:p>
            <a:pPr marL="0" lvl="1" indent="0">
              <a:buNone/>
            </a:pPr>
            <a:r>
              <a:rPr lang="en-GB" b="1" dirty="0"/>
              <a:t>Step 3: </a:t>
            </a:r>
            <a:r>
              <a:rPr lang="en-GB" dirty="0"/>
              <a:t>Make sure the organisation goals are measurable before creating a performance measure.</a:t>
            </a:r>
          </a:p>
          <a:p>
            <a:pPr marL="0" lvl="1" indent="0">
              <a:buNone/>
            </a:pPr>
            <a:r>
              <a:rPr lang="en-GB" b="1" dirty="0"/>
              <a:t>Step 4</a:t>
            </a:r>
            <a:r>
              <a:rPr lang="en-GB" dirty="0"/>
              <a:t>: Don’t use brainstorming or other open forums to set KPIs. KPIs should be clearly set from the top of the organisation to avoid any conflict of interest.</a:t>
            </a:r>
          </a:p>
          <a:p>
            <a:pPr marL="0" lvl="1" indent="0">
              <a:buNone/>
            </a:pPr>
            <a:r>
              <a:rPr lang="en-GB" b="1" dirty="0"/>
              <a:t>Step 5: </a:t>
            </a:r>
            <a:r>
              <a:rPr lang="en-GB" dirty="0"/>
              <a:t>Ensure there is buy-in from the people who will support the KPI, </a:t>
            </a:r>
            <a:r>
              <a:rPr lang="en-GB" dirty="0" err="1"/>
              <a:t>ie</a:t>
            </a:r>
            <a:r>
              <a:rPr lang="en-GB" dirty="0"/>
              <a:t> staff.</a:t>
            </a:r>
            <a:endParaRPr lang="en-US" dirty="0"/>
          </a:p>
          <a:p>
            <a:pPr marL="0" lvl="1" indent="0">
              <a:buNone/>
            </a:pPr>
            <a:endParaRPr lang="en-US" dirty="0"/>
          </a:p>
          <a:p>
            <a:pPr marL="0" lvl="1" indent="0">
              <a:buNone/>
            </a:pPr>
            <a:r>
              <a:rPr lang="en-US" dirty="0"/>
              <a:t> </a:t>
            </a:r>
          </a:p>
          <a:p>
            <a:pPr marL="0" lvl="1" indent="0">
              <a:buNone/>
            </a:pPr>
            <a:endParaRPr lang="en-GB" dirty="0"/>
          </a:p>
        </p:txBody>
      </p:sp>
    </p:spTree>
    <p:extLst>
      <p:ext uri="{BB962C8B-B14F-4D97-AF65-F5344CB8AC3E}">
        <p14:creationId xmlns:p14="http://schemas.microsoft.com/office/powerpoint/2010/main" val="38434087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Measurement examples</a:t>
            </a:r>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GB" dirty="0"/>
              <a:t>This is an example of how an organisation might measure KPIs. The KPIs may be reviewed weekly or monthly with a clear target vs. actual against the KPI. </a:t>
            </a:r>
          </a:p>
          <a:p>
            <a:pPr marL="0" lvl="1" indent="0">
              <a:buNone/>
            </a:pPr>
            <a:endParaRPr lang="en-US" dirty="0"/>
          </a:p>
          <a:p>
            <a:pPr marL="0" lvl="1" indent="0">
              <a:buNone/>
            </a:pPr>
            <a:r>
              <a:rPr lang="en-US" dirty="0"/>
              <a:t> </a:t>
            </a:r>
          </a:p>
          <a:p>
            <a:pPr marL="0" lvl="1" indent="0">
              <a:buNone/>
            </a:pPr>
            <a:endParaRPr lang="en-GB" dirty="0"/>
          </a:p>
        </p:txBody>
      </p:sp>
      <p:graphicFrame>
        <p:nvGraphicFramePr>
          <p:cNvPr id="4" name="Table 4">
            <a:extLst>
              <a:ext uri="{FF2B5EF4-FFF2-40B4-BE49-F238E27FC236}">
                <a16:creationId xmlns:a16="http://schemas.microsoft.com/office/drawing/2014/main" id="{02ADE3EA-2528-6D4E-94AE-B40167AB2FD0}"/>
              </a:ext>
            </a:extLst>
          </p:cNvPr>
          <p:cNvGraphicFramePr>
            <a:graphicFrameLocks noGrp="1"/>
          </p:cNvGraphicFramePr>
          <p:nvPr>
            <p:extLst>
              <p:ext uri="{D42A27DB-BD31-4B8C-83A1-F6EECF244321}">
                <p14:modId xmlns:p14="http://schemas.microsoft.com/office/powerpoint/2010/main" val="363353686"/>
              </p:ext>
            </p:extLst>
          </p:nvPr>
        </p:nvGraphicFramePr>
        <p:xfrm>
          <a:off x="457200" y="2636912"/>
          <a:ext cx="7859216" cy="2958491"/>
        </p:xfrm>
        <a:graphic>
          <a:graphicData uri="http://schemas.openxmlformats.org/drawingml/2006/table">
            <a:tbl>
              <a:tblPr firstRow="1" bandRow="1">
                <a:tableStyleId>{93296810-A885-4BE3-A3E7-6D5BEEA58F35}</a:tableStyleId>
              </a:tblPr>
              <a:tblGrid>
                <a:gridCol w="2242592">
                  <a:extLst>
                    <a:ext uri="{9D8B030D-6E8A-4147-A177-3AD203B41FA5}">
                      <a16:colId xmlns:a16="http://schemas.microsoft.com/office/drawing/2014/main" val="1080012761"/>
                    </a:ext>
                  </a:extLst>
                </a:gridCol>
                <a:gridCol w="1687016">
                  <a:extLst>
                    <a:ext uri="{9D8B030D-6E8A-4147-A177-3AD203B41FA5}">
                      <a16:colId xmlns:a16="http://schemas.microsoft.com/office/drawing/2014/main" val="2045696826"/>
                    </a:ext>
                  </a:extLst>
                </a:gridCol>
                <a:gridCol w="1964804">
                  <a:extLst>
                    <a:ext uri="{9D8B030D-6E8A-4147-A177-3AD203B41FA5}">
                      <a16:colId xmlns:a16="http://schemas.microsoft.com/office/drawing/2014/main" val="1185685132"/>
                    </a:ext>
                  </a:extLst>
                </a:gridCol>
                <a:gridCol w="1964804">
                  <a:extLst>
                    <a:ext uri="{9D8B030D-6E8A-4147-A177-3AD203B41FA5}">
                      <a16:colId xmlns:a16="http://schemas.microsoft.com/office/drawing/2014/main" val="1839299642"/>
                    </a:ext>
                  </a:extLst>
                </a:gridCol>
              </a:tblGrid>
              <a:tr h="304161">
                <a:tc>
                  <a:txBody>
                    <a:bodyPr/>
                    <a:lstStyle/>
                    <a:p>
                      <a:r>
                        <a:rPr lang="en-US" dirty="0"/>
                        <a:t>KPI</a:t>
                      </a:r>
                    </a:p>
                  </a:txBody>
                  <a:tcPr/>
                </a:tc>
                <a:tc>
                  <a:txBody>
                    <a:bodyPr/>
                    <a:lstStyle/>
                    <a:p>
                      <a:r>
                        <a:rPr lang="en-US" dirty="0"/>
                        <a:t>Target</a:t>
                      </a:r>
                    </a:p>
                  </a:txBody>
                  <a:tcPr/>
                </a:tc>
                <a:tc>
                  <a:txBody>
                    <a:bodyPr/>
                    <a:lstStyle/>
                    <a:p>
                      <a:r>
                        <a:rPr lang="en-US" dirty="0"/>
                        <a:t>Actual</a:t>
                      </a:r>
                    </a:p>
                  </a:txBody>
                  <a:tcPr/>
                </a:tc>
                <a:tc>
                  <a:txBody>
                    <a:bodyPr/>
                    <a:lstStyle/>
                    <a:p>
                      <a:r>
                        <a:rPr lang="en-US" dirty="0"/>
                        <a:t>Variance</a:t>
                      </a:r>
                    </a:p>
                  </a:txBody>
                  <a:tcPr/>
                </a:tc>
                <a:extLst>
                  <a:ext uri="{0D108BD9-81ED-4DB2-BD59-A6C34878D82A}">
                    <a16:rowId xmlns:a16="http://schemas.microsoft.com/office/drawing/2014/main" val="1884203468"/>
                  </a:ext>
                </a:extLst>
              </a:tr>
              <a:tr h="988524">
                <a:tc>
                  <a:txBody>
                    <a:bodyPr/>
                    <a:lstStyle/>
                    <a:p>
                      <a:r>
                        <a:rPr lang="en-US" i="0" dirty="0"/>
                        <a:t>Ensure customer satisfaction level is above 70% each month</a:t>
                      </a:r>
                    </a:p>
                  </a:txBody>
                  <a:tcPr/>
                </a:tc>
                <a:tc>
                  <a:txBody>
                    <a:bodyPr/>
                    <a:lstStyle/>
                    <a:p>
                      <a:r>
                        <a:rPr lang="en-US" dirty="0"/>
                        <a:t>70%</a:t>
                      </a:r>
                    </a:p>
                  </a:txBody>
                  <a:tcPr/>
                </a:tc>
                <a:tc>
                  <a:txBody>
                    <a:bodyPr/>
                    <a:lstStyle/>
                    <a:p>
                      <a:r>
                        <a:rPr lang="en-US" dirty="0"/>
                        <a:t>50%</a:t>
                      </a:r>
                    </a:p>
                  </a:txBody>
                  <a:tcPr/>
                </a:tc>
                <a:tc>
                  <a:txBody>
                    <a:bodyPr/>
                    <a:lstStyle/>
                    <a:p>
                      <a:r>
                        <a:rPr lang="en-US" dirty="0"/>
                        <a:t>-10%</a:t>
                      </a:r>
                    </a:p>
                  </a:txBody>
                  <a:tcPr/>
                </a:tc>
                <a:extLst>
                  <a:ext uri="{0D108BD9-81ED-4DB2-BD59-A6C34878D82A}">
                    <a16:rowId xmlns:a16="http://schemas.microsoft.com/office/drawing/2014/main" val="3972669287"/>
                  </a:ext>
                </a:extLst>
              </a:tr>
              <a:tr h="1404011">
                <a:tc>
                  <a:txBody>
                    <a:bodyPr/>
                    <a:lstStyle/>
                    <a:p>
                      <a:r>
                        <a:rPr lang="en-US" i="0" dirty="0"/>
                        <a:t>Increase new online sales customers by 25% each month </a:t>
                      </a:r>
                    </a:p>
                  </a:txBody>
                  <a:tcPr/>
                </a:tc>
                <a:tc>
                  <a:txBody>
                    <a:bodyPr/>
                    <a:lstStyle/>
                    <a:p>
                      <a:r>
                        <a:rPr lang="en-US" dirty="0"/>
                        <a:t>25%</a:t>
                      </a:r>
                    </a:p>
                  </a:txBody>
                  <a:tcPr/>
                </a:tc>
                <a:tc>
                  <a:txBody>
                    <a:bodyPr/>
                    <a:lstStyle/>
                    <a:p>
                      <a:r>
                        <a:rPr lang="en-US" dirty="0"/>
                        <a:t>30%</a:t>
                      </a:r>
                    </a:p>
                  </a:txBody>
                  <a:tcPr/>
                </a:tc>
                <a:tc>
                  <a:txBody>
                    <a:bodyPr/>
                    <a:lstStyle/>
                    <a:p>
                      <a:r>
                        <a:rPr lang="en-US" dirty="0"/>
                        <a:t>+5%</a:t>
                      </a:r>
                    </a:p>
                  </a:txBody>
                  <a:tcPr/>
                </a:tc>
                <a:extLst>
                  <a:ext uri="{0D108BD9-81ED-4DB2-BD59-A6C34878D82A}">
                    <a16:rowId xmlns:a16="http://schemas.microsoft.com/office/drawing/2014/main" val="1291883780"/>
                  </a:ext>
                </a:extLst>
              </a:tr>
            </a:tbl>
          </a:graphicData>
        </a:graphic>
      </p:graphicFrame>
    </p:spTree>
    <p:extLst>
      <p:ext uri="{BB962C8B-B14F-4D97-AF65-F5344CB8AC3E}">
        <p14:creationId xmlns:p14="http://schemas.microsoft.com/office/powerpoint/2010/main" val="21463536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23BDF41C9304D4CA903C9532BEA73C8" ma:contentTypeVersion="4" ma:contentTypeDescription="Create a new document." ma:contentTypeScope="" ma:versionID="ac1a4d6483cdd66125f4f9d4870733d5">
  <xsd:schema xmlns:xsd="http://www.w3.org/2001/XMLSchema" xmlns:xs="http://www.w3.org/2001/XMLSchema" xmlns:p="http://schemas.microsoft.com/office/2006/metadata/properties" xmlns:ns2="aa3a73d2-92de-4e5d-b02b-ecdd82cbb515" targetNamespace="http://schemas.microsoft.com/office/2006/metadata/properties" ma:root="true" ma:fieldsID="f7620a3e6e70d1af3c6630977b08b4a6" ns2:_="">
    <xsd:import namespace="aa3a73d2-92de-4e5d-b02b-ecdd82cbb51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3a73d2-92de-4e5d-b02b-ecdd82cbb51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14152545-229B-45F5-9967-9E1FBEBE4A3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3a73d2-92de-4e5d-b02b-ecdd82cbb5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2931</TotalTime>
  <Words>864</Words>
  <Application>Microsoft Office PowerPoint</Application>
  <PresentationFormat>On-screen Show (4:3)</PresentationFormat>
  <Paragraphs>95</Paragraphs>
  <Slides>10</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Lucida Grande</vt:lpstr>
      <vt:lpstr>Times New Roman</vt:lpstr>
      <vt:lpstr>Default Design</vt:lpstr>
      <vt:lpstr>PowerPoint 6: Measuring key performance indicators (KPIs)</vt:lpstr>
      <vt:lpstr>Learning objectives</vt:lpstr>
      <vt:lpstr>Different methods for measuring KPIs (1)</vt:lpstr>
      <vt:lpstr>Different methods for measuring KPIs (2)</vt:lpstr>
      <vt:lpstr>Different methods for measuring KPIs (3)</vt:lpstr>
      <vt:lpstr>Different methods for measuring KPIs (1)</vt:lpstr>
      <vt:lpstr>Different methods for measuring KPIs (2)</vt:lpstr>
      <vt:lpstr>How KPIs are set by organisations </vt:lpstr>
      <vt:lpstr>Measurement examples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202</cp:revision>
  <dcterms:created xsi:type="dcterms:W3CDTF">2013-05-28T00:38:54Z</dcterms:created>
  <dcterms:modified xsi:type="dcterms:W3CDTF">2022-08-10T12:48:18Z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0x010100A23BDF41C9304D4CA903C9532BEA73C8</vt:lpwstr>
  </property>
</Properties>
</file>