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31" r:id="rId6"/>
    <p:sldId id="341" r:id="rId7"/>
    <p:sldId id="343" r:id="rId8"/>
    <p:sldId id="342" r:id="rId9"/>
    <p:sldId id="344" r:id="rId10"/>
    <p:sldId id="333" r:id="rId11"/>
    <p:sldId id="345"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5D1382-2ECB-4AF4-ADB4-CA6CF36180BB}" v="2" dt="2022-08-03T12:09:02.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30"/>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E5D1382-2ECB-4AF4-ADB4-CA6CF36180BB}"/>
    <pc:docChg chg="modSld modMainMaster">
      <pc:chgData name="Eve Thould" userId="38451c84653f422f" providerId="LiveId" clId="{FE5D1382-2ECB-4AF4-ADB4-CA6CF36180BB}" dt="2022-08-04T15:04:34.918" v="55" actId="20577"/>
      <pc:docMkLst>
        <pc:docMk/>
      </pc:docMkLst>
      <pc:sldChg chg="modSp mod">
        <pc:chgData name="Eve Thould" userId="38451c84653f422f" providerId="LiveId" clId="{FE5D1382-2ECB-4AF4-ADB4-CA6CF36180BB}" dt="2022-08-03T15:01:27.594" v="45" actId="20577"/>
        <pc:sldMkLst>
          <pc:docMk/>
          <pc:sldMk cId="0" sldId="256"/>
        </pc:sldMkLst>
        <pc:spChg chg="mod">
          <ac:chgData name="Eve Thould" userId="38451c84653f422f" providerId="LiveId" clId="{FE5D1382-2ECB-4AF4-ADB4-CA6CF36180BB}" dt="2022-08-03T15:01:27.594" v="45" actId="20577"/>
          <ac:spMkLst>
            <pc:docMk/>
            <pc:sldMk cId="0" sldId="256"/>
            <ac:spMk id="2053" creationId="{00000000-0000-0000-0000-000000000000}"/>
          </ac:spMkLst>
        </pc:spChg>
        <pc:spChg chg="mod">
          <ac:chgData name="Eve Thould" userId="38451c84653f422f" providerId="LiveId" clId="{FE5D1382-2ECB-4AF4-ADB4-CA6CF36180BB}" dt="2022-08-03T12:24:59.468" v="8" actId="20577"/>
          <ac:spMkLst>
            <pc:docMk/>
            <pc:sldMk cId="0" sldId="256"/>
            <ac:spMk id="2054" creationId="{00000000-0000-0000-0000-000000000000}"/>
          </ac:spMkLst>
        </pc:spChg>
      </pc:sldChg>
      <pc:sldChg chg="modSp mod">
        <pc:chgData name="Eve Thould" userId="38451c84653f422f" providerId="LiveId" clId="{FE5D1382-2ECB-4AF4-ADB4-CA6CF36180BB}" dt="2022-08-04T15:04:34.918" v="55" actId="20577"/>
        <pc:sldMkLst>
          <pc:docMk/>
          <pc:sldMk cId="0" sldId="331"/>
        </pc:sldMkLst>
        <pc:spChg chg="mod">
          <ac:chgData name="Eve Thould" userId="38451c84653f422f" providerId="LiveId" clId="{FE5D1382-2ECB-4AF4-ADB4-CA6CF36180BB}" dt="2022-08-04T15:04:34.918" v="55" actId="20577"/>
          <ac:spMkLst>
            <pc:docMk/>
            <pc:sldMk cId="0" sldId="331"/>
            <ac:spMk id="3" creationId="{00000000-0000-0000-0000-000000000000}"/>
          </ac:spMkLst>
        </pc:spChg>
      </pc:sldChg>
      <pc:sldChg chg="modNotesTx">
        <pc:chgData name="Eve Thould" userId="38451c84653f422f" providerId="LiveId" clId="{FE5D1382-2ECB-4AF4-ADB4-CA6CF36180BB}" dt="2022-08-03T12:09:52.408" v="7" actId="20577"/>
        <pc:sldMkLst>
          <pc:docMk/>
          <pc:sldMk cId="2566656462" sldId="341"/>
        </pc:sldMkLst>
      </pc:sldChg>
      <pc:sldChg chg="modNotesTx">
        <pc:chgData name="Eve Thould" userId="38451c84653f422f" providerId="LiveId" clId="{FE5D1382-2ECB-4AF4-ADB4-CA6CF36180BB}" dt="2022-08-03T12:09:43.837" v="5" actId="20577"/>
        <pc:sldMkLst>
          <pc:docMk/>
          <pc:sldMk cId="1828142626" sldId="342"/>
        </pc:sldMkLst>
      </pc:sldChg>
      <pc:sldChg chg="modSp modNotesTx">
        <pc:chgData name="Eve Thould" userId="38451c84653f422f" providerId="LiveId" clId="{FE5D1382-2ECB-4AF4-ADB4-CA6CF36180BB}" dt="2022-08-03T12:09:50.256" v="6" actId="20577"/>
        <pc:sldMkLst>
          <pc:docMk/>
          <pc:sldMk cId="1469527858" sldId="343"/>
        </pc:sldMkLst>
        <pc:picChg chg="mod">
          <ac:chgData name="Eve Thould" userId="38451c84653f422f" providerId="LiveId" clId="{FE5D1382-2ECB-4AF4-ADB4-CA6CF36180BB}" dt="2022-08-03T12:08:17.566" v="4" actId="14100"/>
          <ac:picMkLst>
            <pc:docMk/>
            <pc:sldMk cId="1469527858" sldId="343"/>
            <ac:picMk id="2050" creationId="{5F1D578F-BCC4-614C-AF86-E4F55DB5FF49}"/>
          </ac:picMkLst>
        </pc:picChg>
      </pc:sldChg>
      <pc:sldMasterChg chg="modSp mod">
        <pc:chgData name="Eve Thould" userId="38451c84653f422f" providerId="LiveId" clId="{FE5D1382-2ECB-4AF4-ADB4-CA6CF36180BB}" dt="2022-08-03T12:27:56.995" v="11" actId="20577"/>
        <pc:sldMasterMkLst>
          <pc:docMk/>
          <pc:sldMasterMk cId="0" sldId="2147483651"/>
        </pc:sldMasterMkLst>
        <pc:spChg chg="mod">
          <ac:chgData name="Eve Thould" userId="38451c84653f422f" providerId="LiveId" clId="{FE5D1382-2ECB-4AF4-ADB4-CA6CF36180BB}" dt="2022-08-03T12:27:56.995" v="1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the terms policy and Procedure and where they have seen these terms before including any relevant experience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7625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92314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What other types of policies and procedures could exist in a business?</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other types of policies and procedures that could exist perhaps within an educational setting that they may have come across before.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policies and procedures by providing additional examples.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6106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9</a:t>
            </a:r>
            <a:endParaRPr lang="en-US" sz="900" baseline="0" dirty="0">
              <a:ea typeface="Arial" pitchFamily="-105" charset="0"/>
              <a:cs typeface="Arial" pitchFamily="-105" charset="0"/>
            </a:endParaRP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3C08EC82-E0A3-9531-3611-90451E85400F}"/>
              </a:ext>
            </a:extLst>
          </p:cNvPr>
          <p:cNvPicPr>
            <a:picLocks noChangeAspect="1"/>
          </p:cNvPicPr>
          <p:nvPr userDrawn="1"/>
        </p:nvPicPr>
        <p:blipFill>
          <a:blip r:embed="rId4"/>
          <a:stretch>
            <a:fillRect/>
          </a:stretch>
        </p:blipFill>
        <p:spPr>
          <a:xfrm>
            <a:off x="8167114" y="593856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t>
            </a:r>
            <a:r>
              <a:rPr lang="en-GB" sz="2400" b="1"/>
              <a:t>and procedures</a:t>
            </a:r>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a:t>
            </a:r>
            <a:r>
              <a:rPr lang="en-GB" dirty="0"/>
              <a:t>Types of policies </a:t>
            </a:r>
            <a:r>
              <a:rPr lang="en-GB"/>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difference between an organisation’s policy and procedures</a:t>
            </a:r>
          </a:p>
          <a:p>
            <a:pPr lvl="1"/>
            <a:r>
              <a:rPr lang="en-GB" dirty="0">
                <a:ea typeface="ＭＳ Ｐゴシック" pitchFamily="-105" charset="-128"/>
                <a:cs typeface="ＭＳ Ｐゴシック" pitchFamily="-105" charset="-128"/>
              </a:rPr>
              <a:t>evaluate the types of policies and procedures in </a:t>
            </a:r>
            <a:r>
              <a:rPr lang="en-GB">
                <a:ea typeface="ＭＳ Ｐゴシック" pitchFamily="-105" charset="-128"/>
                <a:cs typeface="ＭＳ Ｐゴシック" pitchFamily="-105" charset="-128"/>
              </a:rPr>
              <a:t>an organisation</a:t>
            </a:r>
            <a:endParaRPr lang="en-GB" dirty="0">
              <a:ea typeface="ＭＳ Ｐゴシック" pitchFamily="-105" charset="-128"/>
              <a:cs typeface="ＭＳ Ｐゴシック" pitchFamily="-105" charset="-128"/>
            </a:endParaRPr>
          </a:p>
          <a:p>
            <a:pPr lvl="1"/>
            <a:r>
              <a:rPr lang="en-GB" dirty="0"/>
              <a:t>identify the features and characteristics of policies and procedures.</a:t>
            </a:r>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 and procedure</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It is important to understand the difference between a </a:t>
            </a:r>
            <a:r>
              <a:rPr lang="en-US" b="1" dirty="0"/>
              <a:t>policy</a:t>
            </a:r>
            <a:r>
              <a:rPr lang="en-US" dirty="0"/>
              <a:t> and a </a:t>
            </a:r>
            <a:r>
              <a:rPr lang="en-US" b="1" dirty="0"/>
              <a:t>procedure</a:t>
            </a:r>
            <a:r>
              <a:rPr lang="en-US" dirty="0"/>
              <a:t> in business. Both documents ensure a business is consistent to a given approach to decisions. </a:t>
            </a:r>
          </a:p>
          <a:p>
            <a:pPr marL="0" lvl="1" indent="0">
              <a:buNone/>
            </a:pPr>
            <a:r>
              <a:rPr lang="en-US" b="1" dirty="0"/>
              <a:t>Policies</a:t>
            </a:r>
            <a:r>
              <a:rPr lang="en-US" dirty="0"/>
              <a:t> set out the ‘why’ behind business actions and list the terms and conditions which direct the business to make a decision. </a:t>
            </a:r>
          </a:p>
          <a:p>
            <a:pPr marL="0" lvl="1" indent="0">
              <a:buNone/>
            </a:pPr>
            <a:r>
              <a:rPr lang="en-US" b="1" dirty="0"/>
              <a:t>Procedures</a:t>
            </a:r>
            <a:r>
              <a:rPr lang="en-US" dirty="0"/>
              <a:t> set out the sequential steps to take explaining the ‘how’ in terms of acting upon the decision/when directing people for an activity. </a:t>
            </a:r>
          </a:p>
        </p:txBody>
      </p:sp>
      <p:pic>
        <p:nvPicPr>
          <p:cNvPr id="2052" name="Picture 4">
            <a:extLst>
              <a:ext uri="{FF2B5EF4-FFF2-40B4-BE49-F238E27FC236}">
                <a16:creationId xmlns:a16="http://schemas.microsoft.com/office/drawing/2014/main" id="{428706E3-6F2D-6D4C-981E-FE804A32D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5156" y="1512000"/>
            <a:ext cx="3041644" cy="3933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a:t>
            </a:r>
          </a:p>
        </p:txBody>
      </p:sp>
      <p:sp>
        <p:nvSpPr>
          <p:cNvPr id="3" name="Content Placeholder 2"/>
          <p:cNvSpPr>
            <a:spLocks noGrp="1"/>
          </p:cNvSpPr>
          <p:nvPr>
            <p:ph sz="quarter" idx="10"/>
          </p:nvPr>
        </p:nvSpPr>
        <p:spPr>
          <a:xfrm>
            <a:off x="457200" y="1512000"/>
            <a:ext cx="4762872" cy="4248000"/>
          </a:xfrm>
        </p:spPr>
        <p:txBody>
          <a:bodyPr/>
          <a:lstStyle/>
          <a:p>
            <a:r>
              <a:rPr lang="en-US" dirty="0">
                <a:ea typeface="ＭＳ Ｐゴシック" pitchFamily="-105" charset="-128"/>
                <a:cs typeface="ＭＳ Ｐゴシック" pitchFamily="-105" charset="-128"/>
              </a:rPr>
              <a:t>A policy document will contain: </a:t>
            </a:r>
          </a:p>
          <a:p>
            <a:pPr lvl="1"/>
            <a:r>
              <a:rPr lang="en-GB" dirty="0"/>
              <a:t>version tracking </a:t>
            </a:r>
          </a:p>
          <a:p>
            <a:pPr lvl="1"/>
            <a:r>
              <a:rPr lang="en-GB" dirty="0"/>
              <a:t>approval date  </a:t>
            </a:r>
          </a:p>
          <a:p>
            <a:pPr lvl="1"/>
            <a:r>
              <a:rPr lang="en-GB" dirty="0"/>
              <a:t>background </a:t>
            </a:r>
          </a:p>
          <a:p>
            <a:pPr lvl="1"/>
            <a:r>
              <a:rPr lang="en-GB" dirty="0"/>
              <a:t>purpose </a:t>
            </a:r>
          </a:p>
          <a:p>
            <a:pPr lvl="1"/>
            <a:r>
              <a:rPr lang="en-GB" dirty="0">
                <a:ea typeface="ＭＳ Ｐゴシック" pitchFamily="-105" charset="-128"/>
                <a:cs typeface="ＭＳ Ｐゴシック" pitchFamily="-105" charset="-128"/>
              </a:rPr>
              <a:t>scope </a:t>
            </a:r>
          </a:p>
          <a:p>
            <a:pPr lvl="1"/>
            <a:r>
              <a:rPr lang="en-GB" dirty="0">
                <a:ea typeface="ＭＳ Ｐゴシック" pitchFamily="-105" charset="-128"/>
                <a:cs typeface="ＭＳ Ｐゴシック" pitchFamily="-105" charset="-128"/>
              </a:rPr>
              <a:t>aims and objectives</a:t>
            </a:r>
          </a:p>
          <a:p>
            <a:pPr lvl="1"/>
            <a:r>
              <a:rPr lang="en-GB" dirty="0">
                <a:ea typeface="ＭＳ Ｐゴシック" pitchFamily="-105" charset="-128"/>
                <a:cs typeface="ＭＳ Ｐゴシック" pitchFamily="-105" charset="-128"/>
              </a:rPr>
              <a:t>related policies  </a:t>
            </a:r>
          </a:p>
          <a:p>
            <a:pPr lvl="1"/>
            <a:r>
              <a:rPr lang="en-GB" dirty="0">
                <a:ea typeface="ＭＳ Ｐゴシック" pitchFamily="-105" charset="-128"/>
                <a:cs typeface="ＭＳ Ｐゴシック" pitchFamily="-105" charset="-128"/>
              </a:rPr>
              <a:t>review dates. </a:t>
            </a:r>
          </a:p>
          <a:p>
            <a:pPr lvl="1"/>
            <a:endParaRPr lang="en-GB"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5F1D578F-BCC4-614C-AF86-E4F55DB5FF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060848"/>
            <a:ext cx="4393134" cy="2925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527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Procedure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procedure document will contain: </a:t>
            </a:r>
          </a:p>
          <a:p>
            <a:pPr lvl="1"/>
            <a:r>
              <a:rPr lang="en-GB" dirty="0"/>
              <a:t>title of the procedure </a:t>
            </a:r>
          </a:p>
          <a:p>
            <a:pPr lvl="1"/>
            <a:r>
              <a:rPr lang="en-GB" dirty="0">
                <a:ea typeface="ＭＳ Ｐゴシック" pitchFamily="-105" charset="-128"/>
                <a:cs typeface="ＭＳ Ｐゴシック" pitchFamily="-105" charset="-128"/>
              </a:rPr>
              <a:t>department responsible  </a:t>
            </a:r>
          </a:p>
          <a:p>
            <a:pPr lvl="1"/>
            <a:r>
              <a:rPr lang="en-GB" dirty="0">
                <a:ea typeface="ＭＳ Ｐゴシック" pitchFamily="-105" charset="-128"/>
                <a:cs typeface="ＭＳ Ｐゴシック" pitchFamily="-105" charset="-128"/>
              </a:rPr>
              <a:t>approval details </a:t>
            </a:r>
          </a:p>
          <a:p>
            <a:pPr lvl="1"/>
            <a:r>
              <a:rPr lang="en-GB" dirty="0">
                <a:ea typeface="ＭＳ Ｐゴシック" pitchFamily="-105" charset="-128"/>
                <a:cs typeface="ＭＳ Ｐゴシック" pitchFamily="-105" charset="-128"/>
              </a:rPr>
              <a:t>purpose of the procedure </a:t>
            </a:r>
          </a:p>
          <a:p>
            <a:pPr lvl="1"/>
            <a:r>
              <a:rPr lang="en-GB" dirty="0">
                <a:ea typeface="ＭＳ Ｐゴシック" pitchFamily="-105" charset="-128"/>
                <a:cs typeface="ＭＳ Ｐゴシック" pitchFamily="-105" charset="-128"/>
              </a:rPr>
              <a:t>definitions </a:t>
            </a:r>
          </a:p>
          <a:p>
            <a:pPr lvl="1"/>
            <a:r>
              <a:rPr lang="en-GB" dirty="0">
                <a:ea typeface="ＭＳ Ｐゴシック" pitchFamily="-105" charset="-128"/>
                <a:cs typeface="ＭＳ Ｐゴシック" pitchFamily="-105" charset="-128"/>
              </a:rPr>
              <a:t>procedure (step-by-step detail)</a:t>
            </a:r>
          </a:p>
          <a:p>
            <a:pPr lvl="1"/>
            <a:r>
              <a:rPr lang="en-GB" dirty="0">
                <a:ea typeface="ＭＳ Ｐゴシック" pitchFamily="-105" charset="-128"/>
                <a:cs typeface="ＭＳ Ｐゴシック" pitchFamily="-105" charset="-128"/>
              </a:rPr>
              <a:t>flowchart (visually showing the procedures steps).</a:t>
            </a:r>
          </a:p>
          <a:p>
            <a:pPr lvl="1"/>
            <a:endParaRPr lang="en-US" dirty="0"/>
          </a:p>
        </p:txBody>
      </p:sp>
      <p:pic>
        <p:nvPicPr>
          <p:cNvPr id="4098" name="Picture 2" descr="Business process and workflow automation with flowchart. Hand holding wooden cube block arranging processing management  process map stock pictures, royalty-free photos &amp; images">
            <a:extLst>
              <a:ext uri="{FF2B5EF4-FFF2-40B4-BE49-F238E27FC236}">
                <a16:creationId xmlns:a16="http://schemas.microsoft.com/office/drawing/2014/main" id="{0E131B79-ABF7-EC4F-B27B-5A6E79966D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0971" y="1988840"/>
            <a:ext cx="4785565" cy="191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142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businesses will differ in the range of policies and procedures they will have, although businesses should as a minimum have standard legal policies and procedures such as health and safety in the workplace and equality. These should be in place to protect the business, its staff and its visitors/customers. </a:t>
            </a:r>
          </a:p>
          <a:p>
            <a:r>
              <a:rPr lang="en-US" dirty="0">
                <a:ea typeface="ＭＳ Ｐゴシック" pitchFamily="-105" charset="-128"/>
                <a:cs typeface="ＭＳ Ｐゴシック" pitchFamily="-105" charset="-128"/>
              </a:rPr>
              <a:t>Other types of policies and procedures will depend on the nature of the business, for example a healthcare business will have different policies and procedures than a manufacturing business. </a:t>
            </a:r>
            <a:endParaRPr lang="en-US" b="1"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57384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policies and procedures </a:t>
            </a:r>
          </a:p>
        </p:txBody>
      </p:sp>
      <p:sp>
        <p:nvSpPr>
          <p:cNvPr id="3" name="Content Placeholder 2"/>
          <p:cNvSpPr>
            <a:spLocks noGrp="1"/>
          </p:cNvSpPr>
          <p:nvPr>
            <p:ph sz="quarter" idx="10"/>
          </p:nvPr>
        </p:nvSpPr>
        <p:spPr/>
        <p:txBody>
          <a:bodyPr/>
          <a:lstStyle/>
          <a:p>
            <a:r>
              <a:rPr lang="en-GB" dirty="0"/>
              <a:t>These are some examples of policies and procedures that may exist: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42709113"/>
              </p:ext>
            </p:extLst>
          </p:nvPr>
        </p:nvGraphicFramePr>
        <p:xfrm>
          <a:off x="457200" y="1990640"/>
          <a:ext cx="5334000" cy="3810968"/>
        </p:xfrm>
        <a:graphic>
          <a:graphicData uri="http://schemas.openxmlformats.org/drawingml/2006/table">
            <a:tbl>
              <a:tblPr firstRow="1" bandRow="1">
                <a:tableStyleId>{5A111915-BE36-4E01-A7E5-04B1672EAD32}</a:tableStyleId>
              </a:tblPr>
              <a:tblGrid>
                <a:gridCol w="27432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tblGrid>
              <a:tr h="149860">
                <a:tc>
                  <a:txBody>
                    <a:bodyPr/>
                    <a:lstStyle/>
                    <a:p>
                      <a:pPr lvl="0">
                        <a:lnSpc>
                          <a:spcPts val="2000"/>
                        </a:lnSpc>
                      </a:pPr>
                      <a:r>
                        <a:rPr lang="en-US" sz="1800" dirty="0">
                          <a:solidFill>
                            <a:srgbClr val="000000"/>
                          </a:solidFill>
                        </a:rPr>
                        <a:t>Policies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Procedures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lvl="0" algn="l">
                        <a:lnSpc>
                          <a:spcPts val="2000"/>
                        </a:lnSpc>
                      </a:pPr>
                      <a:r>
                        <a:rPr lang="en-US" sz="1800" dirty="0"/>
                        <a:t>Code of conduct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Complaints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lvl="0" algn="l">
                        <a:lnSpc>
                          <a:spcPts val="2000"/>
                        </a:lnSpc>
                      </a:pPr>
                      <a:r>
                        <a:rPr lang="en-US" sz="1800" dirty="0"/>
                        <a:t>Health and safety</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Onboarding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lvl="0" algn="l">
                        <a:lnSpc>
                          <a:spcPts val="2000"/>
                        </a:lnSpc>
                      </a:pPr>
                      <a:r>
                        <a:rPr lang="en-US" sz="1800" dirty="0"/>
                        <a:t>Diversity and inclusion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Offboarding</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412448">
                <a:tc>
                  <a:txBody>
                    <a:bodyPr/>
                    <a:lstStyle/>
                    <a:p>
                      <a:pPr lvl="0" algn="l">
                        <a:lnSpc>
                          <a:spcPts val="2000"/>
                        </a:lnSpc>
                      </a:pPr>
                      <a:r>
                        <a:rPr lang="en-US" sz="1800" dirty="0"/>
                        <a:t>Internet and email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Evacuation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lvl="0" algn="l">
                        <a:lnSpc>
                          <a:spcPts val="2000"/>
                        </a:lnSpc>
                      </a:pPr>
                      <a:r>
                        <a:rPr lang="en-US" sz="1800" dirty="0"/>
                        <a:t>Social media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Sales order processing (SOP)</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lvl="0" algn="l">
                        <a:lnSpc>
                          <a:spcPts val="2000"/>
                        </a:lnSpc>
                      </a:pPr>
                      <a:r>
                        <a:rPr lang="en-US" sz="1800" dirty="0"/>
                        <a:t>Recruitment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Billing and payment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pPr lvl="0" algn="l">
                        <a:lnSpc>
                          <a:spcPts val="2000"/>
                        </a:lnSpc>
                      </a:pPr>
                      <a:r>
                        <a:rPr lang="en-US" sz="1800" dirty="0"/>
                        <a:t>Anti-discrimination and harassment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ICT password management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pPr lvl="0" algn="l">
                        <a:lnSpc>
                          <a:spcPts val="2000"/>
                        </a:lnSpc>
                      </a:pPr>
                      <a:r>
                        <a:rPr lang="en-US" sz="1800" dirty="0"/>
                        <a:t>Disciplinary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Business continuity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latin typeface="+mj-lt"/>
              </a:rPr>
              <a:t>Features</a:t>
            </a:r>
            <a:r>
              <a:rPr lang="en-GB" dirty="0"/>
              <a:t> </a:t>
            </a:r>
            <a:r>
              <a:rPr lang="en-GB" dirty="0">
                <a:solidFill>
                  <a:srgbClr val="0077E3"/>
                </a:solidFill>
                <a:latin typeface="+mj-lt"/>
              </a:rPr>
              <a:t>and characteristics</a:t>
            </a:r>
          </a:p>
        </p:txBody>
      </p:sp>
      <p:sp>
        <p:nvSpPr>
          <p:cNvPr id="3" name="Content Placeholder 2"/>
          <p:cNvSpPr>
            <a:spLocks noGrp="1"/>
          </p:cNvSpPr>
          <p:nvPr>
            <p:ph sz="quarter" idx="10"/>
          </p:nvPr>
        </p:nvSpPr>
        <p:spPr/>
        <p:txBody>
          <a:bodyPr/>
          <a:lstStyle/>
          <a:p>
            <a:pPr marL="0" lvl="1" indent="0">
              <a:buNone/>
            </a:pPr>
            <a:r>
              <a:rPr lang="en-GB" dirty="0"/>
              <a:t>Policies and procedures should be:</a:t>
            </a:r>
          </a:p>
          <a:p>
            <a:pPr lvl="1"/>
            <a:r>
              <a:rPr lang="en-GB" dirty="0"/>
              <a:t>specific, relevant and applicable to the target audience (</a:t>
            </a:r>
            <a:r>
              <a:rPr lang="en-GB" dirty="0" err="1"/>
              <a:t>ie</a:t>
            </a:r>
            <a:r>
              <a:rPr lang="en-GB" dirty="0"/>
              <a:t> staff, customers, etc)</a:t>
            </a:r>
            <a:endParaRPr lang="en-GB" dirty="0">
              <a:ea typeface="ＭＳ Ｐゴシック" pitchFamily="-105" charset="-128"/>
            </a:endParaRPr>
          </a:p>
          <a:p>
            <a:pPr lvl="1"/>
            <a:r>
              <a:rPr lang="en-GB" dirty="0">
                <a:cs typeface="+mn-cs"/>
              </a:rPr>
              <a:t>understandable in language so that they are easy for people to read and understand</a:t>
            </a:r>
          </a:p>
          <a:p>
            <a:pPr lvl="1"/>
            <a:r>
              <a:rPr lang="en-GB" dirty="0"/>
              <a:t>u</a:t>
            </a:r>
            <a:r>
              <a:rPr lang="en-GB" dirty="0">
                <a:cs typeface="+mn-cs"/>
              </a:rPr>
              <a:t>p to date in line with appropriate laws and regulations </a:t>
            </a:r>
          </a:p>
          <a:p>
            <a:pPr lvl="1"/>
            <a:r>
              <a:rPr lang="en-GB" dirty="0">
                <a:cs typeface="+mn-cs"/>
              </a:rPr>
              <a:t>well structured and </a:t>
            </a:r>
            <a:r>
              <a:rPr lang="en-GB" dirty="0"/>
              <a:t>consistent so that they are easy to manage and implement</a:t>
            </a:r>
            <a:endParaRPr lang="en-GB" dirty="0">
              <a:cs typeface="+mn-cs"/>
            </a:endParaRPr>
          </a:p>
          <a:p>
            <a:pPr lvl="1"/>
            <a:r>
              <a:rPr lang="en-GB" dirty="0"/>
              <a:t>specific to the issue they are referring to </a:t>
            </a:r>
          </a:p>
          <a:p>
            <a:pPr lvl="1"/>
            <a:r>
              <a:rPr lang="en-GB" dirty="0"/>
              <a:t>reviewed on a regular basis for changes in process/policy </a:t>
            </a:r>
          </a:p>
          <a:p>
            <a:pPr lvl="1"/>
            <a:r>
              <a:rPr lang="en-GB" dirty="0"/>
              <a:t>documented approval from senior manager, CEO or board (where applicable).</a:t>
            </a:r>
          </a:p>
          <a:p>
            <a:pPr lvl="1"/>
            <a:endParaRPr lang="en-GB" dirty="0">
              <a:cs typeface="+mn-cs"/>
            </a:endParaRPr>
          </a:p>
          <a:p>
            <a:pPr lvl="1"/>
            <a:endParaRPr lang="en-GB"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438600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A6FD2688-0F2F-95DA-FA0D-DFC81F818F40}"/>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6D03FBB-00DF-4725-AFE8-B54322A11A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1230</TotalTime>
  <Words>588</Words>
  <Application>Microsoft Office PowerPoint</Application>
  <PresentationFormat>On-screen Show (4:3)</PresentationFormat>
  <Paragraphs>81</Paragraphs>
  <Slides>9</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Default Design</vt:lpstr>
      <vt:lpstr>PowerPoint 1: Types of policies and procedures</vt:lpstr>
      <vt:lpstr>Objectives</vt:lpstr>
      <vt:lpstr>Policy and procedure</vt:lpstr>
      <vt:lpstr>Policy</vt:lpstr>
      <vt:lpstr>Procedure </vt:lpstr>
      <vt:lpstr>Types of policies and procedures  </vt:lpstr>
      <vt:lpstr>Examples of policies and procedures </vt:lpstr>
      <vt:lpstr>Features and characteristics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155</cp:revision>
  <dcterms:created xsi:type="dcterms:W3CDTF">2013-05-28T00:38:54Z</dcterms:created>
  <dcterms:modified xsi:type="dcterms:W3CDTF">2022-08-10T12:26:49Z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