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31" r:id="rId6"/>
    <p:sldId id="341" r:id="rId7"/>
    <p:sldId id="359" r:id="rId8"/>
    <p:sldId id="361" r:id="rId9"/>
    <p:sldId id="358" r:id="rId10"/>
    <p:sldId id="360" r:id="rId11"/>
    <p:sldId id="354" r:id="rId12"/>
    <p:sldId id="355" r:id="rId13"/>
    <p:sldId id="356" r:id="rId14"/>
    <p:sldId id="35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FBEC6E-0E96-4473-9C64-009937AF2349}" v="22" dt="2022-08-05T09:17:22.8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704"/>
    <p:restoredTop sz="86466"/>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AFBEC6E-0E96-4473-9C64-009937AF2349}"/>
    <pc:docChg chg="modSld modMainMaster">
      <pc:chgData name="Eve Thould" userId="38451c84653f422f" providerId="LiveId" clId="{8AFBEC6E-0E96-4473-9C64-009937AF2349}" dt="2022-08-08T10:59:57.624" v="74" actId="14100"/>
      <pc:docMkLst>
        <pc:docMk/>
      </pc:docMkLst>
      <pc:sldChg chg="modSp mod">
        <pc:chgData name="Eve Thould" userId="38451c84653f422f" providerId="LiveId" clId="{8AFBEC6E-0E96-4473-9C64-009937AF2349}" dt="2022-08-03T15:10:59.859" v="53" actId="20577"/>
        <pc:sldMkLst>
          <pc:docMk/>
          <pc:sldMk cId="0" sldId="256"/>
        </pc:sldMkLst>
        <pc:spChg chg="mod">
          <ac:chgData name="Eve Thould" userId="38451c84653f422f" providerId="LiveId" clId="{8AFBEC6E-0E96-4473-9C64-009937AF2349}" dt="2022-08-03T15:10:59.859" v="53" actId="20577"/>
          <ac:spMkLst>
            <pc:docMk/>
            <pc:sldMk cId="0" sldId="256"/>
            <ac:spMk id="2053" creationId="{00000000-0000-0000-0000-000000000000}"/>
          </ac:spMkLst>
        </pc:spChg>
        <pc:spChg chg="mod">
          <ac:chgData name="Eve Thould" userId="38451c84653f422f" providerId="LiveId" clId="{8AFBEC6E-0E96-4473-9C64-009937AF2349}" dt="2022-08-03T14:47:05.414" v="0" actId="20577"/>
          <ac:spMkLst>
            <pc:docMk/>
            <pc:sldMk cId="0" sldId="256"/>
            <ac:spMk id="2054" creationId="{00000000-0000-0000-0000-000000000000}"/>
          </ac:spMkLst>
        </pc:spChg>
      </pc:sldChg>
      <pc:sldChg chg="modSp mod">
        <pc:chgData name="Eve Thould" userId="38451c84653f422f" providerId="LiveId" clId="{8AFBEC6E-0E96-4473-9C64-009937AF2349}" dt="2022-08-04T15:06:07.284" v="58" actId="20577"/>
        <pc:sldMkLst>
          <pc:docMk/>
          <pc:sldMk cId="0" sldId="331"/>
        </pc:sldMkLst>
        <pc:spChg chg="mod">
          <ac:chgData name="Eve Thould" userId="38451c84653f422f" providerId="LiveId" clId="{8AFBEC6E-0E96-4473-9C64-009937AF2349}" dt="2022-08-04T15:06:07.284" v="58" actId="20577"/>
          <ac:spMkLst>
            <pc:docMk/>
            <pc:sldMk cId="0" sldId="331"/>
            <ac:spMk id="3" creationId="{00000000-0000-0000-0000-000000000000}"/>
          </ac:spMkLst>
        </pc:spChg>
      </pc:sldChg>
      <pc:sldChg chg="modSp modNotesTx">
        <pc:chgData name="Eve Thould" userId="38451c84653f422f" providerId="LiveId" clId="{8AFBEC6E-0E96-4473-9C64-009937AF2349}" dt="2022-08-05T09:08:45.978" v="59" actId="14826"/>
        <pc:sldMkLst>
          <pc:docMk/>
          <pc:sldMk cId="2566656462" sldId="341"/>
        </pc:sldMkLst>
        <pc:picChg chg="mod">
          <ac:chgData name="Eve Thould" userId="38451c84653f422f" providerId="LiveId" clId="{8AFBEC6E-0E96-4473-9C64-009937AF2349}" dt="2022-08-05T09:08:45.978" v="59" actId="14826"/>
          <ac:picMkLst>
            <pc:docMk/>
            <pc:sldMk cId="2566656462" sldId="341"/>
            <ac:picMk id="7170" creationId="{8686BBC4-DF65-974F-9CBB-FE9ACAD52DA4}"/>
          </ac:picMkLst>
        </pc:picChg>
      </pc:sldChg>
      <pc:sldChg chg="modSp mod modNotesTx">
        <pc:chgData name="Eve Thould" userId="38451c84653f422f" providerId="LiveId" clId="{8AFBEC6E-0E96-4473-9C64-009937AF2349}" dt="2022-08-05T09:13:02.867" v="61" actId="14826"/>
        <pc:sldMkLst>
          <pc:docMk/>
          <pc:sldMk cId="3131077033" sldId="354"/>
        </pc:sldMkLst>
        <pc:spChg chg="mod">
          <ac:chgData name="Eve Thould" userId="38451c84653f422f" providerId="LiveId" clId="{8AFBEC6E-0E96-4473-9C64-009937AF2349}" dt="2022-08-03T14:52:47.068" v="22" actId="20577"/>
          <ac:spMkLst>
            <pc:docMk/>
            <pc:sldMk cId="3131077033" sldId="354"/>
            <ac:spMk id="3" creationId="{00000000-0000-0000-0000-000000000000}"/>
          </ac:spMkLst>
        </pc:spChg>
        <pc:picChg chg="mod">
          <ac:chgData name="Eve Thould" userId="38451c84653f422f" providerId="LiveId" clId="{8AFBEC6E-0E96-4473-9C64-009937AF2349}" dt="2022-08-05T09:13:02.867" v="61" actId="14826"/>
          <ac:picMkLst>
            <pc:docMk/>
            <pc:sldMk cId="3131077033" sldId="354"/>
            <ac:picMk id="1026" creationId="{28BD3BB4-2224-B84A-BAA9-FF1C2C4D616B}"/>
          </ac:picMkLst>
        </pc:picChg>
      </pc:sldChg>
      <pc:sldChg chg="modSp mod modNotesTx">
        <pc:chgData name="Eve Thould" userId="38451c84653f422f" providerId="LiveId" clId="{8AFBEC6E-0E96-4473-9C64-009937AF2349}" dt="2022-08-05T09:14:05.467" v="62" actId="14826"/>
        <pc:sldMkLst>
          <pc:docMk/>
          <pc:sldMk cId="664761047" sldId="355"/>
        </pc:sldMkLst>
        <pc:spChg chg="mod">
          <ac:chgData name="Eve Thould" userId="38451c84653f422f" providerId="LiveId" clId="{8AFBEC6E-0E96-4473-9C64-009937AF2349}" dt="2022-08-03T14:53:47.484" v="32" actId="20577"/>
          <ac:spMkLst>
            <pc:docMk/>
            <pc:sldMk cId="664761047" sldId="355"/>
            <ac:spMk id="3" creationId="{00000000-0000-0000-0000-000000000000}"/>
          </ac:spMkLst>
        </pc:spChg>
        <pc:picChg chg="mod">
          <ac:chgData name="Eve Thould" userId="38451c84653f422f" providerId="LiveId" clId="{8AFBEC6E-0E96-4473-9C64-009937AF2349}" dt="2022-08-05T09:14:05.467" v="62" actId="14826"/>
          <ac:picMkLst>
            <pc:docMk/>
            <pc:sldMk cId="664761047" sldId="355"/>
            <ac:picMk id="2050" creationId="{74A6790E-C89F-5045-9F42-12F925E15F0A}"/>
          </ac:picMkLst>
        </pc:picChg>
      </pc:sldChg>
      <pc:sldChg chg="modSp mod modNotesTx">
        <pc:chgData name="Eve Thould" userId="38451c84653f422f" providerId="LiveId" clId="{8AFBEC6E-0E96-4473-9C64-009937AF2349}" dt="2022-08-05T09:15:13.382" v="63" actId="14826"/>
        <pc:sldMkLst>
          <pc:docMk/>
          <pc:sldMk cId="3191560750" sldId="356"/>
        </pc:sldMkLst>
        <pc:spChg chg="mod">
          <ac:chgData name="Eve Thould" userId="38451c84653f422f" providerId="LiveId" clId="{8AFBEC6E-0E96-4473-9C64-009937AF2349}" dt="2022-08-03T14:53:03.317" v="25" actId="1038"/>
          <ac:spMkLst>
            <pc:docMk/>
            <pc:sldMk cId="3191560750" sldId="356"/>
            <ac:spMk id="3" creationId="{00000000-0000-0000-0000-000000000000}"/>
          </ac:spMkLst>
        </pc:spChg>
        <pc:picChg chg="mod">
          <ac:chgData name="Eve Thould" userId="38451c84653f422f" providerId="LiveId" clId="{8AFBEC6E-0E96-4473-9C64-009937AF2349}" dt="2022-08-05T09:15:13.382" v="63" actId="14826"/>
          <ac:picMkLst>
            <pc:docMk/>
            <pc:sldMk cId="3191560750" sldId="356"/>
            <ac:picMk id="3074" creationId="{0F4BC909-DB29-794C-B3B0-72E8B772AA0D}"/>
          </ac:picMkLst>
        </pc:picChg>
      </pc:sldChg>
      <pc:sldChg chg="addSp delSp modSp mod modNotesTx">
        <pc:chgData name="Eve Thould" userId="38451c84653f422f" providerId="LiveId" clId="{8AFBEC6E-0E96-4473-9C64-009937AF2349}" dt="2022-08-05T09:17:22.882" v="72" actId="1036"/>
        <pc:sldMkLst>
          <pc:docMk/>
          <pc:sldMk cId="2384492573" sldId="357"/>
        </pc:sldMkLst>
        <pc:spChg chg="mod">
          <ac:chgData name="Eve Thould" userId="38451c84653f422f" providerId="LiveId" clId="{8AFBEC6E-0E96-4473-9C64-009937AF2349}" dt="2022-08-03T14:53:59.333" v="33" actId="1035"/>
          <ac:spMkLst>
            <pc:docMk/>
            <pc:sldMk cId="2384492573" sldId="357"/>
            <ac:spMk id="3" creationId="{00000000-0000-0000-0000-000000000000}"/>
          </ac:spMkLst>
        </pc:spChg>
        <pc:picChg chg="add mod">
          <ac:chgData name="Eve Thould" userId="38451c84653f422f" providerId="LiveId" clId="{8AFBEC6E-0E96-4473-9C64-009937AF2349}" dt="2022-08-05T09:17:22.882" v="72" actId="1036"/>
          <ac:picMkLst>
            <pc:docMk/>
            <pc:sldMk cId="2384492573" sldId="357"/>
            <ac:picMk id="1026" creationId="{D4162AED-7570-49D0-9775-B00C4A1C57E7}"/>
          </ac:picMkLst>
        </pc:picChg>
        <pc:picChg chg="del mod">
          <ac:chgData name="Eve Thould" userId="38451c84653f422f" providerId="LiveId" clId="{8AFBEC6E-0E96-4473-9C64-009937AF2349}" dt="2022-08-05T09:17:05.945" v="65" actId="21"/>
          <ac:picMkLst>
            <pc:docMk/>
            <pc:sldMk cId="2384492573" sldId="357"/>
            <ac:picMk id="5122" creationId="{768311A9-C164-3248-9F1E-E743F5AFCA7B}"/>
          </ac:picMkLst>
        </pc:picChg>
      </pc:sldChg>
      <pc:sldChg chg="addSp delSp modSp modNotesTx">
        <pc:chgData name="Eve Thould" userId="38451c84653f422f" providerId="LiveId" clId="{8AFBEC6E-0E96-4473-9C64-009937AF2349}" dt="2022-08-05T09:09:22.566" v="60" actId="14826"/>
        <pc:sldMkLst>
          <pc:docMk/>
          <pc:sldMk cId="253168084" sldId="358"/>
        </pc:sldMkLst>
        <pc:picChg chg="add mod">
          <ac:chgData name="Eve Thould" userId="38451c84653f422f" providerId="LiveId" clId="{8AFBEC6E-0E96-4473-9C64-009937AF2349}" dt="2022-08-05T09:09:22.566" v="60" actId="14826"/>
          <ac:picMkLst>
            <pc:docMk/>
            <pc:sldMk cId="253168084" sldId="358"/>
            <ac:picMk id="1026" creationId="{54A178CE-0BF7-4D93-AE25-7A59158C3042}"/>
          </ac:picMkLst>
        </pc:picChg>
        <pc:picChg chg="del mod">
          <ac:chgData name="Eve Thould" userId="38451c84653f422f" providerId="LiveId" clId="{8AFBEC6E-0E96-4473-9C64-009937AF2349}" dt="2022-08-03T14:51:03.877" v="5" actId="478"/>
          <ac:picMkLst>
            <pc:docMk/>
            <pc:sldMk cId="253168084" sldId="358"/>
            <ac:picMk id="6146" creationId="{A8204FB1-875C-1B4C-BE4D-7705E15CD819}"/>
          </ac:picMkLst>
        </pc:picChg>
      </pc:sldChg>
      <pc:sldChg chg="modSp mod">
        <pc:chgData name="Eve Thould" userId="38451c84653f422f" providerId="LiveId" clId="{8AFBEC6E-0E96-4473-9C64-009937AF2349}" dt="2022-08-08T10:59:57.624" v="74" actId="14100"/>
        <pc:sldMkLst>
          <pc:docMk/>
          <pc:sldMk cId="3023791037" sldId="360"/>
        </pc:sldMkLst>
        <pc:graphicFrameChg chg="mod modGraphic">
          <ac:chgData name="Eve Thould" userId="38451c84653f422f" providerId="LiveId" clId="{8AFBEC6E-0E96-4473-9C64-009937AF2349}" dt="2022-08-08T10:59:57.624" v="74" actId="14100"/>
          <ac:graphicFrameMkLst>
            <pc:docMk/>
            <pc:sldMk cId="3023791037" sldId="360"/>
            <ac:graphicFrameMk id="4" creationId="{771E79E3-A394-FC46-B88A-67105C5ECC52}"/>
          </ac:graphicFrameMkLst>
        </pc:graphicFrameChg>
      </pc:sldChg>
      <pc:sldMasterChg chg="modSp mod">
        <pc:chgData name="Eve Thould" userId="38451c84653f422f" providerId="LiveId" clId="{8AFBEC6E-0E96-4473-9C64-009937AF2349}" dt="2022-08-03T15:11:18.648" v="55" actId="20577"/>
        <pc:sldMasterMkLst>
          <pc:docMk/>
          <pc:sldMasterMk cId="0" sldId="2147483651"/>
        </pc:sldMasterMkLst>
        <pc:spChg chg="mod">
          <ac:chgData name="Eve Thould" userId="38451c84653f422f" providerId="LiveId" clId="{8AFBEC6E-0E96-4473-9C64-009937AF2349}" dt="2022-08-03T15:11:18.648" v="55"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0337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56745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344920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KPIs by holistically looking at the example KPI tracker. It could be an opportunity to look at other organisations KPI trackers or method used by other organisations to report on KPI data.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68338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tutors to show live data examples of visualisations from the internet.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072046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182290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tutors to show live data examples of visualisations from the internet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844355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Ask you learners: </a:t>
            </a:r>
            <a:r>
              <a:rPr lang="en-US" sz="1200" b="1" dirty="0"/>
              <a:t>How could data visualisation be used to compile KPIs for an online clothes retail company?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541167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2AF4D566-BF0C-8845-B059-1E4C01CA03BD}"/>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7: </a:t>
            </a:r>
            <a:r>
              <a:rPr lang="en-GB" dirty="0"/>
              <a:t>Reporting on key 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(3) </a:t>
            </a:r>
          </a:p>
        </p:txBody>
      </p:sp>
      <p:sp>
        <p:nvSpPr>
          <p:cNvPr id="3" name="Content Placeholder 2"/>
          <p:cNvSpPr>
            <a:spLocks noGrp="1"/>
          </p:cNvSpPr>
          <p:nvPr>
            <p:ph sz="quarter" idx="10"/>
          </p:nvPr>
        </p:nvSpPr>
        <p:spPr>
          <a:xfrm>
            <a:off x="457200" y="1844824"/>
            <a:ext cx="4258816" cy="4248000"/>
          </a:xfrm>
        </p:spPr>
        <p:txBody>
          <a:bodyPr/>
          <a:lstStyle/>
          <a:p>
            <a:pPr lvl="1"/>
            <a:r>
              <a:rPr lang="en-GB" b="1" dirty="0"/>
              <a:t>KPI dashboard</a:t>
            </a:r>
            <a:r>
              <a:rPr lang="en-GB" dirty="0"/>
              <a:t>: A KPI dashboard is a collection of visualisations showing all the KPIs being used across an organisation in one place. They provide a fast, easy to use solution for tracking KPIs and are often live data. Some organisations also have KPI dashboards displayed on large screens internally to motivate staff and provide easy to access information. </a:t>
            </a:r>
          </a:p>
          <a:p>
            <a:pPr lvl="1"/>
            <a:endParaRPr lang="en-GB" dirty="0"/>
          </a:p>
        </p:txBody>
      </p:sp>
      <p:pic>
        <p:nvPicPr>
          <p:cNvPr id="3074" name="Picture 2">
            <a:extLst>
              <a:ext uri="{FF2B5EF4-FFF2-40B4-BE49-F238E27FC236}">
                <a16:creationId xmlns:a16="http://schemas.microsoft.com/office/drawing/2014/main" id="{0F4BC909-DB29-794C-B3B0-72E8B772AA0D}"/>
              </a:ext>
            </a:extLst>
          </p:cNvPr>
          <p:cNvPicPr>
            <a:picLocks noChangeAspect="1" noChangeArrowheads="1"/>
          </p:cNvPicPr>
          <p:nvPr/>
        </p:nvPicPr>
        <p:blipFill>
          <a:blip r:embed="rId3"/>
          <a:srcRect/>
          <a:stretch/>
        </p:blipFill>
        <p:spPr bwMode="auto">
          <a:xfrm>
            <a:off x="4960250" y="2156867"/>
            <a:ext cx="3842355" cy="2566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560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(4)</a:t>
            </a:r>
          </a:p>
        </p:txBody>
      </p:sp>
      <p:sp>
        <p:nvSpPr>
          <p:cNvPr id="3" name="Content Placeholder 2"/>
          <p:cNvSpPr>
            <a:spLocks noGrp="1"/>
          </p:cNvSpPr>
          <p:nvPr>
            <p:ph sz="quarter" idx="10"/>
          </p:nvPr>
        </p:nvSpPr>
        <p:spPr>
          <a:xfrm>
            <a:off x="457200" y="1844824"/>
            <a:ext cx="8229600" cy="4248000"/>
          </a:xfrm>
        </p:spPr>
        <p:txBody>
          <a:bodyPr/>
          <a:lstStyle/>
          <a:p>
            <a:pPr lvl="1"/>
            <a:r>
              <a:rPr lang="en-GB" b="1" dirty="0"/>
              <a:t>Business intelligence (BI): </a:t>
            </a:r>
            <a:r>
              <a:rPr lang="en-GB" dirty="0"/>
              <a:t>A system which collects, stores and analyses data produced by the organisation. Could be used to identify customer behaviour and provide predictions of future sales levels. For KPIs this could be used to help predict future KPI outcomes based on current activity.  </a:t>
            </a:r>
          </a:p>
          <a:p>
            <a:pPr marL="0" lvl="1" indent="0">
              <a:buNone/>
            </a:pPr>
            <a:endParaRPr lang="en-GB" dirty="0"/>
          </a:p>
        </p:txBody>
      </p:sp>
      <p:pic>
        <p:nvPicPr>
          <p:cNvPr id="1026" name="Picture 2">
            <a:extLst>
              <a:ext uri="{FF2B5EF4-FFF2-40B4-BE49-F238E27FC236}">
                <a16:creationId xmlns:a16="http://schemas.microsoft.com/office/drawing/2014/main" id="{D4162AED-7570-49D0-9775-B00C4A1C57E7}"/>
              </a:ext>
            </a:extLst>
          </p:cNvPr>
          <p:cNvPicPr>
            <a:picLocks noChangeAspect="1" noChangeArrowheads="1"/>
          </p:cNvPicPr>
          <p:nvPr/>
        </p:nvPicPr>
        <p:blipFill>
          <a:blip r:embed="rId3"/>
          <a:srcRect/>
          <a:stretch/>
        </p:blipFill>
        <p:spPr bwMode="auto">
          <a:xfrm>
            <a:off x="1619672" y="3702143"/>
            <a:ext cx="5715000" cy="2103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492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70403"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err="1"/>
              <a:t>analyse</a:t>
            </a:r>
            <a:r>
              <a:rPr lang="en-US" dirty="0"/>
              <a:t> how and why organisations develop, track, measure and report on KPIs</a:t>
            </a:r>
          </a:p>
          <a:p>
            <a:pPr lvl="1"/>
            <a:r>
              <a:rPr lang="en-US" dirty="0"/>
              <a:t>understand the tools that can be used to assist with compiling KPI data.</a:t>
            </a:r>
          </a:p>
          <a:p>
            <a:pPr marL="0" lvl="1" indent="0">
              <a:buNone/>
            </a:pPr>
            <a:endParaRPr lang="en-US" dirty="0"/>
          </a:p>
          <a:p>
            <a:pPr marL="0" lvl="1"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(1)</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4618856" cy="4248000"/>
          </a:xfrm>
        </p:spPr>
        <p:txBody>
          <a:bodyPr/>
          <a:lstStyle/>
          <a:p>
            <a:pPr marL="0" lvl="1" indent="0">
              <a:buNone/>
            </a:pPr>
            <a:r>
              <a:rPr lang="en-US" b="1" dirty="0"/>
              <a:t>Develop: </a:t>
            </a:r>
            <a:r>
              <a:rPr lang="en-US" dirty="0"/>
              <a:t>Organisations should take a careful approach when initially developing their KPIs. They should be realistic and achievable.  </a:t>
            </a:r>
          </a:p>
          <a:p>
            <a:pPr marL="0" lvl="1" indent="0">
              <a:buNone/>
            </a:pPr>
            <a:r>
              <a:rPr lang="en-US" b="1" dirty="0"/>
              <a:t>Track:</a:t>
            </a:r>
            <a:r>
              <a:rPr lang="en-US" dirty="0"/>
              <a:t> Organisations can track KPIs by having a shared KPI spreadsheet tracker or by a software management system that gathers the KPI data and stores this against a point in time allowing for each month’s data to be compared with the next.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GB" dirty="0"/>
          </a:p>
        </p:txBody>
      </p:sp>
      <p:pic>
        <p:nvPicPr>
          <p:cNvPr id="7170" name="Picture 2">
            <a:extLst>
              <a:ext uri="{FF2B5EF4-FFF2-40B4-BE49-F238E27FC236}">
                <a16:creationId xmlns:a16="http://schemas.microsoft.com/office/drawing/2014/main" id="{8686BBC4-DF65-974F-9CBB-FE9ACAD52DA4}"/>
              </a:ext>
            </a:extLst>
          </p:cNvPr>
          <p:cNvPicPr>
            <a:picLocks noChangeAspect="1" noChangeArrowheads="1"/>
          </p:cNvPicPr>
          <p:nvPr/>
        </p:nvPicPr>
        <p:blipFill>
          <a:blip r:embed="rId3"/>
          <a:srcRect/>
          <a:stretch/>
        </p:blipFill>
        <p:spPr bwMode="auto">
          <a:xfrm>
            <a:off x="5436096" y="2350401"/>
            <a:ext cx="3479351" cy="2157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(2)</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8435280" cy="4248000"/>
          </a:xfrm>
        </p:spPr>
        <p:txBody>
          <a:bodyPr/>
          <a:lstStyle/>
          <a:p>
            <a:pPr marL="0" lvl="1" indent="0">
              <a:buNone/>
            </a:pPr>
            <a:r>
              <a:rPr lang="en-US" sz="1800" b="1" dirty="0"/>
              <a:t>Measure:</a:t>
            </a:r>
            <a:r>
              <a:rPr lang="en-US" sz="1800" dirty="0"/>
              <a:t> Organisations measure KPIs to ensure that all goals, budgets and targets have been achieved for that set period. This will allow the organisation to manage any variances accordingly. </a:t>
            </a:r>
          </a:p>
          <a:p>
            <a:pPr marL="0" lvl="1" indent="0">
              <a:buNone/>
            </a:pPr>
            <a:r>
              <a:rPr lang="en-US" sz="1800" dirty="0"/>
              <a:t>KPIs can be measured using methods such as:</a:t>
            </a:r>
          </a:p>
          <a:p>
            <a:pPr lvl="1"/>
            <a:r>
              <a:rPr lang="en-US" sz="1800" b="1" dirty="0"/>
              <a:t>Identifying high and low KPIs: </a:t>
            </a:r>
            <a:r>
              <a:rPr lang="en-US" sz="1800" dirty="0"/>
              <a:t>The highs and lows could be identified by using filtering or displaying the KPIs in order of high/low first, therefore sequencing the order of the KPIs based out their outcomes. This will be good for financial based outcomes but could be difficult for softer based statistical outcomes. </a:t>
            </a:r>
          </a:p>
          <a:p>
            <a:pPr lvl="1"/>
            <a:r>
              <a:rPr lang="en-US" sz="1800" b="1" dirty="0"/>
              <a:t>RAG rating: </a:t>
            </a:r>
            <a:r>
              <a:rPr lang="en-US" sz="1800" dirty="0"/>
              <a:t>Allocating a </a:t>
            </a:r>
            <a:r>
              <a:rPr lang="en-US" sz="1800" dirty="0" err="1"/>
              <a:t>colour</a:t>
            </a:r>
            <a:r>
              <a:rPr lang="en-US" sz="1800" dirty="0"/>
              <a:t> of red, amber or green to the specific KPI outcome. The </a:t>
            </a:r>
            <a:r>
              <a:rPr lang="en-US" sz="1800" dirty="0" err="1"/>
              <a:t>colours</a:t>
            </a:r>
            <a:r>
              <a:rPr lang="en-US" sz="1800" dirty="0"/>
              <a:t> could be decided based on a variance, for example if target is achieved then its green, nearly achieved then amber, not achieved then red. This allows quick focus on the KPIs which may need greater discussion or investigation by the organisation. </a:t>
            </a:r>
          </a:p>
          <a:p>
            <a:pPr marL="0" lvl="1" indent="0">
              <a:buNone/>
            </a:pPr>
            <a:endParaRPr lang="en-US" sz="1800" dirty="0"/>
          </a:p>
          <a:p>
            <a:pPr marL="0" lvl="1" indent="0">
              <a:buNone/>
            </a:pPr>
            <a:endParaRPr lang="en-US" sz="1800" dirty="0"/>
          </a:p>
          <a:p>
            <a:pPr marL="0" lvl="1" indent="0">
              <a:buNone/>
            </a:pPr>
            <a:endParaRPr lang="en-GB" sz="1800" dirty="0"/>
          </a:p>
        </p:txBody>
      </p:sp>
    </p:spTree>
    <p:extLst>
      <p:ext uri="{BB962C8B-B14F-4D97-AF65-F5344CB8AC3E}">
        <p14:creationId xmlns:p14="http://schemas.microsoft.com/office/powerpoint/2010/main" val="34201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(3)</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8229600" cy="4248000"/>
          </a:xfrm>
        </p:spPr>
        <p:txBody>
          <a:bodyPr/>
          <a:lstStyle/>
          <a:p>
            <a:pPr lvl="1"/>
            <a:r>
              <a:rPr lang="en-US" b="1" dirty="0"/>
              <a:t>Comparison to previous KPI: </a:t>
            </a:r>
            <a:r>
              <a:rPr lang="en-US" dirty="0"/>
              <a:t>When measuring KPIs it is good to also show the previous month’s KPI as this will allow the organisation to spot any potential trends in data. </a:t>
            </a:r>
          </a:p>
          <a:p>
            <a:pPr lvl="1"/>
            <a:r>
              <a:rPr lang="en-US" b="1" dirty="0"/>
              <a:t>Metrics:</a:t>
            </a:r>
            <a:r>
              <a:rPr lang="en-US" dirty="0"/>
              <a:t> The quantitative measurement of data, what is the data being measured in, for example £, minutes, customers, staff, hours, etc. </a:t>
            </a:r>
          </a:p>
          <a:p>
            <a:pPr lvl="1"/>
            <a:r>
              <a:rPr lang="en-US" b="1" dirty="0" err="1"/>
              <a:t>Visualisations</a:t>
            </a:r>
            <a:r>
              <a:rPr lang="en-US" b="1" dirty="0"/>
              <a:t>:</a:t>
            </a:r>
            <a:r>
              <a:rPr lang="en-US" dirty="0"/>
              <a:t> Where possible, KPIs can be displayed visually as this will allow them to be more accessible, easier to read and also provides additional functionality. For example, some data sets would be better displayed in the form of a chart showing the month-by-month sales rather than in a numerical format which would make it difficult to identify trends. </a:t>
            </a:r>
          </a:p>
          <a:p>
            <a:pPr marL="0" lvl="1" indent="0">
              <a:buNone/>
            </a:pPr>
            <a:endParaRPr lang="en-US" dirty="0"/>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2308288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(4) </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4474840" cy="4248000"/>
          </a:xfrm>
        </p:spPr>
        <p:txBody>
          <a:bodyPr/>
          <a:lstStyle/>
          <a:p>
            <a:pPr marL="0" lvl="1" indent="0">
              <a:buNone/>
            </a:pPr>
            <a:r>
              <a:rPr lang="en-US" b="1" dirty="0"/>
              <a:t>Report:</a:t>
            </a:r>
            <a:r>
              <a:rPr lang="en-US" dirty="0"/>
              <a:t> KPIs can be reported several ways, this could include update meetings, documented reports, dashboards, intranet, email updates, etc. </a:t>
            </a:r>
          </a:p>
          <a:p>
            <a:pPr marL="0" lvl="1" indent="0">
              <a:buNone/>
            </a:pPr>
            <a:r>
              <a:rPr lang="en-US" dirty="0"/>
              <a:t>It is important to report on KPIs to ensure accountability and openness in an organisation.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GB" dirty="0"/>
          </a:p>
        </p:txBody>
      </p:sp>
      <p:pic>
        <p:nvPicPr>
          <p:cNvPr id="1026" name="Picture 2">
            <a:extLst>
              <a:ext uri="{FF2B5EF4-FFF2-40B4-BE49-F238E27FC236}">
                <a16:creationId xmlns:a16="http://schemas.microsoft.com/office/drawing/2014/main" id="{54A178CE-0BF7-4D93-AE25-7A59158C3042}"/>
              </a:ext>
            </a:extLst>
          </p:cNvPr>
          <p:cNvPicPr>
            <a:picLocks noChangeAspect="1" noChangeArrowheads="1"/>
          </p:cNvPicPr>
          <p:nvPr/>
        </p:nvPicPr>
        <p:blipFill>
          <a:blip r:embed="rId3"/>
          <a:srcRect/>
          <a:stretch/>
        </p:blipFill>
        <p:spPr bwMode="auto">
          <a:xfrm>
            <a:off x="5436096" y="1594974"/>
            <a:ext cx="2880592" cy="4312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68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(5)</a:t>
            </a:r>
            <a:br>
              <a:rPr lang="en-US" dirty="0">
                <a:solidFill>
                  <a:srgbClr val="0077E3"/>
                </a:solidFill>
                <a:latin typeface="+mj-lt"/>
              </a:rPr>
            </a:br>
            <a:r>
              <a:rPr lang="en-US" sz="1800" dirty="0">
                <a:solidFill>
                  <a:schemeClr val="tx1"/>
                </a:solidFill>
                <a:latin typeface="Arial" panose="020B0604020202020204" pitchFamily="34" charset="0"/>
                <a:cs typeface="Arial" panose="020B0604020202020204" pitchFamily="34" charset="0"/>
              </a:rPr>
              <a:t>Example of a KPI tracker</a:t>
            </a:r>
            <a:endParaRPr lang="en-US" dirty="0">
              <a:solidFill>
                <a:schemeClr val="tx1"/>
              </a:solidFill>
              <a:latin typeface="+mj-lt"/>
            </a:endParaRPr>
          </a:p>
        </p:txBody>
      </p:sp>
      <p:sp>
        <p:nvSpPr>
          <p:cNvPr id="3" name="Content Placeholder 2"/>
          <p:cNvSpPr>
            <a:spLocks noGrp="1"/>
          </p:cNvSpPr>
          <p:nvPr>
            <p:ph sz="quarter" idx="10"/>
          </p:nvPr>
        </p:nvSpPr>
        <p:spPr>
          <a:xfrm>
            <a:off x="457200" y="1512000"/>
            <a:ext cx="8229600" cy="4248000"/>
          </a:xfrm>
        </p:spPr>
        <p:txBody>
          <a:bodyPr/>
          <a:lstStyle/>
          <a:p>
            <a:pPr marL="0" lvl="1" indent="0">
              <a:buNone/>
            </a:pPr>
            <a:endParaRPr lang="en-US" b="1" dirty="0"/>
          </a:p>
          <a:p>
            <a:pPr marL="0" lvl="1" indent="0">
              <a:buNone/>
            </a:pPr>
            <a:endParaRPr lang="en-US" dirty="0"/>
          </a:p>
          <a:p>
            <a:pPr marL="0" lvl="1" indent="0">
              <a:buNone/>
            </a:pPr>
            <a:endParaRPr lang="en-GB" dirty="0"/>
          </a:p>
        </p:txBody>
      </p:sp>
      <p:graphicFrame>
        <p:nvGraphicFramePr>
          <p:cNvPr id="4" name="Table 4">
            <a:extLst>
              <a:ext uri="{FF2B5EF4-FFF2-40B4-BE49-F238E27FC236}">
                <a16:creationId xmlns:a16="http://schemas.microsoft.com/office/drawing/2014/main" id="{771E79E3-A394-FC46-B88A-67105C5ECC52}"/>
              </a:ext>
            </a:extLst>
          </p:cNvPr>
          <p:cNvGraphicFramePr>
            <a:graphicFrameLocks noGrp="1"/>
          </p:cNvGraphicFramePr>
          <p:nvPr>
            <p:extLst>
              <p:ext uri="{D42A27DB-BD31-4B8C-83A1-F6EECF244321}">
                <p14:modId xmlns:p14="http://schemas.microsoft.com/office/powerpoint/2010/main" val="2981134639"/>
              </p:ext>
            </p:extLst>
          </p:nvPr>
        </p:nvGraphicFramePr>
        <p:xfrm>
          <a:off x="492236" y="1794323"/>
          <a:ext cx="8400244" cy="4071404"/>
        </p:xfrm>
        <a:graphic>
          <a:graphicData uri="http://schemas.openxmlformats.org/drawingml/2006/table">
            <a:tbl>
              <a:tblPr firstRow="1" bandRow="1">
                <a:tableStyleId>{93296810-A885-4BE3-A3E7-6D5BEEA58F35}</a:tableStyleId>
              </a:tblPr>
              <a:tblGrid>
                <a:gridCol w="2392636">
                  <a:extLst>
                    <a:ext uri="{9D8B030D-6E8A-4147-A177-3AD203B41FA5}">
                      <a16:colId xmlns:a16="http://schemas.microsoft.com/office/drawing/2014/main" val="1468402126"/>
                    </a:ext>
                  </a:extLst>
                </a:gridCol>
                <a:gridCol w="1152144">
                  <a:extLst>
                    <a:ext uri="{9D8B030D-6E8A-4147-A177-3AD203B41FA5}">
                      <a16:colId xmlns:a16="http://schemas.microsoft.com/office/drawing/2014/main" val="327021229"/>
                    </a:ext>
                  </a:extLst>
                </a:gridCol>
                <a:gridCol w="1152144">
                  <a:extLst>
                    <a:ext uri="{9D8B030D-6E8A-4147-A177-3AD203B41FA5}">
                      <a16:colId xmlns:a16="http://schemas.microsoft.com/office/drawing/2014/main" val="3115292080"/>
                    </a:ext>
                  </a:extLst>
                </a:gridCol>
                <a:gridCol w="1316737">
                  <a:extLst>
                    <a:ext uri="{9D8B030D-6E8A-4147-A177-3AD203B41FA5}">
                      <a16:colId xmlns:a16="http://schemas.microsoft.com/office/drawing/2014/main" val="1214068268"/>
                    </a:ext>
                  </a:extLst>
                </a:gridCol>
                <a:gridCol w="1234441">
                  <a:extLst>
                    <a:ext uri="{9D8B030D-6E8A-4147-A177-3AD203B41FA5}">
                      <a16:colId xmlns:a16="http://schemas.microsoft.com/office/drawing/2014/main" val="341623117"/>
                    </a:ext>
                  </a:extLst>
                </a:gridCol>
                <a:gridCol w="1152142">
                  <a:extLst>
                    <a:ext uri="{9D8B030D-6E8A-4147-A177-3AD203B41FA5}">
                      <a16:colId xmlns:a16="http://schemas.microsoft.com/office/drawing/2014/main" val="389279109"/>
                    </a:ext>
                  </a:extLst>
                </a:gridCol>
              </a:tblGrid>
              <a:tr h="1001509">
                <a:tc>
                  <a:txBody>
                    <a:bodyPr/>
                    <a:lstStyle/>
                    <a:p>
                      <a:r>
                        <a:rPr lang="en-US" dirty="0"/>
                        <a:t>KPI</a:t>
                      </a:r>
                    </a:p>
                  </a:txBody>
                  <a:tcPr/>
                </a:tc>
                <a:tc>
                  <a:txBody>
                    <a:bodyPr/>
                    <a:lstStyle/>
                    <a:p>
                      <a:r>
                        <a:rPr lang="en-US" dirty="0"/>
                        <a:t>Target</a:t>
                      </a:r>
                    </a:p>
                  </a:txBody>
                  <a:tcPr/>
                </a:tc>
                <a:tc>
                  <a:txBody>
                    <a:bodyPr/>
                    <a:lstStyle/>
                    <a:p>
                      <a:r>
                        <a:rPr lang="en-US" dirty="0"/>
                        <a:t>Actual</a:t>
                      </a:r>
                    </a:p>
                  </a:txBody>
                  <a:tcPr/>
                </a:tc>
                <a:tc>
                  <a:txBody>
                    <a:bodyPr/>
                    <a:lstStyle/>
                    <a:p>
                      <a:r>
                        <a:rPr lang="en-US" dirty="0"/>
                        <a:t>Last month actual</a:t>
                      </a:r>
                    </a:p>
                  </a:txBody>
                  <a:tcPr/>
                </a:tc>
                <a:tc>
                  <a:txBody>
                    <a:bodyPr/>
                    <a:lstStyle/>
                    <a:p>
                      <a:r>
                        <a:rPr lang="en-US" dirty="0"/>
                        <a:t>Variance </a:t>
                      </a:r>
                    </a:p>
                  </a:txBody>
                  <a:tcPr/>
                </a:tc>
                <a:tc>
                  <a:txBody>
                    <a:bodyPr/>
                    <a:lstStyle/>
                    <a:p>
                      <a:r>
                        <a:rPr lang="en-US" dirty="0"/>
                        <a:t>RAG rating</a:t>
                      </a:r>
                    </a:p>
                  </a:txBody>
                  <a:tcPr/>
                </a:tc>
                <a:extLst>
                  <a:ext uri="{0D108BD9-81ED-4DB2-BD59-A6C34878D82A}">
                    <a16:rowId xmlns:a16="http://schemas.microsoft.com/office/drawing/2014/main" val="1172496214"/>
                  </a:ext>
                </a:extLst>
              </a:tr>
              <a:tr h="966775">
                <a:tc>
                  <a:txBody>
                    <a:bodyPr/>
                    <a:lstStyle/>
                    <a:p>
                      <a:r>
                        <a:rPr lang="en-US" i="0" u="none" dirty="0"/>
                        <a:t>Respond to all customer queries within 4 hours </a:t>
                      </a:r>
                    </a:p>
                  </a:txBody>
                  <a:tcPr/>
                </a:tc>
                <a:tc>
                  <a:txBody>
                    <a:bodyPr/>
                    <a:lstStyle/>
                    <a:p>
                      <a:r>
                        <a:rPr lang="en-US" dirty="0"/>
                        <a:t>4 hours </a:t>
                      </a:r>
                    </a:p>
                  </a:txBody>
                  <a:tcPr/>
                </a:tc>
                <a:tc>
                  <a:txBody>
                    <a:bodyPr/>
                    <a:lstStyle/>
                    <a:p>
                      <a:r>
                        <a:rPr lang="en-US" dirty="0"/>
                        <a:t>2 hours </a:t>
                      </a:r>
                    </a:p>
                  </a:txBody>
                  <a:tcPr/>
                </a:tc>
                <a:tc>
                  <a:txBody>
                    <a:bodyPr/>
                    <a:lstStyle/>
                    <a:p>
                      <a:r>
                        <a:rPr lang="en-US" dirty="0"/>
                        <a:t>2 hours </a:t>
                      </a:r>
                    </a:p>
                  </a:txBody>
                  <a:tcPr/>
                </a:tc>
                <a:tc>
                  <a:txBody>
                    <a:bodyPr/>
                    <a:lstStyle/>
                    <a:p>
                      <a:r>
                        <a:rPr lang="en-US" dirty="0"/>
                        <a:t>+2 hours </a:t>
                      </a:r>
                    </a:p>
                  </a:txBody>
                  <a:tcPr/>
                </a:tc>
                <a:tc>
                  <a:txBody>
                    <a:bodyPr/>
                    <a:lstStyle/>
                    <a:p>
                      <a:endParaRPr lang="en-US" dirty="0">
                        <a:highlight>
                          <a:srgbClr val="00FF00"/>
                        </a:highlight>
                      </a:endParaRPr>
                    </a:p>
                  </a:txBody>
                  <a:tcPr>
                    <a:solidFill>
                      <a:srgbClr val="00B050"/>
                    </a:solidFill>
                  </a:tcPr>
                </a:tc>
                <a:extLst>
                  <a:ext uri="{0D108BD9-81ED-4DB2-BD59-A6C34878D82A}">
                    <a16:rowId xmlns:a16="http://schemas.microsoft.com/office/drawing/2014/main" val="130745898"/>
                  </a:ext>
                </a:extLst>
              </a:tr>
              <a:tr h="868432">
                <a:tc>
                  <a:txBody>
                    <a:bodyPr/>
                    <a:lstStyle/>
                    <a:p>
                      <a:r>
                        <a:rPr lang="en-US" i="0" dirty="0"/>
                        <a:t>Increase customer sales by 15% each month</a:t>
                      </a:r>
                    </a:p>
                  </a:txBody>
                  <a:tcPr/>
                </a:tc>
                <a:tc>
                  <a:txBody>
                    <a:bodyPr/>
                    <a:lstStyle/>
                    <a:p>
                      <a:r>
                        <a:rPr lang="en-US" dirty="0"/>
                        <a:t>15%</a:t>
                      </a:r>
                    </a:p>
                  </a:txBody>
                  <a:tcPr/>
                </a:tc>
                <a:tc>
                  <a:txBody>
                    <a:bodyPr/>
                    <a:lstStyle/>
                    <a:p>
                      <a:r>
                        <a:rPr lang="en-US" dirty="0"/>
                        <a:t>10%</a:t>
                      </a:r>
                    </a:p>
                  </a:txBody>
                  <a:tcPr/>
                </a:tc>
                <a:tc>
                  <a:txBody>
                    <a:bodyPr/>
                    <a:lstStyle/>
                    <a:p>
                      <a:r>
                        <a:rPr lang="en-US" dirty="0"/>
                        <a:t>15%</a:t>
                      </a:r>
                    </a:p>
                  </a:txBody>
                  <a:tcPr/>
                </a:tc>
                <a:tc>
                  <a:txBody>
                    <a:bodyPr/>
                    <a:lstStyle/>
                    <a:p>
                      <a:r>
                        <a:rPr lang="en-US" dirty="0"/>
                        <a:t>-5%</a:t>
                      </a:r>
                    </a:p>
                  </a:txBody>
                  <a:tcPr/>
                </a:tc>
                <a:tc>
                  <a:txBody>
                    <a:bodyPr/>
                    <a:lstStyle/>
                    <a:p>
                      <a:endParaRPr lang="en-US" dirty="0"/>
                    </a:p>
                  </a:txBody>
                  <a:tcPr>
                    <a:solidFill>
                      <a:srgbClr val="FFC000"/>
                    </a:solidFill>
                  </a:tcPr>
                </a:tc>
                <a:extLst>
                  <a:ext uri="{0D108BD9-81ED-4DB2-BD59-A6C34878D82A}">
                    <a16:rowId xmlns:a16="http://schemas.microsoft.com/office/drawing/2014/main" val="1961386231"/>
                  </a:ext>
                </a:extLst>
              </a:tr>
              <a:tr h="1128961">
                <a:tc>
                  <a:txBody>
                    <a:bodyPr/>
                    <a:lstStyle/>
                    <a:p>
                      <a:r>
                        <a:rPr lang="en-US" i="0" dirty="0"/>
                        <a:t>Ensure customer satisfaction level is greater than 70% each month </a:t>
                      </a:r>
                    </a:p>
                  </a:txBody>
                  <a:tcPr/>
                </a:tc>
                <a:tc>
                  <a:txBody>
                    <a:bodyPr/>
                    <a:lstStyle/>
                    <a:p>
                      <a:r>
                        <a:rPr lang="en-US" dirty="0"/>
                        <a:t>70%</a:t>
                      </a:r>
                    </a:p>
                  </a:txBody>
                  <a:tcPr/>
                </a:tc>
                <a:tc>
                  <a:txBody>
                    <a:bodyPr/>
                    <a:lstStyle/>
                    <a:p>
                      <a:r>
                        <a:rPr lang="en-US" dirty="0"/>
                        <a:t>50%</a:t>
                      </a:r>
                    </a:p>
                  </a:txBody>
                  <a:tcPr/>
                </a:tc>
                <a:tc>
                  <a:txBody>
                    <a:bodyPr/>
                    <a:lstStyle/>
                    <a:p>
                      <a:r>
                        <a:rPr lang="en-US" dirty="0"/>
                        <a:t>55%</a:t>
                      </a:r>
                    </a:p>
                  </a:txBody>
                  <a:tcPr/>
                </a:tc>
                <a:tc>
                  <a:txBody>
                    <a:bodyPr/>
                    <a:lstStyle/>
                    <a:p>
                      <a:r>
                        <a:rPr lang="en-US" dirty="0"/>
                        <a:t>-20%</a:t>
                      </a:r>
                    </a:p>
                  </a:txBody>
                  <a:tcPr/>
                </a:tc>
                <a:tc>
                  <a:txBody>
                    <a:bodyPr/>
                    <a:lstStyle/>
                    <a:p>
                      <a:endParaRPr lang="en-US" dirty="0"/>
                    </a:p>
                  </a:txBody>
                  <a:tcPr>
                    <a:solidFill>
                      <a:srgbClr val="FF0000"/>
                    </a:solidFill>
                  </a:tcPr>
                </a:tc>
                <a:extLst>
                  <a:ext uri="{0D108BD9-81ED-4DB2-BD59-A6C34878D82A}">
                    <a16:rowId xmlns:a16="http://schemas.microsoft.com/office/drawing/2014/main" val="3934566697"/>
                  </a:ext>
                </a:extLst>
              </a:tr>
            </a:tbl>
          </a:graphicData>
        </a:graphic>
      </p:graphicFrame>
    </p:spTree>
    <p:extLst>
      <p:ext uri="{BB962C8B-B14F-4D97-AF65-F5344CB8AC3E}">
        <p14:creationId xmlns:p14="http://schemas.microsoft.com/office/powerpoint/2010/main" val="3023791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(1)</a:t>
            </a:r>
          </a:p>
        </p:txBody>
      </p:sp>
      <p:sp>
        <p:nvSpPr>
          <p:cNvPr id="3" name="Content Placeholder 2"/>
          <p:cNvSpPr>
            <a:spLocks noGrp="1"/>
          </p:cNvSpPr>
          <p:nvPr>
            <p:ph sz="quarter" idx="10"/>
          </p:nvPr>
        </p:nvSpPr>
        <p:spPr>
          <a:xfrm>
            <a:off x="457200" y="1916832"/>
            <a:ext cx="5050904" cy="4248000"/>
          </a:xfrm>
        </p:spPr>
        <p:txBody>
          <a:bodyPr/>
          <a:lstStyle/>
          <a:p>
            <a:pPr marL="0" lvl="1" indent="0">
              <a:buNone/>
            </a:pPr>
            <a:r>
              <a:rPr lang="en-US" dirty="0"/>
              <a:t>There are many different tools that organisations can use to assist with compiling KPI data. </a:t>
            </a:r>
          </a:p>
          <a:p>
            <a:pPr marL="0" lvl="1" indent="0">
              <a:buNone/>
            </a:pPr>
            <a:r>
              <a:rPr lang="en-US" dirty="0"/>
              <a:t>These include:</a:t>
            </a:r>
          </a:p>
          <a:p>
            <a:pPr lvl="1"/>
            <a:r>
              <a:rPr lang="en-GB" b="1" dirty="0"/>
              <a:t>Data visualisation:</a:t>
            </a:r>
            <a:r>
              <a:rPr lang="en-GB" dirty="0"/>
              <a:t> The graphical representation of information and data. The data is displayed using charts, graphs and maps to make the data more accessible, and highlight any trends and patterns in the data. Visualisation should show connections within the data that are harder to explain in words/figures. </a:t>
            </a:r>
          </a:p>
          <a:p>
            <a:pPr marL="0" lvl="1" indent="0">
              <a:buNone/>
            </a:pPr>
            <a:endParaRPr lang="en-GB" dirty="0"/>
          </a:p>
        </p:txBody>
      </p:sp>
      <p:pic>
        <p:nvPicPr>
          <p:cNvPr id="1026" name="Picture 2">
            <a:extLst>
              <a:ext uri="{FF2B5EF4-FFF2-40B4-BE49-F238E27FC236}">
                <a16:creationId xmlns:a16="http://schemas.microsoft.com/office/drawing/2014/main" id="{28BD3BB4-2224-B84A-BAA9-FF1C2C4D616B}"/>
              </a:ext>
            </a:extLst>
          </p:cNvPr>
          <p:cNvPicPr>
            <a:picLocks noChangeAspect="1" noChangeArrowheads="1"/>
          </p:cNvPicPr>
          <p:nvPr/>
        </p:nvPicPr>
        <p:blipFill>
          <a:blip r:embed="rId3"/>
          <a:srcRect/>
          <a:stretch/>
        </p:blipFill>
        <p:spPr bwMode="auto">
          <a:xfrm>
            <a:off x="5508104" y="2005356"/>
            <a:ext cx="3453098" cy="3292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077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(2)</a:t>
            </a:r>
          </a:p>
        </p:txBody>
      </p:sp>
      <p:sp>
        <p:nvSpPr>
          <p:cNvPr id="3" name="Content Placeholder 2"/>
          <p:cNvSpPr>
            <a:spLocks noGrp="1"/>
          </p:cNvSpPr>
          <p:nvPr>
            <p:ph sz="quarter" idx="10"/>
          </p:nvPr>
        </p:nvSpPr>
        <p:spPr>
          <a:xfrm>
            <a:off x="467544" y="1844824"/>
            <a:ext cx="4978896" cy="4248000"/>
          </a:xfrm>
        </p:spPr>
        <p:txBody>
          <a:bodyPr/>
          <a:lstStyle/>
          <a:p>
            <a:pPr lvl="1"/>
            <a:r>
              <a:rPr lang="en-GB" b="1" dirty="0"/>
              <a:t>Conditional reporting: </a:t>
            </a:r>
            <a:r>
              <a:rPr lang="en-GB" dirty="0"/>
              <a:t>The application of specific formatting to cells within a spreadsheet, for example, that meet certain criteria. This is often in the form of a colour to highlight or differentiate among the data set and information. </a:t>
            </a:r>
          </a:p>
          <a:p>
            <a:pPr lvl="1"/>
            <a:r>
              <a:rPr lang="en-GB" dirty="0"/>
              <a:t>Examples of conditions could include: </a:t>
            </a:r>
          </a:p>
          <a:p>
            <a:pPr lvl="4">
              <a:buClr>
                <a:srgbClr val="0077E3"/>
              </a:buClr>
            </a:pPr>
            <a:r>
              <a:rPr lang="en-GB" sz="1800" dirty="0"/>
              <a:t>highlight cells which are less than or equal to 0 in red</a:t>
            </a:r>
          </a:p>
          <a:p>
            <a:pPr lvl="4">
              <a:buClr>
                <a:srgbClr val="0077E3"/>
              </a:buClr>
            </a:pPr>
            <a:r>
              <a:rPr lang="en-GB" sz="1800" dirty="0"/>
              <a:t>highlight cells which are greater than 0 to green.</a:t>
            </a:r>
          </a:p>
          <a:p>
            <a:pPr lvl="1"/>
            <a:endParaRPr lang="en-GB" dirty="0"/>
          </a:p>
          <a:p>
            <a:pPr marL="0" lvl="1" indent="0">
              <a:buNone/>
            </a:pPr>
            <a:endParaRPr lang="en-GB" dirty="0"/>
          </a:p>
        </p:txBody>
      </p:sp>
      <p:pic>
        <p:nvPicPr>
          <p:cNvPr id="2050" name="Picture 2">
            <a:extLst>
              <a:ext uri="{FF2B5EF4-FFF2-40B4-BE49-F238E27FC236}">
                <a16:creationId xmlns:a16="http://schemas.microsoft.com/office/drawing/2014/main" id="{74A6790E-C89F-5045-9F42-12F925E15F0A}"/>
              </a:ext>
            </a:extLst>
          </p:cNvPr>
          <p:cNvPicPr>
            <a:picLocks noChangeAspect="1" noChangeArrowheads="1"/>
          </p:cNvPicPr>
          <p:nvPr/>
        </p:nvPicPr>
        <p:blipFill>
          <a:blip r:embed="rId3"/>
          <a:srcRect/>
          <a:stretch/>
        </p:blipFill>
        <p:spPr bwMode="auto">
          <a:xfrm>
            <a:off x="5796136" y="2325951"/>
            <a:ext cx="3067415" cy="2049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7610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99BBCCC-04FC-425D-A76A-07B3DE0617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2932</TotalTime>
  <Words>1057</Words>
  <Application>Microsoft Office PowerPoint</Application>
  <PresentationFormat>On-screen Show (4:3)</PresentationFormat>
  <Paragraphs>84</Paragraphs>
  <Slides>12</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Default Design</vt:lpstr>
      <vt:lpstr>PowerPoint 7: Reporting on key performance indicators (KPIs)</vt:lpstr>
      <vt:lpstr>Learning objectives</vt:lpstr>
      <vt:lpstr>Develop, track, measure and report on KPIs (1) </vt:lpstr>
      <vt:lpstr>Develop, track, measure and report on KPIs (2) </vt:lpstr>
      <vt:lpstr>Develop, track, measure and report on KPIs (3) </vt:lpstr>
      <vt:lpstr>Develop, track, measure and report on KPIs (4)  </vt:lpstr>
      <vt:lpstr>Develop, track, measure and report on KPIs (5) Example of a KPI tracker</vt:lpstr>
      <vt:lpstr>Tools that can be used to assist with compiling KPI data (1)</vt:lpstr>
      <vt:lpstr>Tools that can be used to assist with compiling KPI data (2)</vt:lpstr>
      <vt:lpstr>Tools that can be used to assist with compiling KPI data (3) </vt:lpstr>
      <vt:lpstr>Tools that can be used to assist with compiling KPI data (4)</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217</cp:revision>
  <dcterms:created xsi:type="dcterms:W3CDTF">2013-05-28T00:38:54Z</dcterms:created>
  <dcterms:modified xsi:type="dcterms:W3CDTF">2022-08-10T15:09:37Z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