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9"/>
  </p:notesMasterIdLst>
  <p:handoutMasterIdLst>
    <p:handoutMasterId r:id="rId20"/>
  </p:handoutMasterIdLst>
  <p:sldIdLst>
    <p:sldId id="256" r:id="rId5"/>
    <p:sldId id="345" r:id="rId6"/>
    <p:sldId id="353" r:id="rId7"/>
    <p:sldId id="352" r:id="rId8"/>
    <p:sldId id="346" r:id="rId9"/>
    <p:sldId id="344" r:id="rId10"/>
    <p:sldId id="351" r:id="rId11"/>
    <p:sldId id="354" r:id="rId12"/>
    <p:sldId id="355" r:id="rId13"/>
    <p:sldId id="357" r:id="rId14"/>
    <p:sldId id="358" r:id="rId15"/>
    <p:sldId id="331" r:id="rId16"/>
    <p:sldId id="356"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2" clrIdx="0">
    <p:extLst>
      <p:ext uri="{19B8F6BF-5375-455C-9EA6-DF929625EA0E}">
        <p15:presenceInfo xmlns:p15="http://schemas.microsoft.com/office/powerpoint/2012/main" userId="acb94dfec5711bca" providerId="Windows Live"/>
      </p:ext>
    </p:extLst>
  </p:cmAuthor>
  <p:cmAuthor id="2" name="robert6p" initials="r" lastIdx="1" clrIdx="1">
    <p:extLst>
      <p:ext uri="{19B8F6BF-5375-455C-9EA6-DF929625EA0E}">
        <p15:presenceInfo xmlns:p15="http://schemas.microsoft.com/office/powerpoint/2012/main" userId="robert6p" providerId="None"/>
      </p:ext>
    </p:extLst>
  </p:cmAuthor>
  <p:cmAuthor id="3" name="Julie Bond" initials="JB" lastIdx="1" clrIdx="2">
    <p:extLst>
      <p:ext uri="{19B8F6BF-5375-455C-9EA6-DF929625EA0E}">
        <p15:presenceInfo xmlns:p15="http://schemas.microsoft.com/office/powerpoint/2012/main" userId="39015c5a5641be3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86395"/>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83FB9CA-1884-4486-B1F9-E651F41331F9}"/>
    <pc:docChg chg="undo custSel addSld modSld sldOrd">
      <pc:chgData name="Caroline Prodger" userId="e4ef2e75-b60b-401b-8ebe-291bdcf405f4" providerId="ADAL" clId="{783FB9CA-1884-4486-B1F9-E651F41331F9}" dt="2021-06-15T10:11:43.292" v="2463" actId="20577"/>
      <pc:docMkLst>
        <pc:docMk/>
      </pc:docMkLst>
      <pc:sldChg chg="addSp delSp modSp mod">
        <pc:chgData name="Caroline Prodger" userId="e4ef2e75-b60b-401b-8ebe-291bdcf405f4" providerId="ADAL" clId="{783FB9CA-1884-4486-B1F9-E651F41331F9}" dt="2021-06-15T09:46:24.699" v="1544" actId="1076"/>
        <pc:sldMkLst>
          <pc:docMk/>
          <pc:sldMk cId="0" sldId="331"/>
        </pc:sldMkLst>
        <pc:spChg chg="mod">
          <ac:chgData name="Caroline Prodger" userId="e4ef2e75-b60b-401b-8ebe-291bdcf405f4" providerId="ADAL" clId="{783FB9CA-1884-4486-B1F9-E651F41331F9}" dt="2021-06-15T09:46:14.232" v="1541" actId="255"/>
          <ac:spMkLst>
            <pc:docMk/>
            <pc:sldMk cId="0" sldId="331"/>
            <ac:spMk id="5" creationId="{00000000-0000-0000-0000-000000000000}"/>
          </ac:spMkLst>
        </pc:spChg>
        <pc:spChg chg="mod">
          <ac:chgData name="Caroline Prodger" userId="e4ef2e75-b60b-401b-8ebe-291bdcf405f4" providerId="ADAL" clId="{783FB9CA-1884-4486-B1F9-E651F41331F9}" dt="2021-06-15T09:46:10.330" v="1540" actId="255"/>
          <ac:spMkLst>
            <pc:docMk/>
            <pc:sldMk cId="0" sldId="331"/>
            <ac:spMk id="6" creationId="{00000000-0000-0000-0000-000000000000}"/>
          </ac:spMkLst>
        </pc:spChg>
        <pc:spChg chg="mod">
          <ac:chgData name="Caroline Prodger" userId="e4ef2e75-b60b-401b-8ebe-291bdcf405f4" providerId="ADAL" clId="{783FB9CA-1884-4486-B1F9-E651F41331F9}" dt="2021-06-15T09:46:19.726" v="1542" actId="1076"/>
          <ac:spMkLst>
            <pc:docMk/>
            <pc:sldMk cId="0" sldId="331"/>
            <ac:spMk id="7" creationId="{00000000-0000-0000-0000-000000000000}"/>
          </ac:spMkLst>
        </pc:spChg>
        <pc:spChg chg="mod">
          <ac:chgData name="Caroline Prodger" userId="e4ef2e75-b60b-401b-8ebe-291bdcf405f4" providerId="ADAL" clId="{783FB9CA-1884-4486-B1F9-E651F41331F9}" dt="2021-06-15T09:46:22.346" v="1543" actId="1076"/>
          <ac:spMkLst>
            <pc:docMk/>
            <pc:sldMk cId="0" sldId="331"/>
            <ac:spMk id="8" creationId="{00000000-0000-0000-0000-000000000000}"/>
          </ac:spMkLst>
        </pc:spChg>
        <pc:spChg chg="mod">
          <ac:chgData name="Caroline Prodger" userId="e4ef2e75-b60b-401b-8ebe-291bdcf405f4" providerId="ADAL" clId="{783FB9CA-1884-4486-B1F9-E651F41331F9}" dt="2021-06-15T09:46:24.699" v="1544" actId="1076"/>
          <ac:spMkLst>
            <pc:docMk/>
            <pc:sldMk cId="0" sldId="331"/>
            <ac:spMk id="9" creationId="{00000000-0000-0000-0000-000000000000}"/>
          </ac:spMkLst>
        </pc:spChg>
        <pc:spChg chg="add del mod">
          <ac:chgData name="Caroline Prodger" userId="e4ef2e75-b60b-401b-8ebe-291bdcf405f4" providerId="ADAL" clId="{783FB9CA-1884-4486-B1F9-E651F41331F9}" dt="2021-06-15T09:26:18.019" v="1003" actId="21"/>
          <ac:spMkLst>
            <pc:docMk/>
            <pc:sldMk cId="0" sldId="331"/>
            <ac:spMk id="10" creationId="{818701E9-50D7-4B2E-8B48-3498E7A233FC}"/>
          </ac:spMkLst>
        </pc:spChg>
      </pc:sldChg>
      <pc:sldChg chg="addSp modSp mod">
        <pc:chgData name="Caroline Prodger" userId="e4ef2e75-b60b-401b-8ebe-291bdcf405f4" providerId="ADAL" clId="{783FB9CA-1884-4486-B1F9-E651F41331F9}" dt="2021-06-15T09:07:07.990" v="153" actId="1076"/>
        <pc:sldMkLst>
          <pc:docMk/>
          <pc:sldMk cId="2287511796" sldId="353"/>
        </pc:sldMkLst>
        <pc:spChg chg="mod">
          <ac:chgData name="Caroline Prodger" userId="e4ef2e75-b60b-401b-8ebe-291bdcf405f4" providerId="ADAL" clId="{783FB9CA-1884-4486-B1F9-E651F41331F9}" dt="2021-06-15T09:06:03.184" v="102" actId="1076"/>
          <ac:spMkLst>
            <pc:docMk/>
            <pc:sldMk cId="2287511796" sldId="353"/>
            <ac:spMk id="4" creationId="{00000000-0000-0000-0000-000000000000}"/>
          </ac:spMkLst>
        </pc:spChg>
        <pc:spChg chg="mod">
          <ac:chgData name="Caroline Prodger" userId="e4ef2e75-b60b-401b-8ebe-291bdcf405f4" providerId="ADAL" clId="{783FB9CA-1884-4486-B1F9-E651F41331F9}" dt="2021-06-15T09:06:19.051" v="106" actId="1076"/>
          <ac:spMkLst>
            <pc:docMk/>
            <pc:sldMk cId="2287511796" sldId="353"/>
            <ac:spMk id="5" creationId="{00000000-0000-0000-0000-000000000000}"/>
          </ac:spMkLst>
        </pc:spChg>
        <pc:spChg chg="mod">
          <ac:chgData name="Caroline Prodger" userId="e4ef2e75-b60b-401b-8ebe-291bdcf405f4" providerId="ADAL" clId="{783FB9CA-1884-4486-B1F9-E651F41331F9}" dt="2021-06-15T09:06:06.015" v="103" actId="1076"/>
          <ac:spMkLst>
            <pc:docMk/>
            <pc:sldMk cId="2287511796" sldId="353"/>
            <ac:spMk id="6" creationId="{00000000-0000-0000-0000-000000000000}"/>
          </ac:spMkLst>
        </pc:spChg>
        <pc:spChg chg="mod">
          <ac:chgData name="Caroline Prodger" userId="e4ef2e75-b60b-401b-8ebe-291bdcf405f4" providerId="ADAL" clId="{783FB9CA-1884-4486-B1F9-E651F41331F9}" dt="2021-06-15T09:06:10.478" v="104" actId="1076"/>
          <ac:spMkLst>
            <pc:docMk/>
            <pc:sldMk cId="2287511796" sldId="353"/>
            <ac:spMk id="7" creationId="{00000000-0000-0000-0000-000000000000}"/>
          </ac:spMkLst>
        </pc:spChg>
        <pc:spChg chg="mod">
          <ac:chgData name="Caroline Prodger" userId="e4ef2e75-b60b-401b-8ebe-291bdcf405f4" providerId="ADAL" clId="{783FB9CA-1884-4486-B1F9-E651F41331F9}" dt="2021-06-15T09:07:02.231" v="151" actId="1076"/>
          <ac:spMkLst>
            <pc:docMk/>
            <pc:sldMk cId="2287511796" sldId="353"/>
            <ac:spMk id="8" creationId="{00000000-0000-0000-0000-000000000000}"/>
          </ac:spMkLst>
        </pc:spChg>
        <pc:spChg chg="mod">
          <ac:chgData name="Caroline Prodger" userId="e4ef2e75-b60b-401b-8ebe-291bdcf405f4" providerId="ADAL" clId="{783FB9CA-1884-4486-B1F9-E651F41331F9}" dt="2021-06-15T09:07:07.990" v="153" actId="1076"/>
          <ac:spMkLst>
            <pc:docMk/>
            <pc:sldMk cId="2287511796" sldId="353"/>
            <ac:spMk id="9" creationId="{00000000-0000-0000-0000-000000000000}"/>
          </ac:spMkLst>
        </pc:spChg>
        <pc:spChg chg="add mod">
          <ac:chgData name="Caroline Prodger" userId="e4ef2e75-b60b-401b-8ebe-291bdcf405f4" providerId="ADAL" clId="{783FB9CA-1884-4486-B1F9-E651F41331F9}" dt="2021-06-15T09:06:59.059" v="150" actId="1076"/>
          <ac:spMkLst>
            <pc:docMk/>
            <pc:sldMk cId="2287511796" sldId="353"/>
            <ac:spMk id="10" creationId="{EF45420F-9942-4DF2-A6FB-42EF29DA2AB8}"/>
          </ac:spMkLst>
        </pc:spChg>
      </pc:sldChg>
      <pc:sldChg chg="addSp delSp modSp mod">
        <pc:chgData name="Caroline Prodger" userId="e4ef2e75-b60b-401b-8ebe-291bdcf405f4" providerId="ADAL" clId="{783FB9CA-1884-4486-B1F9-E651F41331F9}" dt="2021-06-15T10:11:05.709" v="2451" actId="20577"/>
        <pc:sldMkLst>
          <pc:docMk/>
          <pc:sldMk cId="248840359" sldId="356"/>
        </pc:sldMkLst>
        <pc:spChg chg="mod">
          <ac:chgData name="Caroline Prodger" userId="e4ef2e75-b60b-401b-8ebe-291bdcf405f4" providerId="ADAL" clId="{783FB9CA-1884-4486-B1F9-E651F41331F9}" dt="2021-06-15T09:44:50.973" v="1533" actId="20577"/>
          <ac:spMkLst>
            <pc:docMk/>
            <pc:sldMk cId="248840359" sldId="356"/>
            <ac:spMk id="2" creationId="{00000000-0000-0000-0000-000000000000}"/>
          </ac:spMkLst>
        </pc:spChg>
        <pc:spChg chg="add mod">
          <ac:chgData name="Caroline Prodger" userId="e4ef2e75-b60b-401b-8ebe-291bdcf405f4" providerId="ADAL" clId="{783FB9CA-1884-4486-B1F9-E651F41331F9}" dt="2021-06-15T10:11:05.709" v="2451" actId="20577"/>
          <ac:spMkLst>
            <pc:docMk/>
            <pc:sldMk cId="248840359" sldId="356"/>
            <ac:spMk id="4" creationId="{73A4D5BE-D3F7-4CF6-BFA9-FF3F451CAC21}"/>
          </ac:spMkLst>
        </pc:spChg>
        <pc:spChg chg="del">
          <ac:chgData name="Caroline Prodger" userId="e4ef2e75-b60b-401b-8ebe-291bdcf405f4" providerId="ADAL" clId="{783FB9CA-1884-4486-B1F9-E651F41331F9}" dt="2021-06-15T09:24:17.916" v="989" actId="21"/>
          <ac:spMkLst>
            <pc:docMk/>
            <pc:sldMk cId="248840359" sldId="356"/>
            <ac:spMk id="5" creationId="{00000000-0000-0000-0000-000000000000}"/>
          </ac:spMkLst>
        </pc:spChg>
        <pc:spChg chg="del">
          <ac:chgData name="Caroline Prodger" userId="e4ef2e75-b60b-401b-8ebe-291bdcf405f4" providerId="ADAL" clId="{783FB9CA-1884-4486-B1F9-E651F41331F9}" dt="2021-06-15T09:24:16.001" v="988" actId="21"/>
          <ac:spMkLst>
            <pc:docMk/>
            <pc:sldMk cId="248840359" sldId="356"/>
            <ac:spMk id="6" creationId="{00000000-0000-0000-0000-000000000000}"/>
          </ac:spMkLst>
        </pc:spChg>
        <pc:spChg chg="del">
          <ac:chgData name="Caroline Prodger" userId="e4ef2e75-b60b-401b-8ebe-291bdcf405f4" providerId="ADAL" clId="{783FB9CA-1884-4486-B1F9-E651F41331F9}" dt="2021-06-15T09:24:13.780" v="987" actId="21"/>
          <ac:spMkLst>
            <pc:docMk/>
            <pc:sldMk cId="248840359" sldId="356"/>
            <ac:spMk id="7" creationId="{00000000-0000-0000-0000-000000000000}"/>
          </ac:spMkLst>
        </pc:spChg>
        <pc:spChg chg="del">
          <ac:chgData name="Caroline Prodger" userId="e4ef2e75-b60b-401b-8ebe-291bdcf405f4" providerId="ADAL" clId="{783FB9CA-1884-4486-B1F9-E651F41331F9}" dt="2021-06-15T09:24:10.753" v="986" actId="21"/>
          <ac:spMkLst>
            <pc:docMk/>
            <pc:sldMk cId="248840359" sldId="356"/>
            <ac:spMk id="8" creationId="{00000000-0000-0000-0000-000000000000}"/>
          </ac:spMkLst>
        </pc:spChg>
        <pc:spChg chg="del">
          <ac:chgData name="Caroline Prodger" userId="e4ef2e75-b60b-401b-8ebe-291bdcf405f4" providerId="ADAL" clId="{783FB9CA-1884-4486-B1F9-E651F41331F9}" dt="2021-06-15T09:24:07.524" v="985" actId="21"/>
          <ac:spMkLst>
            <pc:docMk/>
            <pc:sldMk cId="248840359" sldId="356"/>
            <ac:spMk id="9" creationId="{00000000-0000-0000-0000-000000000000}"/>
          </ac:spMkLst>
        </pc:spChg>
        <pc:spChg chg="add mod">
          <ac:chgData name="Caroline Prodger" userId="e4ef2e75-b60b-401b-8ebe-291bdcf405f4" providerId="ADAL" clId="{783FB9CA-1884-4486-B1F9-E651F41331F9}" dt="2021-06-15T10:08:49.233" v="2113" actId="21"/>
          <ac:spMkLst>
            <pc:docMk/>
            <pc:sldMk cId="248840359" sldId="356"/>
            <ac:spMk id="10" creationId="{54FC99F3-22D2-423F-A4A5-84668D91C5D7}"/>
          </ac:spMkLst>
        </pc:spChg>
        <pc:spChg chg="add del mod">
          <ac:chgData name="Caroline Prodger" userId="e4ef2e75-b60b-401b-8ebe-291bdcf405f4" providerId="ADAL" clId="{783FB9CA-1884-4486-B1F9-E651F41331F9}" dt="2021-06-15T10:10:53.958" v="2446" actId="21"/>
          <ac:spMkLst>
            <pc:docMk/>
            <pc:sldMk cId="248840359" sldId="356"/>
            <ac:spMk id="11" creationId="{20424CFD-A491-4716-8EDE-196E429A11D0}"/>
          </ac:spMkLst>
        </pc:spChg>
      </pc:sldChg>
      <pc:sldChg chg="modSp new mod ord">
        <pc:chgData name="Caroline Prodger" userId="e4ef2e75-b60b-401b-8ebe-291bdcf405f4" providerId="ADAL" clId="{783FB9CA-1884-4486-B1F9-E651F41331F9}" dt="2021-06-15T09:45:53.805" v="1536" actId="255"/>
        <pc:sldMkLst>
          <pc:docMk/>
          <pc:sldMk cId="1277995342" sldId="357"/>
        </pc:sldMkLst>
        <pc:spChg chg="mod">
          <ac:chgData name="Caroline Prodger" userId="e4ef2e75-b60b-401b-8ebe-291bdcf405f4" providerId="ADAL" clId="{783FB9CA-1884-4486-B1F9-E651F41331F9}" dt="2021-06-15T09:19:12.222" v="660" actId="20577"/>
          <ac:spMkLst>
            <pc:docMk/>
            <pc:sldMk cId="1277995342" sldId="357"/>
            <ac:spMk id="2" creationId="{7835078E-E820-4798-846D-7E4BC02F6477}"/>
          </ac:spMkLst>
        </pc:spChg>
        <pc:spChg chg="mod">
          <ac:chgData name="Caroline Prodger" userId="e4ef2e75-b60b-401b-8ebe-291bdcf405f4" providerId="ADAL" clId="{783FB9CA-1884-4486-B1F9-E651F41331F9}" dt="2021-06-15T09:45:53.805" v="1536" actId="255"/>
          <ac:spMkLst>
            <pc:docMk/>
            <pc:sldMk cId="1277995342" sldId="357"/>
            <ac:spMk id="3" creationId="{134601BA-EAE7-473C-8B9C-1093875B0B91}"/>
          </ac:spMkLst>
        </pc:spChg>
      </pc:sldChg>
      <pc:sldChg chg="addSp delSp modSp new mod ord">
        <pc:chgData name="Caroline Prodger" userId="e4ef2e75-b60b-401b-8ebe-291bdcf405f4" providerId="ADAL" clId="{783FB9CA-1884-4486-B1F9-E651F41331F9}" dt="2021-06-15T10:11:43.292" v="2463" actId="20577"/>
        <pc:sldMkLst>
          <pc:docMk/>
          <pc:sldMk cId="3904697060" sldId="358"/>
        </pc:sldMkLst>
        <pc:spChg chg="mod">
          <ac:chgData name="Caroline Prodger" userId="e4ef2e75-b60b-401b-8ebe-291bdcf405f4" providerId="ADAL" clId="{783FB9CA-1884-4486-B1F9-E651F41331F9}" dt="2021-06-15T10:07:47.336" v="2108" actId="20577"/>
          <ac:spMkLst>
            <pc:docMk/>
            <pc:sldMk cId="3904697060" sldId="358"/>
            <ac:spMk id="2" creationId="{12EBCE4E-6A5A-4BF7-BCCD-25339E1C57AC}"/>
          </ac:spMkLst>
        </pc:spChg>
        <pc:spChg chg="del">
          <ac:chgData name="Caroline Prodger" userId="e4ef2e75-b60b-401b-8ebe-291bdcf405f4" providerId="ADAL" clId="{783FB9CA-1884-4486-B1F9-E651F41331F9}" dt="2021-06-15T09:49:22.763" v="1591" actId="931"/>
          <ac:spMkLst>
            <pc:docMk/>
            <pc:sldMk cId="3904697060" sldId="358"/>
            <ac:spMk id="3" creationId="{23BD429E-997E-490D-9F79-0327907F0FDD}"/>
          </ac:spMkLst>
        </pc:spChg>
        <pc:spChg chg="add mod">
          <ac:chgData name="Caroline Prodger" userId="e4ef2e75-b60b-401b-8ebe-291bdcf405f4" providerId="ADAL" clId="{783FB9CA-1884-4486-B1F9-E651F41331F9}" dt="2021-06-15T10:06:46.909" v="2053" actId="20577"/>
          <ac:spMkLst>
            <pc:docMk/>
            <pc:sldMk cId="3904697060" sldId="358"/>
            <ac:spMk id="6" creationId="{DEBD77BA-798D-47D2-AD7F-AE58D82668BA}"/>
          </ac:spMkLst>
        </pc:spChg>
        <pc:spChg chg="add del mod">
          <ac:chgData name="Caroline Prodger" userId="e4ef2e75-b60b-401b-8ebe-291bdcf405f4" providerId="ADAL" clId="{783FB9CA-1884-4486-B1F9-E651F41331F9}" dt="2021-06-15T09:56:20.198" v="1672"/>
          <ac:spMkLst>
            <pc:docMk/>
            <pc:sldMk cId="3904697060" sldId="358"/>
            <ac:spMk id="9" creationId="{6CF89A76-EA40-47EF-A8BA-BFE137EC9A41}"/>
          </ac:spMkLst>
        </pc:spChg>
        <pc:spChg chg="add mod">
          <ac:chgData name="Caroline Prodger" userId="e4ef2e75-b60b-401b-8ebe-291bdcf405f4" providerId="ADAL" clId="{783FB9CA-1884-4486-B1F9-E651F41331F9}" dt="2021-06-15T10:11:32.169" v="2454" actId="20577"/>
          <ac:spMkLst>
            <pc:docMk/>
            <pc:sldMk cId="3904697060" sldId="358"/>
            <ac:spMk id="10" creationId="{A3F4872E-85BE-49AE-BD95-3A93F8206245}"/>
          </ac:spMkLst>
        </pc:spChg>
        <pc:spChg chg="add mod">
          <ac:chgData name="Caroline Prodger" userId="e4ef2e75-b60b-401b-8ebe-291bdcf405f4" providerId="ADAL" clId="{783FB9CA-1884-4486-B1F9-E651F41331F9}" dt="2021-06-15T10:11:43.292" v="2463" actId="20577"/>
          <ac:spMkLst>
            <pc:docMk/>
            <pc:sldMk cId="3904697060" sldId="358"/>
            <ac:spMk id="13" creationId="{E4E62A8E-D0A0-4A41-816A-64B008EBA7CD}"/>
          </ac:spMkLst>
        </pc:spChg>
        <pc:picChg chg="add mod">
          <ac:chgData name="Caroline Prodger" userId="e4ef2e75-b60b-401b-8ebe-291bdcf405f4" providerId="ADAL" clId="{783FB9CA-1884-4486-B1F9-E651F41331F9}" dt="2021-06-15T10:06:14.974" v="1978" actId="1076"/>
          <ac:picMkLst>
            <pc:docMk/>
            <pc:sldMk cId="3904697060" sldId="358"/>
            <ac:picMk id="5" creationId="{E37442F4-09E5-49BE-845C-B85D7D6755CD}"/>
          </ac:picMkLst>
        </pc:picChg>
        <pc:picChg chg="add mod">
          <ac:chgData name="Caroline Prodger" userId="e4ef2e75-b60b-401b-8ebe-291bdcf405f4" providerId="ADAL" clId="{783FB9CA-1884-4486-B1F9-E651F41331F9}" dt="2021-06-15T10:07:18.188" v="2087" actId="1076"/>
          <ac:picMkLst>
            <pc:docMk/>
            <pc:sldMk cId="3904697060" sldId="358"/>
            <ac:picMk id="8" creationId="{EB42CEC5-E886-4583-9FD6-9754609F97A2}"/>
          </ac:picMkLst>
        </pc:picChg>
        <pc:picChg chg="add mod">
          <ac:chgData name="Caroline Prodger" userId="e4ef2e75-b60b-401b-8ebe-291bdcf405f4" providerId="ADAL" clId="{783FB9CA-1884-4486-B1F9-E651F41331F9}" dt="2021-06-15T10:07:26.129" v="2090" actId="14100"/>
          <ac:picMkLst>
            <pc:docMk/>
            <pc:sldMk cId="3904697060" sldId="358"/>
            <ac:picMk id="12" creationId="{C28448A6-EAAB-41FF-AD92-FF4A7210D854}"/>
          </ac:picMkLst>
        </pc:picChg>
      </pc:sldChg>
    </pc:docChg>
  </pc:docChgLst>
  <pc:docChgLst>
    <pc:chgData name="Caroline Prodger" userId="e4ef2e75-b60b-401b-8ebe-291bdcf405f4" providerId="ADAL" clId="{3F28821F-35A4-47B6-8BD5-C301AB471007}"/>
    <pc:docChg chg="custSel modSld">
      <pc:chgData name="Caroline Prodger" userId="e4ef2e75-b60b-401b-8ebe-291bdcf405f4" providerId="ADAL" clId="{3F28821F-35A4-47B6-8BD5-C301AB471007}" dt="2021-08-11T10:48:45.182" v="33" actId="14100"/>
      <pc:docMkLst>
        <pc:docMk/>
      </pc:docMkLst>
      <pc:sldChg chg="addSp delSp modSp mod">
        <pc:chgData name="Caroline Prodger" userId="e4ef2e75-b60b-401b-8ebe-291bdcf405f4" providerId="ADAL" clId="{3F28821F-35A4-47B6-8BD5-C301AB471007}" dt="2021-08-11T10:40:57.315" v="10" actId="1076"/>
        <pc:sldMkLst>
          <pc:docMk/>
          <pc:sldMk cId="1296055166" sldId="345"/>
        </pc:sldMkLst>
        <pc:spChg chg="mod">
          <ac:chgData name="Caroline Prodger" userId="e4ef2e75-b60b-401b-8ebe-291bdcf405f4" providerId="ADAL" clId="{3F28821F-35A4-47B6-8BD5-C301AB471007}" dt="2021-08-11T10:40:52.163" v="8" actId="1076"/>
          <ac:spMkLst>
            <pc:docMk/>
            <pc:sldMk cId="1296055166" sldId="345"/>
            <ac:spMk id="8" creationId="{00000000-0000-0000-0000-000000000000}"/>
          </ac:spMkLst>
        </pc:spChg>
        <pc:picChg chg="del">
          <ac:chgData name="Caroline Prodger" userId="e4ef2e75-b60b-401b-8ebe-291bdcf405f4" providerId="ADAL" clId="{3F28821F-35A4-47B6-8BD5-C301AB471007}" dt="2021-08-11T10:40:04.606" v="0" actId="478"/>
          <ac:picMkLst>
            <pc:docMk/>
            <pc:sldMk cId="1296055166" sldId="345"/>
            <ac:picMk id="4" creationId="{00000000-0000-0000-0000-000000000000}"/>
          </ac:picMkLst>
        </pc:picChg>
        <pc:picChg chg="add mod">
          <ac:chgData name="Caroline Prodger" userId="e4ef2e75-b60b-401b-8ebe-291bdcf405f4" providerId="ADAL" clId="{3F28821F-35A4-47B6-8BD5-C301AB471007}" dt="2021-08-11T10:40:57.315" v="10" actId="1076"/>
          <ac:picMkLst>
            <pc:docMk/>
            <pc:sldMk cId="1296055166" sldId="345"/>
            <ac:picMk id="6" creationId="{EA1F2FA7-895D-4C3D-A9B9-019BE25C2429}"/>
          </ac:picMkLst>
        </pc:picChg>
      </pc:sldChg>
      <pc:sldChg chg="addSp delSp modSp mod">
        <pc:chgData name="Caroline Prodger" userId="e4ef2e75-b60b-401b-8ebe-291bdcf405f4" providerId="ADAL" clId="{3F28821F-35A4-47B6-8BD5-C301AB471007}" dt="2021-08-11T10:48:45.182" v="33" actId="14100"/>
        <pc:sldMkLst>
          <pc:docMk/>
          <pc:sldMk cId="2709735609" sldId="346"/>
        </pc:sldMkLst>
        <pc:spChg chg="mod">
          <ac:chgData name="Caroline Prodger" userId="e4ef2e75-b60b-401b-8ebe-291bdcf405f4" providerId="ADAL" clId="{3F28821F-35A4-47B6-8BD5-C301AB471007}" dt="2021-08-11T10:48:40.129" v="31" actId="14100"/>
          <ac:spMkLst>
            <pc:docMk/>
            <pc:sldMk cId="2709735609" sldId="346"/>
            <ac:spMk id="3" creationId="{00000000-0000-0000-0000-000000000000}"/>
          </ac:spMkLst>
        </pc:spChg>
        <pc:spChg chg="add mod">
          <ac:chgData name="Caroline Prodger" userId="e4ef2e75-b60b-401b-8ebe-291bdcf405f4" providerId="ADAL" clId="{3F28821F-35A4-47B6-8BD5-C301AB471007}" dt="2021-08-11T10:48:45.182" v="33" actId="14100"/>
          <ac:spMkLst>
            <pc:docMk/>
            <pc:sldMk cId="2709735609" sldId="346"/>
            <ac:spMk id="8" creationId="{7FB6720B-9564-4171-BD49-E4480827DAC7}"/>
          </ac:spMkLst>
        </pc:spChg>
        <pc:picChg chg="del">
          <ac:chgData name="Caroline Prodger" userId="e4ef2e75-b60b-401b-8ebe-291bdcf405f4" providerId="ADAL" clId="{3F28821F-35A4-47B6-8BD5-C301AB471007}" dt="2021-08-11T10:43:44.309" v="19" actId="478"/>
          <ac:picMkLst>
            <pc:docMk/>
            <pc:sldMk cId="2709735609" sldId="346"/>
            <ac:picMk id="4" creationId="{00000000-0000-0000-0000-000000000000}"/>
          </ac:picMkLst>
        </pc:picChg>
        <pc:picChg chg="add mod">
          <ac:chgData name="Caroline Prodger" userId="e4ef2e75-b60b-401b-8ebe-291bdcf405f4" providerId="ADAL" clId="{3F28821F-35A4-47B6-8BD5-C301AB471007}" dt="2021-08-11T10:48:43.449" v="32" actId="14100"/>
          <ac:picMkLst>
            <pc:docMk/>
            <pc:sldMk cId="2709735609" sldId="346"/>
            <ac:picMk id="6" creationId="{F50CE349-5223-406A-8CF0-FEB98F8B5481}"/>
          </ac:picMkLst>
        </pc:picChg>
      </pc:sldChg>
      <pc:sldChg chg="addSp delSp modSp mod">
        <pc:chgData name="Caroline Prodger" userId="e4ef2e75-b60b-401b-8ebe-291bdcf405f4" providerId="ADAL" clId="{3F28821F-35A4-47B6-8BD5-C301AB471007}" dt="2021-08-11T10:43:27.369" v="18" actId="1076"/>
        <pc:sldMkLst>
          <pc:docMk/>
          <pc:sldMk cId="3234843355" sldId="352"/>
        </pc:sldMkLst>
        <pc:spChg chg="mod">
          <ac:chgData name="Caroline Prodger" userId="e4ef2e75-b60b-401b-8ebe-291bdcf405f4" providerId="ADAL" clId="{3F28821F-35A4-47B6-8BD5-C301AB471007}" dt="2021-08-11T10:43:16.331" v="12" actId="14100"/>
          <ac:spMkLst>
            <pc:docMk/>
            <pc:sldMk cId="3234843355" sldId="352"/>
            <ac:spMk id="3" creationId="{00000000-0000-0000-0000-000000000000}"/>
          </ac:spMkLst>
        </pc:spChg>
        <pc:picChg chg="del">
          <ac:chgData name="Caroline Prodger" userId="e4ef2e75-b60b-401b-8ebe-291bdcf405f4" providerId="ADAL" clId="{3F28821F-35A4-47B6-8BD5-C301AB471007}" dt="2021-08-11T10:41:10.267" v="11" actId="21"/>
          <ac:picMkLst>
            <pc:docMk/>
            <pc:sldMk cId="3234843355" sldId="352"/>
            <ac:picMk id="4" creationId="{00000000-0000-0000-0000-000000000000}"/>
          </ac:picMkLst>
        </pc:picChg>
        <pc:picChg chg="add mod">
          <ac:chgData name="Caroline Prodger" userId="e4ef2e75-b60b-401b-8ebe-291bdcf405f4" providerId="ADAL" clId="{3F28821F-35A4-47B6-8BD5-C301AB471007}" dt="2021-08-11T10:43:27.369" v="18" actId="1076"/>
          <ac:picMkLst>
            <pc:docMk/>
            <pc:sldMk cId="3234843355" sldId="352"/>
            <ac:picMk id="6" creationId="{FD55B8A3-AAAA-4BCB-A19C-5B40BFAB726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9/13/2021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555940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4824370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195323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770021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210294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9/13/2021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69541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8400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9"/>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024425950"/>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2" r:id="rId6"/>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95300" y="3786664"/>
            <a:ext cx="8153400" cy="2514600"/>
          </a:xfrm>
        </p:spPr>
        <p:txBody>
          <a:bodyPr anchor="t"/>
          <a:lstStyle/>
          <a:p>
            <a:pPr eaLnBrk="1" hangingPunct="1"/>
            <a:r>
              <a:rPr lang="en-GB" dirty="0">
                <a:ea typeface="ＭＳ Ｐゴシック" pitchFamily="-105" charset="-128"/>
                <a:cs typeface="ＭＳ Ｐゴシック" pitchFamily="-105" charset="-128"/>
              </a:rPr>
              <a:t>PowerPoint 6: Lean construction and heritage and conservation</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95300" y="1890683"/>
            <a:ext cx="8001000" cy="571128"/>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5.6 Principles of heritage and conservation</a:t>
            </a:r>
          </a:p>
          <a:p>
            <a:r>
              <a:rPr lang="en-GB" sz="2400" b="1" dirty="0"/>
              <a:t> </a:t>
            </a:r>
          </a:p>
        </p:txBody>
      </p:sp>
      <p:sp>
        <p:nvSpPr>
          <p:cNvPr id="2" name="TextBox 1"/>
          <p:cNvSpPr txBox="1"/>
          <p:nvPr/>
        </p:nvSpPr>
        <p:spPr>
          <a:xfrm>
            <a:off x="457200" y="2636912"/>
            <a:ext cx="7211144" cy="461665"/>
          </a:xfrm>
          <a:prstGeom prst="rect">
            <a:avLst/>
          </a:prstGeom>
          <a:noFill/>
        </p:spPr>
        <p:txBody>
          <a:bodyPr wrap="square" rtlCol="0">
            <a:spAutoFit/>
          </a:bodyPr>
          <a:lstStyle/>
          <a:p>
            <a:r>
              <a:rPr lang="en-GB" sz="2400" b="1" dirty="0"/>
              <a:t>5.7 Lean construction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5078E-E820-4798-846D-7E4BC02F6477}"/>
              </a:ext>
            </a:extLst>
          </p:cNvPr>
          <p:cNvSpPr>
            <a:spLocks noGrp="1"/>
          </p:cNvSpPr>
          <p:nvPr>
            <p:ph type="title"/>
          </p:nvPr>
        </p:nvSpPr>
        <p:spPr>
          <a:xfrm>
            <a:off x="434819" y="998128"/>
            <a:ext cx="8229600" cy="382588"/>
          </a:xfrm>
        </p:spPr>
        <p:txBody>
          <a:bodyPr/>
          <a:lstStyle/>
          <a:p>
            <a:r>
              <a:rPr lang="en-GB" dirty="0"/>
              <a:t>Conservation</a:t>
            </a:r>
          </a:p>
        </p:txBody>
      </p:sp>
      <p:sp>
        <p:nvSpPr>
          <p:cNvPr id="3" name="Content Placeholder 2">
            <a:extLst>
              <a:ext uri="{FF2B5EF4-FFF2-40B4-BE49-F238E27FC236}">
                <a16:creationId xmlns:a16="http://schemas.microsoft.com/office/drawing/2014/main" id="{134601BA-EAE7-473C-8B9C-1093875B0B91}"/>
              </a:ext>
            </a:extLst>
          </p:cNvPr>
          <p:cNvSpPr>
            <a:spLocks noGrp="1"/>
          </p:cNvSpPr>
          <p:nvPr>
            <p:ph sz="quarter" idx="10"/>
          </p:nvPr>
        </p:nvSpPr>
        <p:spPr>
          <a:xfrm>
            <a:off x="434818" y="1390588"/>
            <a:ext cx="8385653" cy="3933224"/>
          </a:xfrm>
        </p:spPr>
        <p:txBody>
          <a:bodyPr/>
          <a:lstStyle/>
          <a:p>
            <a:r>
              <a:rPr lang="en-US" b="0" i="0" dirty="0">
                <a:effectLst/>
              </a:rPr>
              <a:t>Conservation is the process of maintaining and managing change to a heritage </a:t>
            </a:r>
            <a:r>
              <a:rPr lang="en-US" dirty="0"/>
              <a:t>building in a way that sustains and enhances its significance.</a:t>
            </a:r>
            <a:endParaRPr lang="en-US" b="0" i="0" dirty="0">
              <a:effectLst/>
            </a:endParaRPr>
          </a:p>
          <a:p>
            <a:r>
              <a:rPr lang="en-US" dirty="0"/>
              <a:t>Preserving historic buildings is a sustainable way of preserving housing stock and retains their character for future generations to enjoy. Preserving heritage buildings can also help to regenerate areas through tourism or other investment.</a:t>
            </a:r>
          </a:p>
          <a:p>
            <a:r>
              <a:rPr lang="en-US" dirty="0"/>
              <a:t>There are restrictions in place on the types of work which can be carried out and on the materials that can be selected, depending on the significance of the site.</a:t>
            </a:r>
          </a:p>
          <a:p>
            <a:r>
              <a:rPr lang="en-US" dirty="0"/>
              <a:t>Protection is given to  different categories of heritage sites, from the most significant such as World Heritage Sites or Listed Monuments,  to Listed Buildings, Registered Parks and Gardens, Registered Battlefields and Conservation Areas.</a:t>
            </a:r>
            <a:endParaRPr lang="en-GB" dirty="0"/>
          </a:p>
        </p:txBody>
      </p:sp>
    </p:spTree>
    <p:extLst>
      <p:ext uri="{BB962C8B-B14F-4D97-AF65-F5344CB8AC3E}">
        <p14:creationId xmlns:p14="http://schemas.microsoft.com/office/powerpoint/2010/main" val="12779953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BCE4E-6A5A-4BF7-BCCD-25339E1C57AC}"/>
              </a:ext>
            </a:extLst>
          </p:cNvPr>
          <p:cNvSpPr>
            <a:spLocks noGrp="1"/>
          </p:cNvSpPr>
          <p:nvPr>
            <p:ph type="title"/>
          </p:nvPr>
        </p:nvSpPr>
        <p:spPr/>
        <p:txBody>
          <a:bodyPr/>
          <a:lstStyle/>
          <a:p>
            <a:r>
              <a:rPr lang="en-GB" dirty="0"/>
              <a:t>Examples of heritage buildings</a:t>
            </a:r>
          </a:p>
        </p:txBody>
      </p:sp>
      <p:pic>
        <p:nvPicPr>
          <p:cNvPr id="5" name="Content Placeholder 4" descr="A picture containing grass, plant&#10;&#10;Description automatically generated">
            <a:extLst>
              <a:ext uri="{FF2B5EF4-FFF2-40B4-BE49-F238E27FC236}">
                <a16:creationId xmlns:a16="http://schemas.microsoft.com/office/drawing/2014/main" id="{E37442F4-09E5-49BE-845C-B85D7D6755CD}"/>
              </a:ext>
            </a:extLst>
          </p:cNvPr>
          <p:cNvPicPr>
            <a:picLocks noGrp="1" noChangeAspect="1"/>
          </p:cNvPicPr>
          <p:nvPr>
            <p:ph sz="quarter" idx="10"/>
          </p:nvPr>
        </p:nvPicPr>
        <p:blipFill>
          <a:blip r:embed="rId2" cstate="email">
            <a:extLst>
              <a:ext uri="{28A0092B-C50C-407E-A947-70E740481C1C}">
                <a14:useLocalDpi xmlns:a14="http://schemas.microsoft.com/office/drawing/2010/main"/>
              </a:ext>
            </a:extLst>
          </a:blip>
          <a:stretch>
            <a:fillRect/>
          </a:stretch>
        </p:blipFill>
        <p:spPr>
          <a:xfrm>
            <a:off x="2486069" y="1521048"/>
            <a:ext cx="6326633" cy="1505738"/>
          </a:xfrm>
        </p:spPr>
      </p:pic>
      <p:pic>
        <p:nvPicPr>
          <p:cNvPr id="8" name="Picture 7" descr="A picture containing water, outdoor&#10;&#10;Description automatically generated">
            <a:extLst>
              <a:ext uri="{FF2B5EF4-FFF2-40B4-BE49-F238E27FC236}">
                <a16:creationId xmlns:a16="http://schemas.microsoft.com/office/drawing/2014/main" id="{EB42CEC5-E886-4583-9FD6-9754609F97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2469" y="3331227"/>
            <a:ext cx="3256705" cy="2172222"/>
          </a:xfrm>
          <a:prstGeom prst="rect">
            <a:avLst/>
          </a:prstGeom>
        </p:spPr>
      </p:pic>
      <p:sp>
        <p:nvSpPr>
          <p:cNvPr id="10" name="TextBox 9">
            <a:extLst>
              <a:ext uri="{FF2B5EF4-FFF2-40B4-BE49-F238E27FC236}">
                <a16:creationId xmlns:a16="http://schemas.microsoft.com/office/drawing/2014/main" id="{A3F4872E-85BE-49AE-BD95-3A93F8206245}"/>
              </a:ext>
            </a:extLst>
          </p:cNvPr>
          <p:cNvSpPr txBox="1"/>
          <p:nvPr/>
        </p:nvSpPr>
        <p:spPr>
          <a:xfrm>
            <a:off x="363463" y="5669482"/>
            <a:ext cx="3632415" cy="738664"/>
          </a:xfrm>
          <a:prstGeom prst="rect">
            <a:avLst/>
          </a:prstGeom>
          <a:noFill/>
        </p:spPr>
        <p:txBody>
          <a:bodyPr wrap="square" rtlCol="0">
            <a:spAutoFit/>
          </a:bodyPr>
          <a:lstStyle/>
          <a:p>
            <a:r>
              <a:rPr lang="en-GB" sz="1400" dirty="0"/>
              <a:t>Many UK towns and cities have conservation areas, such as Berwick-Upon-Tweed’s bridge and ancient walls.</a:t>
            </a:r>
          </a:p>
        </p:txBody>
      </p:sp>
      <p:pic>
        <p:nvPicPr>
          <p:cNvPr id="12" name="Picture 11" descr="A large brick building with a sign on it&#10;&#10;Description automatically generated with low confidence">
            <a:extLst>
              <a:ext uri="{FF2B5EF4-FFF2-40B4-BE49-F238E27FC236}">
                <a16:creationId xmlns:a16="http://schemas.microsoft.com/office/drawing/2014/main" id="{C28448A6-EAAB-41FF-AD92-FF4A7210D85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29505" y="3306311"/>
            <a:ext cx="3308942" cy="2197138"/>
          </a:xfrm>
          <a:prstGeom prst="rect">
            <a:avLst/>
          </a:prstGeom>
        </p:spPr>
      </p:pic>
      <p:sp>
        <p:nvSpPr>
          <p:cNvPr id="13" name="TextBox 12">
            <a:extLst>
              <a:ext uri="{FF2B5EF4-FFF2-40B4-BE49-F238E27FC236}">
                <a16:creationId xmlns:a16="http://schemas.microsoft.com/office/drawing/2014/main" id="{E4E62A8E-D0A0-4A41-816A-64B008EBA7CD}"/>
              </a:ext>
            </a:extLst>
          </p:cNvPr>
          <p:cNvSpPr txBox="1"/>
          <p:nvPr/>
        </p:nvSpPr>
        <p:spPr>
          <a:xfrm>
            <a:off x="7454014" y="3331227"/>
            <a:ext cx="1433702" cy="2246769"/>
          </a:xfrm>
          <a:prstGeom prst="rect">
            <a:avLst/>
          </a:prstGeom>
          <a:noFill/>
        </p:spPr>
        <p:txBody>
          <a:bodyPr wrap="square" rtlCol="0">
            <a:spAutoFit/>
          </a:bodyPr>
          <a:lstStyle/>
          <a:p>
            <a:r>
              <a:rPr lang="en-GB" sz="1400" dirty="0"/>
              <a:t>Harrods Village is a Grade II Listed apartment block. It was formerly the London landmark shop’s furniture warehouse.</a:t>
            </a:r>
          </a:p>
        </p:txBody>
      </p:sp>
      <p:sp>
        <p:nvSpPr>
          <p:cNvPr id="9" name="TextBox 8">
            <a:extLst>
              <a:ext uri="{FF2B5EF4-FFF2-40B4-BE49-F238E27FC236}">
                <a16:creationId xmlns:a16="http://schemas.microsoft.com/office/drawing/2014/main" id="{186EA784-8FC4-4917-B750-7EB969E5C78C}"/>
              </a:ext>
            </a:extLst>
          </p:cNvPr>
          <p:cNvSpPr txBox="1"/>
          <p:nvPr/>
        </p:nvSpPr>
        <p:spPr>
          <a:xfrm>
            <a:off x="455214" y="1452966"/>
            <a:ext cx="2028868" cy="1815882"/>
          </a:xfrm>
          <a:prstGeom prst="rect">
            <a:avLst/>
          </a:prstGeom>
          <a:noFill/>
        </p:spPr>
        <p:txBody>
          <a:bodyPr wrap="square" rtlCol="0">
            <a:spAutoFit/>
          </a:bodyPr>
          <a:lstStyle/>
          <a:p>
            <a:r>
              <a:rPr lang="en-GB" sz="1400" dirty="0"/>
              <a:t>The city of Bath has been designated a UNESCO World Heritage Site because of its Roman origins and 18th century stone architecture.</a:t>
            </a:r>
          </a:p>
          <a:p>
            <a:endParaRPr lang="en-GB" sz="1400" dirty="0"/>
          </a:p>
        </p:txBody>
      </p:sp>
    </p:spTree>
    <p:extLst>
      <p:ext uri="{BB962C8B-B14F-4D97-AF65-F5344CB8AC3E}">
        <p14:creationId xmlns:p14="http://schemas.microsoft.com/office/powerpoint/2010/main" val="39046970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Listed buildings</a:t>
            </a:r>
          </a:p>
        </p:txBody>
      </p:sp>
      <p:sp>
        <p:nvSpPr>
          <p:cNvPr id="5" name="TextBox 4"/>
          <p:cNvSpPr txBox="1"/>
          <p:nvPr/>
        </p:nvSpPr>
        <p:spPr>
          <a:xfrm>
            <a:off x="391064" y="1590084"/>
            <a:ext cx="8229600" cy="646331"/>
          </a:xfrm>
          <a:prstGeom prst="rect">
            <a:avLst/>
          </a:prstGeom>
          <a:noFill/>
        </p:spPr>
        <p:txBody>
          <a:bodyPr wrap="square" rtlCol="0">
            <a:spAutoFit/>
          </a:bodyPr>
          <a:lstStyle/>
          <a:p>
            <a:r>
              <a:rPr lang="en-GB" sz="1800" dirty="0"/>
              <a:t>A building may be listed if it is of special architectural or historic interest and needs to be protected and preserved. </a:t>
            </a:r>
          </a:p>
        </p:txBody>
      </p:sp>
      <p:sp>
        <p:nvSpPr>
          <p:cNvPr id="6" name="TextBox 5"/>
          <p:cNvSpPr txBox="1"/>
          <p:nvPr/>
        </p:nvSpPr>
        <p:spPr>
          <a:xfrm>
            <a:off x="391064" y="2343452"/>
            <a:ext cx="8229599" cy="369332"/>
          </a:xfrm>
          <a:prstGeom prst="rect">
            <a:avLst/>
          </a:prstGeom>
          <a:noFill/>
        </p:spPr>
        <p:txBody>
          <a:bodyPr wrap="square" rtlCol="0">
            <a:spAutoFit/>
          </a:bodyPr>
          <a:lstStyle/>
          <a:p>
            <a:r>
              <a:rPr lang="en-GB" sz="1800" dirty="0"/>
              <a:t>The National Heritage list contains the details of all listed buildings in England. </a:t>
            </a:r>
          </a:p>
        </p:txBody>
      </p:sp>
      <p:sp>
        <p:nvSpPr>
          <p:cNvPr id="7" name="TextBox 6"/>
          <p:cNvSpPr txBox="1"/>
          <p:nvPr/>
        </p:nvSpPr>
        <p:spPr>
          <a:xfrm>
            <a:off x="398077" y="2806872"/>
            <a:ext cx="7211144" cy="646331"/>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b="1" dirty="0"/>
              <a:t>Grade I – </a:t>
            </a:r>
            <a:r>
              <a:rPr lang="en-GB" sz="1800" dirty="0"/>
              <a:t>These buildings are of exceptional interest (around 2.5% of listed buildings are Grade I). </a:t>
            </a:r>
          </a:p>
        </p:txBody>
      </p:sp>
      <p:sp>
        <p:nvSpPr>
          <p:cNvPr id="8" name="TextBox 7"/>
          <p:cNvSpPr txBox="1"/>
          <p:nvPr/>
        </p:nvSpPr>
        <p:spPr>
          <a:xfrm>
            <a:off x="391064" y="3453203"/>
            <a:ext cx="8507288" cy="646331"/>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b="1" dirty="0"/>
              <a:t>Grade II* – </a:t>
            </a:r>
            <a:r>
              <a:rPr lang="en-GB" sz="1800" dirty="0"/>
              <a:t>These are important buildings of more than special interest (5.8% of listed building are grade II*). </a:t>
            </a:r>
          </a:p>
        </p:txBody>
      </p:sp>
      <p:sp>
        <p:nvSpPr>
          <p:cNvPr id="9" name="TextBox 8"/>
          <p:cNvSpPr txBox="1"/>
          <p:nvPr/>
        </p:nvSpPr>
        <p:spPr>
          <a:xfrm>
            <a:off x="391064" y="4100833"/>
            <a:ext cx="8430108" cy="646331"/>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b="1" dirty="0"/>
              <a:t>Grade II </a:t>
            </a:r>
            <a:r>
              <a:rPr lang="en-GB" sz="1800" b="1" i="1" dirty="0"/>
              <a:t>– </a:t>
            </a:r>
            <a:r>
              <a:rPr lang="en-GB" sz="1800" dirty="0"/>
              <a:t>These buildings are of special interest (91.7% of listed buildings are in Grade II).</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Planning Act (Listed Buildings and Conservation Areas) 1990</a:t>
            </a:r>
          </a:p>
        </p:txBody>
      </p:sp>
      <p:sp>
        <p:nvSpPr>
          <p:cNvPr id="10" name="TextBox 9">
            <a:extLst>
              <a:ext uri="{FF2B5EF4-FFF2-40B4-BE49-F238E27FC236}">
                <a16:creationId xmlns:a16="http://schemas.microsoft.com/office/drawing/2014/main" id="{54FC99F3-22D2-423F-A4A5-84668D91C5D7}"/>
              </a:ext>
            </a:extLst>
          </p:cNvPr>
          <p:cNvSpPr txBox="1"/>
          <p:nvPr/>
        </p:nvSpPr>
        <p:spPr>
          <a:xfrm>
            <a:off x="380020" y="1844824"/>
            <a:ext cx="8306780" cy="2862322"/>
          </a:xfrm>
          <a:prstGeom prst="rect">
            <a:avLst/>
          </a:prstGeom>
          <a:noFill/>
        </p:spPr>
        <p:txBody>
          <a:bodyPr wrap="square">
            <a:spAutoFit/>
          </a:bodyPr>
          <a:lstStyle/>
          <a:p>
            <a:r>
              <a:rPr lang="en-US" b="1" i="0" dirty="0">
                <a:effectLst/>
                <a:latin typeface="+mn-lt"/>
              </a:rPr>
              <a:t>Listed building consent </a:t>
            </a:r>
            <a:r>
              <a:rPr lang="en-US" b="0" i="0" dirty="0">
                <a:effectLst/>
                <a:latin typeface="+mn-lt"/>
              </a:rPr>
              <a:t>is required for demolition, alteration or extension works that affect the character of a building with special architectural or historic interest. Consent must be given by the local planning authority. Materials used must be in line with the original design to protect the building’s aesthetics. </a:t>
            </a:r>
          </a:p>
          <a:p>
            <a:endParaRPr lang="en-US" dirty="0">
              <a:latin typeface="+mn-lt"/>
            </a:endParaRPr>
          </a:p>
          <a:p>
            <a:r>
              <a:rPr lang="en-US" b="1" i="0" dirty="0">
                <a:effectLst/>
                <a:latin typeface="+mn-lt"/>
              </a:rPr>
              <a:t>The </a:t>
            </a:r>
            <a:r>
              <a:rPr lang="en-US" b="1" i="0" u="none" strike="noStrike" dirty="0">
                <a:effectLst/>
                <a:latin typeface="+mn-lt"/>
              </a:rPr>
              <a:t>Planning Act (Listed Buildings and Conservation Areas) </a:t>
            </a:r>
            <a:r>
              <a:rPr lang="en-US" b="0" i="0" dirty="0">
                <a:effectLst/>
                <a:latin typeface="+mn-lt"/>
              </a:rPr>
              <a:t>was introduced to govern the granting of </a:t>
            </a:r>
            <a:r>
              <a:rPr lang="en-US" b="0" i="0" u="none" strike="noStrike" dirty="0">
                <a:effectLst/>
                <a:latin typeface="+mn-lt"/>
              </a:rPr>
              <a:t>planning permission</a:t>
            </a:r>
            <a:r>
              <a:rPr lang="en-US" b="0" i="0" dirty="0">
                <a:effectLst/>
                <a:latin typeface="+mn-lt"/>
              </a:rPr>
              <a:t> for </a:t>
            </a:r>
            <a:r>
              <a:rPr lang="en-US" b="0" i="0" u="none" strike="noStrike" dirty="0">
                <a:effectLst/>
                <a:latin typeface="+mn-lt"/>
              </a:rPr>
              <a:t>building works</a:t>
            </a:r>
            <a:r>
              <a:rPr lang="en-US" b="0" i="0" dirty="0">
                <a:effectLst/>
                <a:latin typeface="+mn-lt"/>
              </a:rPr>
              <a:t> on</a:t>
            </a:r>
            <a:r>
              <a:rPr lang="en-US" dirty="0">
                <a:latin typeface="+mn-lt"/>
              </a:rPr>
              <a:t> </a:t>
            </a:r>
            <a:r>
              <a:rPr lang="en-US" b="0" i="0" u="none" strike="noStrike" dirty="0">
                <a:effectLst/>
                <a:latin typeface="+mn-lt"/>
              </a:rPr>
              <a:t>listed buildings</a:t>
            </a:r>
            <a:r>
              <a:rPr lang="en-US" b="0" i="0" dirty="0">
                <a:effectLst/>
                <a:latin typeface="+mn-lt"/>
              </a:rPr>
              <a:t> and </a:t>
            </a:r>
            <a:r>
              <a:rPr lang="en-US" b="0" i="0" u="none" strike="noStrike" dirty="0">
                <a:effectLst/>
                <a:latin typeface="+mn-lt"/>
              </a:rPr>
              <a:t>conservation areas</a:t>
            </a:r>
            <a:r>
              <a:rPr lang="en-US" b="0" i="0" dirty="0">
                <a:effectLst/>
                <a:latin typeface="+mn-lt"/>
              </a:rPr>
              <a:t>. </a:t>
            </a:r>
          </a:p>
        </p:txBody>
      </p:sp>
      <p:sp>
        <p:nvSpPr>
          <p:cNvPr id="4" name="TextBox 3">
            <a:extLst>
              <a:ext uri="{FF2B5EF4-FFF2-40B4-BE49-F238E27FC236}">
                <a16:creationId xmlns:a16="http://schemas.microsoft.com/office/drawing/2014/main" id="{73A4D5BE-D3F7-4CF6-BFA9-FF3F451CAC21}"/>
              </a:ext>
            </a:extLst>
          </p:cNvPr>
          <p:cNvSpPr txBox="1"/>
          <p:nvPr/>
        </p:nvSpPr>
        <p:spPr>
          <a:xfrm>
            <a:off x="371010" y="4797152"/>
            <a:ext cx="8401980" cy="1323439"/>
          </a:xfrm>
          <a:prstGeom prst="rect">
            <a:avLst/>
          </a:prstGeom>
          <a:noFill/>
        </p:spPr>
        <p:txBody>
          <a:bodyPr wrap="square" rtlCol="0">
            <a:spAutoFit/>
          </a:bodyPr>
          <a:lstStyle/>
          <a:p>
            <a:r>
              <a:rPr lang="en-GB" dirty="0"/>
              <a:t>The act introduced special controls for the alteration, extension of and demolition of structures of historic or architectural special interest, as well as conservation areas. Under the act, local planning authorities have obligations to protect heritage buildings and their settings.</a:t>
            </a:r>
          </a:p>
        </p:txBody>
      </p:sp>
    </p:spTree>
    <p:extLst>
      <p:ext uri="{BB962C8B-B14F-4D97-AF65-F5344CB8AC3E}">
        <p14:creationId xmlns:p14="http://schemas.microsoft.com/office/powerpoint/2010/main" val="2488403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Principles of lean construction  </a:t>
            </a:r>
          </a:p>
        </p:txBody>
      </p:sp>
      <p:sp>
        <p:nvSpPr>
          <p:cNvPr id="3" name="TextBox 2"/>
          <p:cNvSpPr txBox="1"/>
          <p:nvPr/>
        </p:nvSpPr>
        <p:spPr>
          <a:xfrm>
            <a:off x="457200" y="1797784"/>
            <a:ext cx="3754760" cy="1631216"/>
          </a:xfrm>
          <a:prstGeom prst="rect">
            <a:avLst/>
          </a:prstGeom>
          <a:noFill/>
        </p:spPr>
        <p:txBody>
          <a:bodyPr wrap="square" rtlCol="0">
            <a:spAutoFit/>
          </a:bodyPr>
          <a:lstStyle/>
          <a:p>
            <a:r>
              <a:rPr lang="en-GB" dirty="0"/>
              <a:t>Lean construction is a set of principles and tools designed to facilitate planning and control, maximise value and reduce waste throughout a project. </a:t>
            </a:r>
          </a:p>
        </p:txBody>
      </p:sp>
      <p:sp>
        <p:nvSpPr>
          <p:cNvPr id="8" name="Rectangle 7"/>
          <p:cNvSpPr/>
          <p:nvPr/>
        </p:nvSpPr>
        <p:spPr>
          <a:xfrm>
            <a:off x="395536" y="4509120"/>
            <a:ext cx="8568952" cy="1015663"/>
          </a:xfrm>
          <a:prstGeom prst="rect">
            <a:avLst/>
          </a:prstGeom>
        </p:spPr>
        <p:txBody>
          <a:bodyPr wrap="square">
            <a:spAutoFit/>
          </a:bodyPr>
          <a:lstStyle/>
          <a:p>
            <a:r>
              <a:rPr lang="en-GB" dirty="0"/>
              <a:t>The lean principles can only be applied fully and effectively in construction by focusing on improving the whole process. This means that collaborative working must be at the forefront of values. </a:t>
            </a:r>
          </a:p>
        </p:txBody>
      </p:sp>
      <p:pic>
        <p:nvPicPr>
          <p:cNvPr id="6" name="Picture 5" descr="A picture containing text, crane, transport&#10;&#10;Description automatically generated">
            <a:extLst>
              <a:ext uri="{FF2B5EF4-FFF2-40B4-BE49-F238E27FC236}">
                <a16:creationId xmlns:a16="http://schemas.microsoft.com/office/drawing/2014/main" id="{EA1F2FA7-895D-4C3D-A9B9-019BE25C242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08774" y="1657034"/>
            <a:ext cx="3996773" cy="2665847"/>
          </a:xfrm>
          <a:prstGeom prst="rect">
            <a:avLst/>
          </a:prstGeom>
        </p:spPr>
      </p:pic>
    </p:spTree>
    <p:extLst>
      <p:ext uri="{BB962C8B-B14F-4D97-AF65-F5344CB8AC3E}">
        <p14:creationId xmlns:p14="http://schemas.microsoft.com/office/powerpoint/2010/main" val="12960551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Principles of lean construction</a:t>
            </a:r>
          </a:p>
        </p:txBody>
      </p:sp>
      <p:sp>
        <p:nvSpPr>
          <p:cNvPr id="4" name="TextBox 3"/>
          <p:cNvSpPr txBox="1"/>
          <p:nvPr/>
        </p:nvSpPr>
        <p:spPr>
          <a:xfrm>
            <a:off x="457200" y="1697454"/>
            <a:ext cx="532859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Focus on the customer (client).</a:t>
            </a:r>
          </a:p>
        </p:txBody>
      </p:sp>
      <p:sp>
        <p:nvSpPr>
          <p:cNvPr id="5" name="TextBox 4"/>
          <p:cNvSpPr txBox="1"/>
          <p:nvPr/>
        </p:nvSpPr>
        <p:spPr>
          <a:xfrm>
            <a:off x="457200" y="3909775"/>
            <a:ext cx="558559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Improve efficiency and minimise waste.  </a:t>
            </a:r>
          </a:p>
        </p:txBody>
      </p:sp>
      <p:sp>
        <p:nvSpPr>
          <p:cNvPr id="6" name="TextBox 5"/>
          <p:cNvSpPr txBox="1"/>
          <p:nvPr/>
        </p:nvSpPr>
        <p:spPr>
          <a:xfrm>
            <a:off x="457200" y="2262061"/>
            <a:ext cx="734481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Standardise approaches to construction activities.</a:t>
            </a:r>
          </a:p>
        </p:txBody>
      </p:sp>
      <p:sp>
        <p:nvSpPr>
          <p:cNvPr id="7" name="TextBox 6"/>
          <p:cNvSpPr txBox="1"/>
          <p:nvPr/>
        </p:nvSpPr>
        <p:spPr>
          <a:xfrm>
            <a:off x="457200" y="2785820"/>
            <a:ext cx="86868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Manage and improve processes using standardisation; reduce variation.</a:t>
            </a:r>
          </a:p>
        </p:txBody>
      </p:sp>
      <p:sp>
        <p:nvSpPr>
          <p:cNvPr id="8" name="TextBox 7"/>
          <p:cNvSpPr txBox="1"/>
          <p:nvPr/>
        </p:nvSpPr>
        <p:spPr>
          <a:xfrm>
            <a:off x="457200" y="3335257"/>
            <a:ext cx="54006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Focus on delivering best value.</a:t>
            </a:r>
          </a:p>
        </p:txBody>
      </p:sp>
      <p:sp>
        <p:nvSpPr>
          <p:cNvPr id="9" name="TextBox 8"/>
          <p:cNvSpPr txBox="1"/>
          <p:nvPr/>
        </p:nvSpPr>
        <p:spPr>
          <a:xfrm>
            <a:off x="457200" y="4984937"/>
            <a:ext cx="587362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Focus on continuous review and improvement. </a:t>
            </a:r>
          </a:p>
        </p:txBody>
      </p:sp>
      <p:sp>
        <p:nvSpPr>
          <p:cNvPr id="10" name="TextBox 9">
            <a:extLst>
              <a:ext uri="{FF2B5EF4-FFF2-40B4-BE49-F238E27FC236}">
                <a16:creationId xmlns:a16="http://schemas.microsoft.com/office/drawing/2014/main" id="{EF45420F-9942-4DF2-A6FB-42EF29DA2AB8}"/>
              </a:ext>
            </a:extLst>
          </p:cNvPr>
          <p:cNvSpPr txBox="1"/>
          <p:nvPr/>
        </p:nvSpPr>
        <p:spPr>
          <a:xfrm>
            <a:off x="457200" y="4448694"/>
            <a:ext cx="62750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Ensure a clean and safe working environment.</a:t>
            </a:r>
          </a:p>
        </p:txBody>
      </p:sp>
    </p:spTree>
    <p:extLst>
      <p:ext uri="{BB962C8B-B14F-4D97-AF65-F5344CB8AC3E}">
        <p14:creationId xmlns:p14="http://schemas.microsoft.com/office/powerpoint/2010/main" val="2287511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Continuous improvement </a:t>
            </a:r>
          </a:p>
        </p:txBody>
      </p:sp>
      <p:sp>
        <p:nvSpPr>
          <p:cNvPr id="3" name="TextBox 2"/>
          <p:cNvSpPr txBox="1"/>
          <p:nvPr/>
        </p:nvSpPr>
        <p:spPr>
          <a:xfrm>
            <a:off x="395536" y="1916832"/>
            <a:ext cx="4320480" cy="3170099"/>
          </a:xfrm>
          <a:prstGeom prst="rect">
            <a:avLst/>
          </a:prstGeom>
          <a:noFill/>
        </p:spPr>
        <p:txBody>
          <a:bodyPr wrap="square" rtlCol="0">
            <a:spAutoFit/>
          </a:bodyPr>
          <a:lstStyle/>
          <a:p>
            <a:r>
              <a:rPr lang="en-GB" dirty="0"/>
              <a:t>Lean construction focuses on striving for continuous improvement and ensuring value for stakeholders. This means reflecting on the success of a project and reviewing areas for improvement. Creating a culture of feedback and collaborative working will help to focus on this. Audits and formal reviews can also be carried out. </a:t>
            </a:r>
          </a:p>
        </p:txBody>
      </p:sp>
      <p:pic>
        <p:nvPicPr>
          <p:cNvPr id="6" name="Picture 5" descr="A picture containing text&#10;&#10;Description automatically generated">
            <a:extLst>
              <a:ext uri="{FF2B5EF4-FFF2-40B4-BE49-F238E27FC236}">
                <a16:creationId xmlns:a16="http://schemas.microsoft.com/office/drawing/2014/main" id="{FD55B8A3-AAAA-4BCB-A19C-5B40BFAB726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76056" y="1693324"/>
            <a:ext cx="3336032" cy="3085830"/>
          </a:xfrm>
          <a:prstGeom prst="rect">
            <a:avLst/>
          </a:prstGeom>
        </p:spPr>
      </p:pic>
    </p:spTree>
    <p:extLst>
      <p:ext uri="{BB962C8B-B14F-4D97-AF65-F5344CB8AC3E}">
        <p14:creationId xmlns:p14="http://schemas.microsoft.com/office/powerpoint/2010/main" val="32348433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Just in time deliveries (JIT) </a:t>
            </a:r>
          </a:p>
        </p:txBody>
      </p:sp>
      <p:sp>
        <p:nvSpPr>
          <p:cNvPr id="3" name="TextBox 2"/>
          <p:cNvSpPr txBox="1"/>
          <p:nvPr/>
        </p:nvSpPr>
        <p:spPr>
          <a:xfrm>
            <a:off x="457199" y="1700808"/>
            <a:ext cx="8123645" cy="1323439"/>
          </a:xfrm>
          <a:prstGeom prst="rect">
            <a:avLst/>
          </a:prstGeom>
          <a:noFill/>
        </p:spPr>
        <p:txBody>
          <a:bodyPr wrap="square" rtlCol="0">
            <a:spAutoFit/>
          </a:bodyPr>
          <a:lstStyle/>
          <a:p>
            <a:r>
              <a:rPr lang="en-GB" dirty="0"/>
              <a:t>Materials and products can be delivered just in time to reduce the need for storage and help to minimise waste. This method reduces the risk of materials been damaged while stored on site. Supply chain integration is important in order to maximise the effectiveness of JIT. </a:t>
            </a:r>
          </a:p>
        </p:txBody>
      </p:sp>
      <p:pic>
        <p:nvPicPr>
          <p:cNvPr id="6" name="Picture 5" descr="A group of men working on a construction site&#10;&#10;Description automatically generated with low confidence">
            <a:extLst>
              <a:ext uri="{FF2B5EF4-FFF2-40B4-BE49-F238E27FC236}">
                <a16:creationId xmlns:a16="http://schemas.microsoft.com/office/drawing/2014/main" id="{F50CE349-5223-406A-8CF0-FEB98F8B548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63154" y="3525977"/>
            <a:ext cx="3522453" cy="2356521"/>
          </a:xfrm>
          <a:prstGeom prst="rect">
            <a:avLst/>
          </a:prstGeom>
        </p:spPr>
      </p:pic>
      <p:sp>
        <p:nvSpPr>
          <p:cNvPr id="8" name="TextBox 7">
            <a:extLst>
              <a:ext uri="{FF2B5EF4-FFF2-40B4-BE49-F238E27FC236}">
                <a16:creationId xmlns:a16="http://schemas.microsoft.com/office/drawing/2014/main" id="{7FB6720B-9564-4171-BD49-E4480827DAC7}"/>
              </a:ext>
            </a:extLst>
          </p:cNvPr>
          <p:cNvSpPr txBox="1"/>
          <p:nvPr/>
        </p:nvSpPr>
        <p:spPr>
          <a:xfrm>
            <a:off x="4355975" y="3789040"/>
            <a:ext cx="4330825" cy="1323439"/>
          </a:xfrm>
          <a:prstGeom prst="rect">
            <a:avLst/>
          </a:prstGeom>
          <a:noFill/>
        </p:spPr>
        <p:txBody>
          <a:bodyPr wrap="square">
            <a:spAutoFit/>
          </a:bodyPr>
          <a:lstStyle/>
          <a:p>
            <a:r>
              <a:rPr lang="en-GB" dirty="0"/>
              <a:t>A prime example of JIT is concrete that is ordered and delivered exactly when the site is ready for it to be poured. </a:t>
            </a:r>
          </a:p>
        </p:txBody>
      </p:sp>
    </p:spTree>
    <p:extLst>
      <p:ext uri="{BB962C8B-B14F-4D97-AF65-F5344CB8AC3E}">
        <p14:creationId xmlns:p14="http://schemas.microsoft.com/office/powerpoint/2010/main" val="27097356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055" y="1180246"/>
            <a:ext cx="8229600" cy="382588"/>
          </a:xfrm>
        </p:spPr>
        <p:txBody>
          <a:bodyPr/>
          <a:lstStyle/>
          <a:p>
            <a:r>
              <a:rPr lang="en-GB" dirty="0"/>
              <a:t>BIM </a:t>
            </a:r>
          </a:p>
        </p:txBody>
      </p:sp>
      <p:sp>
        <p:nvSpPr>
          <p:cNvPr id="3" name="TextBox 2"/>
          <p:cNvSpPr txBox="1"/>
          <p:nvPr/>
        </p:nvSpPr>
        <p:spPr>
          <a:xfrm>
            <a:off x="457200" y="1700808"/>
            <a:ext cx="3466728" cy="3785652"/>
          </a:xfrm>
          <a:prstGeom prst="rect">
            <a:avLst/>
          </a:prstGeom>
          <a:noFill/>
        </p:spPr>
        <p:txBody>
          <a:bodyPr wrap="square" rtlCol="0">
            <a:spAutoFit/>
          </a:bodyPr>
          <a:lstStyle/>
          <a:p>
            <a:r>
              <a:rPr lang="en-GB" dirty="0"/>
              <a:t>A key principle of BIM and lean construction is collaborative working. They are thought of as two separate initiatives but share some of the same core values. Lean principles and methods can be supported by adopting BIM. BIM helps to identify design clashes and focuses on reducing waste. </a:t>
            </a:r>
          </a:p>
        </p:txBody>
      </p:sp>
      <p:pic>
        <p:nvPicPr>
          <p:cNvPr id="6" name="Picture 5">
            <a:extLst>
              <a:ext uri="{FF2B5EF4-FFF2-40B4-BE49-F238E27FC236}">
                <a16:creationId xmlns:a16="http://schemas.microsoft.com/office/drawing/2014/main" id="{AA0D90C1-C2DC-4B2A-A7AD-2B2B7ABEA9A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55976" y="1681413"/>
            <a:ext cx="4631721" cy="3665958"/>
          </a:xfrm>
          <a:prstGeom prst="rect">
            <a:avLst/>
          </a:prstGeom>
        </p:spPr>
      </p:pic>
    </p:spTree>
    <p:extLst>
      <p:ext uri="{BB962C8B-B14F-4D97-AF65-F5344CB8AC3E}">
        <p14:creationId xmlns:p14="http://schemas.microsoft.com/office/powerpoint/2010/main" val="32246437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Management principles</a:t>
            </a:r>
          </a:p>
        </p:txBody>
      </p:sp>
      <p:sp>
        <p:nvSpPr>
          <p:cNvPr id="4" name="TextBox 3"/>
          <p:cNvSpPr txBox="1"/>
          <p:nvPr/>
        </p:nvSpPr>
        <p:spPr>
          <a:xfrm>
            <a:off x="454900" y="1700808"/>
            <a:ext cx="8231899" cy="2246769"/>
          </a:xfrm>
          <a:prstGeom prst="rect">
            <a:avLst/>
          </a:prstGeom>
          <a:noFill/>
        </p:spPr>
        <p:txBody>
          <a:bodyPr wrap="square" rtlCol="0">
            <a:spAutoFit/>
          </a:bodyPr>
          <a:lstStyle/>
          <a:p>
            <a:r>
              <a:rPr lang="en-GB" dirty="0"/>
              <a:t>Lean principles focus on value over cost. By adopting a lean approach, contractors focus on standardised activities which add value and continuously focus on improvement. The main driver is always the customer and their experience. By fully understanding the processes involved in the delivery of a project, the management team can focus on getting it right first time to avoid the need for remedial works which may lead to extra costs and potential time delays. </a:t>
            </a:r>
          </a:p>
        </p:txBody>
      </p:sp>
    </p:spTree>
    <p:extLst>
      <p:ext uri="{BB962C8B-B14F-4D97-AF65-F5344CB8AC3E}">
        <p14:creationId xmlns:p14="http://schemas.microsoft.com/office/powerpoint/2010/main" val="2390135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Lean thinking during construction</a:t>
            </a:r>
          </a:p>
        </p:txBody>
      </p:sp>
      <p:sp>
        <p:nvSpPr>
          <p:cNvPr id="4" name="TextBox 3"/>
          <p:cNvSpPr txBox="1"/>
          <p:nvPr/>
        </p:nvSpPr>
        <p:spPr>
          <a:xfrm>
            <a:off x="605813" y="1730614"/>
            <a:ext cx="51845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Clear communication </a:t>
            </a:r>
          </a:p>
        </p:txBody>
      </p:sp>
      <p:sp>
        <p:nvSpPr>
          <p:cNvPr id="5" name="TextBox 4"/>
          <p:cNvSpPr txBox="1"/>
          <p:nvPr/>
        </p:nvSpPr>
        <p:spPr>
          <a:xfrm>
            <a:off x="616090" y="2452759"/>
            <a:ext cx="791635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Collaborative working practices (links to CDM 2015)</a:t>
            </a:r>
          </a:p>
        </p:txBody>
      </p:sp>
      <p:sp>
        <p:nvSpPr>
          <p:cNvPr id="6" name="TextBox 5"/>
          <p:cNvSpPr txBox="1"/>
          <p:nvPr/>
        </p:nvSpPr>
        <p:spPr>
          <a:xfrm>
            <a:off x="605812" y="3244847"/>
            <a:ext cx="695150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Training and CPD for the workforce</a:t>
            </a:r>
          </a:p>
        </p:txBody>
      </p:sp>
      <p:sp>
        <p:nvSpPr>
          <p:cNvPr id="7" name="TextBox 6"/>
          <p:cNvSpPr txBox="1"/>
          <p:nvPr/>
        </p:nvSpPr>
        <p:spPr>
          <a:xfrm>
            <a:off x="658551" y="3964927"/>
            <a:ext cx="374441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Teamwork </a:t>
            </a:r>
          </a:p>
        </p:txBody>
      </p:sp>
      <p:sp>
        <p:nvSpPr>
          <p:cNvPr id="8" name="TextBox 7"/>
          <p:cNvSpPr txBox="1"/>
          <p:nvPr/>
        </p:nvSpPr>
        <p:spPr>
          <a:xfrm>
            <a:off x="644554" y="4737026"/>
            <a:ext cx="691276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High morale in the workforce to boost productivity </a:t>
            </a:r>
          </a:p>
        </p:txBody>
      </p:sp>
      <p:sp>
        <p:nvSpPr>
          <p:cNvPr id="9" name="TextBox 8"/>
          <p:cNvSpPr txBox="1"/>
          <p:nvPr/>
        </p:nvSpPr>
        <p:spPr>
          <a:xfrm>
            <a:off x="658551" y="5457106"/>
            <a:ext cx="7488832"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Regular meetings and toolbox talks to ensure that all workers are well informed </a:t>
            </a:r>
          </a:p>
        </p:txBody>
      </p:sp>
    </p:spTree>
    <p:extLst>
      <p:ext uri="{BB962C8B-B14F-4D97-AF65-F5344CB8AC3E}">
        <p14:creationId xmlns:p14="http://schemas.microsoft.com/office/powerpoint/2010/main" val="14935734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Lean design</a:t>
            </a:r>
          </a:p>
        </p:txBody>
      </p:sp>
      <p:sp>
        <p:nvSpPr>
          <p:cNvPr id="4" name="TextBox 3"/>
          <p:cNvSpPr txBox="1"/>
          <p:nvPr/>
        </p:nvSpPr>
        <p:spPr>
          <a:xfrm>
            <a:off x="457200" y="1972016"/>
            <a:ext cx="8867328" cy="400110"/>
          </a:xfrm>
          <a:prstGeom prst="rect">
            <a:avLst/>
          </a:prstGeom>
          <a:noFill/>
        </p:spPr>
        <p:txBody>
          <a:bodyPr wrap="square" rtlCol="0">
            <a:spAutoFit/>
          </a:bodyPr>
          <a:lstStyle/>
          <a:p>
            <a:r>
              <a:rPr lang="en-GB" dirty="0"/>
              <a:t>Using AR and VR ensures that client requirements are met aesthetically. </a:t>
            </a:r>
          </a:p>
        </p:txBody>
      </p:sp>
      <p:sp>
        <p:nvSpPr>
          <p:cNvPr id="5" name="TextBox 4"/>
          <p:cNvSpPr txBox="1"/>
          <p:nvPr/>
        </p:nvSpPr>
        <p:spPr>
          <a:xfrm>
            <a:off x="457200" y="2772236"/>
            <a:ext cx="7704856" cy="400110"/>
          </a:xfrm>
          <a:prstGeom prst="rect">
            <a:avLst/>
          </a:prstGeom>
          <a:noFill/>
        </p:spPr>
        <p:txBody>
          <a:bodyPr wrap="square" rtlCol="0">
            <a:spAutoFit/>
          </a:bodyPr>
          <a:lstStyle/>
          <a:p>
            <a:r>
              <a:rPr lang="en-GB" dirty="0"/>
              <a:t>Value management focuses on client values. </a:t>
            </a:r>
          </a:p>
        </p:txBody>
      </p:sp>
      <p:sp>
        <p:nvSpPr>
          <p:cNvPr id="6" name="TextBox 5"/>
          <p:cNvSpPr txBox="1"/>
          <p:nvPr/>
        </p:nvSpPr>
        <p:spPr>
          <a:xfrm>
            <a:off x="457200" y="3691543"/>
            <a:ext cx="8507288" cy="707886"/>
          </a:xfrm>
          <a:prstGeom prst="rect">
            <a:avLst/>
          </a:prstGeom>
          <a:noFill/>
        </p:spPr>
        <p:txBody>
          <a:bodyPr wrap="square" rtlCol="0">
            <a:spAutoFit/>
          </a:bodyPr>
          <a:lstStyle/>
          <a:p>
            <a:r>
              <a:rPr lang="en-GB" dirty="0"/>
              <a:t>The use of integrated design involving BIM encourages close cooperation between clients, designers and contractors. </a:t>
            </a:r>
          </a:p>
        </p:txBody>
      </p:sp>
      <p:sp>
        <p:nvSpPr>
          <p:cNvPr id="7" name="TextBox 6"/>
          <p:cNvSpPr txBox="1"/>
          <p:nvPr/>
        </p:nvSpPr>
        <p:spPr>
          <a:xfrm>
            <a:off x="457200" y="4797152"/>
            <a:ext cx="8330682" cy="707886"/>
          </a:xfrm>
          <a:prstGeom prst="rect">
            <a:avLst/>
          </a:prstGeom>
          <a:noFill/>
        </p:spPr>
        <p:txBody>
          <a:bodyPr wrap="square" rtlCol="0">
            <a:spAutoFit/>
          </a:bodyPr>
          <a:lstStyle/>
          <a:p>
            <a:r>
              <a:rPr lang="en-GB" dirty="0"/>
              <a:t>Standardisation and prefabrication of processes and components improves quality, reduces costs and prevents time delays.</a:t>
            </a:r>
          </a:p>
        </p:txBody>
      </p:sp>
    </p:spTree>
    <p:extLst>
      <p:ext uri="{BB962C8B-B14F-4D97-AF65-F5344CB8AC3E}">
        <p14:creationId xmlns:p14="http://schemas.microsoft.com/office/powerpoint/2010/main" val="33891511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A999D13-60EA-4B52-9E15-9F3327DDD5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E0A41B4-EB77-4E3E-BAB0-D5C6E2689BAC}">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95352C1-1BFC-40CE-A728-0E80C757BF0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72</TotalTime>
  <Words>944</Words>
  <Application>Microsoft Office PowerPoint</Application>
  <PresentationFormat>On-screen Show (4:3)</PresentationFormat>
  <Paragraphs>63</Paragraphs>
  <Slides>14</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Lucida Grande</vt:lpstr>
      <vt:lpstr>Times New Roman</vt:lpstr>
      <vt:lpstr>1_Default Design</vt:lpstr>
      <vt:lpstr>PowerPoint 6: Lean construction and heritage and conservation</vt:lpstr>
      <vt:lpstr>Principles of lean construction  </vt:lpstr>
      <vt:lpstr>Principles of lean construction</vt:lpstr>
      <vt:lpstr>Continuous improvement </vt:lpstr>
      <vt:lpstr>Just in time deliveries (JIT) </vt:lpstr>
      <vt:lpstr>BIM </vt:lpstr>
      <vt:lpstr>Management principles</vt:lpstr>
      <vt:lpstr>Lean thinking during construction</vt:lpstr>
      <vt:lpstr>Lean design</vt:lpstr>
      <vt:lpstr>Conservation</vt:lpstr>
      <vt:lpstr>Examples of heritage buildings</vt:lpstr>
      <vt:lpstr>Listed buildings</vt:lpstr>
      <vt:lpstr>The Planning Act (Listed Buildings and Conservation Areas) 1990</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169</cp:revision>
  <dcterms:created xsi:type="dcterms:W3CDTF">2013-05-28T00:38:54Z</dcterms:created>
  <dcterms:modified xsi:type="dcterms:W3CDTF">2021-09-13T09:43:17Z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