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63" r:id="rId4"/>
  </p:sldMasterIdLst>
  <p:notesMasterIdLst>
    <p:notesMasterId r:id="rId13"/>
  </p:notesMasterIdLst>
  <p:sldIdLst>
    <p:sldId id="256" r:id="rId5"/>
    <p:sldId id="257" r:id="rId6"/>
    <p:sldId id="258" r:id="rId7"/>
    <p:sldId id="264" r:id="rId8"/>
    <p:sldId id="260" r:id="rId9"/>
    <p:sldId id="261" r:id="rId10"/>
    <p:sldId id="262" r:id="rId11"/>
    <p:sldId id="263" r:id="rId12"/>
  </p:sldIdLst>
  <p:sldSz cx="9144000" cy="6858000" type="screen4x3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  <p:ext uri="http://customooxmlschemas.google.com/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14" roundtripDataSignature="AMtx7mhLdXv2V+FVyu4nBr2Ap9OwGhEtXQ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1379"/>
    <p:restoredTop sz="94655"/>
  </p:normalViewPr>
  <p:slideViewPr>
    <p:cSldViewPr snapToGrid="0">
      <p:cViewPr varScale="1">
        <p:scale>
          <a:sx n="62" d="100"/>
          <a:sy n="62" d="100"/>
        </p:scale>
        <p:origin x="1180" y="5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00" d="100"/>
          <a:sy n="100" d="100"/>
        </p:scale>
        <p:origin x="0" y="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customschemas.google.com/relationships/presentationmetadata" Target="metadata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aroline Prodger" userId="e4ef2e75-b60b-401b-8ebe-291bdcf405f4" providerId="ADAL" clId="{6A87DC45-5291-4907-A975-069066101FC2}"/>
    <pc:docChg chg="custSel modSld">
      <pc:chgData name="Caroline Prodger" userId="e4ef2e75-b60b-401b-8ebe-291bdcf405f4" providerId="ADAL" clId="{6A87DC45-5291-4907-A975-069066101FC2}" dt="2021-06-28T10:21:21.772" v="1" actId="21"/>
      <pc:docMkLst>
        <pc:docMk/>
      </pc:docMkLst>
      <pc:sldChg chg="addSp delSp modSp mod">
        <pc:chgData name="Caroline Prodger" userId="e4ef2e75-b60b-401b-8ebe-291bdcf405f4" providerId="ADAL" clId="{6A87DC45-5291-4907-A975-069066101FC2}" dt="2021-06-28T10:21:21.772" v="1" actId="21"/>
        <pc:sldMkLst>
          <pc:docMk/>
          <pc:sldMk cId="0" sldId="256"/>
        </pc:sldMkLst>
        <pc:spChg chg="add del mod">
          <ac:chgData name="Caroline Prodger" userId="e4ef2e75-b60b-401b-8ebe-291bdcf405f4" providerId="ADAL" clId="{6A87DC45-5291-4907-A975-069066101FC2}" dt="2021-06-28T10:21:21.772" v="1" actId="21"/>
          <ac:spMkLst>
            <pc:docMk/>
            <pc:sldMk cId="0" sldId="256"/>
            <ac:spMk id="3" creationId="{4A015C58-A821-4BA3-9224-A71877748D6E}"/>
          </ac:spMkLst>
        </pc:spChg>
        <pc:spChg chg="del">
          <ac:chgData name="Caroline Prodger" userId="e4ef2e75-b60b-401b-8ebe-291bdcf405f4" providerId="ADAL" clId="{6A87DC45-5291-4907-A975-069066101FC2}" dt="2021-06-28T10:21:19.610" v="0" actId="21"/>
          <ac:spMkLst>
            <pc:docMk/>
            <pc:sldMk cId="0" sldId="256"/>
            <ac:spMk id="26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spcBef>
                <a:spcPts val="36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spcBef>
                <a:spcPts val="36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spcBef>
                <a:spcPts val="36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spcBef>
                <a:spcPts val="36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spcBef>
                <a:spcPts val="36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23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" name="Google Shape;24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1" name="Google Shape;31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" name="Google Shape;37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" name="Google Shape;43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Google Shape;48;p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9" name="Google Shape;49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5" name="Google Shape;55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1" name="Google Shape;61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8" name="Google Shape;68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270115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>
  <p:cSld name="1_Title and Content">
    <p:spTree>
      <p:nvGrpSpPr>
        <p:cNvPr id="1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oogle Shape;19;p10"/>
          <p:cNvSpPr txBox="1"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10"/>
          <p:cNvSpPr txBox="1">
            <a:spLocks noGrp="1"/>
          </p:cNvSpPr>
          <p:nvPr>
            <p:ph type="body" idx="1"/>
          </p:nvPr>
        </p:nvSpPr>
        <p:spPr>
          <a:xfrm>
            <a:off x="457200" y="1512000"/>
            <a:ext cx="8229600" cy="42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lnSpc>
                <a:spcPct val="133333"/>
              </a:lnSpc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342900" algn="l">
              <a:lnSpc>
                <a:spcPct val="133333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2pPr>
            <a:lvl3pPr marL="1371600" lvl="2" indent="-228600" algn="l">
              <a:lnSpc>
                <a:spcPct val="111111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342900" algn="l">
              <a:lnSpc>
                <a:spcPct val="111111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42900" algn="l">
              <a:lnSpc>
                <a:spcPct val="111111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5pPr>
            <a:lvl6pPr marL="2743200" lvl="5" indent="-342900" algn="l"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SzPts val="1800"/>
              <a:buChar char="»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659122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ext Box 10"/>
          <p:cNvSpPr txBox="1">
            <a:spLocks noChangeArrowheads="1"/>
          </p:cNvSpPr>
          <p:nvPr userDrawn="1"/>
        </p:nvSpPr>
        <p:spPr bwMode="white">
          <a:xfrm>
            <a:off x="0" y="457200"/>
            <a:ext cx="9144000" cy="152400"/>
          </a:xfrm>
          <a:prstGeom prst="rect">
            <a:avLst/>
          </a:prstGeom>
          <a:solidFill>
            <a:srgbClr val="D9D9D9">
              <a:alpha val="0"/>
            </a:srgbClr>
          </a:solidFill>
          <a:ln>
            <a:noFill/>
          </a:ln>
        </p:spPr>
        <p:txBody>
          <a:bodyPr wrap="none"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sz="1800">
                <a:solidFill>
                  <a:srgbClr val="D9D9D9"/>
                </a:solidFill>
                <a:cs typeface="Arial" charset="0"/>
              </a:rPr>
              <a:t> </a:t>
            </a:r>
          </a:p>
        </p:txBody>
      </p:sp>
      <p:sp>
        <p:nvSpPr>
          <p:cNvPr id="12" name="Text Box 11"/>
          <p:cNvSpPr txBox="1">
            <a:spLocks noChangeArrowheads="1"/>
          </p:cNvSpPr>
          <p:nvPr userDrawn="1"/>
        </p:nvSpPr>
        <p:spPr bwMode="auto">
          <a:xfrm>
            <a:off x="7239000" y="6480000"/>
            <a:ext cx="14478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pPr algn="r">
              <a:spcBef>
                <a:spcPts val="600"/>
              </a:spcBef>
            </a:pPr>
            <a:fld id="{6152C911-7D81-1845-9D20-613E63F035EB}" type="slidenum">
              <a:rPr lang="en-US" sz="900" baseline="0">
                <a:ea typeface="Arial" pitchFamily="-105" charset="0"/>
                <a:cs typeface="Arial" pitchFamily="-105" charset="0"/>
              </a:rPr>
              <a:pPr algn="r">
                <a:spcBef>
                  <a:spcPts val="600"/>
                </a:spcBef>
              </a:pPr>
              <a:t>‹#›</a:t>
            </a:fld>
            <a:r>
              <a:rPr lang="en-US" sz="900" baseline="0" dirty="0">
                <a:ea typeface="Arial" pitchFamily="-105" charset="0"/>
                <a:cs typeface="Arial" pitchFamily="-105" charset="0"/>
              </a:rPr>
              <a:t> of 8</a:t>
            </a: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</p:txBody>
      </p:sp>
      <p:sp>
        <p:nvSpPr>
          <p:cNvPr id="1035" name="Title Placeholder 10"/>
          <p:cNvSpPr>
            <a:spLocks noGrp="1"/>
          </p:cNvSpPr>
          <p:nvPr>
            <p:ph type="title"/>
          </p:nvPr>
        </p:nvSpPr>
        <p:spPr bwMode="auto">
          <a:xfrm>
            <a:off x="457200" y="1008000"/>
            <a:ext cx="8218488" cy="382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1036" name="Text Placeholder 13"/>
          <p:cNvSpPr>
            <a:spLocks noGrp="1"/>
          </p:cNvSpPr>
          <p:nvPr>
            <p:ph type="body" idx="1"/>
          </p:nvPr>
        </p:nvSpPr>
        <p:spPr bwMode="auto">
          <a:xfrm>
            <a:off x="457200" y="1512000"/>
            <a:ext cx="8229600" cy="42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  <a:p>
            <a:pPr lvl="4"/>
            <a:endParaRPr lang="en-GB" dirty="0"/>
          </a:p>
        </p:txBody>
      </p:sp>
      <p:pic>
        <p:nvPicPr>
          <p:cNvPr id="13" name="Picture 12" descr="City &amp; Guilds and EAL logo">
            <a:extLst>
              <a:ext uri="{FF2B5EF4-FFF2-40B4-BE49-F238E27FC236}">
                <a16:creationId xmlns:a16="http://schemas.microsoft.com/office/drawing/2014/main" id="{54C8F537-6DBE-534E-B9F5-B8C14A123E71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30801" y="5866089"/>
            <a:ext cx="1655999" cy="501635"/>
          </a:xfrm>
          <a:prstGeom prst="rect">
            <a:avLst/>
          </a:prstGeom>
        </p:spPr>
      </p:pic>
      <p:sp>
        <p:nvSpPr>
          <p:cNvPr id="1029" name="Rectangle 14"/>
          <p:cNvSpPr>
            <a:spLocks noChangeArrowheads="1"/>
          </p:cNvSpPr>
          <p:nvPr userDrawn="1"/>
        </p:nvSpPr>
        <p:spPr bwMode="auto">
          <a:xfrm>
            <a:off x="453107" y="169161"/>
            <a:ext cx="60912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b" anchorCtr="0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aseline="0" dirty="0">
                <a:solidFill>
                  <a:schemeClr val="tx1"/>
                </a:solidFill>
              </a:rPr>
              <a:t>T Level Technical Qualification in</a:t>
            </a:r>
            <a:br>
              <a:rPr lang="en-GB" sz="1400" baseline="0" dirty="0">
                <a:solidFill>
                  <a:schemeClr val="tx1"/>
                </a:solidFill>
              </a:rPr>
            </a:br>
            <a:r>
              <a:rPr lang="en-GB" sz="1400" b="1" baseline="0" dirty="0">
                <a:solidFill>
                  <a:schemeClr val="tx1"/>
                </a:solidFill>
              </a:rPr>
              <a:t>Construction: Onsite Construction (Level 3)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="0" baseline="0" dirty="0">
                <a:solidFill>
                  <a:srgbClr val="0077E3"/>
                </a:solidFill>
              </a:rPr>
              <a:t>300 Onsite Construction Core</a:t>
            </a:r>
            <a:endParaRPr lang="en-US" sz="1400" b="0" baseline="0" dirty="0">
              <a:solidFill>
                <a:srgbClr val="0077E3"/>
              </a:solidFill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A2179D90-178B-9644-ABBE-ACA37CB4C747}"/>
              </a:ext>
            </a:extLst>
          </p:cNvPr>
          <p:cNvCxnSpPr>
            <a:cxnSpLocks/>
          </p:cNvCxnSpPr>
          <p:nvPr userDrawn="1"/>
        </p:nvCxnSpPr>
        <p:spPr>
          <a:xfrm>
            <a:off x="457200" y="900000"/>
            <a:ext cx="8229600" cy="0"/>
          </a:xfrm>
          <a:prstGeom prst="line">
            <a:avLst/>
          </a:prstGeom>
          <a:ln>
            <a:solidFill>
              <a:srgbClr val="0077E3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2720B609-2DD7-4A98-91ED-8CF0E901FD61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6738576" y="292425"/>
            <a:ext cx="1962150" cy="409575"/>
          </a:xfrm>
          <a:prstGeom prst="rect">
            <a:avLst/>
          </a:prstGeom>
        </p:spPr>
      </p:pic>
      <p:sp>
        <p:nvSpPr>
          <p:cNvPr id="4" name="Rectangle 1">
            <a:extLst>
              <a:ext uri="{FF2B5EF4-FFF2-40B4-BE49-F238E27FC236}">
                <a16:creationId xmlns:a16="http://schemas.microsoft.com/office/drawing/2014/main" id="{D3545B78-27EA-4132-95F7-BCBD10AA11C8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395536" y="6450159"/>
            <a:ext cx="8892480" cy="2308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en-US" sz="9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© 2021 City and Guilds of London Institute. All rights reserved.</a:t>
            </a:r>
            <a:endParaRPr kumimoji="0" lang="en-GB" altLang="en-US" sz="9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3866720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 baseline="0">
          <a:solidFill>
            <a:srgbClr val="0077E3"/>
          </a:solidFill>
          <a:latin typeface="+mj-lt"/>
          <a:ea typeface="ＭＳ Ｐゴシック" charset="-128"/>
          <a:cs typeface="ＭＳ Ｐゴシック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9pPr>
    </p:titleStyle>
    <p:bodyStyle>
      <a:lvl1pPr marL="0" indent="0" algn="l" rtl="0" eaLnBrk="0" fontAlgn="base" hangingPunct="0">
        <a:lnSpc>
          <a:spcPts val="2400"/>
        </a:lnSpc>
        <a:spcBef>
          <a:spcPts val="1000"/>
        </a:spcBef>
        <a:spcAft>
          <a:spcPts val="1000"/>
        </a:spcAft>
        <a:defRPr lang="en-GB" sz="20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215900" indent="-215900" algn="l" rtl="0" eaLnBrk="0" fontAlgn="base" hangingPunct="0">
        <a:lnSpc>
          <a:spcPts val="24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2000" dirty="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0" indent="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Font typeface="Lucida Grande" pitchFamily="-105" charset="0"/>
        <a:defRPr lang="en-GB" sz="1600" dirty="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215900" indent="-21590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4pPr>
      <a:lvl5pPr marL="431800" indent="-215900" algn="l" rtl="0" eaLnBrk="0" fontAlgn="base" hangingPunct="0">
        <a:lnSpc>
          <a:spcPts val="2000"/>
        </a:lnSpc>
        <a:spcBef>
          <a:spcPct val="0"/>
        </a:spcBef>
        <a:spcAft>
          <a:spcPts val="500"/>
        </a:spcAft>
        <a:buFont typeface="Arial" pitchFamily="-105" charset="0"/>
        <a:buChar char="–"/>
        <a:defRPr lang="en-US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5pPr>
      <a:lvl6pPr marL="457200" indent="-457200" algn="l" defTabSz="914400" rtl="0" fontAlgn="base">
        <a:spcBef>
          <a:spcPct val="20000"/>
        </a:spcBef>
        <a:spcAft>
          <a:spcPct val="0"/>
        </a:spcAft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6pPr>
      <a:lvl7pPr marL="2971800" indent="-228600" algn="l" defTabSz="914400" rtl="0" fontAlgn="base">
        <a:spcBef>
          <a:spcPct val="20000"/>
        </a:spcBef>
        <a:spcAft>
          <a:spcPct val="0"/>
        </a:spcAft>
        <a:buClr>
          <a:srgbClr val="E30613"/>
        </a:buClr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7pPr>
      <a:lvl8pPr marL="34290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600" kern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8pPr>
      <a:lvl9pPr marL="38862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0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nhbccampaigns.co.uk/landingpages/techzone/previous_versions/2011/Part1/Section2/sitework.htm#S5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1"/>
          <p:cNvSpPr txBox="1">
            <a:spLocks noGrp="1"/>
          </p:cNvSpPr>
          <p:nvPr>
            <p:ph type="title"/>
          </p:nvPr>
        </p:nvSpPr>
        <p:spPr>
          <a:xfrm>
            <a:off x="457200" y="2944800"/>
            <a:ext cx="8153400" cy="2514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lvl="1"/>
            <a:r>
              <a:rPr lang="en-GB" dirty="0">
                <a:solidFill>
                  <a:schemeClr val="tx1"/>
                </a:solidFill>
              </a:rPr>
              <a:t>6.3 Measurement standards, guidance and practice</a:t>
            </a:r>
            <a:br>
              <a:rPr lang="en-GB" dirty="0">
                <a:solidFill>
                  <a:schemeClr val="tx1"/>
                </a:solidFill>
              </a:rPr>
            </a:br>
            <a:br>
              <a:rPr lang="en-GB" dirty="0">
                <a:solidFill>
                  <a:schemeClr val="tx1"/>
                </a:solidFill>
              </a:rPr>
            </a:br>
            <a:r>
              <a:rPr lang="en-GB" dirty="0">
                <a:solidFill>
                  <a:srgbClr val="0077E3"/>
                </a:solidFill>
              </a:rPr>
              <a:t>PowerPoint 6: Tolerances</a:t>
            </a:r>
            <a:br>
              <a:rPr lang="en-GB" dirty="0">
                <a:solidFill>
                  <a:schemeClr val="tx1"/>
                </a:solidFill>
              </a:rPr>
            </a:br>
            <a:endParaRPr dirty="0"/>
          </a:p>
        </p:txBody>
      </p:sp>
      <p:sp>
        <p:nvSpPr>
          <p:cNvPr id="27" name="Google Shape;27;p1"/>
          <p:cNvSpPr txBox="1"/>
          <p:nvPr/>
        </p:nvSpPr>
        <p:spPr>
          <a:xfrm>
            <a:off x="457200" y="2209800"/>
            <a:ext cx="8001000" cy="738664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r>
              <a:rPr lang="en-GB" sz="2400" b="1" dirty="0"/>
              <a:t>6. Construction measurement principles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dirty="0"/>
              <a:t>Tolerances</a:t>
            </a:r>
            <a:endParaRPr dirty="0"/>
          </a:p>
        </p:txBody>
      </p:sp>
      <p:sp>
        <p:nvSpPr>
          <p:cNvPr id="33" name="Google Shape;33;p2"/>
          <p:cNvSpPr txBox="1">
            <a:spLocks noGrp="1"/>
          </p:cNvSpPr>
          <p:nvPr>
            <p:ph type="body" idx="1"/>
          </p:nvPr>
        </p:nvSpPr>
        <p:spPr>
          <a:xfrm>
            <a:off x="457200" y="1512000"/>
            <a:ext cx="8229600" cy="47253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>
              <a:lnSpc>
                <a:spcPct val="120000"/>
              </a:lnSpc>
              <a:spcBef>
                <a:spcPts val="0"/>
              </a:spcBef>
            </a:pPr>
            <a:r>
              <a:rPr lang="en-GB" dirty="0"/>
              <a:t>A </a:t>
            </a:r>
            <a:r>
              <a:rPr lang="en-GB" b="1" dirty="0"/>
              <a:t>construction tolerance</a:t>
            </a:r>
            <a:r>
              <a:rPr lang="en-GB" dirty="0"/>
              <a:t> is an allowable variation in something that can be measured.</a:t>
            </a:r>
          </a:p>
          <a:p>
            <a:pPr marL="0" lvl="0" indent="0">
              <a:lnSpc>
                <a:spcPct val="120000"/>
              </a:lnSpc>
              <a:spcBef>
                <a:spcPts val="2000"/>
              </a:spcBef>
            </a:pPr>
            <a:r>
              <a:rPr lang="en-GB" dirty="0"/>
              <a:t>It may be:</a:t>
            </a:r>
          </a:p>
          <a:p>
            <a:pPr marL="342900" lvl="0" indent="-342900">
              <a:lnSpc>
                <a:spcPct val="120000"/>
              </a:lnSpc>
              <a:spcBef>
                <a:spcPts val="2000"/>
              </a:spcBef>
              <a:buClr>
                <a:srgbClr val="0077E3"/>
              </a:buClr>
              <a:buSzPts val="2000"/>
              <a:buFont typeface="Arial"/>
              <a:buChar char="•"/>
            </a:pPr>
            <a:r>
              <a:rPr lang="en-GB" dirty="0"/>
              <a:t>the permitted variation from a given dimension or quantity</a:t>
            </a:r>
          </a:p>
          <a:p>
            <a:pPr marL="342900" lvl="0" indent="-342900">
              <a:lnSpc>
                <a:spcPct val="120000"/>
              </a:lnSpc>
              <a:spcBef>
                <a:spcPts val="2000"/>
              </a:spcBef>
              <a:buClr>
                <a:srgbClr val="0077E3"/>
              </a:buClr>
              <a:buSzPts val="2000"/>
              <a:buFont typeface="Arial"/>
              <a:buChar char="•"/>
            </a:pPr>
            <a:r>
              <a:rPr lang="en-GB" dirty="0"/>
              <a:t>the range of variation permitted in maintaining a specified dimension</a:t>
            </a:r>
          </a:p>
          <a:p>
            <a:pPr marL="342900" lvl="0" indent="-342900">
              <a:lnSpc>
                <a:spcPct val="120000"/>
              </a:lnSpc>
              <a:spcBef>
                <a:spcPts val="2000"/>
              </a:spcBef>
              <a:buClr>
                <a:srgbClr val="0077E3"/>
              </a:buClr>
              <a:buSzPts val="2000"/>
              <a:buFont typeface="Arial"/>
              <a:buChar char="•"/>
            </a:pPr>
            <a:r>
              <a:rPr lang="en-GB" dirty="0"/>
              <a:t>a permitted variation from location or alignment.</a:t>
            </a:r>
          </a:p>
          <a:p>
            <a:pPr marL="0" lvl="0" indent="0">
              <a:lnSpc>
                <a:spcPct val="120000"/>
              </a:lnSpc>
              <a:spcBef>
                <a:spcPts val="2000"/>
              </a:spcBef>
            </a:pPr>
            <a:r>
              <a:rPr lang="en-GB" dirty="0"/>
              <a:t>While these tolerances are a permitted deviation from perfect, the aim is always to be accurate when constructing and finishing a building.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Google Shape;39;p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lvl="0"/>
            <a:r>
              <a:rPr lang="en-GB" dirty="0"/>
              <a:t>Onsite versus prefabricated processes</a:t>
            </a:r>
            <a:endParaRPr dirty="0"/>
          </a:p>
        </p:txBody>
      </p:sp>
      <p:sp>
        <p:nvSpPr>
          <p:cNvPr id="40" name="Google Shape;40;p3"/>
          <p:cNvSpPr txBox="1"/>
          <p:nvPr/>
        </p:nvSpPr>
        <p:spPr>
          <a:xfrm>
            <a:off x="457200" y="1690062"/>
            <a:ext cx="8147248" cy="34778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 algn="just"/>
            <a:r>
              <a:rPr lang="en-GB" sz="2000" dirty="0">
                <a:solidFill>
                  <a:schemeClr val="dk1"/>
                </a:solidFill>
              </a:rPr>
              <a:t>In the past, virtually all construction activity was performed onsite. Every element of the structure was prepared and custom fitted into the building as it was being constructed.</a:t>
            </a:r>
            <a:endParaRPr lang="en-GB" sz="2000" dirty="0"/>
          </a:p>
          <a:p>
            <a:pPr lvl="0" algn="just"/>
            <a:endParaRPr lang="en-GB" sz="2000" dirty="0">
              <a:solidFill>
                <a:schemeClr val="dk1"/>
              </a:solidFill>
            </a:endParaRPr>
          </a:p>
          <a:p>
            <a:pPr lvl="0" algn="just"/>
            <a:r>
              <a:rPr lang="en-GB" sz="2000" dirty="0">
                <a:solidFill>
                  <a:schemeClr val="dk1"/>
                </a:solidFill>
              </a:rPr>
              <a:t>With more prefabricated construction being used, all component parts must be accurately made to fit together.</a:t>
            </a:r>
            <a:endParaRPr lang="en-GB" sz="2000" dirty="0"/>
          </a:p>
          <a:p>
            <a:pPr lvl="0" algn="just"/>
            <a:endParaRPr lang="en-GB" sz="2000" dirty="0">
              <a:solidFill>
                <a:schemeClr val="dk1"/>
              </a:solidFill>
            </a:endParaRPr>
          </a:p>
          <a:p>
            <a:pPr lvl="0" algn="just"/>
            <a:r>
              <a:rPr lang="en-GB" sz="2000" dirty="0">
                <a:solidFill>
                  <a:schemeClr val="dk1"/>
                </a:solidFill>
              </a:rPr>
              <a:t>While a carpenter onsite can cut a beam to fit or a plumber move a radiator slightly, a window fitter with an offsite manufactured UPVC window frame that is only a few millimetres too big would not be able to fit it.</a:t>
            </a:r>
            <a:endParaRPr lang="en-GB" sz="20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4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dirty="0"/>
              <a:t>Standards for tolerances </a:t>
            </a:r>
            <a:endParaRPr dirty="0"/>
          </a:p>
        </p:txBody>
      </p:sp>
      <p:sp>
        <p:nvSpPr>
          <p:cNvPr id="46" name="Google Shape;46;p4"/>
          <p:cNvSpPr txBox="1"/>
          <p:nvPr/>
        </p:nvSpPr>
        <p:spPr>
          <a:xfrm>
            <a:off x="457199" y="1616550"/>
            <a:ext cx="4869402" cy="25545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/>
            <a:r>
              <a:rPr lang="en-GB" sz="2000" dirty="0"/>
              <a:t>There are a numerous different standards (too many to list here) available, setting out accepted ranges of tolerance for different materials, components, construction techniques, fabrication methods, installation techniques and building types.</a:t>
            </a: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000" b="0" i="0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F60CFA0-FFC6-4AF3-A9D5-BEC72BF6934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38800" y="1616550"/>
            <a:ext cx="3048000" cy="202692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02C7DA32-80E9-4ED7-8A7E-6D436184BC6C}"/>
              </a:ext>
            </a:extLst>
          </p:cNvPr>
          <p:cNvSpPr txBox="1"/>
          <p:nvPr/>
        </p:nvSpPr>
        <p:spPr>
          <a:xfrm>
            <a:off x="457199" y="4014726"/>
            <a:ext cx="8229600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/>
            <a:r>
              <a:rPr lang="en-US" sz="2000" dirty="0"/>
              <a:t>These range from relatively large tolerances for site layouts or landscaping to very precise tolerances for manufactured components.</a:t>
            </a:r>
          </a:p>
          <a:p>
            <a:pPr lvl="0"/>
            <a:endParaRPr lang="en-US" sz="2000" dirty="0"/>
          </a:p>
          <a:p>
            <a:pPr lvl="0"/>
            <a:r>
              <a:rPr lang="en-US" sz="2000" dirty="0"/>
              <a:t>It is important that tolerances are clearly specified and that they are properly understood by everyone in the construction process from the designers through to the site operatives.</a:t>
            </a:r>
            <a:endParaRPr lang="en-US" sz="2000" dirty="0">
              <a:solidFill>
                <a:schemeClr val="dk1"/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5"/>
          <p:cNvSpPr txBox="1">
            <a:spLocks noGrp="1"/>
          </p:cNvSpPr>
          <p:nvPr>
            <p:ph type="title"/>
          </p:nvPr>
        </p:nvSpPr>
        <p:spPr>
          <a:xfrm>
            <a:off x="457200" y="1102196"/>
            <a:ext cx="8229600" cy="382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lvl="0"/>
            <a:r>
              <a:rPr lang="en-GB" dirty="0"/>
              <a:t>Tolerances: NHBC</a:t>
            </a:r>
            <a:endParaRPr dirty="0"/>
          </a:p>
        </p:txBody>
      </p:sp>
      <p:sp>
        <p:nvSpPr>
          <p:cNvPr id="52" name="Google Shape;52;p5"/>
          <p:cNvSpPr txBox="1">
            <a:spLocks noGrp="1"/>
          </p:cNvSpPr>
          <p:nvPr>
            <p:ph type="body" idx="1"/>
          </p:nvPr>
        </p:nvSpPr>
        <p:spPr>
          <a:xfrm>
            <a:off x="457200" y="2420888"/>
            <a:ext cx="8229600" cy="33391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>
              <a:lnSpc>
                <a:spcPct val="100000"/>
              </a:lnSpc>
              <a:spcBef>
                <a:spcPts val="0"/>
              </a:spcBef>
            </a:pPr>
            <a:r>
              <a:rPr lang="en-GB" sz="2400">
                <a:solidFill>
                  <a:srgbClr val="1D2E3F"/>
                </a:solidFill>
              </a:rPr>
              <a:t>This link to the National House Building Council (NHBC) standards website gives examples of the different tolerances allowed:</a:t>
            </a:r>
            <a:endParaRPr lang="en-GB" sz="2400"/>
          </a:p>
          <a:p>
            <a:pPr marL="0" lvl="0" indent="0" algn="ctr" rtl="0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None/>
            </a:pPr>
            <a:r>
              <a:rPr lang="en-GB" sz="2400" u="sng">
                <a:solidFill>
                  <a:schemeClr val="hlink"/>
                </a:solidFill>
                <a:hlinkClick r:id="rId3"/>
              </a:rPr>
              <a:t>NHBC Standards 2011 (nhbccampaigns.co.uk)</a:t>
            </a:r>
            <a:endParaRPr sz="2400"/>
          </a:p>
          <a:p>
            <a:pPr marL="0" lvl="0" indent="0" algn="l" rtl="0">
              <a:lnSpc>
                <a:spcPct val="120000"/>
              </a:lnSpc>
              <a:spcBef>
                <a:spcPts val="200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6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lvl="0"/>
            <a:r>
              <a:rPr lang="en-GB" dirty="0"/>
              <a:t>Worked example</a:t>
            </a:r>
            <a:endParaRPr dirty="0"/>
          </a:p>
        </p:txBody>
      </p:sp>
      <p:sp>
        <p:nvSpPr>
          <p:cNvPr id="58" name="Google Shape;58;p6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>
              <a:lnSpc>
                <a:spcPct val="120000"/>
              </a:lnSpc>
              <a:spcBef>
                <a:spcPts val="0"/>
              </a:spcBef>
            </a:pPr>
            <a:r>
              <a:rPr lang="en-GB"/>
              <a:t>The foundations of a building should measure 12m by 15m</a:t>
            </a:r>
          </a:p>
          <a:p>
            <a:pPr marL="0" lvl="0" indent="0">
              <a:lnSpc>
                <a:spcPct val="120000"/>
              </a:lnSpc>
              <a:spcBef>
                <a:spcPts val="2000"/>
              </a:spcBef>
            </a:pPr>
            <a:r>
              <a:rPr lang="en-GB"/>
              <a:t>The tolerance given is +/- 2%</a:t>
            </a:r>
          </a:p>
          <a:p>
            <a:pPr marL="0" lvl="0" indent="0">
              <a:lnSpc>
                <a:spcPct val="120000"/>
              </a:lnSpc>
              <a:spcBef>
                <a:spcPts val="2000"/>
              </a:spcBef>
            </a:pPr>
            <a:r>
              <a:rPr lang="en-GB"/>
              <a:t>The building could measure anything between</a:t>
            </a:r>
          </a:p>
          <a:p>
            <a:pPr marL="0" lvl="0" indent="0">
              <a:lnSpc>
                <a:spcPct val="120000"/>
              </a:lnSpc>
              <a:spcBef>
                <a:spcPts val="2000"/>
              </a:spcBef>
            </a:pPr>
            <a:r>
              <a:rPr lang="en-GB"/>
              <a:t>-2% = 11.76m by 14.7m</a:t>
            </a:r>
          </a:p>
          <a:p>
            <a:pPr marL="0" lvl="0" indent="0">
              <a:lnSpc>
                <a:spcPct val="120000"/>
              </a:lnSpc>
              <a:spcBef>
                <a:spcPts val="2000"/>
              </a:spcBef>
            </a:pPr>
            <a:r>
              <a:rPr lang="en-GB"/>
              <a:t>+2% = 12.24m by 15.3m</a:t>
            </a:r>
          </a:p>
          <a:p>
            <a:pPr marL="0" lvl="0" indent="0" algn="ctr">
              <a:lnSpc>
                <a:spcPct val="120000"/>
              </a:lnSpc>
              <a:spcBef>
                <a:spcPts val="2000"/>
              </a:spcBef>
            </a:pPr>
            <a:r>
              <a:rPr lang="en-GB"/>
              <a:t>That is a variation of 0.48m by 0.6m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p7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dirty="0"/>
              <a:t>Practical example: One World Trade </a:t>
            </a:r>
            <a:r>
              <a:rPr lang="en-GB" dirty="0" err="1"/>
              <a:t>Center</a:t>
            </a:r>
            <a:endParaRPr dirty="0"/>
          </a:p>
        </p:txBody>
      </p:sp>
      <p:sp>
        <p:nvSpPr>
          <p:cNvPr id="65" name="Google Shape;65;p7"/>
          <p:cNvSpPr txBox="1"/>
          <p:nvPr/>
        </p:nvSpPr>
        <p:spPr>
          <a:xfrm>
            <a:off x="3817398" y="2060848"/>
            <a:ext cx="5003074" cy="29238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/>
            <a:r>
              <a:rPr lang="en-GB" sz="2000" dirty="0">
                <a:solidFill>
                  <a:schemeClr val="dk1"/>
                </a:solidFill>
              </a:rPr>
              <a:t>If a 30 storey building was leaning by 1 degree, the top would be about 1.7m out of line with the bottom.</a:t>
            </a:r>
            <a:endParaRPr lang="en-GB" sz="2000" dirty="0"/>
          </a:p>
          <a:p>
            <a:pPr lvl="0"/>
            <a:endParaRPr lang="en-GB" sz="2000" dirty="0">
              <a:solidFill>
                <a:schemeClr val="dk1"/>
              </a:solidFill>
            </a:endParaRPr>
          </a:p>
          <a:p>
            <a:pPr lvl="0"/>
            <a:r>
              <a:rPr lang="en-GB" sz="2000" dirty="0">
                <a:solidFill>
                  <a:schemeClr val="dk1"/>
                </a:solidFill>
              </a:rPr>
              <a:t>If this was applied to the One World Trade </a:t>
            </a:r>
            <a:r>
              <a:rPr lang="en-GB" sz="2000" dirty="0" err="1">
                <a:solidFill>
                  <a:schemeClr val="dk1"/>
                </a:solidFill>
              </a:rPr>
              <a:t>Center</a:t>
            </a:r>
            <a:r>
              <a:rPr lang="en-GB" sz="2000" dirty="0">
                <a:solidFill>
                  <a:schemeClr val="dk1"/>
                </a:solidFill>
              </a:rPr>
              <a:t> in New York (shown left), how far out of line would the top be?</a:t>
            </a:r>
            <a:endParaRPr lang="en-GB" sz="2000" dirty="0"/>
          </a:p>
          <a:p>
            <a:pPr lvl="0"/>
            <a:endParaRPr lang="en-GB" sz="2000" dirty="0">
              <a:solidFill>
                <a:schemeClr val="dk1"/>
              </a:solidFill>
            </a:endParaRPr>
          </a:p>
          <a:p>
            <a:pPr lvl="0"/>
            <a:r>
              <a:rPr lang="en-GB" sz="2400" dirty="0">
                <a:solidFill>
                  <a:schemeClr val="dk1"/>
                </a:solidFill>
              </a:rPr>
              <a:t>9.5m!</a:t>
            </a:r>
            <a:endParaRPr lang="en-GB" sz="2000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21A5FC2-9557-4743-907B-93F26B592A3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5053" y="1575847"/>
            <a:ext cx="2871812" cy="4305565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8"/>
          <p:cNvSpPr txBox="1">
            <a:spLocks noGrp="1"/>
          </p:cNvSpPr>
          <p:nvPr>
            <p:ph type="body" idx="1"/>
          </p:nvPr>
        </p:nvSpPr>
        <p:spPr>
          <a:xfrm>
            <a:off x="457200" y="1512000"/>
            <a:ext cx="8229600" cy="42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6000">
              <a:solidFill>
                <a:srgbClr val="E30613"/>
              </a:solidFill>
            </a:endParaRPr>
          </a:p>
          <a:p>
            <a:pPr marL="0" lvl="0" indent="0" algn="ctr" rtl="0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None/>
            </a:pPr>
            <a:r>
              <a:rPr lang="en-GB" sz="6000">
                <a:solidFill>
                  <a:srgbClr val="0077E3"/>
                </a:solidFill>
              </a:rPr>
              <a:t>Any questions?</a:t>
            </a:r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1_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99F16286C48BA4FB36DA225EFE1545E" ma:contentTypeVersion="4" ma:contentTypeDescription="Create a new document." ma:contentTypeScope="" ma:versionID="e53d2e6a40ee7e4eea57efa1f1203e0b">
  <xsd:schema xmlns:xsd="http://www.w3.org/2001/XMLSchema" xmlns:xs="http://www.w3.org/2001/XMLSchema" xmlns:p="http://schemas.microsoft.com/office/2006/metadata/properties" xmlns:ns2="4b678ced-8ee3-4992-8a93-8a291cb51b09" targetNamespace="http://schemas.microsoft.com/office/2006/metadata/properties" ma:root="true" ma:fieldsID="629eada1725efa428db74041cb4d564d" ns2:_="">
    <xsd:import namespace="4b678ced-8ee3-4992-8a93-8a291cb51b09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b678ced-8ee3-4992-8a93-8a291cb51b0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C5CD5526-776F-4E23-B567-AB691561DF8B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1193D236-51FE-48DA-9421-F792C3D50C03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E70784FA-2201-41DC-914C-AF082A7AF36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4b678ced-8ee3-4992-8a93-8a291cb51b0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21</TotalTime>
  <Words>420</Words>
  <Application>Microsoft Office PowerPoint</Application>
  <PresentationFormat>On-screen Show (4:3)</PresentationFormat>
  <Paragraphs>38</Paragraphs>
  <Slides>8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Arial</vt:lpstr>
      <vt:lpstr>Lucida Grande</vt:lpstr>
      <vt:lpstr>Times New Roman</vt:lpstr>
      <vt:lpstr>1_Default Design</vt:lpstr>
      <vt:lpstr>6.3 Measurement standards, guidance and practice  PowerPoint 6: Tolerances </vt:lpstr>
      <vt:lpstr>Tolerances</vt:lpstr>
      <vt:lpstr>Onsite versus prefabricated processes</vt:lpstr>
      <vt:lpstr>Standards for tolerances </vt:lpstr>
      <vt:lpstr>Tolerances: NHBC</vt:lpstr>
      <vt:lpstr>Worked example</vt:lpstr>
      <vt:lpstr>Practical example: One World Trade Center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6.3 Measurement Standards, guidance and practice</dc:title>
  <dc:creator>janicec</dc:creator>
  <cp:lastModifiedBy>Fiona Freel</cp:lastModifiedBy>
  <cp:revision>9</cp:revision>
  <dcterms:created xsi:type="dcterms:W3CDTF">2013-05-28T00:38:54Z</dcterms:created>
  <dcterms:modified xsi:type="dcterms:W3CDTF">2021-08-11T15:09:00Z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0x010100B99F16286C48BA4FB36DA225EFE1545E</vt:lpwstr>
  </property>
</Properties>
</file>