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5" r:id="rId4"/>
  </p:sldMasterIdLst>
  <p:notesMasterIdLst>
    <p:notesMasterId r:id="rId12"/>
  </p:notesMasterIdLst>
  <p:handoutMasterIdLst>
    <p:handoutMasterId r:id="rId13"/>
  </p:handoutMasterIdLst>
  <p:sldIdLst>
    <p:sldId id="256" r:id="rId5"/>
    <p:sldId id="329" r:id="rId6"/>
    <p:sldId id="330" r:id="rId7"/>
    <p:sldId id="331" r:id="rId8"/>
    <p:sldId id="332" r:id="rId9"/>
    <p:sldId id="333" r:id="rId10"/>
    <p:sldId id="267" r:id="rId11"/>
  </p:sldIdLst>
  <p:sldSz cx="9144000" cy="6858000" type="screen4x3"/>
  <p:notesSz cx="6858000" cy="9144000"/>
  <p:custDataLst>
    <p:tags r:id="rId14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oline Prodger" initials="CP" lastIdx="1" clrIdx="0">
    <p:extLst>
      <p:ext uri="{19B8F6BF-5375-455C-9EA6-DF929625EA0E}">
        <p15:presenceInfo xmlns:p15="http://schemas.microsoft.com/office/powerpoint/2012/main" userId="Caroline Prodg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C3827A5-900E-4D7B-B802-A59AC83C423E}" v="8" dt="2021-06-11T12:48:41.753"/>
    <p1510:client id="{D5D2CC5E-DE85-4407-9020-04DE9011082D}" v="2" dt="2021-06-11T13:04:13.16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903"/>
    <p:restoredTop sz="94269" autoAdjust="0"/>
  </p:normalViewPr>
  <p:slideViewPr>
    <p:cSldViewPr showGuides="1">
      <p:cViewPr varScale="1">
        <p:scale>
          <a:sx n="62" d="100"/>
          <a:sy n="62" d="100"/>
        </p:scale>
        <p:origin x="892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gs" Target="tags/tag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D5D2CC5E-DE85-4407-9020-04DE9011082D}"/>
    <pc:docChg chg="modSld">
      <pc:chgData name="Caroline Prodger" userId="e4ef2e75-b60b-401b-8ebe-291bdcf405f4" providerId="ADAL" clId="{D5D2CC5E-DE85-4407-9020-04DE9011082D}" dt="2021-06-11T13:03:46.509" v="20" actId="1076"/>
      <pc:docMkLst>
        <pc:docMk/>
      </pc:docMkLst>
      <pc:sldChg chg="addSp modSp mod">
        <pc:chgData name="Caroline Prodger" userId="e4ef2e75-b60b-401b-8ebe-291bdcf405f4" providerId="ADAL" clId="{D5D2CC5E-DE85-4407-9020-04DE9011082D}" dt="2021-06-11T13:03:46.509" v="20" actId="1076"/>
        <pc:sldMkLst>
          <pc:docMk/>
          <pc:sldMk cId="654457426" sldId="334"/>
        </pc:sldMkLst>
        <pc:spChg chg="mod">
          <ac:chgData name="Caroline Prodger" userId="e4ef2e75-b60b-401b-8ebe-291bdcf405f4" providerId="ADAL" clId="{D5D2CC5E-DE85-4407-9020-04DE9011082D}" dt="2021-06-11T13:03:43.531" v="19" actId="14100"/>
          <ac:spMkLst>
            <pc:docMk/>
            <pc:sldMk cId="654457426" sldId="334"/>
            <ac:spMk id="3" creationId="{817E7FE8-DDF0-4D4B-AC47-F1E253167DE0}"/>
          </ac:spMkLst>
        </pc:spChg>
        <pc:spChg chg="add mod">
          <ac:chgData name="Caroline Prodger" userId="e4ef2e75-b60b-401b-8ebe-291bdcf405f4" providerId="ADAL" clId="{D5D2CC5E-DE85-4407-9020-04DE9011082D}" dt="2021-06-11T13:03:33.873" v="16" actId="20577"/>
          <ac:spMkLst>
            <pc:docMk/>
            <pc:sldMk cId="654457426" sldId="334"/>
            <ac:spMk id="6" creationId="{464D684D-ABD8-47A8-8F34-A83B03125EAD}"/>
          </ac:spMkLst>
        </pc:spChg>
        <pc:picChg chg="add mod">
          <ac:chgData name="Caroline Prodger" userId="e4ef2e75-b60b-401b-8ebe-291bdcf405f4" providerId="ADAL" clId="{D5D2CC5E-DE85-4407-9020-04DE9011082D}" dt="2021-06-11T13:03:46.509" v="20" actId="1076"/>
          <ac:picMkLst>
            <pc:docMk/>
            <pc:sldMk cId="654457426" sldId="334"/>
            <ac:picMk id="4" creationId="{2C4FA5C0-FFC7-49E4-AA3B-D239C7867DB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8/11/2021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692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7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53107" y="169161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Construction: Onsite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Onsite Construction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2720B609-2DD7-4A98-91ED-8CF0E901FD6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38576" y="292425"/>
            <a:ext cx="1962150" cy="409575"/>
          </a:xfrm>
          <a:prstGeom prst="rect">
            <a:avLst/>
          </a:prstGeom>
        </p:spPr>
      </p:pic>
      <p:sp>
        <p:nvSpPr>
          <p:cNvPr id="4" name="Rectangle 1">
            <a:extLst>
              <a:ext uri="{FF2B5EF4-FFF2-40B4-BE49-F238E27FC236}">
                <a16:creationId xmlns:a16="http://schemas.microsoft.com/office/drawing/2014/main" id="{D3545B78-27EA-4132-95F7-BCBD10AA1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© 2021 City and Guilds of London Institute. All rights reserved.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66484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2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944800"/>
            <a:ext cx="8153400" cy="2514600"/>
          </a:xfrm>
        </p:spPr>
        <p:txBody>
          <a:bodyPr anchor="t"/>
          <a:lstStyle/>
          <a:p>
            <a:pPr lvl="1"/>
            <a:r>
              <a:rPr lang="en-GB" dirty="0">
                <a:solidFill>
                  <a:schemeClr val="tx1"/>
                </a:solidFill>
              </a:rPr>
              <a:t>6.2 Standard units of measurement and measurement techniques</a:t>
            </a:r>
            <a:br>
              <a:rPr lang="en-GB" dirty="0">
                <a:solidFill>
                  <a:schemeClr val="tx1"/>
                </a:solidFill>
              </a:rPr>
            </a:br>
            <a:br>
              <a:rPr lang="en-GB" dirty="0">
                <a:solidFill>
                  <a:schemeClr val="tx1"/>
                </a:solidFill>
              </a:rPr>
            </a:br>
            <a:r>
              <a:rPr lang="en-GB" dirty="0">
                <a:solidFill>
                  <a:srgbClr val="0077E3"/>
                </a:solidFill>
              </a:rPr>
              <a:t>PowerPoint 4: Estimation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5292080" y="3573016"/>
            <a:ext cx="1594520" cy="2057400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6. Construction measurement principles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155329"/>
            <a:ext cx="8229600" cy="360040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Approximation/estimation activity</a:t>
            </a:r>
            <a:br>
              <a:rPr lang="en-US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US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US" sz="2000" b="0" dirty="0">
                <a:solidFill>
                  <a:schemeClr val="tx1"/>
                </a:solidFill>
                <a:ea typeface="ＭＳ Ｐゴシック" pitchFamily="-105" charset="-128"/>
                <a:cs typeface="ＭＳ Ｐゴシック" pitchFamily="-105" charset="-128"/>
              </a:rPr>
              <a:t>In which circumstances would an estimation be suitable for a measurement, and in which would an accurate measurement be required? Discuss.</a:t>
            </a:r>
            <a:endParaRPr lang="en-US" sz="2000" b="0" dirty="0">
              <a:latin typeface="+mn-lt"/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3787803"/>
            <a:ext cx="8229600" cy="1415418"/>
          </a:xfrm>
        </p:spPr>
        <p:txBody>
          <a:bodyPr/>
          <a:lstStyle/>
          <a:p>
            <a:pPr marL="0" indent="0"/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/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/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A9DF34A-E25C-42ED-9909-DE4F77AFFD8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36339" y="3070197"/>
            <a:ext cx="4671322" cy="2587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8227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229600" cy="43204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Estimation</a:t>
            </a:r>
            <a:br>
              <a:rPr lang="en-US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US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US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US" dirty="0">
                <a:ea typeface="ＭＳ Ｐゴシック" pitchFamily="-105" charset="-128"/>
                <a:cs typeface="ＭＳ Ｐゴシック" pitchFamily="-105" charset="-128"/>
              </a:rPr>
            </a:b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54360" y="1797784"/>
            <a:ext cx="843528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Non-critical measurements.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No large cost implications if the value is not accurate.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Does not need to be accurate to fit.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To give you an indication of the true value you will get.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Quickly gives a guide to quantities.</a:t>
            </a:r>
            <a:endParaRPr lang="en-GB" dirty="0"/>
          </a:p>
        </p:txBody>
      </p:sp>
      <p:pic>
        <p:nvPicPr>
          <p:cNvPr id="3" name="Picture 2" descr="A magnifying glass with a word on it&#10;&#10;Description automatically generated with low confidence">
            <a:extLst>
              <a:ext uri="{FF2B5EF4-FFF2-40B4-BE49-F238E27FC236}">
                <a16:creationId xmlns:a16="http://schemas.microsoft.com/office/drawing/2014/main" id="{4184632B-209A-4E50-B868-6AF6AB0DB2F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9792" y="3669992"/>
            <a:ext cx="2806909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1263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229600" cy="648072"/>
          </a:xfrm>
        </p:spPr>
        <p:txBody>
          <a:bodyPr/>
          <a:lstStyle/>
          <a:p>
            <a:r>
              <a:rPr lang="en-GB" dirty="0"/>
              <a:t>Dangers of estimation: under- or overestimating</a:t>
            </a:r>
            <a:br>
              <a:rPr lang="en-GB" dirty="0"/>
            </a:br>
            <a:br>
              <a:rPr lang="en-US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US" dirty="0">
                <a:ea typeface="ＭＳ Ｐゴシック" pitchFamily="-105" charset="-128"/>
                <a:cs typeface="ＭＳ Ｐゴシック" pitchFamily="-105" charset="-128"/>
              </a:rPr>
            </a:b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54360" y="1628800"/>
            <a:ext cx="731398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/>
              <a:t>Scenario</a:t>
            </a:r>
          </a:p>
          <a:p>
            <a:r>
              <a:rPr lang="en-GB" dirty="0"/>
              <a:t>You need to replace some flooring and you estimate the room to be 5m by 5m.</a:t>
            </a:r>
          </a:p>
          <a:p>
            <a:endParaRPr lang="en-GB" dirty="0"/>
          </a:p>
          <a:p>
            <a:r>
              <a:rPr lang="en-GB" dirty="0"/>
              <a:t>You estimate that the floor area is 25m</a:t>
            </a:r>
            <a:r>
              <a:rPr lang="en-GB" baseline="30000" dirty="0"/>
              <a:t>2</a:t>
            </a:r>
            <a:r>
              <a:rPr lang="en-GB" dirty="0"/>
              <a:t>. </a:t>
            </a:r>
          </a:p>
          <a:p>
            <a:endParaRPr lang="en-GB" dirty="0"/>
          </a:p>
          <a:p>
            <a:r>
              <a:rPr lang="en-GB" dirty="0"/>
              <a:t>A box of tiles covers 4m</a:t>
            </a:r>
            <a:r>
              <a:rPr lang="en-GB" baseline="30000" dirty="0"/>
              <a:t>2</a:t>
            </a:r>
            <a:r>
              <a:rPr lang="en-GB" dirty="0"/>
              <a:t> so you order 7 packs (28m</a:t>
            </a:r>
            <a:r>
              <a:rPr lang="en-GB" baseline="30000" dirty="0"/>
              <a:t>2</a:t>
            </a:r>
            <a:r>
              <a:rPr lang="en-GB" dirty="0"/>
              <a:t>).</a:t>
            </a:r>
          </a:p>
          <a:p>
            <a:endParaRPr lang="en-GB" dirty="0"/>
          </a:p>
          <a:p>
            <a:r>
              <a:rPr lang="en-GB" dirty="0"/>
              <a:t>When you check later, the dimensions are 4m by 4m, equalling 16m</a:t>
            </a:r>
            <a:r>
              <a:rPr lang="en-GB" baseline="30000" dirty="0"/>
              <a:t>2</a:t>
            </a:r>
            <a:r>
              <a:rPr lang="en-GB" dirty="0"/>
              <a:t> so you only needed 4 boxes!</a:t>
            </a:r>
          </a:p>
        </p:txBody>
      </p:sp>
    </p:spTree>
    <p:extLst>
      <p:ext uri="{BB962C8B-B14F-4D97-AF65-F5344CB8AC3E}">
        <p14:creationId xmlns:p14="http://schemas.microsoft.com/office/powerpoint/2010/main" val="35171063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199" y="1096001"/>
            <a:ext cx="8229600" cy="648072"/>
          </a:xfrm>
        </p:spPr>
        <p:txBody>
          <a:bodyPr/>
          <a:lstStyle/>
          <a:p>
            <a:r>
              <a:rPr lang="en-GB" dirty="0"/>
              <a:t>Under- or overestimating</a:t>
            </a:r>
            <a:br>
              <a:rPr lang="en-GB" dirty="0"/>
            </a:br>
            <a:br>
              <a:rPr lang="en-US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US" dirty="0">
                <a:ea typeface="ＭＳ Ｐゴシック" pitchFamily="-105" charset="-128"/>
                <a:cs typeface="ＭＳ Ｐゴシック" pitchFamily="-105" charset="-128"/>
              </a:rPr>
            </a:b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199" y="1844824"/>
            <a:ext cx="843528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In this scenario you will be able to complete the job but you spent more on materials than required … there goes your profit!</a:t>
            </a:r>
          </a:p>
          <a:p>
            <a:endParaRPr lang="en-GB" dirty="0"/>
          </a:p>
          <a:p>
            <a:r>
              <a:rPr lang="en-GB" dirty="0"/>
              <a:t>If you had underestimated, guessing 3m by 3m, when you decided the floor was 9m</a:t>
            </a:r>
            <a:r>
              <a:rPr lang="en-GB" baseline="30000" dirty="0"/>
              <a:t>2</a:t>
            </a:r>
            <a:r>
              <a:rPr lang="en-GB" dirty="0"/>
              <a:t> you would have ordered 3 boxes. This would not have been enough which would have caused a delay, and potentially left an unhappy customer.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7FC7851-D3EB-418C-9AE8-20A44B87C40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57264" y="4365104"/>
            <a:ext cx="4029469" cy="1873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9398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484784"/>
            <a:ext cx="8229600" cy="648072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Approximation and estimation</a:t>
            </a:r>
            <a:br>
              <a:rPr lang="en-US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US" dirty="0">
                <a:ea typeface="ＭＳ Ｐゴシック" pitchFamily="-105" charset="-128"/>
                <a:cs typeface="ＭＳ Ｐゴシック" pitchFamily="-105" charset="-128"/>
              </a:rPr>
            </a:b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54360" y="3140968"/>
            <a:ext cx="84352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/>
              <a:t>Complete Worksheet 3 and discuss with your tutor</a:t>
            </a:r>
          </a:p>
        </p:txBody>
      </p:sp>
    </p:spTree>
    <p:extLst>
      <p:ext uri="{BB962C8B-B14F-4D97-AF65-F5344CB8AC3E}">
        <p14:creationId xmlns:p14="http://schemas.microsoft.com/office/powerpoint/2010/main" val="1040480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2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9F16286C48BA4FB36DA225EFE1545E" ma:contentTypeVersion="4" ma:contentTypeDescription="Create a new document." ma:contentTypeScope="" ma:versionID="e53d2e6a40ee7e4eea57efa1f1203e0b">
  <xsd:schema xmlns:xsd="http://www.w3.org/2001/XMLSchema" xmlns:xs="http://www.w3.org/2001/XMLSchema" xmlns:p="http://schemas.microsoft.com/office/2006/metadata/properties" xmlns:ns2="4b678ced-8ee3-4992-8a93-8a291cb51b09" targetNamespace="http://schemas.microsoft.com/office/2006/metadata/properties" ma:root="true" ma:fieldsID="629eada1725efa428db74041cb4d564d" ns2:_="">
    <xsd:import namespace="4b678ced-8ee3-4992-8a93-8a291cb51b0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678ced-8ee3-4992-8a93-8a291cb51b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B2F437B-A35E-45BE-AF7C-C859F7FA000C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DF6B2C8F-E838-4822-983A-A11B3DA290D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2BACEAF-6B1D-42FC-8889-C8EB5B6CCF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b678ced-8ee3-4992-8a93-8a291cb51b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</TotalTime>
  <Words>262</Words>
  <Application>Microsoft Office PowerPoint</Application>
  <PresentationFormat>On-screen Show (4:3)</PresentationFormat>
  <Paragraphs>30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Lucida Grande</vt:lpstr>
      <vt:lpstr>Times New Roman</vt:lpstr>
      <vt:lpstr>2_Default Design</vt:lpstr>
      <vt:lpstr>6.2 Standard units of measurement and measurement techniques  PowerPoint 4: Estimation</vt:lpstr>
      <vt:lpstr>Approximation/estimation activity  In which circumstances would an estimation be suitable for a measurement, and in which would an accurate measurement be required? Discuss.</vt:lpstr>
      <vt:lpstr>Estimation    </vt:lpstr>
      <vt:lpstr>Dangers of estimation: under- or overestimating   </vt:lpstr>
      <vt:lpstr>Under- or overestimating   </vt:lpstr>
      <vt:lpstr>Approximation and estimation  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182</cp:revision>
  <dcterms:created xsi:type="dcterms:W3CDTF">2013-05-28T00:38:54Z</dcterms:created>
  <dcterms:modified xsi:type="dcterms:W3CDTF">2021-08-11T15:08:01Z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0x010100B99F16286C48BA4FB36DA225EFE1545E</vt:lpwstr>
  </property>
</Properties>
</file>