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4"/>
  </p:notesMasterIdLst>
  <p:handoutMasterIdLst>
    <p:handoutMasterId r:id="rId15"/>
  </p:handoutMasterIdLst>
  <p:sldIdLst>
    <p:sldId id="256" r:id="rId2"/>
    <p:sldId id="353" r:id="rId3"/>
    <p:sldId id="357" r:id="rId4"/>
    <p:sldId id="352" r:id="rId5"/>
    <p:sldId id="364" r:id="rId6"/>
    <p:sldId id="354" r:id="rId7"/>
    <p:sldId id="328" r:id="rId8"/>
    <p:sldId id="356" r:id="rId9"/>
    <p:sldId id="355" r:id="rId10"/>
    <p:sldId id="358" r:id="rId11"/>
    <p:sldId id="363"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84245F-A1C6-41A0-A6C3-9067588577B8}" v="2" dt="2021-07-05T12:53:12.4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86395"/>
  </p:normalViewPr>
  <p:slideViewPr>
    <p:cSldViewPr showGuides="1">
      <p:cViewPr varScale="1">
        <p:scale>
          <a:sx n="57" d="100"/>
          <a:sy n="57" d="100"/>
        </p:scale>
        <p:origin x="9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284245F-A1C6-41A0-A6C3-9067588577B8}"/>
    <pc:docChg chg="custSel modSld">
      <pc:chgData name="Caroline Prodger" userId="e4ef2e75-b60b-401b-8ebe-291bdcf405f4" providerId="ADAL" clId="{D284245F-A1C6-41A0-A6C3-9067588577B8}" dt="2021-07-05T12:53:12.471" v="66"/>
      <pc:docMkLst>
        <pc:docMk/>
      </pc:docMkLst>
      <pc:sldChg chg="addSp modSp mod">
        <pc:chgData name="Caroline Prodger" userId="e4ef2e75-b60b-401b-8ebe-291bdcf405f4" providerId="ADAL" clId="{D284245F-A1C6-41A0-A6C3-9067588577B8}" dt="2021-07-05T12:53:12.471" v="66"/>
        <pc:sldMkLst>
          <pc:docMk/>
          <pc:sldMk cId="3555015587" sldId="355"/>
        </pc:sldMkLst>
        <pc:spChg chg="mod">
          <ac:chgData name="Caroline Prodger" userId="e4ef2e75-b60b-401b-8ebe-291bdcf405f4" providerId="ADAL" clId="{D284245F-A1C6-41A0-A6C3-9067588577B8}" dt="2021-07-05T12:53:10.149" v="65" actId="14100"/>
          <ac:spMkLst>
            <pc:docMk/>
            <pc:sldMk cId="3555015587" sldId="355"/>
            <ac:spMk id="3" creationId="{00000000-0000-0000-0000-000000000000}"/>
          </ac:spMkLst>
        </pc:spChg>
        <pc:spChg chg="add mod">
          <ac:chgData name="Caroline Prodger" userId="e4ef2e75-b60b-401b-8ebe-291bdcf405f4" providerId="ADAL" clId="{D284245F-A1C6-41A0-A6C3-9067588577B8}" dt="2021-07-05T12:53:12.471" v="66"/>
          <ac:spMkLst>
            <pc:docMk/>
            <pc:sldMk cId="3555015587" sldId="355"/>
            <ac:spMk id="4" creationId="{0315FECC-3FF9-4208-940B-5480F260DBAA}"/>
          </ac:spMkLst>
        </pc:spChg>
      </pc:sldChg>
      <pc:sldChg chg="delSp modSp mod">
        <pc:chgData name="Caroline Prodger" userId="e4ef2e75-b60b-401b-8ebe-291bdcf405f4" providerId="ADAL" clId="{D284245F-A1C6-41A0-A6C3-9067588577B8}" dt="2021-07-05T12:44:03.753" v="59" actId="20577"/>
        <pc:sldMkLst>
          <pc:docMk/>
          <pc:sldMk cId="4131546380" sldId="356"/>
        </pc:sldMkLst>
        <pc:spChg chg="mod">
          <ac:chgData name="Caroline Prodger" userId="e4ef2e75-b60b-401b-8ebe-291bdcf405f4" providerId="ADAL" clId="{D284245F-A1C6-41A0-A6C3-9067588577B8}" dt="2021-07-05T12:44:03.753" v="59" actId="20577"/>
          <ac:spMkLst>
            <pc:docMk/>
            <pc:sldMk cId="4131546380" sldId="356"/>
            <ac:spMk id="3" creationId="{00000000-0000-0000-0000-000000000000}"/>
          </ac:spMkLst>
        </pc:spChg>
        <pc:picChg chg="del">
          <ac:chgData name="Caroline Prodger" userId="e4ef2e75-b60b-401b-8ebe-291bdcf405f4" providerId="ADAL" clId="{D284245F-A1C6-41A0-A6C3-9067588577B8}" dt="2021-07-05T12:42:11.401" v="0" actId="478"/>
          <ac:picMkLst>
            <pc:docMk/>
            <pc:sldMk cId="4131546380" sldId="356"/>
            <ac:picMk id="4" creationId="{00000000-0000-0000-0000-000000000000}"/>
          </ac:picMkLst>
        </pc:picChg>
      </pc:sldChg>
      <pc:sldChg chg="modSp mod">
        <pc:chgData name="Caroline Prodger" userId="e4ef2e75-b60b-401b-8ebe-291bdcf405f4" providerId="ADAL" clId="{D284245F-A1C6-41A0-A6C3-9067588577B8}" dt="2021-07-05T12:44:18.145" v="61" actId="313"/>
        <pc:sldMkLst>
          <pc:docMk/>
          <pc:sldMk cId="1159365693" sldId="358"/>
        </pc:sldMkLst>
        <pc:spChg chg="mod">
          <ac:chgData name="Caroline Prodger" userId="e4ef2e75-b60b-401b-8ebe-291bdcf405f4" providerId="ADAL" clId="{D284245F-A1C6-41A0-A6C3-9067588577B8}" dt="2021-07-05T12:44:18.145" v="61" actId="313"/>
          <ac:spMkLst>
            <pc:docMk/>
            <pc:sldMk cId="1159365693" sldId="358"/>
            <ac:spMk id="2" creationId="{00000000-0000-0000-0000-000000000000}"/>
          </ac:spMkLst>
        </pc:spChg>
      </pc:sldChg>
      <pc:sldChg chg="modSp mod">
        <pc:chgData name="Caroline Prodger" userId="e4ef2e75-b60b-401b-8ebe-291bdcf405f4" providerId="ADAL" clId="{D284245F-A1C6-41A0-A6C3-9067588577B8}" dt="2021-07-05T12:44:22.397" v="63" actId="313"/>
        <pc:sldMkLst>
          <pc:docMk/>
          <pc:sldMk cId="3561331593" sldId="363"/>
        </pc:sldMkLst>
        <pc:spChg chg="mod">
          <ac:chgData name="Caroline Prodger" userId="e4ef2e75-b60b-401b-8ebe-291bdcf405f4" providerId="ADAL" clId="{D284245F-A1C6-41A0-A6C3-9067588577B8}" dt="2021-07-05T12:44:22.397" v="63" actId="313"/>
          <ac:spMkLst>
            <pc:docMk/>
            <pc:sldMk cId="3561331593" sldId="363"/>
            <ac:spMk id="2" creationId="{00000000-0000-0000-0000-000000000000}"/>
          </ac:spMkLst>
        </pc:spChg>
      </pc:sldChg>
    </pc:docChg>
  </pc:docChgLst>
  <pc:docChgLst>
    <pc:chgData name="Caroline Prodger" userId="e4ef2e75-b60b-401b-8ebe-291bdcf405f4" providerId="ADAL" clId="{11F6D0B7-FE09-492D-8C5B-9A7AB3442F94}"/>
    <pc:docChg chg="modSld">
      <pc:chgData name="Caroline Prodger" userId="e4ef2e75-b60b-401b-8ebe-291bdcf405f4" providerId="ADAL" clId="{11F6D0B7-FE09-492D-8C5B-9A7AB3442F94}" dt="2021-06-16T10:32:02.654" v="0"/>
      <pc:docMkLst>
        <pc:docMk/>
      </pc:docMkLst>
      <pc:sldChg chg="modSp">
        <pc:chgData name="Caroline Prodger" userId="e4ef2e75-b60b-401b-8ebe-291bdcf405f4" providerId="ADAL" clId="{11F6D0B7-FE09-492D-8C5B-9A7AB3442F94}" dt="2021-06-16T10:32:02.654" v="0"/>
        <pc:sldMkLst>
          <pc:docMk/>
          <pc:sldMk cId="0" sldId="328"/>
        </pc:sldMkLst>
        <pc:spChg chg="mod">
          <ac:chgData name="Caroline Prodger" userId="e4ef2e75-b60b-401b-8ebe-291bdcf405f4" providerId="ADAL" clId="{11F6D0B7-FE09-492D-8C5B-9A7AB3442F94}" dt="2021-06-16T10:32:02.654" v="0"/>
          <ac:spMkLst>
            <pc:docMk/>
            <pc:sldMk cId="0" sldId="328"/>
            <ac:spMk id="3" creationId="{00000000-0000-0000-0000-000000000000}"/>
          </ac:spMkLst>
        </pc:spChg>
      </pc:sldChg>
      <pc:sldChg chg="modSp">
        <pc:chgData name="Caroline Prodger" userId="e4ef2e75-b60b-401b-8ebe-291bdcf405f4" providerId="ADAL" clId="{11F6D0B7-FE09-492D-8C5B-9A7AB3442F94}" dt="2021-06-16T10:32:02.654" v="0"/>
        <pc:sldMkLst>
          <pc:docMk/>
          <pc:sldMk cId="4125820335" sldId="352"/>
        </pc:sldMkLst>
        <pc:spChg chg="mod">
          <ac:chgData name="Caroline Prodger" userId="e4ef2e75-b60b-401b-8ebe-291bdcf405f4" providerId="ADAL" clId="{11F6D0B7-FE09-492D-8C5B-9A7AB3442F94}" dt="2021-06-16T10:32:02.654" v="0"/>
          <ac:spMkLst>
            <pc:docMk/>
            <pc:sldMk cId="4125820335" sldId="352"/>
            <ac:spMk id="2" creationId="{00000000-0000-0000-0000-000000000000}"/>
          </ac:spMkLst>
        </pc:spChg>
      </pc:sldChg>
      <pc:sldChg chg="modSp">
        <pc:chgData name="Caroline Prodger" userId="e4ef2e75-b60b-401b-8ebe-291bdcf405f4" providerId="ADAL" clId="{11F6D0B7-FE09-492D-8C5B-9A7AB3442F94}" dt="2021-06-16T10:32:02.654" v="0"/>
        <pc:sldMkLst>
          <pc:docMk/>
          <pc:sldMk cId="2628348816" sldId="353"/>
        </pc:sldMkLst>
        <pc:spChg chg="mod">
          <ac:chgData name="Caroline Prodger" userId="e4ef2e75-b60b-401b-8ebe-291bdcf405f4" providerId="ADAL" clId="{11F6D0B7-FE09-492D-8C5B-9A7AB3442F94}" dt="2021-06-16T10:32:02.654" v="0"/>
          <ac:spMkLst>
            <pc:docMk/>
            <pc:sldMk cId="2628348816" sldId="353"/>
            <ac:spMk id="2" creationId="{00000000-0000-0000-0000-000000000000}"/>
          </ac:spMkLst>
        </pc:spChg>
      </pc:sldChg>
      <pc:sldChg chg="modSp">
        <pc:chgData name="Caroline Prodger" userId="e4ef2e75-b60b-401b-8ebe-291bdcf405f4" providerId="ADAL" clId="{11F6D0B7-FE09-492D-8C5B-9A7AB3442F94}" dt="2021-06-16T10:32:02.654" v="0"/>
        <pc:sldMkLst>
          <pc:docMk/>
          <pc:sldMk cId="392920870" sldId="354"/>
        </pc:sldMkLst>
        <pc:spChg chg="mod">
          <ac:chgData name="Caroline Prodger" userId="e4ef2e75-b60b-401b-8ebe-291bdcf405f4" providerId="ADAL" clId="{11F6D0B7-FE09-492D-8C5B-9A7AB3442F94}" dt="2021-06-16T10:32:02.654" v="0"/>
          <ac:spMkLst>
            <pc:docMk/>
            <pc:sldMk cId="392920870" sldId="354"/>
            <ac:spMk id="4" creationId="{00000000-0000-0000-0000-000000000000}"/>
          </ac:spMkLst>
        </pc:spChg>
      </pc:sldChg>
      <pc:sldChg chg="modSp">
        <pc:chgData name="Caroline Prodger" userId="e4ef2e75-b60b-401b-8ebe-291bdcf405f4" providerId="ADAL" clId="{11F6D0B7-FE09-492D-8C5B-9A7AB3442F94}" dt="2021-06-16T10:32:02.654" v="0"/>
        <pc:sldMkLst>
          <pc:docMk/>
          <pc:sldMk cId="4131546380" sldId="356"/>
        </pc:sldMkLst>
        <pc:spChg chg="mod">
          <ac:chgData name="Caroline Prodger" userId="e4ef2e75-b60b-401b-8ebe-291bdcf405f4" providerId="ADAL" clId="{11F6D0B7-FE09-492D-8C5B-9A7AB3442F94}" dt="2021-06-16T10:32:02.654" v="0"/>
          <ac:spMkLst>
            <pc:docMk/>
            <pc:sldMk cId="4131546380" sldId="356"/>
            <ac:spMk id="2" creationId="{00000000-0000-0000-0000-000000000000}"/>
          </ac:spMkLst>
        </pc:spChg>
      </pc:sldChg>
      <pc:sldChg chg="modSp">
        <pc:chgData name="Caroline Prodger" userId="e4ef2e75-b60b-401b-8ebe-291bdcf405f4" providerId="ADAL" clId="{11F6D0B7-FE09-492D-8C5B-9A7AB3442F94}" dt="2021-06-16T10:32:02.654" v="0"/>
        <pc:sldMkLst>
          <pc:docMk/>
          <pc:sldMk cId="3851786835" sldId="357"/>
        </pc:sldMkLst>
        <pc:spChg chg="mod">
          <ac:chgData name="Caroline Prodger" userId="e4ef2e75-b60b-401b-8ebe-291bdcf405f4" providerId="ADAL" clId="{11F6D0B7-FE09-492D-8C5B-9A7AB3442F94}" dt="2021-06-16T10:32:02.654" v="0"/>
          <ac:spMkLst>
            <pc:docMk/>
            <pc:sldMk cId="3851786835" sldId="357"/>
            <ac:spMk id="2" creationId="{00000000-0000-0000-0000-000000000000}"/>
          </ac:spMkLst>
        </pc:spChg>
      </pc:sldChg>
      <pc:sldChg chg="modSp">
        <pc:chgData name="Caroline Prodger" userId="e4ef2e75-b60b-401b-8ebe-291bdcf405f4" providerId="ADAL" clId="{11F6D0B7-FE09-492D-8C5B-9A7AB3442F94}" dt="2021-06-16T10:32:02.654" v="0"/>
        <pc:sldMkLst>
          <pc:docMk/>
          <pc:sldMk cId="1159365693" sldId="358"/>
        </pc:sldMkLst>
        <pc:spChg chg="mod">
          <ac:chgData name="Caroline Prodger" userId="e4ef2e75-b60b-401b-8ebe-291bdcf405f4" providerId="ADAL" clId="{11F6D0B7-FE09-492D-8C5B-9A7AB3442F94}" dt="2021-06-16T10:32:02.654" v="0"/>
          <ac:spMkLst>
            <pc:docMk/>
            <pc:sldMk cId="1159365693" sldId="358"/>
            <ac:spMk id="2" creationId="{00000000-0000-0000-0000-000000000000}"/>
          </ac:spMkLst>
        </pc:spChg>
      </pc:sldChg>
      <pc:sldChg chg="modSp">
        <pc:chgData name="Caroline Prodger" userId="e4ef2e75-b60b-401b-8ebe-291bdcf405f4" providerId="ADAL" clId="{11F6D0B7-FE09-492D-8C5B-9A7AB3442F94}" dt="2021-06-16T10:32:02.654" v="0"/>
        <pc:sldMkLst>
          <pc:docMk/>
          <pc:sldMk cId="2736810880" sldId="360"/>
        </pc:sldMkLst>
        <pc:spChg chg="mod">
          <ac:chgData name="Caroline Prodger" userId="e4ef2e75-b60b-401b-8ebe-291bdcf405f4" providerId="ADAL" clId="{11F6D0B7-FE09-492D-8C5B-9A7AB3442F94}" dt="2021-06-16T10:32:02.654" v="0"/>
          <ac:spMkLst>
            <pc:docMk/>
            <pc:sldMk cId="2736810880" sldId="360"/>
            <ac:spMk id="2" creationId="{00000000-0000-0000-0000-000000000000}"/>
          </ac:spMkLst>
        </pc:spChg>
      </pc:sldChg>
      <pc:sldChg chg="modSp">
        <pc:chgData name="Caroline Prodger" userId="e4ef2e75-b60b-401b-8ebe-291bdcf405f4" providerId="ADAL" clId="{11F6D0B7-FE09-492D-8C5B-9A7AB3442F94}" dt="2021-06-16T10:32:02.654" v="0"/>
        <pc:sldMkLst>
          <pc:docMk/>
          <pc:sldMk cId="3038612050" sldId="361"/>
        </pc:sldMkLst>
        <pc:spChg chg="mod">
          <ac:chgData name="Caroline Prodger" userId="e4ef2e75-b60b-401b-8ebe-291bdcf405f4" providerId="ADAL" clId="{11F6D0B7-FE09-492D-8C5B-9A7AB3442F94}" dt="2021-06-16T10:32:02.654" v="0"/>
          <ac:spMkLst>
            <pc:docMk/>
            <pc:sldMk cId="3038612050" sldId="361"/>
            <ac:spMk id="2" creationId="{00000000-0000-0000-0000-000000000000}"/>
          </ac:spMkLst>
        </pc:spChg>
      </pc:sldChg>
      <pc:sldChg chg="modSp">
        <pc:chgData name="Caroline Prodger" userId="e4ef2e75-b60b-401b-8ebe-291bdcf405f4" providerId="ADAL" clId="{11F6D0B7-FE09-492D-8C5B-9A7AB3442F94}" dt="2021-06-16T10:32:02.654" v="0"/>
        <pc:sldMkLst>
          <pc:docMk/>
          <pc:sldMk cId="3134532706" sldId="362"/>
        </pc:sldMkLst>
        <pc:spChg chg="mod">
          <ac:chgData name="Caroline Prodger" userId="e4ef2e75-b60b-401b-8ebe-291bdcf405f4" providerId="ADAL" clId="{11F6D0B7-FE09-492D-8C5B-9A7AB3442F94}" dt="2021-06-16T10:32:02.654" v="0"/>
          <ac:spMkLst>
            <pc:docMk/>
            <pc:sldMk cId="3134532706" sldId="362"/>
            <ac:spMk id="3" creationId="{00000000-0000-0000-0000-000000000000}"/>
          </ac:spMkLst>
        </pc:spChg>
      </pc:sldChg>
      <pc:sldChg chg="modSp">
        <pc:chgData name="Caroline Prodger" userId="e4ef2e75-b60b-401b-8ebe-291bdcf405f4" providerId="ADAL" clId="{11F6D0B7-FE09-492D-8C5B-9A7AB3442F94}" dt="2021-06-16T10:32:02.654" v="0"/>
        <pc:sldMkLst>
          <pc:docMk/>
          <pc:sldMk cId="3561331593" sldId="363"/>
        </pc:sldMkLst>
        <pc:spChg chg="mod">
          <ac:chgData name="Caroline Prodger" userId="e4ef2e75-b60b-401b-8ebe-291bdcf405f4" providerId="ADAL" clId="{11F6D0B7-FE09-492D-8C5B-9A7AB3442F94}" dt="2021-06-16T10:32:02.654" v="0"/>
          <ac:spMkLst>
            <pc:docMk/>
            <pc:sldMk cId="3561331593" sldId="363"/>
            <ac:spMk id="2" creationId="{00000000-0000-0000-0000-000000000000}"/>
          </ac:spMkLst>
        </pc:spChg>
        <pc:spChg chg="mod">
          <ac:chgData name="Caroline Prodger" userId="e4ef2e75-b60b-401b-8ebe-291bdcf405f4" providerId="ADAL" clId="{11F6D0B7-FE09-492D-8C5B-9A7AB3442F94}" dt="2021-06-16T10:32:02.654" v="0"/>
          <ac:spMkLst>
            <pc:docMk/>
            <pc:sldMk cId="3561331593" sldId="363"/>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22115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17893868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www.bsigroup.com/en-GB/kitemark/"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hyperlink" Target="https://assets.publishing.service.gov.uk/government/uploads/system/uploads/attachment_data/file/600885/2017-03-15_Construction_Common__Minimum_Standards__final___1_.pdf"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951496"/>
            <a:ext cx="8153400" cy="2514600"/>
          </a:xfrm>
        </p:spPr>
        <p:txBody>
          <a:bodyPr anchor="t"/>
          <a:lstStyle/>
          <a:p>
            <a:pPr eaLnBrk="1" hangingPunct="1"/>
            <a:r>
              <a:rPr lang="en-GB" dirty="0">
                <a:ea typeface="ＭＳ Ｐゴシック" pitchFamily="-105" charset="-128"/>
                <a:cs typeface="ＭＳ Ｐゴシック" pitchFamily="-105" charset="-128"/>
              </a:rPr>
              <a:t>PowerPoint 6: Building standards and </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manufacturers’ instructions  </a:t>
            </a:r>
          </a:p>
        </p:txBody>
      </p:sp>
      <p:sp>
        <p:nvSpPr>
          <p:cNvPr id="2050" name="Rectangle 14"/>
          <p:cNvSpPr>
            <a:spLocks noGrp="1" noChangeArrowheads="1"/>
          </p:cNvSpPr>
          <p:nvPr>
            <p:ph sz="quarter" idx="10"/>
          </p:nvPr>
        </p:nvSpPr>
        <p:spPr>
          <a:xfrm>
            <a:off x="2339752" y="1371600"/>
            <a:ext cx="6347048"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4842" y="142850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endParaRPr lang="en-GB" sz="2400" b="1" dirty="0"/>
          </a:p>
          <a:p>
            <a:r>
              <a:rPr lang="en-GB" sz="2400" b="1" dirty="0"/>
              <a:t>7.4 Building standards </a:t>
            </a:r>
          </a:p>
        </p:txBody>
      </p:sp>
      <p:sp>
        <p:nvSpPr>
          <p:cNvPr id="5" name="TextBox 9"/>
          <p:cNvSpPr txBox="1">
            <a:spLocks noChangeArrowheads="1"/>
          </p:cNvSpPr>
          <p:nvPr/>
        </p:nvSpPr>
        <p:spPr bwMode="auto">
          <a:xfrm>
            <a:off x="438877" y="287289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7.5 Manufacturers’ instructions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Manufacturers’ instructions</a:t>
            </a:r>
            <a:r>
              <a:rPr lang="en-GB" u="sng" dirty="0"/>
              <a:t> </a:t>
            </a:r>
          </a:p>
        </p:txBody>
      </p:sp>
      <p:sp>
        <p:nvSpPr>
          <p:cNvPr id="3" name="Content Placeholder 2"/>
          <p:cNvSpPr>
            <a:spLocks noGrp="1"/>
          </p:cNvSpPr>
          <p:nvPr>
            <p:ph sz="quarter" idx="10"/>
          </p:nvPr>
        </p:nvSpPr>
        <p:spPr>
          <a:xfrm>
            <a:off x="457200" y="1628800"/>
            <a:ext cx="8229600" cy="4248000"/>
          </a:xfrm>
        </p:spPr>
        <p:txBody>
          <a:bodyPr/>
          <a:lstStyle/>
          <a:p>
            <a:r>
              <a:rPr lang="en-GB" dirty="0"/>
              <a:t>Manufacturers’ instructions are technical information documents providing the correct usage and/or installation instructions for a piece of equipment. They will also include technical specifications along with detailed diagrams and instructions to assist with the installation process. They are written by the manufacturers themselves and often based around BSI and CEN standards and regulations. </a:t>
            </a:r>
          </a:p>
          <a:p>
            <a:r>
              <a:rPr lang="en-GB" dirty="0"/>
              <a:t>Failure to abide by manufacturers’ instructions can often void warranties and cause potential defects. </a:t>
            </a:r>
          </a:p>
          <a:p>
            <a:endParaRPr lang="en-GB" dirty="0"/>
          </a:p>
        </p:txBody>
      </p:sp>
    </p:spTree>
    <p:extLst>
      <p:ext uri="{BB962C8B-B14F-4D97-AF65-F5344CB8AC3E}">
        <p14:creationId xmlns:p14="http://schemas.microsoft.com/office/powerpoint/2010/main" val="1159365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Manufacturers’ instructions</a:t>
            </a:r>
            <a:r>
              <a:rPr lang="en-GB" u="sng" dirty="0"/>
              <a:t> </a:t>
            </a:r>
          </a:p>
        </p:txBody>
      </p:sp>
      <p:sp>
        <p:nvSpPr>
          <p:cNvPr id="3" name="Content Placeholder 2"/>
          <p:cNvSpPr>
            <a:spLocks noGrp="1"/>
          </p:cNvSpPr>
          <p:nvPr>
            <p:ph sz="quarter" idx="10"/>
          </p:nvPr>
        </p:nvSpPr>
        <p:spPr/>
        <p:txBody>
          <a:bodyPr/>
          <a:lstStyle/>
          <a:p>
            <a:r>
              <a:rPr lang="en-GB" dirty="0"/>
              <a:t>As well as installation and service information, there will be detailed instructions on the safe use and maintenance of the product. This can range from personal protective equipment (PPE) requirements while using the product to safety matters such as the replacement of cutting blades and visual checks. </a:t>
            </a:r>
          </a:p>
        </p:txBody>
      </p:sp>
      <p:sp>
        <p:nvSpPr>
          <p:cNvPr id="4" name="TextBox 3"/>
          <p:cNvSpPr txBox="1"/>
          <p:nvPr/>
        </p:nvSpPr>
        <p:spPr>
          <a:xfrm>
            <a:off x="354360" y="3284984"/>
            <a:ext cx="8435280" cy="1015663"/>
          </a:xfrm>
          <a:prstGeom prst="rect">
            <a:avLst/>
          </a:prstGeom>
          <a:noFill/>
        </p:spPr>
        <p:txBody>
          <a:bodyPr wrap="square" rtlCol="0">
            <a:spAutoFit/>
          </a:bodyPr>
          <a:lstStyle/>
          <a:p>
            <a:r>
              <a:rPr lang="en-GB" dirty="0"/>
              <a:t>The technical information provided in manufacturers’ instructions can be used to help develop risk assessments and select suitable control measures to improve health and safety compliance. </a:t>
            </a:r>
          </a:p>
        </p:txBody>
      </p:sp>
    </p:spTree>
    <p:extLst>
      <p:ext uri="{BB962C8B-B14F-4D97-AF65-F5344CB8AC3E}">
        <p14:creationId xmlns:p14="http://schemas.microsoft.com/office/powerpoint/2010/main" val="35613315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Standards</a:t>
            </a:r>
            <a:r>
              <a:rPr lang="en-GB" u="sng" dirty="0"/>
              <a:t> </a:t>
            </a:r>
          </a:p>
        </p:txBody>
      </p:sp>
      <p:sp>
        <p:nvSpPr>
          <p:cNvPr id="3" name="Content Placeholder 2"/>
          <p:cNvSpPr>
            <a:spLocks noGrp="1"/>
          </p:cNvSpPr>
          <p:nvPr>
            <p:ph sz="quarter" idx="10"/>
          </p:nvPr>
        </p:nvSpPr>
        <p:spPr>
          <a:xfrm>
            <a:off x="457200" y="1556792"/>
            <a:ext cx="8229600" cy="4248000"/>
          </a:xfrm>
        </p:spPr>
        <p:txBody>
          <a:bodyPr/>
          <a:lstStyle/>
          <a:p>
            <a:r>
              <a:rPr lang="en-GB" dirty="0"/>
              <a:t>In the construction sector, the term ‘standards’ refers to published documents that are issued to define the common specifications, methods and procedures used in the industry. </a:t>
            </a:r>
          </a:p>
          <a:p>
            <a:r>
              <a:rPr lang="en-GB" dirty="0"/>
              <a:t>Providing standards promotes:</a:t>
            </a:r>
          </a:p>
          <a:p>
            <a:pPr marL="342900" indent="-342900">
              <a:buClr>
                <a:srgbClr val="0077E3"/>
              </a:buClr>
              <a:buFont typeface="Arial" panose="020B0604020202020204" pitchFamily="34" charset="0"/>
              <a:buChar char="•"/>
            </a:pPr>
            <a:r>
              <a:rPr lang="en-GB" dirty="0"/>
              <a:t>quality assurance </a:t>
            </a:r>
          </a:p>
          <a:p>
            <a:pPr marL="342900" indent="-342900">
              <a:buClr>
                <a:srgbClr val="0077E3"/>
              </a:buClr>
              <a:buFont typeface="Arial" panose="020B0604020202020204" pitchFamily="34" charset="0"/>
              <a:buChar char="•"/>
            </a:pPr>
            <a:r>
              <a:rPr lang="en-GB" dirty="0"/>
              <a:t>reliability </a:t>
            </a:r>
          </a:p>
          <a:p>
            <a:pPr marL="342900" indent="-342900">
              <a:buClr>
                <a:srgbClr val="0077E3"/>
              </a:buClr>
              <a:buFont typeface="Arial" panose="020B0604020202020204" pitchFamily="34" charset="0"/>
              <a:buChar char="•"/>
            </a:pPr>
            <a:r>
              <a:rPr lang="en-GB" dirty="0"/>
              <a:t>consistency.</a:t>
            </a:r>
            <a:r>
              <a:rPr lang="en-GB" b="1" dirty="0"/>
              <a:t> </a:t>
            </a:r>
          </a:p>
          <a:p>
            <a:endParaRPr lang="en-GB" dirty="0"/>
          </a:p>
        </p:txBody>
      </p:sp>
    </p:spTree>
    <p:extLst>
      <p:ext uri="{BB962C8B-B14F-4D97-AF65-F5344CB8AC3E}">
        <p14:creationId xmlns:p14="http://schemas.microsoft.com/office/powerpoint/2010/main" val="2628348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European standards</a:t>
            </a:r>
            <a:r>
              <a:rPr lang="en-GB" u="sng" dirty="0"/>
              <a:t> </a:t>
            </a:r>
          </a:p>
        </p:txBody>
      </p:sp>
      <p:sp>
        <p:nvSpPr>
          <p:cNvPr id="3" name="Content Placeholder 2"/>
          <p:cNvSpPr>
            <a:spLocks noGrp="1"/>
          </p:cNvSpPr>
          <p:nvPr>
            <p:ph sz="quarter" idx="10"/>
          </p:nvPr>
        </p:nvSpPr>
        <p:spPr>
          <a:xfrm>
            <a:off x="457200" y="1628800"/>
            <a:ext cx="8229600" cy="4248000"/>
          </a:xfrm>
        </p:spPr>
        <p:txBody>
          <a:bodyPr/>
          <a:lstStyle/>
          <a:p>
            <a:r>
              <a:rPr lang="en-GB" dirty="0"/>
              <a:t>European standards are documents that have been created by one of three European standards organisations: </a:t>
            </a:r>
          </a:p>
          <a:p>
            <a:pPr marL="342900" indent="-342900">
              <a:buClr>
                <a:srgbClr val="0077E3"/>
              </a:buClr>
              <a:buFont typeface="Arial" panose="020B0604020202020204" pitchFamily="34" charset="0"/>
              <a:buChar char="•"/>
            </a:pPr>
            <a:r>
              <a:rPr lang="en-GB" dirty="0"/>
              <a:t>CEN – the European Committee for Standardisation</a:t>
            </a:r>
          </a:p>
          <a:p>
            <a:pPr marL="342900" indent="-342900">
              <a:buClr>
                <a:srgbClr val="0077E3"/>
              </a:buClr>
              <a:buFont typeface="Arial" panose="020B0604020202020204" pitchFamily="34" charset="0"/>
              <a:buChar char="•"/>
            </a:pPr>
            <a:r>
              <a:rPr lang="en-GB" dirty="0"/>
              <a:t>CENELEC – the European Committee for Electrotechnical Standardisation </a:t>
            </a:r>
          </a:p>
          <a:p>
            <a:pPr marL="342900" indent="-342900">
              <a:buClr>
                <a:srgbClr val="0077E3"/>
              </a:buClr>
              <a:buFont typeface="Arial" panose="020B0604020202020204" pitchFamily="34" charset="0"/>
              <a:buChar char="•"/>
            </a:pPr>
            <a:r>
              <a:rPr lang="en-GB" dirty="0"/>
              <a:t>ETSI – the European Telecommunications Standards Institute. </a:t>
            </a:r>
          </a:p>
          <a:p>
            <a:r>
              <a:rPr lang="en-GB" b="1" dirty="0"/>
              <a:t> </a:t>
            </a:r>
          </a:p>
          <a:p>
            <a:endParaRPr lang="en-GB" dirty="0"/>
          </a:p>
          <a:p>
            <a:endParaRPr lang="en-GB" dirty="0"/>
          </a:p>
          <a:p>
            <a:endParaRPr lang="en-GB" dirty="0"/>
          </a:p>
        </p:txBody>
      </p:sp>
    </p:spTree>
    <p:extLst>
      <p:ext uri="{BB962C8B-B14F-4D97-AF65-F5344CB8AC3E}">
        <p14:creationId xmlns:p14="http://schemas.microsoft.com/office/powerpoint/2010/main" val="3851786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British standards</a:t>
            </a:r>
            <a:r>
              <a:rPr lang="en-GB" u="sng" dirty="0"/>
              <a:t> </a:t>
            </a:r>
          </a:p>
        </p:txBody>
      </p:sp>
      <p:sp>
        <p:nvSpPr>
          <p:cNvPr id="3" name="Content Placeholder 2"/>
          <p:cNvSpPr>
            <a:spLocks noGrp="1"/>
          </p:cNvSpPr>
          <p:nvPr>
            <p:ph sz="quarter" idx="10"/>
          </p:nvPr>
        </p:nvSpPr>
        <p:spPr>
          <a:xfrm>
            <a:off x="395537" y="1602000"/>
            <a:ext cx="5760640" cy="4248000"/>
          </a:xfrm>
        </p:spPr>
        <p:txBody>
          <a:bodyPr/>
          <a:lstStyle/>
          <a:p>
            <a:r>
              <a:rPr lang="en-GB" dirty="0"/>
              <a:t>The British Standards Institution (BSI) defines a standard as something that is </a:t>
            </a:r>
            <a:r>
              <a:rPr lang="en-GB" b="1" dirty="0"/>
              <a:t>generally acceptable</a:t>
            </a:r>
            <a:r>
              <a:rPr lang="en-GB" dirty="0"/>
              <a:t>. BSI publications are technical specifications that are used as guidance for the production of a product, process or service. The building services sector is very highly regulated and controlled and there are over 9,000 standards related to the construction and built environment industry. </a:t>
            </a:r>
          </a:p>
          <a:p>
            <a:r>
              <a:rPr lang="en-GB" dirty="0"/>
              <a:t>The BSI Kitemark was first introduced in 1903 and is found on a range of construction products. The Kitemark shows that a product has been tested and complies with BSI standards. </a:t>
            </a:r>
          </a:p>
          <a:p>
            <a:endParaRPr lang="en-GB" dirty="0"/>
          </a:p>
        </p:txBody>
      </p:sp>
      <p:sp>
        <p:nvSpPr>
          <p:cNvPr id="4" name="TextBox 3">
            <a:extLst>
              <a:ext uri="{FF2B5EF4-FFF2-40B4-BE49-F238E27FC236}">
                <a16:creationId xmlns:a16="http://schemas.microsoft.com/office/drawing/2014/main" id="{D92C5D85-9576-F445-AE53-E64C97A5603E}"/>
              </a:ext>
            </a:extLst>
          </p:cNvPr>
          <p:cNvSpPr txBox="1"/>
          <p:nvPr/>
        </p:nvSpPr>
        <p:spPr>
          <a:xfrm>
            <a:off x="6416722" y="1602000"/>
            <a:ext cx="2304256"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800" dirty="0">
                <a:hlinkClick r:id="rId2"/>
              </a:rPr>
              <a:t>BSI Kitemark - UK Product and Service Quality Certification Mark | BSI (bsigroup.com)</a:t>
            </a:r>
            <a:endParaRPr lang="en-US" sz="1800" dirty="0"/>
          </a:p>
        </p:txBody>
      </p:sp>
    </p:spTree>
    <p:extLst>
      <p:ext uri="{BB962C8B-B14F-4D97-AF65-F5344CB8AC3E}">
        <p14:creationId xmlns:p14="http://schemas.microsoft.com/office/powerpoint/2010/main" val="4125820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3110C-6A7A-564F-A1F0-59EFFFE92A39}"/>
              </a:ext>
            </a:extLst>
          </p:cNvPr>
          <p:cNvSpPr>
            <a:spLocks noGrp="1"/>
          </p:cNvSpPr>
          <p:nvPr>
            <p:ph type="title"/>
          </p:nvPr>
        </p:nvSpPr>
        <p:spPr/>
        <p:txBody>
          <a:bodyPr/>
          <a:lstStyle/>
          <a:p>
            <a:r>
              <a:rPr lang="en-GB" dirty="0"/>
              <a:t>The BSI</a:t>
            </a:r>
          </a:p>
        </p:txBody>
      </p:sp>
      <p:sp>
        <p:nvSpPr>
          <p:cNvPr id="3" name="Content Placeholder 2">
            <a:extLst>
              <a:ext uri="{FF2B5EF4-FFF2-40B4-BE49-F238E27FC236}">
                <a16:creationId xmlns:a16="http://schemas.microsoft.com/office/drawing/2014/main" id="{44E52872-C2C6-A542-A5C0-0B05911F151F}"/>
              </a:ext>
            </a:extLst>
          </p:cNvPr>
          <p:cNvSpPr>
            <a:spLocks noGrp="1"/>
          </p:cNvSpPr>
          <p:nvPr>
            <p:ph sz="quarter" idx="10"/>
          </p:nvPr>
        </p:nvSpPr>
        <p:spPr/>
        <p:txBody>
          <a:bodyPr/>
          <a:lstStyle/>
          <a:p>
            <a:r>
              <a:rPr lang="en-GB" dirty="0"/>
              <a:t>The BSI:</a:t>
            </a:r>
            <a:endParaRPr lang="en-GB" sz="2400" dirty="0"/>
          </a:p>
          <a:p>
            <a:pPr marL="342900" indent="-342900">
              <a:buClr>
                <a:srgbClr val="0077E3"/>
              </a:buClr>
              <a:buFont typeface="Arial" panose="020B0604020202020204" pitchFamily="34" charset="0"/>
              <a:buChar char="•"/>
            </a:pPr>
            <a:r>
              <a:rPr lang="en-GB" dirty="0"/>
              <a:t>publishes standards </a:t>
            </a:r>
          </a:p>
          <a:p>
            <a:pPr marL="342900" indent="-342900">
              <a:buClr>
                <a:srgbClr val="0077E3"/>
              </a:buClr>
              <a:buFont typeface="Arial" panose="020B0604020202020204" pitchFamily="34" charset="0"/>
              <a:buChar char="•"/>
            </a:pPr>
            <a:r>
              <a:rPr lang="en-GB" dirty="0"/>
              <a:t>provides written guidance (books etc) </a:t>
            </a:r>
          </a:p>
          <a:p>
            <a:pPr marL="342900" indent="-342900">
              <a:buClr>
                <a:srgbClr val="0077E3"/>
              </a:buClr>
              <a:buFont typeface="Arial" panose="020B0604020202020204" pitchFamily="34" charset="0"/>
              <a:buChar char="•"/>
            </a:pPr>
            <a:r>
              <a:rPr lang="en-GB" dirty="0"/>
              <a:t>creates self-assessment tools </a:t>
            </a:r>
          </a:p>
          <a:p>
            <a:pPr marL="342900" indent="-342900">
              <a:buClr>
                <a:srgbClr val="0077E3"/>
              </a:buClr>
              <a:buFont typeface="Arial" panose="020B0604020202020204" pitchFamily="34" charset="0"/>
              <a:buChar char="•"/>
            </a:pPr>
            <a:r>
              <a:rPr lang="en-GB" dirty="0"/>
              <a:t>hosts conferences </a:t>
            </a:r>
          </a:p>
          <a:p>
            <a:pPr marL="342900" indent="-342900">
              <a:buClr>
                <a:srgbClr val="0077E3"/>
              </a:buClr>
              <a:buFont typeface="Arial" panose="020B0604020202020204" pitchFamily="34" charset="0"/>
              <a:buChar char="•"/>
            </a:pPr>
            <a:r>
              <a:rPr lang="en-GB" dirty="0"/>
              <a:t>provides training services.</a:t>
            </a:r>
          </a:p>
        </p:txBody>
      </p:sp>
    </p:spTree>
    <p:extLst>
      <p:ext uri="{BB962C8B-B14F-4D97-AF65-F5344CB8AC3E}">
        <p14:creationId xmlns:p14="http://schemas.microsoft.com/office/powerpoint/2010/main" val="3065229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BS numbers</a:t>
            </a:r>
            <a:r>
              <a:rPr lang="en-GB" u="sng" dirty="0"/>
              <a:t> </a:t>
            </a:r>
          </a:p>
        </p:txBody>
      </p:sp>
      <p:sp>
        <p:nvSpPr>
          <p:cNvPr id="6" name="TextBox 5"/>
          <p:cNvSpPr txBox="1"/>
          <p:nvPr/>
        </p:nvSpPr>
        <p:spPr>
          <a:xfrm>
            <a:off x="450542" y="1671069"/>
            <a:ext cx="7920880" cy="1015663"/>
          </a:xfrm>
          <a:prstGeom prst="rect">
            <a:avLst/>
          </a:prstGeom>
          <a:noFill/>
        </p:spPr>
        <p:txBody>
          <a:bodyPr wrap="square" rtlCol="0">
            <a:spAutoFit/>
          </a:bodyPr>
          <a:lstStyle/>
          <a:p>
            <a:r>
              <a:rPr lang="en-GB" b="1" dirty="0"/>
              <a:t>BS 5906:2005 </a:t>
            </a:r>
            <a:r>
              <a:rPr lang="en-GB" dirty="0"/>
              <a:t>covers waste management relating to storage, collection and segregation of waste from residential and non-residential buildings. </a:t>
            </a:r>
          </a:p>
        </p:txBody>
      </p:sp>
      <p:sp>
        <p:nvSpPr>
          <p:cNvPr id="7" name="TextBox 6"/>
          <p:cNvSpPr txBox="1"/>
          <p:nvPr/>
        </p:nvSpPr>
        <p:spPr>
          <a:xfrm>
            <a:off x="457200" y="3018086"/>
            <a:ext cx="8075240" cy="707886"/>
          </a:xfrm>
          <a:prstGeom prst="rect">
            <a:avLst/>
          </a:prstGeom>
          <a:noFill/>
        </p:spPr>
        <p:txBody>
          <a:bodyPr wrap="square" rtlCol="0">
            <a:spAutoFit/>
          </a:bodyPr>
          <a:lstStyle/>
          <a:p>
            <a:r>
              <a:rPr lang="en-GB" b="1" dirty="0"/>
              <a:t>BS 9999 </a:t>
            </a:r>
            <a:r>
              <a:rPr lang="en-GB" dirty="0"/>
              <a:t>covers fire safety. It is intended to help people put suitable fire safety measures in place. </a:t>
            </a:r>
          </a:p>
        </p:txBody>
      </p:sp>
      <p:sp>
        <p:nvSpPr>
          <p:cNvPr id="8" name="Rectangle 7"/>
          <p:cNvSpPr/>
          <p:nvPr/>
        </p:nvSpPr>
        <p:spPr>
          <a:xfrm>
            <a:off x="450542" y="4365104"/>
            <a:ext cx="8024667" cy="1015663"/>
          </a:xfrm>
          <a:prstGeom prst="rect">
            <a:avLst/>
          </a:prstGeom>
        </p:spPr>
        <p:txBody>
          <a:bodyPr wrap="square">
            <a:spAutoFit/>
          </a:bodyPr>
          <a:lstStyle/>
          <a:p>
            <a:r>
              <a:rPr lang="en-GB" b="1" dirty="0">
                <a:solidFill>
                  <a:srgbClr val="202124"/>
                </a:solidFill>
                <a:latin typeface="arial" panose="020B0604020202020204" pitchFamily="34" charset="0"/>
              </a:rPr>
              <a:t>BS EN ISO 19650-3:2020</a:t>
            </a:r>
            <a:r>
              <a:rPr lang="en-GB" dirty="0">
                <a:solidFill>
                  <a:srgbClr val="202124"/>
                </a:solidFill>
                <a:latin typeface="arial" panose="020B0604020202020204" pitchFamily="34" charset="0"/>
              </a:rPr>
              <a:t> covers organisation and digitisation of information about building works including building information modelling (BIM).</a:t>
            </a:r>
            <a:endParaRPr lang="en-GB" dirty="0"/>
          </a:p>
        </p:txBody>
      </p:sp>
    </p:spTree>
    <p:extLst>
      <p:ext uri="{BB962C8B-B14F-4D97-AF65-F5344CB8AC3E}">
        <p14:creationId xmlns:p14="http://schemas.microsoft.com/office/powerpoint/2010/main" val="392920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International Organization for Standardization</a:t>
            </a:r>
            <a:r>
              <a:rPr lang="en-GB" u="sng" dirty="0"/>
              <a:t> </a:t>
            </a:r>
            <a:br>
              <a:rPr lang="en-GB" u="sng" dirty="0"/>
            </a:br>
            <a:endParaRPr lang="en-GB" u="sng" dirty="0"/>
          </a:p>
        </p:txBody>
      </p:sp>
      <p:sp>
        <p:nvSpPr>
          <p:cNvPr id="4" name="TextBox 3"/>
          <p:cNvSpPr txBox="1"/>
          <p:nvPr/>
        </p:nvSpPr>
        <p:spPr>
          <a:xfrm>
            <a:off x="457200" y="1628800"/>
            <a:ext cx="8424057" cy="1938992"/>
          </a:xfrm>
          <a:prstGeom prst="rect">
            <a:avLst/>
          </a:prstGeom>
          <a:noFill/>
        </p:spPr>
        <p:txBody>
          <a:bodyPr wrap="square" rtlCol="0">
            <a:spAutoFit/>
          </a:bodyPr>
          <a:lstStyle/>
          <a:p>
            <a:r>
              <a:rPr lang="en-GB" dirty="0"/>
              <a:t>The ISO is an independent organisation responsible for the production of voluntary international standards. </a:t>
            </a:r>
          </a:p>
          <a:p>
            <a:endParaRPr lang="en-GB" dirty="0"/>
          </a:p>
          <a:p>
            <a:r>
              <a:rPr lang="en-GB" dirty="0"/>
              <a:t>The standards ensure consistency of materials, processes, products and services. They can assist governments in the formation of new policies and initiatives. </a:t>
            </a:r>
          </a:p>
        </p:txBody>
      </p:sp>
      <p:pic>
        <p:nvPicPr>
          <p:cNvPr id="11" name="Picture 10">
            <a:extLst>
              <a:ext uri="{FF2B5EF4-FFF2-40B4-BE49-F238E27FC236}">
                <a16:creationId xmlns:a16="http://schemas.microsoft.com/office/drawing/2014/main" id="{47B0C240-09C2-4738-9272-0C7DB7180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90055" y="4019585"/>
            <a:ext cx="3563888" cy="237853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Common Minimum Standards</a:t>
            </a:r>
            <a:endParaRPr lang="en-GB" u="sng" dirty="0"/>
          </a:p>
        </p:txBody>
      </p:sp>
      <p:sp>
        <p:nvSpPr>
          <p:cNvPr id="3" name="Content Placeholder 2"/>
          <p:cNvSpPr>
            <a:spLocks noGrp="1"/>
          </p:cNvSpPr>
          <p:nvPr>
            <p:ph sz="quarter" idx="10"/>
          </p:nvPr>
        </p:nvSpPr>
        <p:spPr>
          <a:xfrm>
            <a:off x="442934" y="1556792"/>
            <a:ext cx="8229600" cy="4248000"/>
          </a:xfrm>
        </p:spPr>
        <p:txBody>
          <a:bodyPr/>
          <a:lstStyle/>
          <a:p>
            <a:r>
              <a:rPr lang="en-GB" dirty="0"/>
              <a:t>The ‘Common Minimum Standards’ (CMS) are used for public sector projects. Their aim is to provide guidance to ensure consistency, quality assurance and clear policies to be adhered to in the construction and renovation of buildings. </a:t>
            </a:r>
          </a:p>
          <a:p>
            <a:r>
              <a:rPr lang="en-GB" dirty="0"/>
              <a:t>For more information see the </a:t>
            </a:r>
            <a:r>
              <a:rPr lang="en-GB" i="1" dirty="0"/>
              <a:t>Common Minimum Standards</a:t>
            </a:r>
            <a:r>
              <a:rPr lang="en-GB" dirty="0"/>
              <a:t> for </a:t>
            </a:r>
            <a:r>
              <a:rPr lang="en-GB" i="1" dirty="0"/>
              <a:t>Construction</a:t>
            </a:r>
            <a:r>
              <a:rPr lang="en-GB" dirty="0"/>
              <a:t>, here:</a:t>
            </a:r>
          </a:p>
          <a:p>
            <a:r>
              <a:rPr lang="en-GB" dirty="0"/>
              <a:t> </a:t>
            </a:r>
            <a:r>
              <a:rPr lang="en-US" dirty="0">
                <a:hlinkClick r:id="rId2"/>
              </a:rPr>
              <a:t>https://assets.publishing.service.gov.uk/government/uploads/system/uploads/attachment_data/file/600885/2017-03-15_Construction_Common__Minimum_Standards__final___1_.pdf</a:t>
            </a:r>
            <a:endParaRPr lang="en-GB" dirty="0"/>
          </a:p>
          <a:p>
            <a:endParaRPr lang="en-GB" dirty="0"/>
          </a:p>
          <a:p>
            <a:endParaRPr lang="en-GB" dirty="0"/>
          </a:p>
        </p:txBody>
      </p:sp>
    </p:spTree>
    <p:extLst>
      <p:ext uri="{BB962C8B-B14F-4D97-AF65-F5344CB8AC3E}">
        <p14:creationId xmlns:p14="http://schemas.microsoft.com/office/powerpoint/2010/main" val="4131546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2736"/>
            <a:ext cx="8229600" cy="382588"/>
          </a:xfrm>
        </p:spPr>
        <p:txBody>
          <a:bodyPr/>
          <a:lstStyle/>
          <a:p>
            <a:r>
              <a:rPr lang="en-GB" i="1" dirty="0"/>
              <a:t>Common Minimum Standards for Construction</a:t>
            </a:r>
            <a:r>
              <a:rPr lang="en-GB" u="sng" dirty="0"/>
              <a:t> </a:t>
            </a:r>
          </a:p>
        </p:txBody>
      </p:sp>
      <p:sp>
        <p:nvSpPr>
          <p:cNvPr id="3" name="Content Placeholder 2"/>
          <p:cNvSpPr>
            <a:spLocks noGrp="1"/>
          </p:cNvSpPr>
          <p:nvPr>
            <p:ph sz="quarter" idx="10"/>
          </p:nvPr>
        </p:nvSpPr>
        <p:spPr>
          <a:xfrm>
            <a:off x="457200" y="1700808"/>
            <a:ext cx="8229600" cy="1584176"/>
          </a:xfrm>
        </p:spPr>
        <p:txBody>
          <a:bodyPr/>
          <a:lstStyle/>
          <a:p>
            <a:r>
              <a:rPr lang="en-GB" dirty="0"/>
              <a:t>The </a:t>
            </a:r>
            <a:r>
              <a:rPr lang="en-GB" i="1" dirty="0"/>
              <a:t>Common Minimum Standards for Construction</a:t>
            </a:r>
            <a:r>
              <a:rPr lang="en-GB" dirty="0"/>
              <a:t> summarises government policy on construction. The CMS is a 17-page document that can be downloaded from the .gov website. The CMS provides guidance on: </a:t>
            </a:r>
          </a:p>
          <a:p>
            <a:r>
              <a:rPr lang="en-GB" dirty="0"/>
              <a:t> </a:t>
            </a:r>
          </a:p>
          <a:p>
            <a:endParaRPr lang="en-GB" dirty="0"/>
          </a:p>
          <a:p>
            <a:r>
              <a:rPr lang="en-GB" dirty="0"/>
              <a:t> </a:t>
            </a:r>
          </a:p>
        </p:txBody>
      </p:sp>
      <p:sp>
        <p:nvSpPr>
          <p:cNvPr id="4" name="Content Placeholder 2">
            <a:extLst>
              <a:ext uri="{FF2B5EF4-FFF2-40B4-BE49-F238E27FC236}">
                <a16:creationId xmlns:a16="http://schemas.microsoft.com/office/drawing/2014/main" id="{0315FECC-3FF9-4208-940B-5480F260DBAA}"/>
              </a:ext>
            </a:extLst>
          </p:cNvPr>
          <p:cNvSpPr txBox="1">
            <a:spLocks/>
          </p:cNvSpPr>
          <p:nvPr/>
        </p:nvSpPr>
        <p:spPr bwMode="auto">
          <a:xfrm>
            <a:off x="457200" y="3429000"/>
            <a:ext cx="8229600" cy="2519808"/>
          </a:xfrm>
          <a:prstGeom prst="rect">
            <a:avLst/>
          </a:prstGeom>
          <a:noFill/>
          <a:ln w="9525">
            <a:noFill/>
            <a:miter lim="800000"/>
            <a:headEnd/>
            <a:tailEnd/>
          </a:ln>
        </p:spPr>
        <p:txBody>
          <a:bodyPr vert="horz" wrap="square" lIns="0" tIns="0" rIns="0" bIns="0" numCol="2"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buClr>
                <a:srgbClr val="0077E3"/>
              </a:buClr>
              <a:buFont typeface="Arial" panose="020B0604020202020204" pitchFamily="34" charset="0"/>
              <a:buChar char="•"/>
            </a:pPr>
            <a:r>
              <a:rPr lang="en-GB" dirty="0"/>
              <a:t>health and safety </a:t>
            </a:r>
          </a:p>
          <a:p>
            <a:pPr marL="342900" indent="-342900">
              <a:buClr>
                <a:srgbClr val="0077E3"/>
              </a:buClr>
              <a:buFont typeface="Arial" panose="020B0604020202020204" pitchFamily="34" charset="0"/>
              <a:buChar char="•"/>
            </a:pPr>
            <a:r>
              <a:rPr lang="en-GB" dirty="0"/>
              <a:t>design</a:t>
            </a:r>
          </a:p>
          <a:p>
            <a:pPr marL="342900" indent="-342900">
              <a:buClr>
                <a:srgbClr val="0077E3"/>
              </a:buClr>
              <a:buFont typeface="Arial" panose="020B0604020202020204" pitchFamily="34" charset="0"/>
              <a:buChar char="•"/>
            </a:pPr>
            <a:r>
              <a:rPr lang="en-GB" dirty="0"/>
              <a:t>general standards </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project procurement</a:t>
            </a:r>
          </a:p>
          <a:p>
            <a:pPr marL="342900" indent="-342900">
              <a:buClr>
                <a:srgbClr val="0077E3"/>
              </a:buClr>
              <a:buFont typeface="Arial" panose="020B0604020202020204" pitchFamily="34" charset="0"/>
              <a:buChar char="•"/>
            </a:pPr>
            <a:r>
              <a:rPr lang="en-GB" dirty="0"/>
              <a:t>sustainability </a:t>
            </a:r>
          </a:p>
          <a:p>
            <a:pPr marL="342900" indent="-342900">
              <a:buClr>
                <a:srgbClr val="0077E3"/>
              </a:buClr>
              <a:buFont typeface="Arial" panose="020B0604020202020204" pitchFamily="34" charset="0"/>
              <a:buChar char="•"/>
            </a:pPr>
            <a:r>
              <a:rPr lang="en-GB" dirty="0"/>
              <a:t>historic estate. </a:t>
            </a:r>
          </a:p>
          <a:p>
            <a:r>
              <a:rPr lang="en-US" kern="0" dirty="0"/>
              <a:t> </a:t>
            </a:r>
          </a:p>
          <a:p>
            <a:endParaRPr lang="en-US" kern="0" dirty="0"/>
          </a:p>
          <a:p>
            <a:r>
              <a:rPr lang="en-US" kern="0" dirty="0"/>
              <a:t> </a:t>
            </a:r>
          </a:p>
        </p:txBody>
      </p:sp>
    </p:spTree>
    <p:extLst>
      <p:ext uri="{BB962C8B-B14F-4D97-AF65-F5344CB8AC3E}">
        <p14:creationId xmlns:p14="http://schemas.microsoft.com/office/powerpoint/2010/main" val="35550155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673</Words>
  <Application>Microsoft Office PowerPoint</Application>
  <PresentationFormat>On-screen Show (4:3)</PresentationFormat>
  <Paragraphs>70</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vt:lpstr>
      <vt:lpstr>Lucida Grande</vt:lpstr>
      <vt:lpstr>Times New Roman</vt:lpstr>
      <vt:lpstr>1_Default Design</vt:lpstr>
      <vt:lpstr>PowerPoint 6: Building standards and  manufacturers’ instructions  </vt:lpstr>
      <vt:lpstr>Standards </vt:lpstr>
      <vt:lpstr>European standards </vt:lpstr>
      <vt:lpstr>British standards </vt:lpstr>
      <vt:lpstr>The BSI</vt:lpstr>
      <vt:lpstr>BS numbers </vt:lpstr>
      <vt:lpstr>International Organization for Standardization  </vt:lpstr>
      <vt:lpstr>Common Minimum Standards</vt:lpstr>
      <vt:lpstr>Common Minimum Standards for Construction </vt:lpstr>
      <vt:lpstr>Manufacturers’ instructions </vt:lpstr>
      <vt:lpstr>Manufacturers’ instructions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168</cp:revision>
  <dcterms:created xsi:type="dcterms:W3CDTF">2013-05-28T00:38:54Z</dcterms:created>
  <dcterms:modified xsi:type="dcterms:W3CDTF">2021-08-02T13:23:22Z</dcterms:modified>
</cp:coreProperties>
</file>