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9"/>
  </p:notesMasterIdLst>
  <p:handoutMasterIdLst>
    <p:handoutMasterId r:id="rId30"/>
  </p:handoutMasterIdLst>
  <p:sldIdLst>
    <p:sldId id="256" r:id="rId5"/>
    <p:sldId id="346" r:id="rId6"/>
    <p:sldId id="343" r:id="rId7"/>
    <p:sldId id="334" r:id="rId8"/>
    <p:sldId id="347" r:id="rId9"/>
    <p:sldId id="336" r:id="rId10"/>
    <p:sldId id="349" r:id="rId11"/>
    <p:sldId id="337" r:id="rId12"/>
    <p:sldId id="348" r:id="rId13"/>
    <p:sldId id="354" r:id="rId14"/>
    <p:sldId id="339" r:id="rId15"/>
    <p:sldId id="359" r:id="rId16"/>
    <p:sldId id="351" r:id="rId17"/>
    <p:sldId id="340" r:id="rId18"/>
    <p:sldId id="352" r:id="rId19"/>
    <p:sldId id="345" r:id="rId20"/>
    <p:sldId id="341" r:id="rId21"/>
    <p:sldId id="355" r:id="rId22"/>
    <p:sldId id="335" r:id="rId23"/>
    <p:sldId id="356" r:id="rId24"/>
    <p:sldId id="338" r:id="rId25"/>
    <p:sldId id="357" r:id="rId26"/>
    <p:sldId id="358"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E66717-A1F6-42A3-9A3C-3732E079BBBC}" v="1" dt="2022-08-22T13:26:58.0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066"/>
    <p:restoredTop sz="94694"/>
  </p:normalViewPr>
  <p:slideViewPr>
    <p:cSldViewPr snapToGrid="0">
      <p:cViewPr varScale="1">
        <p:scale>
          <a:sx n="62" d="100"/>
          <a:sy n="62" d="100"/>
        </p:scale>
        <p:origin x="100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496A3AC8-6356-4720-B077-3F6757EE4E1B}"/>
    <pc:docChg chg="custSel modSld">
      <pc:chgData name="Caroline Prodger" userId="e4ef2e75-b60b-401b-8ebe-291bdcf405f4" providerId="ADAL" clId="{496A3AC8-6356-4720-B077-3F6757EE4E1B}" dt="2022-08-08T15:12:34.497" v="173" actId="14100"/>
      <pc:docMkLst>
        <pc:docMk/>
      </pc:docMkLst>
      <pc:sldChg chg="modNotesTx">
        <pc:chgData name="Caroline Prodger" userId="e4ef2e75-b60b-401b-8ebe-291bdcf405f4" providerId="ADAL" clId="{496A3AC8-6356-4720-B077-3F6757EE4E1B}" dt="2022-08-08T14:38:01.276" v="48"/>
        <pc:sldMkLst>
          <pc:docMk/>
          <pc:sldMk cId="0" sldId="334"/>
        </pc:sldMkLst>
      </pc:sldChg>
      <pc:sldChg chg="delCm">
        <pc:chgData name="Caroline Prodger" userId="e4ef2e75-b60b-401b-8ebe-291bdcf405f4" providerId="ADAL" clId="{496A3AC8-6356-4720-B077-3F6757EE4E1B}" dt="2022-08-08T14:38:08.839" v="49"/>
        <pc:sldMkLst>
          <pc:docMk/>
          <pc:sldMk cId="0" sldId="336"/>
        </pc:sldMkLst>
      </pc:sldChg>
      <pc:sldChg chg="addSp delSp modSp mod delCm">
        <pc:chgData name="Caroline Prodger" userId="e4ef2e75-b60b-401b-8ebe-291bdcf405f4" providerId="ADAL" clId="{496A3AC8-6356-4720-B077-3F6757EE4E1B}" dt="2022-08-08T14:47:52.723" v="87"/>
        <pc:sldMkLst>
          <pc:docMk/>
          <pc:sldMk cId="0" sldId="338"/>
        </pc:sldMkLst>
        <pc:spChg chg="mod">
          <ac:chgData name="Caroline Prodger" userId="e4ef2e75-b60b-401b-8ebe-291bdcf405f4" providerId="ADAL" clId="{496A3AC8-6356-4720-B077-3F6757EE4E1B}" dt="2022-08-08T14:47:42.233" v="85" actId="20577"/>
          <ac:spMkLst>
            <pc:docMk/>
            <pc:sldMk cId="0" sldId="338"/>
            <ac:spMk id="3" creationId="{00000000-0000-0000-0000-000000000000}"/>
          </ac:spMkLst>
        </pc:spChg>
        <pc:picChg chg="del">
          <ac:chgData name="Caroline Prodger" userId="e4ef2e75-b60b-401b-8ebe-291bdcf405f4" providerId="ADAL" clId="{496A3AC8-6356-4720-B077-3F6757EE4E1B}" dt="2022-08-08T14:47:18.215" v="79" actId="478"/>
          <ac:picMkLst>
            <pc:docMk/>
            <pc:sldMk cId="0" sldId="338"/>
            <ac:picMk id="4" creationId="{BE870F80-0F3F-A70E-44BF-40B77F043526}"/>
          </ac:picMkLst>
        </pc:picChg>
        <pc:picChg chg="add mod">
          <ac:chgData name="Caroline Prodger" userId="e4ef2e75-b60b-401b-8ebe-291bdcf405f4" providerId="ADAL" clId="{496A3AC8-6356-4720-B077-3F6757EE4E1B}" dt="2022-08-08T14:47:46.613" v="86" actId="1076"/>
          <ac:picMkLst>
            <pc:docMk/>
            <pc:sldMk cId="0" sldId="338"/>
            <ac:picMk id="6" creationId="{B4B7B075-0B05-80C7-05C0-CF6BDE185A72}"/>
          </ac:picMkLst>
        </pc:picChg>
      </pc:sldChg>
      <pc:sldChg chg="addSp delSp modSp mod modNotesTx">
        <pc:chgData name="Caroline Prodger" userId="e4ef2e75-b60b-401b-8ebe-291bdcf405f4" providerId="ADAL" clId="{496A3AC8-6356-4720-B077-3F6757EE4E1B}" dt="2022-08-08T15:02:26.358" v="139" actId="14100"/>
        <pc:sldMkLst>
          <pc:docMk/>
          <pc:sldMk cId="3047829837" sldId="341"/>
        </pc:sldMkLst>
        <pc:picChg chg="add mod">
          <ac:chgData name="Caroline Prodger" userId="e4ef2e75-b60b-401b-8ebe-291bdcf405f4" providerId="ADAL" clId="{496A3AC8-6356-4720-B077-3F6757EE4E1B}" dt="2022-08-08T15:02:26.358" v="139" actId="14100"/>
          <ac:picMkLst>
            <pc:docMk/>
            <pc:sldMk cId="3047829837" sldId="341"/>
            <ac:picMk id="6" creationId="{14CEF146-0866-64A9-72E9-4B2DBACAC490}"/>
          </ac:picMkLst>
        </pc:picChg>
        <pc:picChg chg="del">
          <ac:chgData name="Caroline Prodger" userId="e4ef2e75-b60b-401b-8ebe-291bdcf405f4" providerId="ADAL" clId="{496A3AC8-6356-4720-B077-3F6757EE4E1B}" dt="2022-08-08T15:02:10.499" v="134" actId="478"/>
          <ac:picMkLst>
            <pc:docMk/>
            <pc:sldMk cId="3047829837" sldId="341"/>
            <ac:picMk id="12" creationId="{7C218116-26FE-B186-0159-9229BFFF6D2F}"/>
          </ac:picMkLst>
        </pc:picChg>
      </pc:sldChg>
      <pc:sldChg chg="modSp mod delCm">
        <pc:chgData name="Caroline Prodger" userId="e4ef2e75-b60b-401b-8ebe-291bdcf405f4" providerId="ADAL" clId="{496A3AC8-6356-4720-B077-3F6757EE4E1B}" dt="2022-08-08T14:57:14.162" v="130" actId="20577"/>
        <pc:sldMkLst>
          <pc:docMk/>
          <pc:sldMk cId="1791148220" sldId="345"/>
        </pc:sldMkLst>
        <pc:spChg chg="mod">
          <ac:chgData name="Caroline Prodger" userId="e4ef2e75-b60b-401b-8ebe-291bdcf405f4" providerId="ADAL" clId="{496A3AC8-6356-4720-B077-3F6757EE4E1B}" dt="2022-08-08T14:57:14.162" v="130" actId="20577"/>
          <ac:spMkLst>
            <pc:docMk/>
            <pc:sldMk cId="1791148220" sldId="345"/>
            <ac:spMk id="3" creationId="{14D4620E-607F-A08E-23C4-6E3867B7F62E}"/>
          </ac:spMkLst>
        </pc:spChg>
      </pc:sldChg>
      <pc:sldChg chg="addSp delSp modSp mod modNotesTx">
        <pc:chgData name="Caroline Prodger" userId="e4ef2e75-b60b-401b-8ebe-291bdcf405f4" providerId="ADAL" clId="{496A3AC8-6356-4720-B077-3F6757EE4E1B}" dt="2022-08-08T14:34:28.058" v="7" actId="20577"/>
        <pc:sldMkLst>
          <pc:docMk/>
          <pc:sldMk cId="553195126" sldId="346"/>
        </pc:sldMkLst>
        <pc:picChg chg="add mod">
          <ac:chgData name="Caroline Prodger" userId="e4ef2e75-b60b-401b-8ebe-291bdcf405f4" providerId="ADAL" clId="{496A3AC8-6356-4720-B077-3F6757EE4E1B}" dt="2022-08-08T14:34:24.542" v="6" actId="1076"/>
          <ac:picMkLst>
            <pc:docMk/>
            <pc:sldMk cId="553195126" sldId="346"/>
            <ac:picMk id="5" creationId="{A0799E79-4336-1951-3158-3BF7DE12EF44}"/>
          </ac:picMkLst>
        </pc:picChg>
        <pc:picChg chg="del mod">
          <ac:chgData name="Caroline Prodger" userId="e4ef2e75-b60b-401b-8ebe-291bdcf405f4" providerId="ADAL" clId="{496A3AC8-6356-4720-B077-3F6757EE4E1B}" dt="2022-08-08T14:34:05.184" v="3" actId="478"/>
          <ac:picMkLst>
            <pc:docMk/>
            <pc:sldMk cId="553195126" sldId="346"/>
            <ac:picMk id="7" creationId="{95FCE59B-C499-E633-0407-D50CFAED7BED}"/>
          </ac:picMkLst>
        </pc:picChg>
      </pc:sldChg>
      <pc:sldChg chg="modSp mod delCm modNotesTx">
        <pc:chgData name="Caroline Prodger" userId="e4ef2e75-b60b-401b-8ebe-291bdcf405f4" providerId="ADAL" clId="{496A3AC8-6356-4720-B077-3F6757EE4E1B}" dt="2022-08-08T14:37:49.756" v="47"/>
        <pc:sldMkLst>
          <pc:docMk/>
          <pc:sldMk cId="1280991667" sldId="347"/>
        </pc:sldMkLst>
        <pc:spChg chg="mod">
          <ac:chgData name="Caroline Prodger" userId="e4ef2e75-b60b-401b-8ebe-291bdcf405f4" providerId="ADAL" clId="{496A3AC8-6356-4720-B077-3F6757EE4E1B}" dt="2022-08-08T14:37:27.789" v="9" actId="115"/>
          <ac:spMkLst>
            <pc:docMk/>
            <pc:sldMk cId="1280991667" sldId="347"/>
            <ac:spMk id="2" creationId="{00000000-0000-0000-0000-000000000000}"/>
          </ac:spMkLst>
        </pc:spChg>
      </pc:sldChg>
      <pc:sldChg chg="addSp delSp modSp mod">
        <pc:chgData name="Caroline Prodger" userId="e4ef2e75-b60b-401b-8ebe-291bdcf405f4" providerId="ADAL" clId="{496A3AC8-6356-4720-B077-3F6757EE4E1B}" dt="2022-08-08T14:40:39.597" v="62" actId="14100"/>
        <pc:sldMkLst>
          <pc:docMk/>
          <pc:sldMk cId="1672430366" sldId="349"/>
        </pc:sldMkLst>
        <pc:spChg chg="add del mod">
          <ac:chgData name="Caroline Prodger" userId="e4ef2e75-b60b-401b-8ebe-291bdcf405f4" providerId="ADAL" clId="{496A3AC8-6356-4720-B077-3F6757EE4E1B}" dt="2022-08-08T14:38:35.779" v="51" actId="931"/>
          <ac:spMkLst>
            <pc:docMk/>
            <pc:sldMk cId="1672430366" sldId="349"/>
            <ac:spMk id="7" creationId="{E3F8587B-3D63-DC20-C92F-12D75C7FBF96}"/>
          </ac:spMkLst>
        </pc:spChg>
        <pc:picChg chg="del">
          <ac:chgData name="Caroline Prodger" userId="e4ef2e75-b60b-401b-8ebe-291bdcf405f4" providerId="ADAL" clId="{496A3AC8-6356-4720-B077-3F6757EE4E1B}" dt="2022-08-08T14:38:12.774" v="50" actId="478"/>
          <ac:picMkLst>
            <pc:docMk/>
            <pc:sldMk cId="1672430366" sldId="349"/>
            <ac:picMk id="5" creationId="{AB861832-F2E1-6F47-D979-563289F7EDBD}"/>
          </ac:picMkLst>
        </pc:picChg>
        <pc:picChg chg="del">
          <ac:chgData name="Caroline Prodger" userId="e4ef2e75-b60b-401b-8ebe-291bdcf405f4" providerId="ADAL" clId="{496A3AC8-6356-4720-B077-3F6757EE4E1B}" dt="2022-08-08T14:40:22.299" v="57" actId="478"/>
          <ac:picMkLst>
            <pc:docMk/>
            <pc:sldMk cId="1672430366" sldId="349"/>
            <ac:picMk id="6" creationId="{F91D6CC6-DBA0-3DE3-D13E-C06052AE24DB}"/>
          </ac:picMkLst>
        </pc:picChg>
        <pc:picChg chg="add mod">
          <ac:chgData name="Caroline Prodger" userId="e4ef2e75-b60b-401b-8ebe-291bdcf405f4" providerId="ADAL" clId="{496A3AC8-6356-4720-B077-3F6757EE4E1B}" dt="2022-08-08T14:38:44.108" v="56" actId="1076"/>
          <ac:picMkLst>
            <pc:docMk/>
            <pc:sldMk cId="1672430366" sldId="349"/>
            <ac:picMk id="9" creationId="{010CC03D-3326-AEFF-2D89-66BE89A2E29E}"/>
          </ac:picMkLst>
        </pc:picChg>
        <pc:picChg chg="add mod">
          <ac:chgData name="Caroline Prodger" userId="e4ef2e75-b60b-401b-8ebe-291bdcf405f4" providerId="ADAL" clId="{496A3AC8-6356-4720-B077-3F6757EE4E1B}" dt="2022-08-08T14:40:39.597" v="62" actId="14100"/>
          <ac:picMkLst>
            <pc:docMk/>
            <pc:sldMk cId="1672430366" sldId="349"/>
            <ac:picMk id="11" creationId="{5E1A5340-1790-0325-EBA8-105F0B471476}"/>
          </ac:picMkLst>
        </pc:picChg>
      </pc:sldChg>
      <pc:sldChg chg="modSp mod">
        <pc:chgData name="Caroline Prodger" userId="e4ef2e75-b60b-401b-8ebe-291bdcf405f4" providerId="ADAL" clId="{496A3AC8-6356-4720-B077-3F6757EE4E1B}" dt="2022-08-08T14:49:12.649" v="106"/>
        <pc:sldMkLst>
          <pc:docMk/>
          <pc:sldMk cId="530671495" sldId="350"/>
        </pc:sldMkLst>
        <pc:spChg chg="mod">
          <ac:chgData name="Caroline Prodger" userId="e4ef2e75-b60b-401b-8ebe-291bdcf405f4" providerId="ADAL" clId="{496A3AC8-6356-4720-B077-3F6757EE4E1B}" dt="2022-08-08T14:49:07.316" v="105"/>
          <ac:spMkLst>
            <pc:docMk/>
            <pc:sldMk cId="530671495" sldId="350"/>
            <ac:spMk id="4" creationId="{CCF89953-8BB9-8BCE-3D1C-8D297B05C624}"/>
          </ac:spMkLst>
        </pc:spChg>
        <pc:spChg chg="mod">
          <ac:chgData name="Caroline Prodger" userId="e4ef2e75-b60b-401b-8ebe-291bdcf405f4" providerId="ADAL" clId="{496A3AC8-6356-4720-B077-3F6757EE4E1B}" dt="2022-08-08T14:49:12.649" v="106"/>
          <ac:spMkLst>
            <pc:docMk/>
            <pc:sldMk cId="530671495" sldId="350"/>
            <ac:spMk id="7" creationId="{B5F16898-0267-7D78-BE5D-3A642A1BEB90}"/>
          </ac:spMkLst>
        </pc:spChg>
      </pc:sldChg>
      <pc:sldChg chg="addSp delSp modSp mod">
        <pc:chgData name="Caroline Prodger" userId="e4ef2e75-b60b-401b-8ebe-291bdcf405f4" providerId="ADAL" clId="{496A3AC8-6356-4720-B077-3F6757EE4E1B}" dt="2022-08-08T14:52:14.525" v="115" actId="1076"/>
        <pc:sldMkLst>
          <pc:docMk/>
          <pc:sldMk cId="1300000244" sldId="351"/>
        </pc:sldMkLst>
        <pc:spChg chg="add del mod">
          <ac:chgData name="Caroline Prodger" userId="e4ef2e75-b60b-401b-8ebe-291bdcf405f4" providerId="ADAL" clId="{496A3AC8-6356-4720-B077-3F6757EE4E1B}" dt="2022-08-08T14:51:55.632" v="108" actId="931"/>
          <ac:spMkLst>
            <pc:docMk/>
            <pc:sldMk cId="1300000244" sldId="351"/>
            <ac:spMk id="4" creationId="{00CD7AFE-D52B-BE94-03F3-438FF962E425}"/>
          </ac:spMkLst>
        </pc:spChg>
        <pc:spChg chg="mod">
          <ac:chgData name="Caroline Prodger" userId="e4ef2e75-b60b-401b-8ebe-291bdcf405f4" providerId="ADAL" clId="{496A3AC8-6356-4720-B077-3F6757EE4E1B}" dt="2022-08-08T14:52:14.525" v="115" actId="1076"/>
          <ac:spMkLst>
            <pc:docMk/>
            <pc:sldMk cId="1300000244" sldId="351"/>
            <ac:spMk id="9" creationId="{4A58B214-4720-A5D1-8F50-8E0D473BAF50}"/>
          </ac:spMkLst>
        </pc:spChg>
        <pc:picChg chg="del">
          <ac:chgData name="Caroline Prodger" userId="e4ef2e75-b60b-401b-8ebe-291bdcf405f4" providerId="ADAL" clId="{496A3AC8-6356-4720-B077-3F6757EE4E1B}" dt="2022-08-08T14:51:45.353" v="107" actId="478"/>
          <ac:picMkLst>
            <pc:docMk/>
            <pc:sldMk cId="1300000244" sldId="351"/>
            <ac:picMk id="5" creationId="{A6FC435F-BD3E-936E-20AB-1337BE41F6A4}"/>
          </ac:picMkLst>
        </pc:picChg>
        <pc:picChg chg="add mod">
          <ac:chgData name="Caroline Prodger" userId="e4ef2e75-b60b-401b-8ebe-291bdcf405f4" providerId="ADAL" clId="{496A3AC8-6356-4720-B077-3F6757EE4E1B}" dt="2022-08-08T14:52:10.160" v="114" actId="1076"/>
          <ac:picMkLst>
            <pc:docMk/>
            <pc:sldMk cId="1300000244" sldId="351"/>
            <ac:picMk id="10" creationId="{5F644689-A6A3-EFF1-F4C2-1072F413890C}"/>
          </ac:picMkLst>
        </pc:picChg>
      </pc:sldChg>
      <pc:sldChg chg="addSp delSp modSp mod delCm">
        <pc:chgData name="Caroline Prodger" userId="e4ef2e75-b60b-401b-8ebe-291bdcf405f4" providerId="ADAL" clId="{496A3AC8-6356-4720-B077-3F6757EE4E1B}" dt="2022-08-08T14:56:49.547" v="128" actId="14100"/>
        <pc:sldMkLst>
          <pc:docMk/>
          <pc:sldMk cId="692507206" sldId="352"/>
        </pc:sldMkLst>
        <pc:picChg chg="del">
          <ac:chgData name="Caroline Prodger" userId="e4ef2e75-b60b-401b-8ebe-291bdcf405f4" providerId="ADAL" clId="{496A3AC8-6356-4720-B077-3F6757EE4E1B}" dt="2022-08-08T14:55:56.615" v="117" actId="478"/>
          <ac:picMkLst>
            <pc:docMk/>
            <pc:sldMk cId="692507206" sldId="352"/>
            <ac:picMk id="6" creationId="{09A65309-D3A3-16C3-EF7B-B5E5D077898A}"/>
          </ac:picMkLst>
        </pc:picChg>
        <pc:picChg chg="add mod">
          <ac:chgData name="Caroline Prodger" userId="e4ef2e75-b60b-401b-8ebe-291bdcf405f4" providerId="ADAL" clId="{496A3AC8-6356-4720-B077-3F6757EE4E1B}" dt="2022-08-08T14:56:16.569" v="122" actId="14100"/>
          <ac:picMkLst>
            <pc:docMk/>
            <pc:sldMk cId="692507206" sldId="352"/>
            <ac:picMk id="7" creationId="{0A15C832-1CD0-D0E9-AA37-0FDDC9E88173}"/>
          </ac:picMkLst>
        </pc:picChg>
        <pc:picChg chg="del">
          <ac:chgData name="Caroline Prodger" userId="e4ef2e75-b60b-401b-8ebe-291bdcf405f4" providerId="ADAL" clId="{496A3AC8-6356-4720-B077-3F6757EE4E1B}" dt="2022-08-08T14:56:18.072" v="123" actId="478"/>
          <ac:picMkLst>
            <pc:docMk/>
            <pc:sldMk cId="692507206" sldId="352"/>
            <ac:picMk id="8" creationId="{E3966BA8-F531-8B98-D799-632E5978E517}"/>
          </ac:picMkLst>
        </pc:picChg>
        <pc:picChg chg="add mod">
          <ac:chgData name="Caroline Prodger" userId="e4ef2e75-b60b-401b-8ebe-291bdcf405f4" providerId="ADAL" clId="{496A3AC8-6356-4720-B077-3F6757EE4E1B}" dt="2022-08-08T14:56:49.547" v="128" actId="14100"/>
          <ac:picMkLst>
            <pc:docMk/>
            <pc:sldMk cId="692507206" sldId="352"/>
            <ac:picMk id="10" creationId="{DC2D73E8-E73A-4254-1432-D407E31776D3}"/>
          </ac:picMkLst>
        </pc:picChg>
      </pc:sldChg>
      <pc:sldChg chg="modCm">
        <pc:chgData name="Caroline Prodger" userId="e4ef2e75-b60b-401b-8ebe-291bdcf405f4" providerId="ADAL" clId="{496A3AC8-6356-4720-B077-3F6757EE4E1B}" dt="2022-08-08T15:00:08.035" v="132"/>
        <pc:sldMkLst>
          <pc:docMk/>
          <pc:sldMk cId="3391401138" sldId="353"/>
        </pc:sldMkLst>
      </pc:sldChg>
      <pc:sldChg chg="addSp delSp modSp mod">
        <pc:chgData name="Caroline Prodger" userId="e4ef2e75-b60b-401b-8ebe-291bdcf405f4" providerId="ADAL" clId="{496A3AC8-6356-4720-B077-3F6757EE4E1B}" dt="2022-08-08T14:46:41.758" v="78" actId="1076"/>
        <pc:sldMkLst>
          <pc:docMk/>
          <pc:sldMk cId="2010524135" sldId="354"/>
        </pc:sldMkLst>
        <pc:spChg chg="mod">
          <ac:chgData name="Caroline Prodger" userId="e4ef2e75-b60b-401b-8ebe-291bdcf405f4" providerId="ADAL" clId="{496A3AC8-6356-4720-B077-3F6757EE4E1B}" dt="2022-08-08T14:46:41.758" v="78" actId="1076"/>
          <ac:spMkLst>
            <pc:docMk/>
            <pc:sldMk cId="2010524135" sldId="354"/>
            <ac:spMk id="10" creationId="{D11437C4-1301-10EC-6E09-AC46B3F28805}"/>
          </ac:spMkLst>
        </pc:spChg>
        <pc:picChg chg="add mod">
          <ac:chgData name="Caroline Prodger" userId="e4ef2e75-b60b-401b-8ebe-291bdcf405f4" providerId="ADAL" clId="{496A3AC8-6356-4720-B077-3F6757EE4E1B}" dt="2022-08-08T14:44:11.074" v="68" actId="14100"/>
          <ac:picMkLst>
            <pc:docMk/>
            <pc:sldMk cId="2010524135" sldId="354"/>
            <ac:picMk id="4" creationId="{F4AA6FE6-DBDF-9C5C-9665-F12E405A3D06}"/>
          </ac:picMkLst>
        </pc:picChg>
        <pc:picChg chg="mod">
          <ac:chgData name="Caroline Prodger" userId="e4ef2e75-b60b-401b-8ebe-291bdcf405f4" providerId="ADAL" clId="{496A3AC8-6356-4720-B077-3F6757EE4E1B}" dt="2022-08-08T14:46:34.491" v="77" actId="14100"/>
          <ac:picMkLst>
            <pc:docMk/>
            <pc:sldMk cId="2010524135" sldId="354"/>
            <ac:picMk id="5" creationId="{10466569-F59B-5069-4314-703B435153A6}"/>
          </ac:picMkLst>
        </pc:picChg>
        <pc:picChg chg="del">
          <ac:chgData name="Caroline Prodger" userId="e4ef2e75-b60b-401b-8ebe-291bdcf405f4" providerId="ADAL" clId="{496A3AC8-6356-4720-B077-3F6757EE4E1B}" dt="2022-08-08T14:45:53.120" v="69" actId="478"/>
          <ac:picMkLst>
            <pc:docMk/>
            <pc:sldMk cId="2010524135" sldId="354"/>
            <ac:picMk id="9" creationId="{9E50F2C1-2285-8B4E-70C5-FFAA298FB6B6}"/>
          </ac:picMkLst>
        </pc:picChg>
        <pc:picChg chg="add mod">
          <ac:chgData name="Caroline Prodger" userId="e4ef2e75-b60b-401b-8ebe-291bdcf405f4" providerId="ADAL" clId="{496A3AC8-6356-4720-B077-3F6757EE4E1B}" dt="2022-08-08T14:46:18.216" v="74" actId="14100"/>
          <ac:picMkLst>
            <pc:docMk/>
            <pc:sldMk cId="2010524135" sldId="354"/>
            <ac:picMk id="11" creationId="{0C463021-E6CE-1036-5714-7434319FC42C}"/>
          </ac:picMkLst>
        </pc:picChg>
        <pc:picChg chg="del">
          <ac:chgData name="Caroline Prodger" userId="e4ef2e75-b60b-401b-8ebe-291bdcf405f4" providerId="ADAL" clId="{496A3AC8-6356-4720-B077-3F6757EE4E1B}" dt="2022-08-08T14:43:49.416" v="63" actId="478"/>
          <ac:picMkLst>
            <pc:docMk/>
            <pc:sldMk cId="2010524135" sldId="354"/>
            <ac:picMk id="12" creationId="{9A10B1BD-8968-E699-88AD-FE05572E25C4}"/>
          </ac:picMkLst>
        </pc:picChg>
      </pc:sldChg>
      <pc:sldChg chg="addSp delSp modSp mod">
        <pc:chgData name="Caroline Prodger" userId="e4ef2e75-b60b-401b-8ebe-291bdcf405f4" providerId="ADAL" clId="{496A3AC8-6356-4720-B077-3F6757EE4E1B}" dt="2022-08-08T15:07:08.873" v="152" actId="1076"/>
        <pc:sldMkLst>
          <pc:docMk/>
          <pc:sldMk cId="504277769" sldId="356"/>
        </pc:sldMkLst>
        <pc:spChg chg="add del mod">
          <ac:chgData name="Caroline Prodger" userId="e4ef2e75-b60b-401b-8ebe-291bdcf405f4" providerId="ADAL" clId="{496A3AC8-6356-4720-B077-3F6757EE4E1B}" dt="2022-08-08T15:06:31.726" v="141" actId="931"/>
          <ac:spMkLst>
            <pc:docMk/>
            <pc:sldMk cId="504277769" sldId="356"/>
            <ac:spMk id="4" creationId="{B11774E7-9CF8-46B4-435B-FF7755790EC1}"/>
          </ac:spMkLst>
        </pc:spChg>
        <pc:spChg chg="mod">
          <ac:chgData name="Caroline Prodger" userId="e4ef2e75-b60b-401b-8ebe-291bdcf405f4" providerId="ADAL" clId="{496A3AC8-6356-4720-B077-3F6757EE4E1B}" dt="2022-08-08T15:07:08.873" v="152" actId="1076"/>
          <ac:spMkLst>
            <pc:docMk/>
            <pc:sldMk cId="504277769" sldId="356"/>
            <ac:spMk id="9" creationId="{B536272D-8270-1DB6-1CA3-35EEDB89CAE7}"/>
          </ac:spMkLst>
        </pc:spChg>
        <pc:picChg chg="del">
          <ac:chgData name="Caroline Prodger" userId="e4ef2e75-b60b-401b-8ebe-291bdcf405f4" providerId="ADAL" clId="{496A3AC8-6356-4720-B077-3F6757EE4E1B}" dt="2022-08-08T15:06:17.405" v="140" actId="478"/>
          <ac:picMkLst>
            <pc:docMk/>
            <pc:sldMk cId="504277769" sldId="356"/>
            <ac:picMk id="5" creationId="{2DD18F01-1191-839B-5D51-7A82C1FC33EC}"/>
          </ac:picMkLst>
        </pc:picChg>
        <pc:picChg chg="del">
          <ac:chgData name="Caroline Prodger" userId="e4ef2e75-b60b-401b-8ebe-291bdcf405f4" providerId="ADAL" clId="{496A3AC8-6356-4720-B077-3F6757EE4E1B}" dt="2022-08-08T15:06:43.427" v="146" actId="478"/>
          <ac:picMkLst>
            <pc:docMk/>
            <pc:sldMk cId="504277769" sldId="356"/>
            <ac:picMk id="7" creationId="{6981BB76-C91E-AC7B-99F2-CCB4B0A90C83}"/>
          </ac:picMkLst>
        </pc:picChg>
        <pc:picChg chg="add mod">
          <ac:chgData name="Caroline Prodger" userId="e4ef2e75-b60b-401b-8ebe-291bdcf405f4" providerId="ADAL" clId="{496A3AC8-6356-4720-B077-3F6757EE4E1B}" dt="2022-08-08T15:06:40.915" v="145" actId="14100"/>
          <ac:picMkLst>
            <pc:docMk/>
            <pc:sldMk cId="504277769" sldId="356"/>
            <ac:picMk id="10" creationId="{44391D2F-C298-77CF-ED5A-33DEDCD5AD77}"/>
          </ac:picMkLst>
        </pc:picChg>
        <pc:picChg chg="add mod">
          <ac:chgData name="Caroline Prodger" userId="e4ef2e75-b60b-401b-8ebe-291bdcf405f4" providerId="ADAL" clId="{496A3AC8-6356-4720-B077-3F6757EE4E1B}" dt="2022-08-08T15:07:03.014" v="151" actId="14100"/>
          <ac:picMkLst>
            <pc:docMk/>
            <pc:sldMk cId="504277769" sldId="356"/>
            <ac:picMk id="12" creationId="{A1796A8E-AF53-0612-B1CB-8843CFE39385}"/>
          </ac:picMkLst>
        </pc:picChg>
      </pc:sldChg>
      <pc:sldChg chg="modSp mod delCm">
        <pc:chgData name="Caroline Prodger" userId="e4ef2e75-b60b-401b-8ebe-291bdcf405f4" providerId="ADAL" clId="{496A3AC8-6356-4720-B077-3F6757EE4E1B}" dt="2022-08-08T15:08:32.976" v="155" actId="20577"/>
        <pc:sldMkLst>
          <pc:docMk/>
          <pc:sldMk cId="2430901990" sldId="357"/>
        </pc:sldMkLst>
        <pc:spChg chg="mod">
          <ac:chgData name="Caroline Prodger" userId="e4ef2e75-b60b-401b-8ebe-291bdcf405f4" providerId="ADAL" clId="{496A3AC8-6356-4720-B077-3F6757EE4E1B}" dt="2022-08-08T15:08:32.976" v="155" actId="20577"/>
          <ac:spMkLst>
            <pc:docMk/>
            <pc:sldMk cId="2430901990" sldId="357"/>
            <ac:spMk id="3" creationId="{586F5CB4-CBAA-A95C-7B8D-8957D35436FC}"/>
          </ac:spMkLst>
        </pc:spChg>
      </pc:sldChg>
      <pc:sldChg chg="addSp delSp modSp mod">
        <pc:chgData name="Caroline Prodger" userId="e4ef2e75-b60b-401b-8ebe-291bdcf405f4" providerId="ADAL" clId="{496A3AC8-6356-4720-B077-3F6757EE4E1B}" dt="2022-08-08T15:12:34.497" v="173" actId="14100"/>
        <pc:sldMkLst>
          <pc:docMk/>
          <pc:sldMk cId="999717778" sldId="358"/>
        </pc:sldMkLst>
        <pc:spChg chg="add del mod">
          <ac:chgData name="Caroline Prodger" userId="e4ef2e75-b60b-401b-8ebe-291bdcf405f4" providerId="ADAL" clId="{496A3AC8-6356-4720-B077-3F6757EE4E1B}" dt="2022-08-08T15:10:29.503" v="157" actId="931"/>
          <ac:spMkLst>
            <pc:docMk/>
            <pc:sldMk cId="999717778" sldId="358"/>
            <ac:spMk id="4" creationId="{EB56F4ED-A1A3-8FA0-013E-4B9A5345B499}"/>
          </ac:spMkLst>
        </pc:spChg>
        <pc:spChg chg="mod">
          <ac:chgData name="Caroline Prodger" userId="e4ef2e75-b60b-401b-8ebe-291bdcf405f4" providerId="ADAL" clId="{496A3AC8-6356-4720-B077-3F6757EE4E1B}" dt="2022-08-08T15:12:30.136" v="171" actId="1076"/>
          <ac:spMkLst>
            <pc:docMk/>
            <pc:sldMk cId="999717778" sldId="358"/>
            <ac:spMk id="6" creationId="{E2464404-FC3D-35C9-2E43-8EA8D38B75A2}"/>
          </ac:spMkLst>
        </pc:spChg>
        <pc:spChg chg="mod">
          <ac:chgData name="Caroline Prodger" userId="e4ef2e75-b60b-401b-8ebe-291bdcf405f4" providerId="ADAL" clId="{496A3AC8-6356-4720-B077-3F6757EE4E1B}" dt="2022-08-08T15:12:34.497" v="173" actId="14100"/>
          <ac:spMkLst>
            <pc:docMk/>
            <pc:sldMk cId="999717778" sldId="358"/>
            <ac:spMk id="9" creationId="{DA776602-5E43-B14F-D726-0ABF00A8C99B}"/>
          </ac:spMkLst>
        </pc:spChg>
        <pc:picChg chg="del">
          <ac:chgData name="Caroline Prodger" userId="e4ef2e75-b60b-401b-8ebe-291bdcf405f4" providerId="ADAL" clId="{496A3AC8-6356-4720-B077-3F6757EE4E1B}" dt="2022-08-08T15:10:18.224" v="156" actId="478"/>
          <ac:picMkLst>
            <pc:docMk/>
            <pc:sldMk cId="999717778" sldId="358"/>
            <ac:picMk id="5" creationId="{E4E32393-6D34-CA7E-613F-08BC3F20BDB5}"/>
          </ac:picMkLst>
        </pc:picChg>
        <pc:picChg chg="del">
          <ac:chgData name="Caroline Prodger" userId="e4ef2e75-b60b-401b-8ebe-291bdcf405f4" providerId="ADAL" clId="{496A3AC8-6356-4720-B077-3F6757EE4E1B}" dt="2022-08-08T15:11:58.721" v="163" actId="478"/>
          <ac:picMkLst>
            <pc:docMk/>
            <pc:sldMk cId="999717778" sldId="358"/>
            <ac:picMk id="8" creationId="{B81A9B18-F144-027C-A4B2-C99D10122F83}"/>
          </ac:picMkLst>
        </pc:picChg>
        <pc:picChg chg="add mod">
          <ac:chgData name="Caroline Prodger" userId="e4ef2e75-b60b-401b-8ebe-291bdcf405f4" providerId="ADAL" clId="{496A3AC8-6356-4720-B077-3F6757EE4E1B}" dt="2022-08-08T15:12:20.163" v="169" actId="14100"/>
          <ac:picMkLst>
            <pc:docMk/>
            <pc:sldMk cId="999717778" sldId="358"/>
            <ac:picMk id="10" creationId="{2F647F25-A984-04BA-E64F-BDB6A6497FD2}"/>
          </ac:picMkLst>
        </pc:picChg>
        <pc:picChg chg="add mod">
          <ac:chgData name="Caroline Prodger" userId="e4ef2e75-b60b-401b-8ebe-291bdcf405f4" providerId="ADAL" clId="{496A3AC8-6356-4720-B077-3F6757EE4E1B}" dt="2022-08-08T15:12:24.144" v="170" actId="14100"/>
          <ac:picMkLst>
            <pc:docMk/>
            <pc:sldMk cId="999717778" sldId="358"/>
            <ac:picMk id="12" creationId="{8F1DC112-8371-3A63-CD97-D2E52B200BCD}"/>
          </ac:picMkLst>
        </pc:picChg>
      </pc:sldChg>
    </pc:docChg>
  </pc:docChgLst>
  <pc:docChgLst>
    <pc:chgData name="Caroline Prodger" userId="e4ef2e75-b60b-401b-8ebe-291bdcf405f4" providerId="ADAL" clId="{65E53A7B-8933-4B8B-90B2-0D8DEB06B6ED}"/>
    <pc:docChg chg="undo custSel delSld modSld">
      <pc:chgData name="Caroline Prodger" userId="e4ef2e75-b60b-401b-8ebe-291bdcf405f4" providerId="ADAL" clId="{65E53A7B-8933-4B8B-90B2-0D8DEB06B6ED}" dt="2022-07-01T13:32:35.001" v="146"/>
      <pc:docMkLst>
        <pc:docMk/>
      </pc:docMkLst>
      <pc:sldChg chg="delCm">
        <pc:chgData name="Caroline Prodger" userId="e4ef2e75-b60b-401b-8ebe-291bdcf405f4" providerId="ADAL" clId="{65E53A7B-8933-4B8B-90B2-0D8DEB06B6ED}" dt="2022-06-16T14:29:18.759" v="4"/>
        <pc:sldMkLst>
          <pc:docMk/>
          <pc:sldMk cId="0" sldId="256"/>
        </pc:sldMkLst>
      </pc:sldChg>
      <pc:sldChg chg="modSp mod delCm modNotesTx">
        <pc:chgData name="Caroline Prodger" userId="e4ef2e75-b60b-401b-8ebe-291bdcf405f4" providerId="ADAL" clId="{65E53A7B-8933-4B8B-90B2-0D8DEB06B6ED}" dt="2022-07-01T11:34:47.451" v="69"/>
        <pc:sldMkLst>
          <pc:docMk/>
          <pc:sldMk cId="0" sldId="334"/>
        </pc:sldMkLst>
        <pc:spChg chg="mod">
          <ac:chgData name="Caroline Prodger" userId="e4ef2e75-b60b-401b-8ebe-291bdcf405f4" providerId="ADAL" clId="{65E53A7B-8933-4B8B-90B2-0D8DEB06B6ED}" dt="2022-07-01T11:34:34.222" v="66" actId="115"/>
          <ac:spMkLst>
            <pc:docMk/>
            <pc:sldMk cId="0" sldId="334"/>
            <ac:spMk id="2" creationId="{00000000-0000-0000-0000-000000000000}"/>
          </ac:spMkLst>
        </pc:spChg>
        <pc:spChg chg="mod">
          <ac:chgData name="Caroline Prodger" userId="e4ef2e75-b60b-401b-8ebe-291bdcf405f4" providerId="ADAL" clId="{65E53A7B-8933-4B8B-90B2-0D8DEB06B6ED}" dt="2022-06-16T14:36:25.291" v="32" actId="20577"/>
          <ac:spMkLst>
            <pc:docMk/>
            <pc:sldMk cId="0" sldId="334"/>
            <ac:spMk id="6" creationId="{ADB7278F-88F3-2193-FCE6-E588AFDAC970}"/>
          </ac:spMkLst>
        </pc:spChg>
      </pc:sldChg>
      <pc:sldChg chg="delCm">
        <pc:chgData name="Caroline Prodger" userId="e4ef2e75-b60b-401b-8ebe-291bdcf405f4" providerId="ADAL" clId="{65E53A7B-8933-4B8B-90B2-0D8DEB06B6ED}" dt="2022-06-16T14:28:40.502" v="2"/>
        <pc:sldMkLst>
          <pc:docMk/>
          <pc:sldMk cId="0" sldId="335"/>
        </pc:sldMkLst>
      </pc:sldChg>
      <pc:sldChg chg="modSp mod">
        <pc:chgData name="Caroline Prodger" userId="e4ef2e75-b60b-401b-8ebe-291bdcf405f4" providerId="ADAL" clId="{65E53A7B-8933-4B8B-90B2-0D8DEB06B6ED}" dt="2022-06-16T14:45:14.881" v="34" actId="14100"/>
        <pc:sldMkLst>
          <pc:docMk/>
          <pc:sldMk cId="0" sldId="336"/>
        </pc:sldMkLst>
        <pc:graphicFrameChg chg="mod modGraphic">
          <ac:chgData name="Caroline Prodger" userId="e4ef2e75-b60b-401b-8ebe-291bdcf405f4" providerId="ADAL" clId="{65E53A7B-8933-4B8B-90B2-0D8DEB06B6ED}" dt="2022-06-16T14:45:14.881" v="34" actId="14100"/>
          <ac:graphicFrameMkLst>
            <pc:docMk/>
            <pc:sldMk cId="0" sldId="336"/>
            <ac:graphicFrameMk id="4" creationId="{9CAC674D-41FC-0DD5-ABA4-E565726E8B57}"/>
          </ac:graphicFrameMkLst>
        </pc:graphicFrameChg>
      </pc:sldChg>
      <pc:sldChg chg="delCm">
        <pc:chgData name="Caroline Prodger" userId="e4ef2e75-b60b-401b-8ebe-291bdcf405f4" providerId="ADAL" clId="{65E53A7B-8933-4B8B-90B2-0D8DEB06B6ED}" dt="2022-06-16T14:30:27.556" v="14"/>
        <pc:sldMkLst>
          <pc:docMk/>
          <pc:sldMk cId="0" sldId="337"/>
        </pc:sldMkLst>
      </pc:sldChg>
      <pc:sldChg chg="modSp mod modNotesTx">
        <pc:chgData name="Caroline Prodger" userId="e4ef2e75-b60b-401b-8ebe-291bdcf405f4" providerId="ADAL" clId="{65E53A7B-8933-4B8B-90B2-0D8DEB06B6ED}" dt="2022-07-01T13:32:35.001" v="146"/>
        <pc:sldMkLst>
          <pc:docMk/>
          <pc:sldMk cId="0" sldId="340"/>
        </pc:sldMkLst>
        <pc:spChg chg="mod">
          <ac:chgData name="Caroline Prodger" userId="e4ef2e75-b60b-401b-8ebe-291bdcf405f4" providerId="ADAL" clId="{65E53A7B-8933-4B8B-90B2-0D8DEB06B6ED}" dt="2022-07-01T11:36:37.761" v="144" actId="3626"/>
          <ac:spMkLst>
            <pc:docMk/>
            <pc:sldMk cId="0" sldId="340"/>
            <ac:spMk id="2" creationId="{00000000-0000-0000-0000-000000000000}"/>
          </ac:spMkLst>
        </pc:spChg>
        <pc:spChg chg="mod">
          <ac:chgData name="Caroline Prodger" userId="e4ef2e75-b60b-401b-8ebe-291bdcf405f4" providerId="ADAL" clId="{65E53A7B-8933-4B8B-90B2-0D8DEB06B6ED}" dt="2022-07-01T13:32:35.001" v="146"/>
          <ac:spMkLst>
            <pc:docMk/>
            <pc:sldMk cId="0" sldId="340"/>
            <ac:spMk id="3" creationId="{00000000-0000-0000-0000-000000000000}"/>
          </ac:spMkLst>
        </pc:spChg>
      </pc:sldChg>
      <pc:sldChg chg="delCm">
        <pc:chgData name="Caroline Prodger" userId="e4ef2e75-b60b-401b-8ebe-291bdcf405f4" providerId="ADAL" clId="{65E53A7B-8933-4B8B-90B2-0D8DEB06B6ED}" dt="2022-06-16T14:28:51.392" v="3"/>
        <pc:sldMkLst>
          <pc:docMk/>
          <pc:sldMk cId="3047829837" sldId="341"/>
        </pc:sldMkLst>
      </pc:sldChg>
      <pc:sldChg chg="del">
        <pc:chgData name="Caroline Prodger" userId="e4ef2e75-b60b-401b-8ebe-291bdcf405f4" providerId="ADAL" clId="{65E53A7B-8933-4B8B-90B2-0D8DEB06B6ED}" dt="2022-06-16T14:28:21.532" v="0" actId="2696"/>
        <pc:sldMkLst>
          <pc:docMk/>
          <pc:sldMk cId="351840254" sldId="344"/>
        </pc:sldMkLst>
      </pc:sldChg>
      <pc:sldChg chg="delCm">
        <pc:chgData name="Caroline Prodger" userId="e4ef2e75-b60b-401b-8ebe-291bdcf405f4" providerId="ADAL" clId="{65E53A7B-8933-4B8B-90B2-0D8DEB06B6ED}" dt="2022-06-16T14:29:24.332" v="5"/>
        <pc:sldMkLst>
          <pc:docMk/>
          <pc:sldMk cId="553195126" sldId="346"/>
        </pc:sldMkLst>
      </pc:sldChg>
      <pc:sldChg chg="modSp mod delCm modNotesTx">
        <pc:chgData name="Caroline Prodger" userId="e4ef2e75-b60b-401b-8ebe-291bdcf405f4" providerId="ADAL" clId="{65E53A7B-8933-4B8B-90B2-0D8DEB06B6ED}" dt="2022-07-01T11:35:13.592" v="109"/>
        <pc:sldMkLst>
          <pc:docMk/>
          <pc:sldMk cId="1280991667" sldId="347"/>
        </pc:sldMkLst>
        <pc:spChg chg="mod">
          <ac:chgData name="Caroline Prodger" userId="e4ef2e75-b60b-401b-8ebe-291bdcf405f4" providerId="ADAL" clId="{65E53A7B-8933-4B8B-90B2-0D8DEB06B6ED}" dt="2022-06-16T14:43:41.536" v="33" actId="2711"/>
          <ac:spMkLst>
            <pc:docMk/>
            <pc:sldMk cId="1280991667" sldId="347"/>
            <ac:spMk id="9" creationId="{1734EE9B-982D-486F-06BA-1ABB1F6F15EE}"/>
          </ac:spMkLst>
        </pc:spChg>
      </pc:sldChg>
      <pc:sldChg chg="delCm">
        <pc:chgData name="Caroline Prodger" userId="e4ef2e75-b60b-401b-8ebe-291bdcf405f4" providerId="ADAL" clId="{65E53A7B-8933-4B8B-90B2-0D8DEB06B6ED}" dt="2022-06-16T14:30:18.289" v="13"/>
        <pc:sldMkLst>
          <pc:docMk/>
          <pc:sldMk cId="1672430366" sldId="349"/>
        </pc:sldMkLst>
      </pc:sldChg>
      <pc:sldChg chg="modSp mod">
        <pc:chgData name="Caroline Prodger" userId="e4ef2e75-b60b-401b-8ebe-291bdcf405f4" providerId="ADAL" clId="{65E53A7B-8933-4B8B-90B2-0D8DEB06B6ED}" dt="2022-06-16T14:53:21.859" v="39" actId="20577"/>
        <pc:sldMkLst>
          <pc:docMk/>
          <pc:sldMk cId="692507206" sldId="352"/>
        </pc:sldMkLst>
        <pc:spChg chg="mod">
          <ac:chgData name="Caroline Prodger" userId="e4ef2e75-b60b-401b-8ebe-291bdcf405f4" providerId="ADAL" clId="{65E53A7B-8933-4B8B-90B2-0D8DEB06B6ED}" dt="2022-06-16T14:53:21.859" v="39" actId="20577"/>
          <ac:spMkLst>
            <pc:docMk/>
            <pc:sldMk cId="692507206" sldId="352"/>
            <ac:spMk id="4" creationId="{ED83539D-BCB4-ACC1-277C-EF3D51E7C3EC}"/>
          </ac:spMkLst>
        </pc:spChg>
      </pc:sldChg>
      <pc:sldChg chg="delCm">
        <pc:chgData name="Caroline Prodger" userId="e4ef2e75-b60b-401b-8ebe-291bdcf405f4" providerId="ADAL" clId="{65E53A7B-8933-4B8B-90B2-0D8DEB06B6ED}" dt="2022-06-16T14:28:27.134" v="1"/>
        <pc:sldMkLst>
          <pc:docMk/>
          <pc:sldMk cId="999717778" sldId="358"/>
        </pc:sldMkLst>
      </pc:sldChg>
    </pc:docChg>
  </pc:docChgLst>
  <pc:docChgLst>
    <pc:chgData name="Caroline Prodger" userId="e4ef2e75-b60b-401b-8ebe-291bdcf405f4" providerId="ADAL" clId="{58E66717-A1F6-42A3-9A3C-3732E079BBBC}"/>
    <pc:docChg chg="custSel addSld delSld modSld">
      <pc:chgData name="Caroline Prodger" userId="e4ef2e75-b60b-401b-8ebe-291bdcf405f4" providerId="ADAL" clId="{58E66717-A1F6-42A3-9A3C-3732E079BBBC}" dt="2022-08-22T13:27:13.489" v="249" actId="2696"/>
      <pc:docMkLst>
        <pc:docMk/>
      </pc:docMkLst>
      <pc:sldChg chg="del">
        <pc:chgData name="Caroline Prodger" userId="e4ef2e75-b60b-401b-8ebe-291bdcf405f4" providerId="ADAL" clId="{58E66717-A1F6-42A3-9A3C-3732E079BBBC}" dt="2022-08-22T13:27:13.489" v="249" actId="2696"/>
        <pc:sldMkLst>
          <pc:docMk/>
          <pc:sldMk cId="530671495" sldId="350"/>
        </pc:sldMkLst>
      </pc:sldChg>
      <pc:sldChg chg="addSp delSp modSp new mod">
        <pc:chgData name="Caroline Prodger" userId="e4ef2e75-b60b-401b-8ebe-291bdcf405f4" providerId="ADAL" clId="{58E66717-A1F6-42A3-9A3C-3732E079BBBC}" dt="2022-08-22T13:27:03.370" v="248" actId="20577"/>
        <pc:sldMkLst>
          <pc:docMk/>
          <pc:sldMk cId="4074868524" sldId="359"/>
        </pc:sldMkLst>
        <pc:spChg chg="mod">
          <ac:chgData name="Caroline Prodger" userId="e4ef2e75-b60b-401b-8ebe-291bdcf405f4" providerId="ADAL" clId="{58E66717-A1F6-42A3-9A3C-3732E079BBBC}" dt="2022-08-22T13:23:44.848" v="40" actId="20577"/>
          <ac:spMkLst>
            <pc:docMk/>
            <pc:sldMk cId="4074868524" sldId="359"/>
            <ac:spMk id="2" creationId="{465037CB-FFE3-4914-0154-AC4D7FD1DA0C}"/>
          </ac:spMkLst>
        </pc:spChg>
        <pc:spChg chg="del">
          <ac:chgData name="Caroline Prodger" userId="e4ef2e75-b60b-401b-8ebe-291bdcf405f4" providerId="ADAL" clId="{58E66717-A1F6-42A3-9A3C-3732E079BBBC}" dt="2022-08-22T13:23:31.040" v="1" actId="3680"/>
          <ac:spMkLst>
            <pc:docMk/>
            <pc:sldMk cId="4074868524" sldId="359"/>
            <ac:spMk id="3" creationId="{99247701-1D84-EB11-CC42-CD7EFF47E418}"/>
          </ac:spMkLst>
        </pc:spChg>
        <pc:graphicFrameChg chg="add mod ord modGraphic">
          <ac:chgData name="Caroline Prodger" userId="e4ef2e75-b60b-401b-8ebe-291bdcf405f4" providerId="ADAL" clId="{58E66717-A1F6-42A3-9A3C-3732E079BBBC}" dt="2022-08-22T13:27:03.370" v="248" actId="20577"/>
          <ac:graphicFrameMkLst>
            <pc:docMk/>
            <pc:sldMk cId="4074868524" sldId="359"/>
            <ac:graphicFrameMk id="4" creationId="{7054C78A-9F44-9D76-2543-B41BFE64A033}"/>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8/24/2022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806118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668215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860534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926359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1503675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4325" y="2669598"/>
            <a:ext cx="8001000" cy="1951564"/>
          </a:xfrm>
          <a:prstGeom prst="rect">
            <a:avLst/>
          </a:prstGeom>
          <a:solidFill>
            <a:schemeClr val="bg1"/>
          </a:solidFill>
          <a:ln w="9525">
            <a:noFill/>
            <a:miter lim="800000"/>
            <a:headEnd/>
            <a:tailEnd/>
          </a:ln>
        </p:spPr>
        <p:txBody>
          <a:bodyPr wrap="square" lIns="0" tIns="0" rIns="0" bIns="0" anchor="t">
            <a:prstTxWarp prst="textNoShape">
              <a:avLst/>
            </a:prstTxWarp>
            <a:noAutofit/>
          </a:bodyPr>
          <a:lstStyle/>
          <a:p>
            <a:r>
              <a:rPr lang="en-GB" sz="2400" b="1" dirty="0">
                <a:latin typeface="Arial"/>
                <a:ea typeface="ＭＳ Ｐゴシック"/>
              </a:rPr>
              <a:t>1.1 Key principles and methodologies in engineering and manufacturing design</a:t>
            </a:r>
          </a:p>
          <a:p>
            <a:endParaRPr lang="en-GB" sz="2400" b="1" dirty="0">
              <a:solidFill>
                <a:srgbClr val="0077E3"/>
              </a:solidFill>
              <a:latin typeface="Arial"/>
              <a:ea typeface="ＭＳ Ｐゴシック"/>
            </a:endParaRPr>
          </a:p>
          <a:p>
            <a:r>
              <a:rPr lang="en-GB" sz="2400" b="1" dirty="0">
                <a:solidFill>
                  <a:srgbClr val="0077E3"/>
                </a:solidFill>
                <a:latin typeface="Arial"/>
                <a:ea typeface="ＭＳ Ｐゴシック"/>
              </a:rPr>
              <a:t>PowerPoint 1: Manufacturing processes</a:t>
            </a:r>
            <a:endParaRPr lang="en-GB" sz="2400" b="1" dirty="0">
              <a:solidFill>
                <a:srgbClr val="000000"/>
              </a:solidFill>
            </a:endParaRPr>
          </a:p>
          <a:p>
            <a:endParaRPr lang="en-GB" sz="2400" b="1" dirty="0">
              <a:solidFill>
                <a:srgbClr val="0077E3"/>
              </a:solidFill>
              <a:latin typeface="Arial"/>
              <a:ea typeface="ＭＳ Ｐゴシック"/>
            </a:endParaRPr>
          </a:p>
          <a:p>
            <a:endParaRPr lang="en-GB" sz="2400" b="1" dirty="0">
              <a:solidFill>
                <a:srgbClr val="0077E3"/>
              </a:solidFill>
              <a:latin typeface="Arial"/>
              <a:ea typeface="ＭＳ Ｐゴシック"/>
            </a:endParaRPr>
          </a:p>
          <a:p>
            <a:endParaRPr lang="en-GB" sz="2400" b="1" dirty="0">
              <a:solidFill>
                <a:srgbClr val="0077E3"/>
              </a:solidFill>
              <a:latin typeface="Arial"/>
              <a:ea typeface="ＭＳ Ｐゴシック"/>
            </a:endParaRPr>
          </a:p>
        </p:txBody>
      </p:sp>
      <p:sp>
        <p:nvSpPr>
          <p:cNvPr id="5" name="TextBox 4">
            <a:extLst>
              <a:ext uri="{FF2B5EF4-FFF2-40B4-BE49-F238E27FC236}">
                <a16:creationId xmlns:a16="http://schemas.microsoft.com/office/drawing/2014/main" id="{276A6B7B-9D5C-707D-7DD1-555A87BDABCC}"/>
              </a:ext>
            </a:extLst>
          </p:cNvPr>
          <p:cNvSpPr txBox="1"/>
          <p:nvPr/>
        </p:nvSpPr>
        <p:spPr>
          <a:xfrm>
            <a:off x="437073" y="1526318"/>
            <a:ext cx="824972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latin typeface="Arial"/>
                <a:ea typeface="ＭＳ Ｐゴシック"/>
                <a:cs typeface="Arial"/>
              </a:rPr>
              <a:t>1. Working within the engineering and</a:t>
            </a:r>
            <a:br>
              <a:rPr lang="en-GB" sz="2400" b="1" dirty="0">
                <a:cs typeface="Arial"/>
              </a:rPr>
            </a:br>
            <a:r>
              <a:rPr lang="en-GB" sz="2400" b="1" dirty="0">
                <a:latin typeface="Arial"/>
                <a:ea typeface="ＭＳ Ｐゴシック"/>
                <a:cs typeface="Arial"/>
              </a:rPr>
              <a:t>manufacturing sectors</a:t>
            </a:r>
            <a:endParaRPr lang="en-US" sz="2400" dirty="0">
              <a:latin typeface="Arial"/>
              <a:ea typeface="ＭＳ Ｐゴシック"/>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6A04D-677E-A904-0ADF-055E7F9E270D}"/>
              </a:ext>
            </a:extLst>
          </p:cNvPr>
          <p:cNvSpPr>
            <a:spLocks noGrp="1"/>
          </p:cNvSpPr>
          <p:nvPr>
            <p:ph type="title"/>
          </p:nvPr>
        </p:nvSpPr>
        <p:spPr/>
        <p:txBody>
          <a:bodyPr/>
          <a:lstStyle/>
          <a:p>
            <a:r>
              <a:rPr lang="en-US" dirty="0"/>
              <a:t>Shaping examples and applications</a:t>
            </a:r>
            <a:endParaRPr lang="en-GB" dirty="0"/>
          </a:p>
        </p:txBody>
      </p:sp>
      <p:sp>
        <p:nvSpPr>
          <p:cNvPr id="10" name="TextBox 9">
            <a:extLst>
              <a:ext uri="{FF2B5EF4-FFF2-40B4-BE49-F238E27FC236}">
                <a16:creationId xmlns:a16="http://schemas.microsoft.com/office/drawing/2014/main" id="{D11437C4-1301-10EC-6E09-AC46B3F28805}"/>
              </a:ext>
            </a:extLst>
          </p:cNvPr>
          <p:cNvSpPr txBox="1"/>
          <p:nvPr/>
        </p:nvSpPr>
        <p:spPr>
          <a:xfrm>
            <a:off x="4160148" y="4319751"/>
            <a:ext cx="3478532" cy="584775"/>
          </a:xfrm>
          <a:prstGeom prst="rect">
            <a:avLst/>
          </a:prstGeom>
          <a:noFill/>
        </p:spPr>
        <p:txBody>
          <a:bodyPr wrap="square" rtlCol="0">
            <a:spAutoFit/>
          </a:bodyPr>
          <a:lstStyle/>
          <a:p>
            <a:r>
              <a:rPr lang="en-US" sz="1600" dirty="0"/>
              <a:t>Compacting powder being used to produce small components.</a:t>
            </a:r>
            <a:endParaRPr lang="en-GB" sz="1600" dirty="0"/>
          </a:p>
        </p:txBody>
      </p:sp>
      <p:sp>
        <p:nvSpPr>
          <p:cNvPr id="13" name="TextBox 12">
            <a:extLst>
              <a:ext uri="{FF2B5EF4-FFF2-40B4-BE49-F238E27FC236}">
                <a16:creationId xmlns:a16="http://schemas.microsoft.com/office/drawing/2014/main" id="{CDF0CBE6-1D53-DA52-EE01-52926F6CE312}"/>
              </a:ext>
            </a:extLst>
          </p:cNvPr>
          <p:cNvSpPr txBox="1"/>
          <p:nvPr/>
        </p:nvSpPr>
        <p:spPr>
          <a:xfrm>
            <a:off x="457200" y="4319751"/>
            <a:ext cx="2697014" cy="584775"/>
          </a:xfrm>
          <a:prstGeom prst="rect">
            <a:avLst/>
          </a:prstGeom>
          <a:noFill/>
        </p:spPr>
        <p:txBody>
          <a:bodyPr wrap="square" rtlCol="0">
            <a:spAutoFit/>
          </a:bodyPr>
          <a:lstStyle/>
          <a:p>
            <a:r>
              <a:rPr lang="en-US" sz="1600" dirty="0"/>
              <a:t>A metal component being pressed into shape.</a:t>
            </a:r>
            <a:endParaRPr lang="en-GB" sz="1600" dirty="0"/>
          </a:p>
        </p:txBody>
      </p:sp>
      <p:pic>
        <p:nvPicPr>
          <p:cNvPr id="4" name="Picture 3" descr="A close-up of a machine&#10;&#10;Description automatically generated with low confidence">
            <a:extLst>
              <a:ext uri="{FF2B5EF4-FFF2-40B4-BE49-F238E27FC236}">
                <a16:creationId xmlns:a16="http://schemas.microsoft.com/office/drawing/2014/main" id="{F4AA6FE6-DBDF-9C5C-9665-F12E405A3D06}"/>
              </a:ext>
            </a:extLst>
          </p:cNvPr>
          <p:cNvPicPr>
            <a:picLocks noChangeAspect="1"/>
          </p:cNvPicPr>
          <p:nvPr/>
        </p:nvPicPr>
        <p:blipFill>
          <a:blip r:embed="rId2"/>
          <a:stretch>
            <a:fillRect/>
          </a:stretch>
        </p:blipFill>
        <p:spPr>
          <a:xfrm>
            <a:off x="457200" y="1864066"/>
            <a:ext cx="3518835" cy="2350582"/>
          </a:xfrm>
          <a:prstGeom prst="rect">
            <a:avLst/>
          </a:prstGeom>
        </p:spPr>
      </p:pic>
      <p:pic>
        <p:nvPicPr>
          <p:cNvPr id="11" name="Picture 10" descr="A picture containing engine, gear, miller&#10;&#10;Description automatically generated">
            <a:extLst>
              <a:ext uri="{FF2B5EF4-FFF2-40B4-BE49-F238E27FC236}">
                <a16:creationId xmlns:a16="http://schemas.microsoft.com/office/drawing/2014/main" id="{0C463021-E6CE-1036-5714-7434319FC42C}"/>
              </a:ext>
            </a:extLst>
          </p:cNvPr>
          <p:cNvPicPr>
            <a:picLocks noChangeAspect="1"/>
          </p:cNvPicPr>
          <p:nvPr/>
        </p:nvPicPr>
        <p:blipFill>
          <a:blip r:embed="rId3"/>
          <a:stretch>
            <a:fillRect/>
          </a:stretch>
        </p:blipFill>
        <p:spPr>
          <a:xfrm>
            <a:off x="4276154" y="1890988"/>
            <a:ext cx="3478532" cy="2323660"/>
          </a:xfrm>
          <a:prstGeom prst="rect">
            <a:avLst/>
          </a:prstGeom>
        </p:spPr>
      </p:pic>
    </p:spTree>
    <p:extLst>
      <p:ext uri="{BB962C8B-B14F-4D97-AF65-F5344CB8AC3E}">
        <p14:creationId xmlns:p14="http://schemas.microsoft.com/office/powerpoint/2010/main" val="20105241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7703" y="1008000"/>
            <a:ext cx="8150906" cy="382588"/>
          </a:xfrm>
        </p:spPr>
        <p:txBody>
          <a:bodyPr/>
          <a:lstStyle/>
          <a:p>
            <a:r>
              <a:rPr lang="en-US" dirty="0">
                <a:ea typeface="ＭＳ Ｐゴシック"/>
                <a:cs typeface="Arial"/>
              </a:rPr>
              <a:t>Finishing</a:t>
            </a:r>
            <a:endParaRPr lang="en-US" dirty="0"/>
          </a:p>
        </p:txBody>
      </p:sp>
      <p:sp>
        <p:nvSpPr>
          <p:cNvPr id="3" name="Content Placeholder 2"/>
          <p:cNvSpPr>
            <a:spLocks noGrp="1"/>
          </p:cNvSpPr>
          <p:nvPr>
            <p:ph sz="quarter" idx="10"/>
          </p:nvPr>
        </p:nvSpPr>
        <p:spPr>
          <a:xfrm>
            <a:off x="447112" y="1557737"/>
            <a:ext cx="8249775" cy="1153301"/>
          </a:xfrm>
        </p:spPr>
        <p:txBody>
          <a:bodyPr/>
          <a:lstStyle/>
          <a:p>
            <a:r>
              <a:rPr lang="en-US" b="1" dirty="0">
                <a:ea typeface="+mn-lt"/>
                <a:cs typeface="+mn-lt"/>
              </a:rPr>
              <a:t>Finishing</a:t>
            </a:r>
            <a:r>
              <a:rPr lang="en-US" dirty="0">
                <a:ea typeface="+mn-lt"/>
                <a:cs typeface="+mn-lt"/>
              </a:rPr>
              <a:t> processes alter the surface of manufactured parts in order to achieve a particular characteristic. </a:t>
            </a:r>
          </a:p>
          <a:p>
            <a:r>
              <a:rPr lang="en-US" dirty="0">
                <a:ea typeface="+mn-lt"/>
                <a:cs typeface="+mn-lt"/>
              </a:rPr>
              <a:t>Commonly desired characteristics include:</a:t>
            </a:r>
          </a:p>
        </p:txBody>
      </p:sp>
      <p:sp>
        <p:nvSpPr>
          <p:cNvPr id="9" name="TextBox 8">
            <a:extLst>
              <a:ext uri="{FF2B5EF4-FFF2-40B4-BE49-F238E27FC236}">
                <a16:creationId xmlns:a16="http://schemas.microsoft.com/office/drawing/2014/main" id="{96A27DB4-A6FE-14B0-1E52-03740F02396B}"/>
              </a:ext>
            </a:extLst>
          </p:cNvPr>
          <p:cNvSpPr txBox="1"/>
          <p:nvPr/>
        </p:nvSpPr>
        <p:spPr>
          <a:xfrm>
            <a:off x="447112" y="4617124"/>
            <a:ext cx="8028004" cy="1015663"/>
          </a:xfrm>
          <a:prstGeom prst="rect">
            <a:avLst/>
          </a:prstGeom>
          <a:noFill/>
        </p:spPr>
        <p:txBody>
          <a:bodyPr wrap="square">
            <a:spAutoFit/>
          </a:bodyPr>
          <a:lstStyle/>
          <a:p>
            <a:r>
              <a:rPr lang="en-US" dirty="0">
                <a:ea typeface="+mn-lt"/>
                <a:cs typeface="+mn-lt"/>
              </a:rPr>
              <a:t>In some cases, these techniques may be applied to restore original dimensions or to salvage/repair a part. There are two main categories of finishing process. </a:t>
            </a:r>
            <a:endParaRPr lang="en-GB" dirty="0"/>
          </a:p>
        </p:txBody>
      </p:sp>
      <p:sp>
        <p:nvSpPr>
          <p:cNvPr id="11" name="TextBox 10">
            <a:extLst>
              <a:ext uri="{FF2B5EF4-FFF2-40B4-BE49-F238E27FC236}">
                <a16:creationId xmlns:a16="http://schemas.microsoft.com/office/drawing/2014/main" id="{EE2C9A62-DA0A-6246-87F5-5DB851405B47}"/>
              </a:ext>
            </a:extLst>
          </p:cNvPr>
          <p:cNvSpPr txBox="1"/>
          <p:nvPr/>
        </p:nvSpPr>
        <p:spPr>
          <a:xfrm>
            <a:off x="427703" y="2878187"/>
            <a:ext cx="7978878" cy="2246769"/>
          </a:xfrm>
          <a:prstGeom prst="rect">
            <a:avLst/>
          </a:prstGeom>
          <a:noFill/>
        </p:spPr>
        <p:txBody>
          <a:bodyPr wrap="square" numCol="2">
            <a:spAutoFit/>
          </a:bodyPr>
          <a:lstStyle/>
          <a:p>
            <a:pPr marL="342900" indent="-342900">
              <a:buClr>
                <a:srgbClr val="0077E3"/>
              </a:buClr>
              <a:buFont typeface="Arial" panose="020B0604020202020204" pitchFamily="34" charset="0"/>
              <a:buChar char="•"/>
            </a:pPr>
            <a:r>
              <a:rPr lang="en-US" dirty="0">
                <a:ea typeface="+mn-lt"/>
                <a:cs typeface="+mn-lt"/>
              </a:rPr>
              <a:t>improved aesthetics</a:t>
            </a:r>
          </a:p>
          <a:p>
            <a:pPr marL="342900" indent="-342900">
              <a:buClr>
                <a:srgbClr val="0077E3"/>
              </a:buClr>
              <a:buFont typeface="Arial" panose="020B0604020202020204" pitchFamily="34" charset="0"/>
              <a:buChar char="•"/>
            </a:pPr>
            <a:r>
              <a:rPr lang="en-US" dirty="0">
                <a:ea typeface="+mn-lt"/>
                <a:cs typeface="+mn-lt"/>
              </a:rPr>
              <a:t>adhesion</a:t>
            </a:r>
          </a:p>
          <a:p>
            <a:pPr marL="342900" indent="-342900">
              <a:buClr>
                <a:srgbClr val="0077E3"/>
              </a:buClr>
              <a:buFont typeface="Arial" panose="020B0604020202020204" pitchFamily="34" charset="0"/>
              <a:buChar char="•"/>
            </a:pPr>
            <a:r>
              <a:rPr lang="en-US" dirty="0">
                <a:ea typeface="+mn-lt"/>
                <a:cs typeface="+mn-lt"/>
              </a:rPr>
              <a:t>solderability</a:t>
            </a:r>
          </a:p>
          <a:p>
            <a:pPr marL="342900" indent="-342900">
              <a:buClr>
                <a:srgbClr val="0077E3"/>
              </a:buClr>
              <a:buFont typeface="Arial" panose="020B0604020202020204" pitchFamily="34" charset="0"/>
              <a:buChar char="•"/>
            </a:pPr>
            <a:r>
              <a:rPr lang="en-US" dirty="0">
                <a:ea typeface="+mn-lt"/>
                <a:cs typeface="+mn-lt"/>
              </a:rPr>
              <a:t>chemical, corrosion, tarnish </a:t>
            </a:r>
            <a:br>
              <a:rPr lang="en-US" dirty="0">
                <a:ea typeface="+mn-lt"/>
                <a:cs typeface="+mn-lt"/>
              </a:rPr>
            </a:br>
            <a:r>
              <a:rPr lang="en-US" dirty="0">
                <a:ea typeface="+mn-lt"/>
                <a:cs typeface="+mn-lt"/>
              </a:rPr>
              <a:t>or wear-resistance</a:t>
            </a:r>
          </a:p>
          <a:p>
            <a:pPr marL="342900" indent="-342900">
              <a:buClr>
                <a:srgbClr val="0077E3"/>
              </a:buClr>
              <a:buFont typeface="Arial" panose="020B0604020202020204" pitchFamily="34" charset="0"/>
              <a:buChar char="•"/>
            </a:pPr>
            <a:endParaRPr lang="en-US" dirty="0">
              <a:ea typeface="+mn-lt"/>
              <a:cs typeface="+mn-lt"/>
            </a:endParaRPr>
          </a:p>
          <a:p>
            <a:pPr marL="342900" indent="-342900">
              <a:buClr>
                <a:srgbClr val="0077E3"/>
              </a:buClr>
              <a:buFont typeface="Arial" panose="020B0604020202020204" pitchFamily="34" charset="0"/>
              <a:buChar char="•"/>
            </a:pPr>
            <a:endParaRPr lang="en-US" dirty="0">
              <a:ea typeface="+mn-lt"/>
              <a:cs typeface="+mn-lt"/>
            </a:endParaRPr>
          </a:p>
          <a:p>
            <a:pPr marL="342900" indent="-342900">
              <a:buClr>
                <a:srgbClr val="0077E3"/>
              </a:buClr>
              <a:buFont typeface="Arial" panose="020B0604020202020204" pitchFamily="34" charset="0"/>
              <a:buChar char="•"/>
            </a:pPr>
            <a:r>
              <a:rPr lang="en-US" dirty="0">
                <a:ea typeface="+mn-lt"/>
                <a:cs typeface="+mn-lt"/>
              </a:rPr>
              <a:t>hardness</a:t>
            </a:r>
          </a:p>
          <a:p>
            <a:pPr marL="342900" indent="-342900">
              <a:buClr>
                <a:srgbClr val="0077E3"/>
              </a:buClr>
              <a:buFont typeface="Arial" panose="020B0604020202020204" pitchFamily="34" charset="0"/>
              <a:buChar char="•"/>
            </a:pPr>
            <a:r>
              <a:rPr lang="en-US" dirty="0">
                <a:ea typeface="+mn-lt"/>
                <a:cs typeface="+mn-lt"/>
              </a:rPr>
              <a:t>electrical conductivity</a:t>
            </a:r>
          </a:p>
          <a:p>
            <a:pPr marL="342900" indent="-342900">
              <a:buClr>
                <a:srgbClr val="0077E3"/>
              </a:buClr>
              <a:buFont typeface="Arial" panose="020B0604020202020204" pitchFamily="34" charset="0"/>
              <a:buChar char="•"/>
            </a:pPr>
            <a:r>
              <a:rPr lang="en-US" dirty="0">
                <a:ea typeface="+mn-lt"/>
                <a:cs typeface="+mn-lt"/>
              </a:rPr>
              <a:t>flaw removal</a:t>
            </a:r>
          </a:p>
          <a:p>
            <a:pPr marL="342900" indent="-342900">
              <a:buClr>
                <a:srgbClr val="0077E3"/>
              </a:buClr>
              <a:buFont typeface="Arial" panose="020B0604020202020204" pitchFamily="34" charset="0"/>
              <a:buChar char="•"/>
            </a:pPr>
            <a:r>
              <a:rPr lang="en-US" dirty="0">
                <a:ea typeface="+mn-lt"/>
                <a:cs typeface="+mn-lt"/>
              </a:rPr>
              <a:t>surface friction control. </a:t>
            </a:r>
            <a:endParaRPr lang="en-US" dirty="0">
              <a:cs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037CB-FFE3-4914-0154-AC4D7FD1DA0C}"/>
              </a:ext>
            </a:extLst>
          </p:cNvPr>
          <p:cNvSpPr>
            <a:spLocks noGrp="1"/>
          </p:cNvSpPr>
          <p:nvPr>
            <p:ph type="title"/>
          </p:nvPr>
        </p:nvSpPr>
        <p:spPr/>
        <p:txBody>
          <a:bodyPr/>
          <a:lstStyle/>
          <a:p>
            <a:r>
              <a:rPr lang="en-US" dirty="0"/>
              <a:t>Two categories of finishing</a:t>
            </a:r>
            <a:endParaRPr lang="en-GB" dirty="0"/>
          </a:p>
        </p:txBody>
      </p:sp>
      <p:graphicFrame>
        <p:nvGraphicFramePr>
          <p:cNvPr id="4" name="Table 4">
            <a:extLst>
              <a:ext uri="{FF2B5EF4-FFF2-40B4-BE49-F238E27FC236}">
                <a16:creationId xmlns:a16="http://schemas.microsoft.com/office/drawing/2014/main" id="{7054C78A-9F44-9D76-2543-B41BFE64A033}"/>
              </a:ext>
            </a:extLst>
          </p:cNvPr>
          <p:cNvGraphicFramePr>
            <a:graphicFrameLocks noGrp="1"/>
          </p:cNvGraphicFramePr>
          <p:nvPr>
            <p:ph sz="quarter" idx="10"/>
            <p:extLst>
              <p:ext uri="{D42A27DB-BD31-4B8C-83A1-F6EECF244321}">
                <p14:modId xmlns:p14="http://schemas.microsoft.com/office/powerpoint/2010/main" val="2434239520"/>
              </p:ext>
            </p:extLst>
          </p:nvPr>
        </p:nvGraphicFramePr>
        <p:xfrm>
          <a:off x="457200" y="1629288"/>
          <a:ext cx="8229600" cy="29667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1802274034"/>
                    </a:ext>
                  </a:extLst>
                </a:gridCol>
                <a:gridCol w="4114800">
                  <a:extLst>
                    <a:ext uri="{9D8B030D-6E8A-4147-A177-3AD203B41FA5}">
                      <a16:colId xmlns:a16="http://schemas.microsoft.com/office/drawing/2014/main" val="4224520066"/>
                    </a:ext>
                  </a:extLst>
                </a:gridCol>
              </a:tblGrid>
              <a:tr h="370840">
                <a:tc>
                  <a:txBody>
                    <a:bodyPr/>
                    <a:lstStyle/>
                    <a:p>
                      <a:r>
                        <a:rPr lang="en-US" dirty="0">
                          <a:solidFill>
                            <a:schemeClr val="tx1"/>
                          </a:solidFill>
                        </a:rPr>
                        <a:t>Removing and reshaping</a:t>
                      </a:r>
                      <a:endParaRPr lang="en-GB" dirty="0">
                        <a:solidFill>
                          <a:schemeClr val="tx1"/>
                        </a:solidFill>
                      </a:endParaRPr>
                    </a:p>
                  </a:txBody>
                  <a:tcPr/>
                </a:tc>
                <a:tc>
                  <a:txBody>
                    <a:bodyPr/>
                    <a:lstStyle/>
                    <a:p>
                      <a:r>
                        <a:rPr lang="en-US" dirty="0">
                          <a:solidFill>
                            <a:schemeClr val="tx1"/>
                          </a:solidFill>
                        </a:rPr>
                        <a:t>Adding and altering</a:t>
                      </a:r>
                      <a:endParaRPr lang="en-GB" dirty="0">
                        <a:solidFill>
                          <a:schemeClr val="tx1"/>
                        </a:solidFill>
                      </a:endParaRPr>
                    </a:p>
                  </a:txBody>
                  <a:tcPr/>
                </a:tc>
                <a:extLst>
                  <a:ext uri="{0D108BD9-81ED-4DB2-BD59-A6C34878D82A}">
                    <a16:rowId xmlns:a16="http://schemas.microsoft.com/office/drawing/2014/main" val="242384101"/>
                  </a:ext>
                </a:extLst>
              </a:tr>
              <a:tr h="370840">
                <a:tc>
                  <a:txBody>
                    <a:bodyPr/>
                    <a:lstStyle/>
                    <a:p>
                      <a:r>
                        <a:rPr lang="en-US" dirty="0">
                          <a:solidFill>
                            <a:schemeClr val="tx1"/>
                          </a:solidFill>
                        </a:rPr>
                        <a:t>Abrasive and sand blasting</a:t>
                      </a:r>
                      <a:endParaRPr lang="en-GB" dirty="0">
                        <a:solidFill>
                          <a:schemeClr val="tx1"/>
                        </a:solidFill>
                      </a:endParaRPr>
                    </a:p>
                  </a:txBody>
                  <a:tcPr/>
                </a:tc>
                <a:tc>
                  <a:txBody>
                    <a:bodyPr/>
                    <a:lstStyle/>
                    <a:p>
                      <a:r>
                        <a:rPr lang="en-US" dirty="0" err="1">
                          <a:solidFill>
                            <a:schemeClr val="tx1"/>
                          </a:solidFill>
                        </a:rPr>
                        <a:t>Anodising</a:t>
                      </a:r>
                      <a:endParaRPr lang="en-GB" dirty="0">
                        <a:solidFill>
                          <a:schemeClr val="tx1"/>
                        </a:solidFill>
                      </a:endParaRPr>
                    </a:p>
                  </a:txBody>
                  <a:tcPr/>
                </a:tc>
                <a:extLst>
                  <a:ext uri="{0D108BD9-81ED-4DB2-BD59-A6C34878D82A}">
                    <a16:rowId xmlns:a16="http://schemas.microsoft.com/office/drawing/2014/main" val="3051890377"/>
                  </a:ext>
                </a:extLst>
              </a:tr>
              <a:tr h="370840">
                <a:tc>
                  <a:txBody>
                    <a:bodyPr/>
                    <a:lstStyle/>
                    <a:p>
                      <a:r>
                        <a:rPr lang="en-US" dirty="0">
                          <a:solidFill>
                            <a:schemeClr val="tx1"/>
                          </a:solidFill>
                        </a:rPr>
                        <a:t>Laser ablation</a:t>
                      </a:r>
                      <a:endParaRPr lang="en-GB" dirty="0">
                        <a:solidFill>
                          <a:schemeClr val="tx1"/>
                        </a:solidFill>
                      </a:endParaRPr>
                    </a:p>
                  </a:txBody>
                  <a:tcPr/>
                </a:tc>
                <a:tc>
                  <a:txBody>
                    <a:bodyPr/>
                    <a:lstStyle/>
                    <a:p>
                      <a:r>
                        <a:rPr lang="en-US" dirty="0">
                          <a:solidFill>
                            <a:schemeClr val="tx1"/>
                          </a:solidFill>
                        </a:rPr>
                        <a:t>Dyeing</a:t>
                      </a:r>
                      <a:endParaRPr lang="en-GB" dirty="0">
                        <a:solidFill>
                          <a:schemeClr val="tx1"/>
                        </a:solidFill>
                      </a:endParaRPr>
                    </a:p>
                  </a:txBody>
                  <a:tcPr/>
                </a:tc>
                <a:extLst>
                  <a:ext uri="{0D108BD9-81ED-4DB2-BD59-A6C34878D82A}">
                    <a16:rowId xmlns:a16="http://schemas.microsoft.com/office/drawing/2014/main" val="218829944"/>
                  </a:ext>
                </a:extLst>
              </a:tr>
              <a:tr h="370840">
                <a:tc>
                  <a:txBody>
                    <a:bodyPr/>
                    <a:lstStyle/>
                    <a:p>
                      <a:r>
                        <a:rPr lang="en-US" dirty="0">
                          <a:solidFill>
                            <a:schemeClr val="tx1"/>
                          </a:solidFill>
                        </a:rPr>
                        <a:t>Engraving</a:t>
                      </a:r>
                      <a:endParaRPr lang="en-GB" dirty="0">
                        <a:solidFill>
                          <a:schemeClr val="tx1"/>
                        </a:solidFill>
                      </a:endParaRPr>
                    </a:p>
                  </a:txBody>
                  <a:tcPr/>
                </a:tc>
                <a:tc>
                  <a:txBody>
                    <a:bodyPr/>
                    <a:lstStyle/>
                    <a:p>
                      <a:r>
                        <a:rPr lang="en-US" dirty="0">
                          <a:solidFill>
                            <a:schemeClr val="tx1"/>
                          </a:solidFill>
                        </a:rPr>
                        <a:t>Electroplating</a:t>
                      </a:r>
                      <a:endParaRPr lang="en-GB" dirty="0">
                        <a:solidFill>
                          <a:schemeClr val="tx1"/>
                        </a:solidFill>
                      </a:endParaRPr>
                    </a:p>
                  </a:txBody>
                  <a:tcPr/>
                </a:tc>
                <a:extLst>
                  <a:ext uri="{0D108BD9-81ED-4DB2-BD59-A6C34878D82A}">
                    <a16:rowId xmlns:a16="http://schemas.microsoft.com/office/drawing/2014/main" val="4201395600"/>
                  </a:ext>
                </a:extLst>
              </a:tr>
              <a:tr h="370840">
                <a:tc>
                  <a:txBody>
                    <a:bodyPr/>
                    <a:lstStyle/>
                    <a:p>
                      <a:r>
                        <a:rPr lang="en-US" dirty="0">
                          <a:solidFill>
                            <a:schemeClr val="tx1"/>
                          </a:solidFill>
                        </a:rPr>
                        <a:t>Polishing</a:t>
                      </a:r>
                      <a:endParaRPr lang="en-GB" dirty="0">
                        <a:solidFill>
                          <a:schemeClr val="tx1"/>
                        </a:solidFill>
                      </a:endParaRPr>
                    </a:p>
                  </a:txBody>
                  <a:tcPr/>
                </a:tc>
                <a:tc>
                  <a:txBody>
                    <a:bodyPr/>
                    <a:lstStyle/>
                    <a:p>
                      <a:r>
                        <a:rPr lang="en-US" dirty="0">
                          <a:solidFill>
                            <a:schemeClr val="tx1"/>
                          </a:solidFill>
                        </a:rPr>
                        <a:t>Electroless plating</a:t>
                      </a:r>
                      <a:endParaRPr lang="en-GB" dirty="0">
                        <a:solidFill>
                          <a:schemeClr val="tx1"/>
                        </a:solidFill>
                      </a:endParaRPr>
                    </a:p>
                  </a:txBody>
                  <a:tcPr/>
                </a:tc>
                <a:extLst>
                  <a:ext uri="{0D108BD9-81ED-4DB2-BD59-A6C34878D82A}">
                    <a16:rowId xmlns:a16="http://schemas.microsoft.com/office/drawing/2014/main" val="3418480494"/>
                  </a:ext>
                </a:extLst>
              </a:tr>
              <a:tr h="370840">
                <a:tc>
                  <a:txBody>
                    <a:bodyPr/>
                    <a:lstStyle/>
                    <a:p>
                      <a:r>
                        <a:rPr lang="en-US" dirty="0">
                          <a:solidFill>
                            <a:schemeClr val="tx1"/>
                          </a:solidFill>
                        </a:rPr>
                        <a:t>Superfinishing</a:t>
                      </a:r>
                      <a:endParaRPr lang="en-GB" dirty="0">
                        <a:solidFill>
                          <a:schemeClr val="tx1"/>
                        </a:solidFill>
                      </a:endParaRPr>
                    </a:p>
                  </a:txBody>
                  <a:tcPr/>
                </a:tc>
                <a:tc>
                  <a:txBody>
                    <a:bodyPr/>
                    <a:lstStyle/>
                    <a:p>
                      <a:r>
                        <a:rPr lang="en-US" dirty="0">
                          <a:solidFill>
                            <a:schemeClr val="tx1"/>
                          </a:solidFill>
                        </a:rPr>
                        <a:t>Plating</a:t>
                      </a:r>
                      <a:endParaRPr lang="en-GB" dirty="0">
                        <a:solidFill>
                          <a:schemeClr val="tx1"/>
                        </a:solidFill>
                      </a:endParaRPr>
                    </a:p>
                  </a:txBody>
                  <a:tcPr/>
                </a:tc>
                <a:extLst>
                  <a:ext uri="{0D108BD9-81ED-4DB2-BD59-A6C34878D82A}">
                    <a16:rowId xmlns:a16="http://schemas.microsoft.com/office/drawing/2014/main" val="1678860436"/>
                  </a:ext>
                </a:extLst>
              </a:tr>
              <a:tr h="370840">
                <a:tc>
                  <a:txBody>
                    <a:bodyPr/>
                    <a:lstStyle/>
                    <a:p>
                      <a:endParaRPr lang="en-GB" dirty="0">
                        <a:solidFill>
                          <a:schemeClr val="tx1"/>
                        </a:solidFill>
                      </a:endParaRPr>
                    </a:p>
                  </a:txBody>
                  <a:tcPr/>
                </a:tc>
                <a:tc>
                  <a:txBody>
                    <a:bodyPr/>
                    <a:lstStyle/>
                    <a:p>
                      <a:r>
                        <a:rPr lang="en-US" dirty="0">
                          <a:solidFill>
                            <a:schemeClr val="tx1"/>
                          </a:solidFill>
                        </a:rPr>
                        <a:t>Powder coating</a:t>
                      </a:r>
                      <a:endParaRPr lang="en-GB" dirty="0">
                        <a:solidFill>
                          <a:schemeClr val="tx1"/>
                        </a:solidFill>
                      </a:endParaRPr>
                    </a:p>
                  </a:txBody>
                  <a:tcPr/>
                </a:tc>
                <a:extLst>
                  <a:ext uri="{0D108BD9-81ED-4DB2-BD59-A6C34878D82A}">
                    <a16:rowId xmlns:a16="http://schemas.microsoft.com/office/drawing/2014/main" val="1525341511"/>
                  </a:ext>
                </a:extLst>
              </a:tr>
              <a:tr h="370840">
                <a:tc>
                  <a:txBody>
                    <a:bodyPr/>
                    <a:lstStyle/>
                    <a:p>
                      <a:endParaRPr lang="en-GB"/>
                    </a:p>
                  </a:txBody>
                  <a:tcPr/>
                </a:tc>
                <a:tc>
                  <a:txBody>
                    <a:bodyPr/>
                    <a:lstStyle/>
                    <a:p>
                      <a:r>
                        <a:rPr lang="en-US" dirty="0"/>
                        <a:t>Spraying</a:t>
                      </a:r>
                      <a:endParaRPr lang="en-GB" dirty="0"/>
                    </a:p>
                  </a:txBody>
                  <a:tcPr/>
                </a:tc>
                <a:extLst>
                  <a:ext uri="{0D108BD9-81ED-4DB2-BD59-A6C34878D82A}">
                    <a16:rowId xmlns:a16="http://schemas.microsoft.com/office/drawing/2014/main" val="2543406836"/>
                  </a:ext>
                </a:extLst>
              </a:tr>
            </a:tbl>
          </a:graphicData>
        </a:graphic>
      </p:graphicFrame>
    </p:spTree>
    <p:extLst>
      <p:ext uri="{BB962C8B-B14F-4D97-AF65-F5344CB8AC3E}">
        <p14:creationId xmlns:p14="http://schemas.microsoft.com/office/powerpoint/2010/main" val="4074868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62249-9940-9EE4-A5C3-D8A8759B0678}"/>
              </a:ext>
            </a:extLst>
          </p:cNvPr>
          <p:cNvSpPr>
            <a:spLocks noGrp="1"/>
          </p:cNvSpPr>
          <p:nvPr>
            <p:ph type="title"/>
          </p:nvPr>
        </p:nvSpPr>
        <p:spPr/>
        <p:txBody>
          <a:bodyPr/>
          <a:lstStyle/>
          <a:p>
            <a:r>
              <a:rPr lang="en-US" dirty="0"/>
              <a:t>Finishing examples and applications</a:t>
            </a:r>
            <a:endParaRPr lang="en-GB" dirty="0"/>
          </a:p>
        </p:txBody>
      </p:sp>
      <p:pic>
        <p:nvPicPr>
          <p:cNvPr id="7" name="Picture 6" descr="A microscope on a table&#10;&#10;Description automatically generated with low confidence">
            <a:extLst>
              <a:ext uri="{FF2B5EF4-FFF2-40B4-BE49-F238E27FC236}">
                <a16:creationId xmlns:a16="http://schemas.microsoft.com/office/drawing/2014/main" id="{7E234AE6-0B75-20E7-092F-2B21CC962FA0}"/>
              </a:ext>
            </a:extLst>
          </p:cNvPr>
          <p:cNvPicPr>
            <a:picLocks noChangeAspect="1"/>
          </p:cNvPicPr>
          <p:nvPr/>
        </p:nvPicPr>
        <p:blipFill>
          <a:blip r:embed="rId2"/>
          <a:stretch>
            <a:fillRect/>
          </a:stretch>
        </p:blipFill>
        <p:spPr>
          <a:xfrm>
            <a:off x="503903" y="2130325"/>
            <a:ext cx="4021394" cy="2680929"/>
          </a:xfrm>
          <a:prstGeom prst="rect">
            <a:avLst/>
          </a:prstGeom>
        </p:spPr>
      </p:pic>
      <p:sp>
        <p:nvSpPr>
          <p:cNvPr id="8" name="TextBox 7">
            <a:extLst>
              <a:ext uri="{FF2B5EF4-FFF2-40B4-BE49-F238E27FC236}">
                <a16:creationId xmlns:a16="http://schemas.microsoft.com/office/drawing/2014/main" id="{E2DD69C2-8C2B-A9BD-8514-A44755539282}"/>
              </a:ext>
            </a:extLst>
          </p:cNvPr>
          <p:cNvSpPr txBox="1"/>
          <p:nvPr/>
        </p:nvSpPr>
        <p:spPr>
          <a:xfrm>
            <a:off x="457200" y="1437291"/>
            <a:ext cx="4114800" cy="584775"/>
          </a:xfrm>
          <a:prstGeom prst="rect">
            <a:avLst/>
          </a:prstGeom>
          <a:noFill/>
        </p:spPr>
        <p:txBody>
          <a:bodyPr wrap="square" rtlCol="0">
            <a:spAutoFit/>
          </a:bodyPr>
          <a:lstStyle/>
          <a:p>
            <a:r>
              <a:rPr lang="en-US" sz="1600" dirty="0"/>
              <a:t>A laser is being used to engrave a design into wood.</a:t>
            </a:r>
            <a:endParaRPr lang="en-GB" sz="1600" dirty="0"/>
          </a:p>
        </p:txBody>
      </p:sp>
      <p:sp>
        <p:nvSpPr>
          <p:cNvPr id="9" name="TextBox 8">
            <a:extLst>
              <a:ext uri="{FF2B5EF4-FFF2-40B4-BE49-F238E27FC236}">
                <a16:creationId xmlns:a16="http://schemas.microsoft.com/office/drawing/2014/main" id="{4A58B214-4720-A5D1-8F50-8E0D473BAF50}"/>
              </a:ext>
            </a:extLst>
          </p:cNvPr>
          <p:cNvSpPr txBox="1"/>
          <p:nvPr/>
        </p:nvSpPr>
        <p:spPr>
          <a:xfrm>
            <a:off x="1445342" y="5009613"/>
            <a:ext cx="4294239" cy="584775"/>
          </a:xfrm>
          <a:prstGeom prst="rect">
            <a:avLst/>
          </a:prstGeom>
          <a:noFill/>
        </p:spPr>
        <p:txBody>
          <a:bodyPr wrap="square" rtlCol="0">
            <a:spAutoFit/>
          </a:bodyPr>
          <a:lstStyle/>
          <a:p>
            <a:pPr algn="r"/>
            <a:r>
              <a:rPr lang="en-US" sz="1600" dirty="0"/>
              <a:t>Automated powder coating in a  manufacturing process.</a:t>
            </a:r>
            <a:endParaRPr lang="en-GB" sz="1600" dirty="0"/>
          </a:p>
        </p:txBody>
      </p:sp>
      <p:pic>
        <p:nvPicPr>
          <p:cNvPr id="10" name="Content Placeholder 9" descr="A picture containing yellow, indoor, bright&#10;&#10;Description automatically generated">
            <a:extLst>
              <a:ext uri="{FF2B5EF4-FFF2-40B4-BE49-F238E27FC236}">
                <a16:creationId xmlns:a16="http://schemas.microsoft.com/office/drawing/2014/main" id="{5F644689-A6A3-EFF1-F4C2-1072F413890C}"/>
              </a:ext>
            </a:extLst>
          </p:cNvPr>
          <p:cNvPicPr>
            <a:picLocks noGrp="1" noChangeAspect="1"/>
          </p:cNvPicPr>
          <p:nvPr>
            <p:ph sz="quarter" idx="10"/>
          </p:nvPr>
        </p:nvPicPr>
        <p:blipFill>
          <a:blip r:embed="rId3"/>
          <a:stretch>
            <a:fillRect/>
          </a:stretch>
        </p:blipFill>
        <p:spPr>
          <a:xfrm>
            <a:off x="5929451" y="1437291"/>
            <a:ext cx="2757349" cy="4127767"/>
          </a:xfrm>
        </p:spPr>
      </p:pic>
    </p:spTree>
    <p:extLst>
      <p:ext uri="{BB962C8B-B14F-4D97-AF65-F5344CB8AC3E}">
        <p14:creationId xmlns:p14="http://schemas.microsoft.com/office/powerpoint/2010/main" val="1300000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cs typeface="Arial"/>
              </a:rPr>
              <a:t>Casting</a:t>
            </a:r>
            <a:endParaRPr lang="en-US" dirty="0"/>
          </a:p>
        </p:txBody>
      </p:sp>
      <p:sp>
        <p:nvSpPr>
          <p:cNvPr id="3" name="Content Placeholder 2"/>
          <p:cNvSpPr>
            <a:spLocks noGrp="1"/>
          </p:cNvSpPr>
          <p:nvPr>
            <p:ph sz="quarter" idx="10"/>
          </p:nvPr>
        </p:nvSpPr>
        <p:spPr>
          <a:xfrm>
            <a:off x="457200" y="1593627"/>
            <a:ext cx="8432276" cy="4449283"/>
          </a:xfrm>
        </p:spPr>
        <p:txBody>
          <a:bodyPr/>
          <a:lstStyle/>
          <a:p>
            <a:pPr marL="216000" indent="-216000">
              <a:spcBef>
                <a:spcPts val="500"/>
              </a:spcBef>
              <a:spcAft>
                <a:spcPts val="500"/>
              </a:spcAft>
              <a:buClr>
                <a:srgbClr val="0077E3"/>
              </a:buClr>
              <a:buFont typeface="Arial" panose="020B0604020202020204" pitchFamily="34" charset="0"/>
              <a:buChar char="•"/>
            </a:pPr>
            <a:r>
              <a:rPr lang="en-US" dirty="0">
                <a:ea typeface="+mn-lt"/>
                <a:cs typeface="+mn-lt"/>
              </a:rPr>
              <a:t>The </a:t>
            </a:r>
            <a:r>
              <a:rPr lang="en-US" b="1" dirty="0">
                <a:ea typeface="+mn-lt"/>
                <a:cs typeface="+mn-lt"/>
              </a:rPr>
              <a:t>casting process</a:t>
            </a:r>
            <a:r>
              <a:rPr lang="en-US" dirty="0">
                <a:ea typeface="+mn-lt"/>
                <a:cs typeface="+mn-lt"/>
              </a:rPr>
              <a:t> involves the use of molten liquid, which is poured into a mould that takes the form of the finished part. </a:t>
            </a:r>
          </a:p>
          <a:p>
            <a:pPr marL="216000" indent="-216000">
              <a:spcBef>
                <a:spcPts val="500"/>
              </a:spcBef>
              <a:spcAft>
                <a:spcPts val="500"/>
              </a:spcAft>
              <a:buClr>
                <a:srgbClr val="0077E3"/>
              </a:buClr>
              <a:buFont typeface="Arial" panose="020B0604020202020204" pitchFamily="34" charset="0"/>
              <a:buChar char="•"/>
            </a:pPr>
            <a:r>
              <a:rPr lang="en-US" dirty="0">
                <a:ea typeface="+mn-lt"/>
                <a:cs typeface="+mn-lt"/>
              </a:rPr>
              <a:t>The liquid then cools, with heat generally being extracted via the mould, until it solidifies into the desired shape. </a:t>
            </a:r>
          </a:p>
          <a:p>
            <a:pPr marL="216000" indent="-216000">
              <a:spcBef>
                <a:spcPts val="500"/>
              </a:spcBef>
              <a:spcAft>
                <a:spcPts val="500"/>
              </a:spcAft>
              <a:buClr>
                <a:srgbClr val="0077E3"/>
              </a:buClr>
              <a:buFont typeface="Arial" panose="020B0604020202020204" pitchFamily="34" charset="0"/>
              <a:buChar char="•"/>
            </a:pPr>
            <a:r>
              <a:rPr lang="en-US" dirty="0">
                <a:ea typeface="+mn-lt"/>
                <a:cs typeface="+mn-lt"/>
              </a:rPr>
              <a:t>Although this describes a relatively simple process, casting is generally quite complex and highly skilled, in particular in </a:t>
            </a:r>
            <a:r>
              <a:rPr lang="en-US" b="1" dirty="0">
                <a:ea typeface="+mn-lt"/>
                <a:cs typeface="+mn-lt"/>
              </a:rPr>
              <a:t>metal casting</a:t>
            </a:r>
            <a:r>
              <a:rPr lang="en-US" dirty="0">
                <a:ea typeface="+mn-lt"/>
                <a:cs typeface="+mn-lt"/>
              </a:rPr>
              <a:t>, due to the complex metallurgy involved. </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1CB3E-B62D-8B48-6DF3-C5A068D57BBB}"/>
              </a:ext>
            </a:extLst>
          </p:cNvPr>
          <p:cNvSpPr>
            <a:spLocks noGrp="1"/>
          </p:cNvSpPr>
          <p:nvPr>
            <p:ph type="title"/>
          </p:nvPr>
        </p:nvSpPr>
        <p:spPr/>
        <p:txBody>
          <a:bodyPr/>
          <a:lstStyle/>
          <a:p>
            <a:r>
              <a:rPr lang="en-US" dirty="0"/>
              <a:t>Categories of casting</a:t>
            </a:r>
            <a:endParaRPr lang="en-GB" dirty="0"/>
          </a:p>
        </p:txBody>
      </p:sp>
      <p:sp>
        <p:nvSpPr>
          <p:cNvPr id="3" name="Content Placeholder 2">
            <a:extLst>
              <a:ext uri="{FF2B5EF4-FFF2-40B4-BE49-F238E27FC236}">
                <a16:creationId xmlns:a16="http://schemas.microsoft.com/office/drawing/2014/main" id="{29B02D8D-870E-B12B-62F2-526C334C3807}"/>
              </a:ext>
            </a:extLst>
          </p:cNvPr>
          <p:cNvSpPr>
            <a:spLocks noGrp="1"/>
          </p:cNvSpPr>
          <p:nvPr>
            <p:ph sz="quarter" idx="10"/>
          </p:nvPr>
        </p:nvSpPr>
        <p:spPr>
          <a:xfrm>
            <a:off x="457200" y="1512000"/>
            <a:ext cx="4901382" cy="382588"/>
          </a:xfrm>
        </p:spPr>
        <p:txBody>
          <a:bodyPr/>
          <a:lstStyle/>
          <a:p>
            <a:r>
              <a:rPr lang="en-US" dirty="0">
                <a:ea typeface="+mn-lt"/>
                <a:cs typeface="+mn-lt"/>
              </a:rPr>
              <a:t>Casting processes can be broken down into two broad categories.</a:t>
            </a:r>
            <a:endParaRPr lang="en-US" dirty="0">
              <a:cs typeface="+mn-lt"/>
            </a:endParaRPr>
          </a:p>
          <a:p>
            <a:endParaRPr lang="en-GB" dirty="0"/>
          </a:p>
        </p:txBody>
      </p:sp>
      <p:sp>
        <p:nvSpPr>
          <p:cNvPr id="4" name="TextBox 3">
            <a:extLst>
              <a:ext uri="{FF2B5EF4-FFF2-40B4-BE49-F238E27FC236}">
                <a16:creationId xmlns:a16="http://schemas.microsoft.com/office/drawing/2014/main" id="{ED83539D-BCB4-ACC1-277C-EF3D51E7C3EC}"/>
              </a:ext>
            </a:extLst>
          </p:cNvPr>
          <p:cNvSpPr txBox="1"/>
          <p:nvPr/>
        </p:nvSpPr>
        <p:spPr>
          <a:xfrm>
            <a:off x="457200" y="2344067"/>
            <a:ext cx="4576917" cy="3849772"/>
          </a:xfrm>
          <a:prstGeom prst="rect">
            <a:avLst/>
          </a:prstGeom>
          <a:noFill/>
        </p:spPr>
        <p:txBody>
          <a:bodyPr wrap="square" rtlCol="0">
            <a:spAutoFit/>
          </a:bodyPr>
          <a:lstStyle/>
          <a:p>
            <a:pPr marL="457200" indent="-457200">
              <a:spcAft>
                <a:spcPts val="500"/>
              </a:spcAft>
              <a:buFont typeface="+mj-lt"/>
              <a:buAutoNum type="arabicPeriod"/>
            </a:pPr>
            <a:r>
              <a:rPr lang="en-US" b="1" dirty="0">
                <a:ea typeface="+mn-lt"/>
                <a:cs typeface="+mn-lt"/>
              </a:rPr>
              <a:t>Expendable mould processes</a:t>
            </a:r>
            <a:r>
              <a:rPr lang="en-US" dirty="0">
                <a:ea typeface="+mn-lt"/>
                <a:cs typeface="+mn-lt"/>
              </a:rPr>
              <a:t>: the moulds are destroyed in order to remove the casting (eg, sand moulds, pictured top).</a:t>
            </a:r>
            <a:endParaRPr lang="en-US" dirty="0"/>
          </a:p>
          <a:p>
            <a:pPr marL="457200" indent="-457200">
              <a:buFont typeface="+mj-lt"/>
              <a:buAutoNum type="arabicPeriod"/>
            </a:pPr>
            <a:r>
              <a:rPr lang="en-US" b="1" dirty="0">
                <a:ea typeface="+mn-lt"/>
                <a:cs typeface="+mn-lt"/>
              </a:rPr>
              <a:t>Permanent mould processes</a:t>
            </a:r>
            <a:r>
              <a:rPr lang="en-US" dirty="0">
                <a:ea typeface="+mn-lt"/>
                <a:cs typeface="+mn-lt"/>
              </a:rPr>
              <a:t>: the mould is reused and must therefore be designed to allow the easy removal of the casting (eg, metal moulds, pictured bottom). </a:t>
            </a:r>
            <a:endParaRPr lang="en-US" dirty="0"/>
          </a:p>
          <a:p>
            <a:endParaRPr lang="en-GB" dirty="0"/>
          </a:p>
        </p:txBody>
      </p:sp>
      <p:pic>
        <p:nvPicPr>
          <p:cNvPr id="7" name="Picture 6" descr="A picture containing old&#10;&#10;Description automatically generated">
            <a:extLst>
              <a:ext uri="{FF2B5EF4-FFF2-40B4-BE49-F238E27FC236}">
                <a16:creationId xmlns:a16="http://schemas.microsoft.com/office/drawing/2014/main" id="{0A15C832-1CD0-D0E9-AA37-0FDDC9E88173}"/>
              </a:ext>
            </a:extLst>
          </p:cNvPr>
          <p:cNvPicPr>
            <a:picLocks noChangeAspect="1"/>
          </p:cNvPicPr>
          <p:nvPr/>
        </p:nvPicPr>
        <p:blipFill>
          <a:blip r:embed="rId2"/>
          <a:stretch>
            <a:fillRect/>
          </a:stretch>
        </p:blipFill>
        <p:spPr>
          <a:xfrm>
            <a:off x="5358582" y="1649050"/>
            <a:ext cx="2863769" cy="1912998"/>
          </a:xfrm>
          <a:prstGeom prst="rect">
            <a:avLst/>
          </a:prstGeom>
        </p:spPr>
      </p:pic>
      <p:pic>
        <p:nvPicPr>
          <p:cNvPr id="10" name="Picture 9" descr="A picture containing factory, person, cooking, fresh&#10;&#10;Description automatically generated">
            <a:extLst>
              <a:ext uri="{FF2B5EF4-FFF2-40B4-BE49-F238E27FC236}">
                <a16:creationId xmlns:a16="http://schemas.microsoft.com/office/drawing/2014/main" id="{DC2D73E8-E73A-4254-1432-D407E31776D3}"/>
              </a:ext>
            </a:extLst>
          </p:cNvPr>
          <p:cNvPicPr>
            <a:picLocks noChangeAspect="1"/>
          </p:cNvPicPr>
          <p:nvPr/>
        </p:nvPicPr>
        <p:blipFill>
          <a:blip r:embed="rId3"/>
          <a:stretch>
            <a:fillRect/>
          </a:stretch>
        </p:blipFill>
        <p:spPr>
          <a:xfrm>
            <a:off x="5358581" y="3937002"/>
            <a:ext cx="2863769" cy="1912998"/>
          </a:xfrm>
          <a:prstGeom prst="rect">
            <a:avLst/>
          </a:prstGeom>
        </p:spPr>
      </p:pic>
    </p:spTree>
    <p:extLst>
      <p:ext uri="{BB962C8B-B14F-4D97-AF65-F5344CB8AC3E}">
        <p14:creationId xmlns:p14="http://schemas.microsoft.com/office/powerpoint/2010/main" val="6925072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7912F-B7DF-5FED-A881-E103BC0D08BE}"/>
              </a:ext>
            </a:extLst>
          </p:cNvPr>
          <p:cNvSpPr>
            <a:spLocks noGrp="1"/>
          </p:cNvSpPr>
          <p:nvPr>
            <p:ph type="title"/>
          </p:nvPr>
        </p:nvSpPr>
        <p:spPr/>
        <p:txBody>
          <a:bodyPr/>
          <a:lstStyle/>
          <a:p>
            <a:r>
              <a:rPr lang="en-GB" dirty="0">
                <a:ea typeface="ＭＳ Ｐゴシック"/>
              </a:rPr>
              <a:t>Casting patterns</a:t>
            </a:r>
            <a:endParaRPr lang="en-GB" dirty="0"/>
          </a:p>
        </p:txBody>
      </p:sp>
      <p:sp>
        <p:nvSpPr>
          <p:cNvPr id="3" name="Content Placeholder 2">
            <a:extLst>
              <a:ext uri="{FF2B5EF4-FFF2-40B4-BE49-F238E27FC236}">
                <a16:creationId xmlns:a16="http://schemas.microsoft.com/office/drawing/2014/main" id="{14D4620E-607F-A08E-23C4-6E3867B7F62E}"/>
              </a:ext>
            </a:extLst>
          </p:cNvPr>
          <p:cNvSpPr>
            <a:spLocks noGrp="1"/>
          </p:cNvSpPr>
          <p:nvPr>
            <p:ph sz="quarter" idx="10"/>
          </p:nvPr>
        </p:nvSpPr>
        <p:spPr>
          <a:xfrm>
            <a:off x="457200" y="1596082"/>
            <a:ext cx="7985556" cy="2843691"/>
          </a:xfrm>
        </p:spPr>
        <p:txBody>
          <a:bodyPr/>
          <a:lstStyle/>
          <a:p>
            <a:r>
              <a:rPr lang="en-GB" dirty="0">
                <a:ea typeface="+mn-lt"/>
                <a:cs typeface="+mn-lt"/>
              </a:rPr>
              <a:t>Cast objects are highly dependent on </a:t>
            </a:r>
            <a:r>
              <a:rPr lang="en-GB" b="1" dirty="0">
                <a:ea typeface="+mn-lt"/>
                <a:cs typeface="+mn-lt"/>
              </a:rPr>
              <a:t>pattern</a:t>
            </a:r>
            <a:r>
              <a:rPr lang="en-GB" dirty="0">
                <a:ea typeface="+mn-lt"/>
                <a:cs typeface="+mn-lt"/>
              </a:rPr>
              <a:t>. </a:t>
            </a:r>
          </a:p>
          <a:p>
            <a:r>
              <a:rPr lang="en-US" i="0" dirty="0">
                <a:solidFill>
                  <a:srgbClr val="202122"/>
                </a:solidFill>
                <a:effectLst/>
                <a:latin typeface="Arial" panose="020B0604020202020204" pitchFamily="34" charset="0"/>
                <a:ea typeface="+mn-lt"/>
                <a:cs typeface="+mn-lt"/>
              </a:rPr>
              <a:t>A</a:t>
            </a:r>
            <a:r>
              <a:rPr lang="en-US" b="1" i="0" dirty="0">
                <a:solidFill>
                  <a:srgbClr val="202122"/>
                </a:solidFill>
                <a:effectLst/>
                <a:latin typeface="Arial" panose="020B0604020202020204" pitchFamily="34" charset="0"/>
                <a:ea typeface="+mn-lt"/>
                <a:cs typeface="+mn-lt"/>
              </a:rPr>
              <a:t> </a:t>
            </a:r>
            <a:r>
              <a:rPr lang="en-US" b="1" i="0" dirty="0">
                <a:solidFill>
                  <a:srgbClr val="202122"/>
                </a:solidFill>
                <a:effectLst/>
                <a:latin typeface="Arial" panose="020B0604020202020204" pitchFamily="34" charset="0"/>
              </a:rPr>
              <a:t>pattern</a:t>
            </a:r>
            <a:r>
              <a:rPr lang="en-US" b="0" i="0" dirty="0">
                <a:solidFill>
                  <a:srgbClr val="202122"/>
                </a:solidFill>
                <a:effectLst/>
                <a:latin typeface="Arial" panose="020B0604020202020204" pitchFamily="34" charset="0"/>
              </a:rPr>
              <a:t> is a replica of the object to be cast, made from wood, metal, plastic or another material, which is used to prepare the cavity into which molten material will be poured during the casting process. </a:t>
            </a:r>
            <a:endParaRPr lang="en-US" dirty="0">
              <a:ea typeface="+mn-lt"/>
              <a:cs typeface="+mn-lt"/>
            </a:endParaRPr>
          </a:p>
          <a:p>
            <a:r>
              <a:rPr lang="en-GB" dirty="0">
                <a:ea typeface="+mn-lt"/>
                <a:cs typeface="+mn-lt"/>
              </a:rPr>
              <a:t>Types of pattern include single piece, loose piece, match plate, split, skeleton, multi-piece, sweep and follow board.</a:t>
            </a:r>
            <a:endParaRPr lang="en-US" dirty="0"/>
          </a:p>
        </p:txBody>
      </p:sp>
    </p:spTree>
    <p:extLst>
      <p:ext uri="{BB962C8B-B14F-4D97-AF65-F5344CB8AC3E}">
        <p14:creationId xmlns:p14="http://schemas.microsoft.com/office/powerpoint/2010/main" val="17911482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D7A31-798A-4E0E-6C50-C783D7B61065}"/>
              </a:ext>
            </a:extLst>
          </p:cNvPr>
          <p:cNvSpPr>
            <a:spLocks noGrp="1"/>
          </p:cNvSpPr>
          <p:nvPr>
            <p:ph type="title"/>
          </p:nvPr>
        </p:nvSpPr>
        <p:spPr>
          <a:xfrm>
            <a:off x="428445" y="1008000"/>
            <a:ext cx="8229600" cy="382588"/>
          </a:xfrm>
        </p:spPr>
        <p:txBody>
          <a:bodyPr/>
          <a:lstStyle/>
          <a:p>
            <a:r>
              <a:rPr lang="en-US" dirty="0">
                <a:ea typeface="ＭＳ Ｐゴシック"/>
                <a:cs typeface="Arial"/>
              </a:rPr>
              <a:t>Additive manufacturing</a:t>
            </a:r>
            <a:endParaRPr lang="en-US" dirty="0"/>
          </a:p>
        </p:txBody>
      </p:sp>
      <p:sp>
        <p:nvSpPr>
          <p:cNvPr id="3" name="Content Placeholder 2">
            <a:extLst>
              <a:ext uri="{FF2B5EF4-FFF2-40B4-BE49-F238E27FC236}">
                <a16:creationId xmlns:a16="http://schemas.microsoft.com/office/drawing/2014/main" id="{D9D4185E-4E71-9976-872E-E00E74FD18DF}"/>
              </a:ext>
            </a:extLst>
          </p:cNvPr>
          <p:cNvSpPr>
            <a:spLocks noGrp="1"/>
          </p:cNvSpPr>
          <p:nvPr>
            <p:ph sz="quarter" idx="10"/>
          </p:nvPr>
        </p:nvSpPr>
        <p:spPr>
          <a:xfrm>
            <a:off x="518178" y="1553128"/>
            <a:ext cx="8287110" cy="1425135"/>
          </a:xfrm>
        </p:spPr>
        <p:txBody>
          <a:bodyPr/>
          <a:lstStyle/>
          <a:p>
            <a:r>
              <a:rPr lang="en-GB" b="1" dirty="0">
                <a:ea typeface="+mn-lt"/>
                <a:cs typeface="+mn-lt"/>
              </a:rPr>
              <a:t>Additive manufacturing</a:t>
            </a:r>
            <a:r>
              <a:rPr lang="en-GB" dirty="0">
                <a:ea typeface="+mn-lt"/>
                <a:cs typeface="+mn-lt"/>
              </a:rPr>
              <a:t> is a form of industrial 3D printing. It </a:t>
            </a:r>
            <a:r>
              <a:rPr lang="en-US" b="0" i="0" dirty="0">
                <a:effectLst/>
              </a:rPr>
              <a:t>uses a computer-controlled process to generate 3D objects by adding materials layer by layer.</a:t>
            </a:r>
            <a:endParaRPr lang="en-GB" dirty="0">
              <a:ea typeface="+mn-lt"/>
              <a:cs typeface="+mn-lt"/>
            </a:endParaRPr>
          </a:p>
          <a:p>
            <a:r>
              <a:rPr lang="en-GB" dirty="0">
                <a:ea typeface="+mn-lt"/>
                <a:cs typeface="+mn-lt"/>
              </a:rPr>
              <a:t>Multiple materials can be used during this process, which makes it easy to create new products with minimal waste and lower material costs.</a:t>
            </a:r>
          </a:p>
        </p:txBody>
      </p:sp>
      <p:sp>
        <p:nvSpPr>
          <p:cNvPr id="8" name="TextBox 7">
            <a:extLst>
              <a:ext uri="{FF2B5EF4-FFF2-40B4-BE49-F238E27FC236}">
                <a16:creationId xmlns:a16="http://schemas.microsoft.com/office/drawing/2014/main" id="{A0526C4E-A07E-773F-E719-C9E1DFC18023}"/>
              </a:ext>
            </a:extLst>
          </p:cNvPr>
          <p:cNvSpPr txBox="1"/>
          <p:nvPr/>
        </p:nvSpPr>
        <p:spPr>
          <a:xfrm>
            <a:off x="120950" y="5009251"/>
            <a:ext cx="8451011"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GB" dirty="0">
              <a:latin typeface="Arial"/>
              <a:ea typeface="ＭＳ Ｐゴシック"/>
              <a:cs typeface="Arial"/>
            </a:endParaRPr>
          </a:p>
        </p:txBody>
      </p:sp>
      <p:pic>
        <p:nvPicPr>
          <p:cNvPr id="6" name="Picture 5" descr="A picture containing indoor&#10;&#10;Description automatically generated">
            <a:extLst>
              <a:ext uri="{FF2B5EF4-FFF2-40B4-BE49-F238E27FC236}">
                <a16:creationId xmlns:a16="http://schemas.microsoft.com/office/drawing/2014/main" id="{14CEF146-0866-64A9-72E9-4B2DBACAC490}"/>
              </a:ext>
            </a:extLst>
          </p:cNvPr>
          <p:cNvPicPr>
            <a:picLocks noChangeAspect="1"/>
          </p:cNvPicPr>
          <p:nvPr/>
        </p:nvPicPr>
        <p:blipFill>
          <a:blip r:embed="rId3"/>
          <a:stretch>
            <a:fillRect/>
          </a:stretch>
        </p:blipFill>
        <p:spPr>
          <a:xfrm>
            <a:off x="3081781" y="3655259"/>
            <a:ext cx="2980438" cy="1990933"/>
          </a:xfrm>
          <a:prstGeom prst="rect">
            <a:avLst/>
          </a:prstGeom>
        </p:spPr>
      </p:pic>
    </p:spTree>
    <p:extLst>
      <p:ext uri="{BB962C8B-B14F-4D97-AF65-F5344CB8AC3E}">
        <p14:creationId xmlns:p14="http://schemas.microsoft.com/office/powerpoint/2010/main" val="3047829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E7D02-DA6F-38F5-E47B-1D77DF33C667}"/>
              </a:ext>
            </a:extLst>
          </p:cNvPr>
          <p:cNvSpPr>
            <a:spLocks noGrp="1"/>
          </p:cNvSpPr>
          <p:nvPr>
            <p:ph type="title"/>
          </p:nvPr>
        </p:nvSpPr>
        <p:spPr/>
        <p:txBody>
          <a:bodyPr/>
          <a:lstStyle/>
          <a:p>
            <a:r>
              <a:rPr lang="en-GB" dirty="0">
                <a:ea typeface="+mn-lt"/>
                <a:cs typeface="+mn-lt"/>
              </a:rPr>
              <a:t>Types of additive manufacturing</a:t>
            </a:r>
            <a:endParaRPr lang="en-GB" dirty="0"/>
          </a:p>
        </p:txBody>
      </p:sp>
      <p:sp>
        <p:nvSpPr>
          <p:cNvPr id="3" name="Content Placeholder 2">
            <a:extLst>
              <a:ext uri="{FF2B5EF4-FFF2-40B4-BE49-F238E27FC236}">
                <a16:creationId xmlns:a16="http://schemas.microsoft.com/office/drawing/2014/main" id="{5B66906A-8D22-5705-C0B3-902A1B671424}"/>
              </a:ext>
            </a:extLst>
          </p:cNvPr>
          <p:cNvSpPr>
            <a:spLocks noGrp="1"/>
          </p:cNvSpPr>
          <p:nvPr>
            <p:ph sz="quarter" idx="10"/>
          </p:nvPr>
        </p:nvSpPr>
        <p:spPr>
          <a:xfrm>
            <a:off x="457200" y="1602000"/>
            <a:ext cx="8229600" cy="4248000"/>
          </a:xfrm>
        </p:spPr>
        <p:txBody>
          <a:bodyPr/>
          <a:lstStyle/>
          <a:p>
            <a:r>
              <a:rPr lang="en-GB" b="1" dirty="0">
                <a:latin typeface="Arial"/>
                <a:ea typeface="ＭＳ Ｐゴシック"/>
              </a:rPr>
              <a:t>1. Powder bed fusion</a:t>
            </a:r>
            <a:r>
              <a:rPr lang="en-GB" dirty="0">
                <a:latin typeface="Arial"/>
                <a:ea typeface="ＭＳ Ｐゴシック"/>
              </a:rPr>
              <a:t>:</a:t>
            </a:r>
            <a:r>
              <a:rPr lang="en-GB" b="1" dirty="0">
                <a:latin typeface="Arial"/>
                <a:ea typeface="ＭＳ Ｐゴシック"/>
                <a:cs typeface="Arial"/>
              </a:rPr>
              <a:t> </a:t>
            </a:r>
            <a:r>
              <a:rPr lang="en-GB" dirty="0">
                <a:latin typeface="Arial"/>
                <a:ea typeface="ＭＳ Ｐゴシック"/>
                <a:cs typeface="Arial"/>
              </a:rPr>
              <a:t>uses either a laser or electron beam to melt and fuse powder together to form products.</a:t>
            </a:r>
            <a:endParaRPr lang="en-GB" dirty="0"/>
          </a:p>
          <a:p>
            <a:r>
              <a:rPr lang="en-GB" b="1" dirty="0">
                <a:latin typeface="Arial"/>
                <a:ea typeface="ＭＳ Ｐゴシック"/>
              </a:rPr>
              <a:t>2. Vat photopolymerisation</a:t>
            </a:r>
            <a:r>
              <a:rPr lang="en-GB" dirty="0">
                <a:latin typeface="Arial"/>
                <a:ea typeface="ＭＳ Ｐゴシック"/>
              </a:rPr>
              <a:t>:</a:t>
            </a:r>
            <a:r>
              <a:rPr lang="en-GB" dirty="0">
                <a:ea typeface="ＭＳ Ｐゴシック"/>
                <a:cs typeface="Arial"/>
              </a:rPr>
              <a:t> uses liquid photopolymer resin applied layer by layer and hardened using UV light to create the final part or object.</a:t>
            </a:r>
            <a:endParaRPr lang="en-GB" dirty="0">
              <a:latin typeface="Arial"/>
              <a:ea typeface="ＭＳ Ｐゴシック"/>
            </a:endParaRPr>
          </a:p>
          <a:p>
            <a:r>
              <a:rPr lang="en-GB" b="1" dirty="0">
                <a:latin typeface="Arial"/>
                <a:ea typeface="ＭＳ Ｐゴシック"/>
              </a:rPr>
              <a:t>3. Sheet lamination</a:t>
            </a:r>
            <a:r>
              <a:rPr lang="en-GB" dirty="0">
                <a:latin typeface="Arial"/>
                <a:ea typeface="ＭＳ Ｐゴシック"/>
              </a:rPr>
              <a:t>: </a:t>
            </a:r>
            <a:r>
              <a:rPr lang="en-GB" dirty="0">
                <a:latin typeface="Arial"/>
                <a:ea typeface="ＭＳ Ｐゴシック"/>
                <a:cs typeface="Arial"/>
              </a:rPr>
              <a:t>binds sheets of material to form a part.</a:t>
            </a:r>
          </a:p>
          <a:p>
            <a:r>
              <a:rPr lang="en-GB" b="1" dirty="0">
                <a:ea typeface="ＭＳ Ｐゴシック"/>
                <a:cs typeface="Arial"/>
              </a:rPr>
              <a:t>4. Directed energy deposition (DED)</a:t>
            </a:r>
            <a:r>
              <a:rPr lang="en-GB" dirty="0">
                <a:ea typeface="ＭＳ Ｐゴシック"/>
                <a:cs typeface="Arial"/>
              </a:rPr>
              <a:t>: powder or metal wire is used with an energy source to add material or fuse a material onto an existing part or to create a new one.</a:t>
            </a:r>
            <a:endParaRPr lang="en-US" dirty="0">
              <a:ea typeface="ＭＳ Ｐゴシック"/>
            </a:endParaRPr>
          </a:p>
          <a:p>
            <a:pPr marL="457200" indent="-457200">
              <a:buFont typeface="+mj-lt"/>
              <a:buAutoNum type="arabicPeriod"/>
            </a:pPr>
            <a:endParaRPr lang="en-US" b="1" dirty="0">
              <a:latin typeface="Arial"/>
              <a:ea typeface="ＭＳ Ｐゴシック"/>
            </a:endParaRPr>
          </a:p>
        </p:txBody>
      </p:sp>
    </p:spTree>
    <p:extLst>
      <p:ext uri="{BB962C8B-B14F-4D97-AF65-F5344CB8AC3E}">
        <p14:creationId xmlns:p14="http://schemas.microsoft.com/office/powerpoint/2010/main" val="4082910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62115" y="994415"/>
            <a:ext cx="8109665" cy="618075"/>
          </a:xfrm>
        </p:spPr>
        <p:txBody>
          <a:bodyPr/>
          <a:lstStyle/>
          <a:p>
            <a:r>
              <a:rPr lang="en-GB" sz="2400" b="1" dirty="0">
                <a:solidFill>
                  <a:srgbClr val="0077E3"/>
                </a:solidFill>
                <a:ea typeface="+mn-lt"/>
                <a:cs typeface="+mn-lt"/>
              </a:rPr>
              <a:t>Types of additive manufacturing</a:t>
            </a:r>
            <a:endParaRPr lang="en-US" sz="2400" b="1" dirty="0">
              <a:solidFill>
                <a:srgbClr val="0077E3"/>
              </a:solidFill>
              <a:ea typeface="ＭＳ Ｐゴシック"/>
            </a:endParaRPr>
          </a:p>
        </p:txBody>
      </p:sp>
      <p:sp>
        <p:nvSpPr>
          <p:cNvPr id="7" name="TextBox 6">
            <a:extLst>
              <a:ext uri="{FF2B5EF4-FFF2-40B4-BE49-F238E27FC236}">
                <a16:creationId xmlns:a16="http://schemas.microsoft.com/office/drawing/2014/main" id="{E81C8E71-2AD5-289B-38A5-43B0EE80B501}"/>
              </a:ext>
            </a:extLst>
          </p:cNvPr>
          <p:cNvSpPr txBox="1"/>
          <p:nvPr/>
        </p:nvSpPr>
        <p:spPr>
          <a:xfrm>
            <a:off x="399272" y="1452187"/>
            <a:ext cx="8235350" cy="53245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dirty="0">
                <a:latin typeface="Arial"/>
                <a:ea typeface="ＭＳ Ｐゴシック"/>
                <a:cs typeface="Arial"/>
              </a:rPr>
              <a:t>5. Binder jetting</a:t>
            </a:r>
            <a:r>
              <a:rPr lang="en-GB" dirty="0">
                <a:latin typeface="Arial"/>
                <a:ea typeface="ＭＳ Ｐゴシック"/>
                <a:cs typeface="Arial"/>
              </a:rPr>
              <a:t>:</a:t>
            </a:r>
            <a:r>
              <a:rPr lang="en-GB" b="1" dirty="0">
                <a:latin typeface="Arial"/>
                <a:ea typeface="ＭＳ Ｐゴシック"/>
                <a:cs typeface="Arial"/>
              </a:rPr>
              <a:t> </a:t>
            </a:r>
            <a:r>
              <a:rPr lang="en-GB" dirty="0">
                <a:latin typeface="Arial"/>
                <a:ea typeface="ＭＳ Ｐゴシック"/>
                <a:cs typeface="Arial"/>
              </a:rPr>
              <a:t>uses an inkjet print head to print a binder onto powder which binds the metal particles together into a ‘green state’. The parts are removed from the powder bed for </a:t>
            </a:r>
            <a:r>
              <a:rPr lang="en-GB" b="1" dirty="0">
                <a:latin typeface="Arial"/>
                <a:ea typeface="ＭＳ Ｐゴシック"/>
                <a:cs typeface="Arial"/>
              </a:rPr>
              <a:t>de-binding</a:t>
            </a:r>
            <a:r>
              <a:rPr lang="en-GB" dirty="0">
                <a:latin typeface="Arial"/>
                <a:ea typeface="ＭＳ Ｐゴシック"/>
                <a:cs typeface="Arial"/>
              </a:rPr>
              <a:t> and </a:t>
            </a:r>
            <a:r>
              <a:rPr lang="en-GB" b="1" dirty="0">
                <a:latin typeface="Arial"/>
                <a:ea typeface="ＭＳ Ｐゴシック"/>
                <a:cs typeface="Arial"/>
              </a:rPr>
              <a:t>sintering</a:t>
            </a:r>
            <a:r>
              <a:rPr lang="en-GB" dirty="0">
                <a:latin typeface="Arial"/>
                <a:ea typeface="ＭＳ Ｐゴシック"/>
                <a:cs typeface="Arial"/>
              </a:rPr>
              <a:t> (in an oven) to make them dense and hard. Sintering is the </a:t>
            </a:r>
            <a:r>
              <a:rPr lang="en-US" b="0" i="0" dirty="0">
                <a:solidFill>
                  <a:srgbClr val="202122"/>
                </a:solidFill>
                <a:effectLst/>
                <a:latin typeface="Arial" panose="020B0604020202020204" pitchFamily="34" charset="0"/>
              </a:rPr>
              <a:t>process of compacting and forming material by heat or pressure. </a:t>
            </a:r>
            <a:r>
              <a:rPr lang="en-GB" dirty="0">
                <a:latin typeface="Arial"/>
                <a:ea typeface="ＭＳ Ｐゴシック"/>
                <a:cs typeface="Arial"/>
              </a:rPr>
              <a:t>Parts typically shrink by 20–25% during sintering.</a:t>
            </a:r>
          </a:p>
          <a:p>
            <a:endParaRPr lang="en-GB" dirty="0">
              <a:latin typeface="Arial"/>
              <a:ea typeface="ＭＳ Ｐゴシック"/>
              <a:cs typeface="Arial"/>
            </a:endParaRPr>
          </a:p>
          <a:p>
            <a:r>
              <a:rPr lang="en-GB" b="1" dirty="0">
                <a:latin typeface="Arial"/>
                <a:ea typeface="ＭＳ Ｐゴシック"/>
              </a:rPr>
              <a:t>6. Material jetting</a:t>
            </a:r>
            <a:r>
              <a:rPr lang="en-GB" dirty="0">
                <a:latin typeface="Arial"/>
                <a:ea typeface="ＭＳ Ｐゴシック"/>
              </a:rPr>
              <a:t>:</a:t>
            </a:r>
            <a:r>
              <a:rPr lang="en-GB" dirty="0">
                <a:latin typeface="Arial"/>
                <a:ea typeface="ＭＳ Ｐゴシック"/>
                <a:cs typeface="Arial"/>
              </a:rPr>
              <a:t> new materials are available that have metal filler inside plastic rods that are extruded. The parts then go through the de-binding and sintering steps.</a:t>
            </a:r>
          </a:p>
          <a:p>
            <a:endParaRPr lang="en-GB" dirty="0">
              <a:latin typeface="Arial"/>
              <a:ea typeface="ＭＳ Ｐゴシック"/>
              <a:cs typeface="Arial"/>
            </a:endParaRPr>
          </a:p>
          <a:p>
            <a:r>
              <a:rPr lang="en-GB" b="1" dirty="0">
                <a:latin typeface="Arial"/>
                <a:ea typeface="ＭＳ Ｐゴシック"/>
                <a:cs typeface="Arial"/>
              </a:rPr>
              <a:t>7. Material extrusion</a:t>
            </a:r>
            <a:r>
              <a:rPr lang="en-GB" dirty="0">
                <a:latin typeface="Arial"/>
                <a:ea typeface="ＭＳ Ｐゴシック"/>
                <a:cs typeface="Arial"/>
              </a:rPr>
              <a:t>:</a:t>
            </a:r>
            <a:r>
              <a:rPr lang="en-GB" b="1" dirty="0">
                <a:latin typeface="Arial"/>
                <a:ea typeface="ＭＳ Ｐゴシック"/>
                <a:cs typeface="Arial"/>
              </a:rPr>
              <a:t> </a:t>
            </a:r>
            <a:r>
              <a:rPr lang="en-GB" dirty="0">
                <a:latin typeface="Arial"/>
                <a:ea typeface="ＭＳ Ｐゴシック"/>
                <a:cs typeface="Arial"/>
              </a:rPr>
              <a:t>a filament or thermoplastic material is used to create parts. The filament (or thermoplastic) is heated and then continuously layered through a nozzle to create the final component.</a:t>
            </a:r>
            <a:endParaRPr lang="en-GB" dirty="0"/>
          </a:p>
          <a:p>
            <a:endParaRPr lang="en-GB" dirty="0"/>
          </a:p>
          <a:p>
            <a:endParaRPr lang="en-GB" dirty="0">
              <a:latin typeface="Arial"/>
              <a:ea typeface="ＭＳ Ｐゴシック"/>
            </a:endParaRPr>
          </a:p>
          <a:p>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CDA7-F05A-1476-12E2-BD5CA568FADF}"/>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73672EAE-090C-E8D4-9825-40E1CD9278CE}"/>
              </a:ext>
            </a:extLst>
          </p:cNvPr>
          <p:cNvSpPr>
            <a:spLocks noGrp="1"/>
          </p:cNvSpPr>
          <p:nvPr>
            <p:ph sz="quarter" idx="10"/>
          </p:nvPr>
        </p:nvSpPr>
        <p:spPr>
          <a:xfrm>
            <a:off x="457200" y="1512000"/>
            <a:ext cx="4301613" cy="4248000"/>
          </a:xfrm>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explain what constitutes a manufacturing process</a:t>
            </a:r>
          </a:p>
          <a:p>
            <a:pPr marL="216000" indent="-216000">
              <a:spcBef>
                <a:spcPts val="500"/>
              </a:spcBef>
              <a:spcAft>
                <a:spcPts val="500"/>
              </a:spcAft>
              <a:buClr>
                <a:srgbClr val="0077E3"/>
              </a:buClr>
              <a:buFont typeface="Arial" panose="020B0604020202020204" pitchFamily="34" charset="0"/>
              <a:buChar char="•"/>
            </a:pPr>
            <a:r>
              <a:rPr lang="en-US" dirty="0"/>
              <a:t>describe the key types of manufacturing process.</a:t>
            </a:r>
          </a:p>
          <a:p>
            <a:endParaRPr lang="en-GB" dirty="0"/>
          </a:p>
        </p:txBody>
      </p:sp>
      <p:pic>
        <p:nvPicPr>
          <p:cNvPr id="5" name="Picture 4" descr="A picture containing engine&#10;&#10;Description automatically generated">
            <a:extLst>
              <a:ext uri="{FF2B5EF4-FFF2-40B4-BE49-F238E27FC236}">
                <a16:creationId xmlns:a16="http://schemas.microsoft.com/office/drawing/2014/main" id="{A0799E79-4336-1951-3158-3BF7DE12EF44}"/>
              </a:ext>
            </a:extLst>
          </p:cNvPr>
          <p:cNvPicPr>
            <a:picLocks noChangeAspect="1"/>
          </p:cNvPicPr>
          <p:nvPr/>
        </p:nvPicPr>
        <p:blipFill>
          <a:blip r:embed="rId3"/>
          <a:stretch>
            <a:fillRect/>
          </a:stretch>
        </p:blipFill>
        <p:spPr>
          <a:xfrm>
            <a:off x="5108148" y="1676690"/>
            <a:ext cx="3578652" cy="2118562"/>
          </a:xfrm>
          <a:prstGeom prst="rect">
            <a:avLst/>
          </a:prstGeom>
        </p:spPr>
      </p:pic>
    </p:spTree>
    <p:extLst>
      <p:ext uri="{BB962C8B-B14F-4D97-AF65-F5344CB8AC3E}">
        <p14:creationId xmlns:p14="http://schemas.microsoft.com/office/powerpoint/2010/main" val="5531951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DD1B6-B628-DF2D-1F8C-EE2A085D3883}"/>
              </a:ext>
            </a:extLst>
          </p:cNvPr>
          <p:cNvSpPr>
            <a:spLocks noGrp="1"/>
          </p:cNvSpPr>
          <p:nvPr>
            <p:ph type="title"/>
          </p:nvPr>
        </p:nvSpPr>
        <p:spPr/>
        <p:txBody>
          <a:bodyPr/>
          <a:lstStyle/>
          <a:p>
            <a:r>
              <a:rPr lang="en-US" dirty="0"/>
              <a:t>Additive manufacturing examples and applications</a:t>
            </a:r>
            <a:endParaRPr lang="en-GB" dirty="0"/>
          </a:p>
        </p:txBody>
      </p:sp>
      <p:sp>
        <p:nvSpPr>
          <p:cNvPr id="8" name="TextBox 7">
            <a:extLst>
              <a:ext uri="{FF2B5EF4-FFF2-40B4-BE49-F238E27FC236}">
                <a16:creationId xmlns:a16="http://schemas.microsoft.com/office/drawing/2014/main" id="{A776215F-C167-0F72-C0A5-1CC2224FDE17}"/>
              </a:ext>
            </a:extLst>
          </p:cNvPr>
          <p:cNvSpPr txBox="1"/>
          <p:nvPr/>
        </p:nvSpPr>
        <p:spPr>
          <a:xfrm>
            <a:off x="405535" y="4223181"/>
            <a:ext cx="3765755" cy="338554"/>
          </a:xfrm>
          <a:prstGeom prst="rect">
            <a:avLst/>
          </a:prstGeom>
          <a:noFill/>
        </p:spPr>
        <p:txBody>
          <a:bodyPr wrap="square" rtlCol="0">
            <a:spAutoFit/>
          </a:bodyPr>
          <a:lstStyle/>
          <a:p>
            <a:r>
              <a:rPr lang="en-US" sz="1600" dirty="0"/>
              <a:t>DED process used to create parts.</a:t>
            </a:r>
            <a:endParaRPr lang="en-GB" sz="1600" dirty="0"/>
          </a:p>
        </p:txBody>
      </p:sp>
      <p:sp>
        <p:nvSpPr>
          <p:cNvPr id="9" name="TextBox 8">
            <a:extLst>
              <a:ext uri="{FF2B5EF4-FFF2-40B4-BE49-F238E27FC236}">
                <a16:creationId xmlns:a16="http://schemas.microsoft.com/office/drawing/2014/main" id="{B536272D-8270-1DB6-1CA3-35EEDB89CAE7}"/>
              </a:ext>
            </a:extLst>
          </p:cNvPr>
          <p:cNvSpPr txBox="1"/>
          <p:nvPr/>
        </p:nvSpPr>
        <p:spPr>
          <a:xfrm>
            <a:off x="4914312" y="4234877"/>
            <a:ext cx="3765755" cy="584775"/>
          </a:xfrm>
          <a:prstGeom prst="rect">
            <a:avLst/>
          </a:prstGeom>
          <a:noFill/>
        </p:spPr>
        <p:txBody>
          <a:bodyPr wrap="square" rtlCol="0">
            <a:spAutoFit/>
          </a:bodyPr>
          <a:lstStyle/>
          <a:p>
            <a:r>
              <a:rPr lang="en-US" sz="1600" dirty="0"/>
              <a:t>Filament loaded into a device for material extrusion process. </a:t>
            </a:r>
            <a:endParaRPr lang="en-GB" sz="1600" dirty="0"/>
          </a:p>
        </p:txBody>
      </p:sp>
      <p:pic>
        <p:nvPicPr>
          <p:cNvPr id="10" name="Content Placeholder 9" descr="A picture containing indoor, wall&#10;&#10;Description automatically generated">
            <a:extLst>
              <a:ext uri="{FF2B5EF4-FFF2-40B4-BE49-F238E27FC236}">
                <a16:creationId xmlns:a16="http://schemas.microsoft.com/office/drawing/2014/main" id="{44391D2F-C298-77CF-ED5A-33DEDCD5AD77}"/>
              </a:ext>
            </a:extLst>
          </p:cNvPr>
          <p:cNvPicPr>
            <a:picLocks noGrp="1" noChangeAspect="1"/>
          </p:cNvPicPr>
          <p:nvPr>
            <p:ph sz="quarter" idx="10"/>
          </p:nvPr>
        </p:nvPicPr>
        <p:blipFill>
          <a:blip r:embed="rId2"/>
          <a:stretch>
            <a:fillRect/>
          </a:stretch>
        </p:blipFill>
        <p:spPr>
          <a:xfrm>
            <a:off x="462116" y="1700981"/>
            <a:ext cx="3709174" cy="2477729"/>
          </a:xfrm>
        </p:spPr>
      </p:pic>
      <p:pic>
        <p:nvPicPr>
          <p:cNvPr id="12" name="Picture 11" descr="A picture containing person, indoor, electronics&#10;&#10;Description automatically generated">
            <a:extLst>
              <a:ext uri="{FF2B5EF4-FFF2-40B4-BE49-F238E27FC236}">
                <a16:creationId xmlns:a16="http://schemas.microsoft.com/office/drawing/2014/main" id="{A1796A8E-AF53-0612-B1CB-8843CFE39385}"/>
              </a:ext>
            </a:extLst>
          </p:cNvPr>
          <p:cNvPicPr>
            <a:picLocks noChangeAspect="1"/>
          </p:cNvPicPr>
          <p:nvPr/>
        </p:nvPicPr>
        <p:blipFill>
          <a:blip r:embed="rId3"/>
          <a:stretch>
            <a:fillRect/>
          </a:stretch>
        </p:blipFill>
        <p:spPr>
          <a:xfrm>
            <a:off x="4970893" y="1700981"/>
            <a:ext cx="3709174" cy="2477729"/>
          </a:xfrm>
          <a:prstGeom prst="rect">
            <a:avLst/>
          </a:prstGeom>
        </p:spPr>
      </p:pic>
    </p:spTree>
    <p:extLst>
      <p:ext uri="{BB962C8B-B14F-4D97-AF65-F5344CB8AC3E}">
        <p14:creationId xmlns:p14="http://schemas.microsoft.com/office/powerpoint/2010/main" val="504277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cs typeface="Arial"/>
              </a:rPr>
              <a:t>Joining</a:t>
            </a:r>
            <a:endParaRPr lang="en-US" dirty="0"/>
          </a:p>
        </p:txBody>
      </p:sp>
      <p:sp>
        <p:nvSpPr>
          <p:cNvPr id="3" name="Content Placeholder 2"/>
          <p:cNvSpPr>
            <a:spLocks noGrp="1"/>
          </p:cNvSpPr>
          <p:nvPr>
            <p:ph sz="quarter" idx="10"/>
          </p:nvPr>
        </p:nvSpPr>
        <p:spPr>
          <a:xfrm>
            <a:off x="457200" y="1451294"/>
            <a:ext cx="8229600" cy="2120151"/>
          </a:xfrm>
        </p:spPr>
        <p:txBody>
          <a:bodyPr/>
          <a:lstStyle/>
          <a:p>
            <a:r>
              <a:rPr lang="en-US" b="1" dirty="0">
                <a:ea typeface="+mn-lt"/>
                <a:cs typeface="+mn-lt"/>
              </a:rPr>
              <a:t>Joining</a:t>
            </a:r>
            <a:r>
              <a:rPr lang="en-US" dirty="0">
                <a:ea typeface="+mn-lt"/>
                <a:cs typeface="+mn-lt"/>
              </a:rPr>
              <a:t> comprises many processes used to assemble individual parts into a larger, more complex component or assembly. The individual parts of a component meet at the joints. The joints transmit or distribute forces generated during use from one part to the other parts of the assembly. A joint can be either permanent or temporary. The five joint types that are predominately used in joining are: butt, tee, corner, lap and edge</a:t>
            </a:r>
            <a:r>
              <a:rPr lang="en-US" b="1" dirty="0">
                <a:ea typeface="+mn-lt"/>
                <a:cs typeface="+mn-lt"/>
              </a:rPr>
              <a:t>.</a:t>
            </a:r>
            <a:endParaRPr lang="en-US" dirty="0">
              <a:cs typeface="Arial"/>
            </a:endParaRPr>
          </a:p>
        </p:txBody>
      </p:sp>
      <p:pic>
        <p:nvPicPr>
          <p:cNvPr id="6" name="Picture 5">
            <a:extLst>
              <a:ext uri="{FF2B5EF4-FFF2-40B4-BE49-F238E27FC236}">
                <a16:creationId xmlns:a16="http://schemas.microsoft.com/office/drawing/2014/main" id="{B4B7B075-0B05-80C7-05C0-CF6BDE185A72}"/>
              </a:ext>
            </a:extLst>
          </p:cNvPr>
          <p:cNvPicPr>
            <a:picLocks noChangeAspect="1"/>
          </p:cNvPicPr>
          <p:nvPr/>
        </p:nvPicPr>
        <p:blipFill>
          <a:blip r:embed="rId2"/>
          <a:stretch>
            <a:fillRect/>
          </a:stretch>
        </p:blipFill>
        <p:spPr>
          <a:xfrm>
            <a:off x="914399" y="3429000"/>
            <a:ext cx="7574083" cy="2482263"/>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1A2E5-4C94-2715-5095-B475063EF544}"/>
              </a:ext>
            </a:extLst>
          </p:cNvPr>
          <p:cNvSpPr>
            <a:spLocks noGrp="1"/>
          </p:cNvSpPr>
          <p:nvPr>
            <p:ph type="title"/>
          </p:nvPr>
        </p:nvSpPr>
        <p:spPr/>
        <p:txBody>
          <a:bodyPr/>
          <a:lstStyle/>
          <a:p>
            <a:r>
              <a:rPr lang="en-US" dirty="0"/>
              <a:t>Wasting</a:t>
            </a:r>
            <a:endParaRPr lang="en-GB" dirty="0"/>
          </a:p>
        </p:txBody>
      </p:sp>
      <p:sp>
        <p:nvSpPr>
          <p:cNvPr id="3" name="Content Placeholder 2">
            <a:extLst>
              <a:ext uri="{FF2B5EF4-FFF2-40B4-BE49-F238E27FC236}">
                <a16:creationId xmlns:a16="http://schemas.microsoft.com/office/drawing/2014/main" id="{586F5CB4-CBAA-A95C-7B8D-8957D35436FC}"/>
              </a:ext>
            </a:extLst>
          </p:cNvPr>
          <p:cNvSpPr>
            <a:spLocks noGrp="1"/>
          </p:cNvSpPr>
          <p:nvPr>
            <p:ph sz="quarter" idx="10"/>
          </p:nvPr>
        </p:nvSpPr>
        <p:spPr/>
        <p:txBody>
          <a:bodyPr/>
          <a:lstStyle/>
          <a:p>
            <a:r>
              <a:rPr lang="en-US" dirty="0">
                <a:solidFill>
                  <a:srgbClr val="231F20"/>
                </a:solidFill>
              </a:rPr>
              <a:t>T</a:t>
            </a:r>
            <a:r>
              <a:rPr lang="en-US" b="0" i="0" dirty="0">
                <a:solidFill>
                  <a:srgbClr val="231F20"/>
                </a:solidFill>
                <a:effectLst/>
              </a:rPr>
              <a:t>he process of cutting away material with tools and equipment – </a:t>
            </a:r>
            <a:r>
              <a:rPr lang="en-US" b="1" i="0" dirty="0">
                <a:solidFill>
                  <a:srgbClr val="231F20"/>
                </a:solidFill>
                <a:effectLst/>
              </a:rPr>
              <a:t>wasting</a:t>
            </a:r>
            <a:r>
              <a:rPr lang="en-US" b="0" i="0" dirty="0">
                <a:solidFill>
                  <a:srgbClr val="231F20"/>
                </a:solidFill>
                <a:effectLst/>
              </a:rPr>
              <a:t>, or </a:t>
            </a:r>
            <a:r>
              <a:rPr lang="en-US" b="1" i="0" dirty="0">
                <a:solidFill>
                  <a:srgbClr val="231F20"/>
                </a:solidFill>
                <a:effectLst/>
              </a:rPr>
              <a:t>wastage</a:t>
            </a:r>
            <a:r>
              <a:rPr lang="en-US" b="0" i="0" dirty="0">
                <a:solidFill>
                  <a:srgbClr val="231F20"/>
                </a:solidFill>
                <a:effectLst/>
              </a:rPr>
              <a:t>, produces waste (as the name suggests), but </a:t>
            </a:r>
            <a:r>
              <a:rPr lang="en-US" dirty="0">
                <a:solidFill>
                  <a:srgbClr val="231F20"/>
                </a:solidFill>
              </a:rPr>
              <a:t>g</a:t>
            </a:r>
            <a:r>
              <a:rPr lang="en-US" b="0" i="0" dirty="0">
                <a:solidFill>
                  <a:srgbClr val="231F20"/>
                </a:solidFill>
                <a:effectLst/>
              </a:rPr>
              <a:t>ood design can minimise the amount produced. Cutting processes are achieved using the following tools and methods.</a:t>
            </a:r>
          </a:p>
          <a:p>
            <a:pPr marL="342900" indent="-342900">
              <a:spcBef>
                <a:spcPts val="500"/>
              </a:spcBef>
              <a:spcAft>
                <a:spcPts val="500"/>
              </a:spcAft>
              <a:buClr>
                <a:srgbClr val="0077E3"/>
              </a:buClr>
              <a:buFont typeface="Arial" panose="020B0604020202020204" pitchFamily="34" charset="0"/>
              <a:buChar char="•"/>
            </a:pPr>
            <a:r>
              <a:rPr lang="en-US" b="1" dirty="0">
                <a:solidFill>
                  <a:srgbClr val="231F20"/>
                </a:solidFill>
              </a:rPr>
              <a:t>Guillotining</a:t>
            </a:r>
            <a:r>
              <a:rPr lang="en-US" dirty="0">
                <a:solidFill>
                  <a:srgbClr val="231F20"/>
                </a:solidFill>
              </a:rPr>
              <a:t>:</a:t>
            </a:r>
            <a:r>
              <a:rPr lang="en-US" b="1" dirty="0">
                <a:solidFill>
                  <a:srgbClr val="231F20"/>
                </a:solidFill>
              </a:rPr>
              <a:t> </a:t>
            </a:r>
            <a:r>
              <a:rPr lang="en-US" dirty="0">
                <a:solidFill>
                  <a:srgbClr val="231F20"/>
                </a:solidFill>
              </a:rPr>
              <a:t>uses a sharp blade to chop through sheet material. </a:t>
            </a:r>
          </a:p>
          <a:p>
            <a:pPr marL="342900" indent="-342900">
              <a:spcBef>
                <a:spcPts val="500"/>
              </a:spcBef>
              <a:spcAft>
                <a:spcPts val="500"/>
              </a:spcAft>
              <a:buClr>
                <a:srgbClr val="0077E3"/>
              </a:buClr>
              <a:buFont typeface="Arial" panose="020B0604020202020204" pitchFamily="34" charset="0"/>
              <a:buChar char="•"/>
            </a:pPr>
            <a:r>
              <a:rPr lang="en-US" b="1" dirty="0">
                <a:solidFill>
                  <a:srgbClr val="231F20"/>
                </a:solidFill>
              </a:rPr>
              <a:t>Drilling</a:t>
            </a:r>
            <a:r>
              <a:rPr lang="en-US" dirty="0">
                <a:solidFill>
                  <a:srgbClr val="231F20"/>
                </a:solidFill>
              </a:rPr>
              <a:t>:</a:t>
            </a:r>
            <a:r>
              <a:rPr lang="en-US" b="1" dirty="0">
                <a:solidFill>
                  <a:srgbClr val="231F20"/>
                </a:solidFill>
              </a:rPr>
              <a:t> </a:t>
            </a:r>
            <a:r>
              <a:rPr lang="en-US" dirty="0">
                <a:solidFill>
                  <a:srgbClr val="231F20"/>
                </a:solidFill>
              </a:rPr>
              <a:t>holes can be drilled through a material – a common manufacturing process.</a:t>
            </a:r>
          </a:p>
          <a:p>
            <a:pPr marL="342900" indent="-342900" algn="l">
              <a:spcBef>
                <a:spcPts val="500"/>
              </a:spcBef>
              <a:spcAft>
                <a:spcPts val="500"/>
              </a:spcAft>
              <a:buClr>
                <a:srgbClr val="0077E3"/>
              </a:buClr>
              <a:buFont typeface="Arial" panose="020B0604020202020204" pitchFamily="34" charset="0"/>
              <a:buChar char="•"/>
            </a:pPr>
            <a:r>
              <a:rPr lang="en-US" b="1" i="0" dirty="0">
                <a:solidFill>
                  <a:srgbClr val="231F20"/>
                </a:solidFill>
                <a:effectLst/>
              </a:rPr>
              <a:t>Laser cutting</a:t>
            </a:r>
            <a:r>
              <a:rPr lang="en-US" b="0" i="0" dirty="0">
                <a:solidFill>
                  <a:srgbClr val="231F20"/>
                </a:solidFill>
                <a:effectLst/>
              </a:rPr>
              <a:t>: suitable materials include wood and plastic – intricate shapes can be created.</a:t>
            </a:r>
          </a:p>
          <a:p>
            <a:pPr marL="342900" indent="-342900" algn="l">
              <a:spcBef>
                <a:spcPts val="500"/>
              </a:spcBef>
              <a:spcAft>
                <a:spcPts val="500"/>
              </a:spcAft>
              <a:buClr>
                <a:srgbClr val="0077E3"/>
              </a:buClr>
              <a:buFont typeface="Arial" panose="020B0604020202020204" pitchFamily="34" charset="0"/>
              <a:buChar char="•"/>
            </a:pPr>
            <a:r>
              <a:rPr lang="en-US" b="1" i="0" dirty="0">
                <a:solidFill>
                  <a:srgbClr val="231F20"/>
                </a:solidFill>
                <a:effectLst/>
              </a:rPr>
              <a:t>Computer numerical controlled (CNC) routing</a:t>
            </a:r>
            <a:r>
              <a:rPr lang="en-US" i="0" dirty="0">
                <a:solidFill>
                  <a:srgbClr val="231F20"/>
                </a:solidFill>
                <a:effectLst/>
              </a:rPr>
              <a:t>:</a:t>
            </a:r>
            <a:r>
              <a:rPr lang="en-US" b="0" i="0" dirty="0">
                <a:solidFill>
                  <a:srgbClr val="231F20"/>
                </a:solidFill>
                <a:effectLst/>
              </a:rPr>
              <a:t> for cutting, engraving and drilling. </a:t>
            </a:r>
            <a:r>
              <a:rPr lang="en-US" dirty="0">
                <a:solidFill>
                  <a:srgbClr val="231F20"/>
                </a:solidFill>
              </a:rPr>
              <a:t>T</a:t>
            </a:r>
            <a:r>
              <a:rPr lang="en-US" b="0" i="0" dirty="0">
                <a:solidFill>
                  <a:srgbClr val="231F20"/>
                </a:solidFill>
                <a:effectLst/>
              </a:rPr>
              <a:t>he cutting blade spins and moves along a pre-programmed route quickly and accurately.</a:t>
            </a:r>
          </a:p>
          <a:p>
            <a:endParaRPr lang="en-GB" dirty="0"/>
          </a:p>
        </p:txBody>
      </p:sp>
    </p:spTree>
    <p:extLst>
      <p:ext uri="{BB962C8B-B14F-4D97-AF65-F5344CB8AC3E}">
        <p14:creationId xmlns:p14="http://schemas.microsoft.com/office/powerpoint/2010/main" val="24309019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95B66-B554-BB5B-F28F-45CA8A2C6066}"/>
              </a:ext>
            </a:extLst>
          </p:cNvPr>
          <p:cNvSpPr>
            <a:spLocks noGrp="1"/>
          </p:cNvSpPr>
          <p:nvPr>
            <p:ph type="title"/>
          </p:nvPr>
        </p:nvSpPr>
        <p:spPr/>
        <p:txBody>
          <a:bodyPr/>
          <a:lstStyle/>
          <a:p>
            <a:r>
              <a:rPr lang="en-US" dirty="0"/>
              <a:t>Wasting examples and applications</a:t>
            </a:r>
            <a:endParaRPr lang="en-GB" dirty="0"/>
          </a:p>
        </p:txBody>
      </p:sp>
      <p:sp>
        <p:nvSpPr>
          <p:cNvPr id="6" name="TextBox 5">
            <a:extLst>
              <a:ext uri="{FF2B5EF4-FFF2-40B4-BE49-F238E27FC236}">
                <a16:creationId xmlns:a16="http://schemas.microsoft.com/office/drawing/2014/main" id="{E2464404-FC3D-35C9-2E43-8EA8D38B75A2}"/>
              </a:ext>
            </a:extLst>
          </p:cNvPr>
          <p:cNvSpPr txBox="1"/>
          <p:nvPr/>
        </p:nvSpPr>
        <p:spPr>
          <a:xfrm>
            <a:off x="457200" y="4303331"/>
            <a:ext cx="3146323" cy="830997"/>
          </a:xfrm>
          <a:prstGeom prst="rect">
            <a:avLst/>
          </a:prstGeom>
          <a:noFill/>
        </p:spPr>
        <p:txBody>
          <a:bodyPr wrap="square" rtlCol="0">
            <a:spAutoFit/>
          </a:bodyPr>
          <a:lstStyle/>
          <a:p>
            <a:r>
              <a:rPr lang="en-US" sz="1600" dirty="0"/>
              <a:t>Drilling during car component manufacture using a CNC machine.</a:t>
            </a:r>
            <a:endParaRPr lang="en-GB" sz="1600" dirty="0"/>
          </a:p>
        </p:txBody>
      </p:sp>
      <p:sp>
        <p:nvSpPr>
          <p:cNvPr id="9" name="TextBox 8">
            <a:extLst>
              <a:ext uri="{FF2B5EF4-FFF2-40B4-BE49-F238E27FC236}">
                <a16:creationId xmlns:a16="http://schemas.microsoft.com/office/drawing/2014/main" id="{DA776602-5E43-B14F-D726-0ABF00A8C99B}"/>
              </a:ext>
            </a:extLst>
          </p:cNvPr>
          <p:cNvSpPr txBox="1"/>
          <p:nvPr/>
        </p:nvSpPr>
        <p:spPr>
          <a:xfrm>
            <a:off x="4800177" y="4289409"/>
            <a:ext cx="3175928" cy="584775"/>
          </a:xfrm>
          <a:prstGeom prst="rect">
            <a:avLst/>
          </a:prstGeom>
          <a:noFill/>
        </p:spPr>
        <p:txBody>
          <a:bodyPr wrap="square" rtlCol="0">
            <a:spAutoFit/>
          </a:bodyPr>
          <a:lstStyle/>
          <a:p>
            <a:r>
              <a:rPr lang="en-US" sz="1600" dirty="0"/>
              <a:t>Guillotine used to cut sheet metal to size.</a:t>
            </a:r>
            <a:endParaRPr lang="en-GB" sz="1600" dirty="0"/>
          </a:p>
        </p:txBody>
      </p:sp>
      <p:pic>
        <p:nvPicPr>
          <p:cNvPr id="10" name="Content Placeholder 9" descr="A microscope on a table&#10;&#10;Description automatically generated with low confidence">
            <a:extLst>
              <a:ext uri="{FF2B5EF4-FFF2-40B4-BE49-F238E27FC236}">
                <a16:creationId xmlns:a16="http://schemas.microsoft.com/office/drawing/2014/main" id="{2F647F25-A984-04BA-E64F-BDB6A6497FD2}"/>
              </a:ext>
            </a:extLst>
          </p:cNvPr>
          <p:cNvPicPr>
            <a:picLocks noGrp="1" noChangeAspect="1"/>
          </p:cNvPicPr>
          <p:nvPr>
            <p:ph sz="quarter" idx="10"/>
          </p:nvPr>
        </p:nvPicPr>
        <p:blipFill>
          <a:blip r:embed="rId2"/>
          <a:stretch>
            <a:fillRect/>
          </a:stretch>
        </p:blipFill>
        <p:spPr>
          <a:xfrm>
            <a:off x="528159" y="1787468"/>
            <a:ext cx="3588995" cy="2397449"/>
          </a:xfrm>
        </p:spPr>
      </p:pic>
      <p:pic>
        <p:nvPicPr>
          <p:cNvPr id="12" name="Picture 11" descr="A picture containing person, indoor&#10;&#10;Description automatically generated">
            <a:extLst>
              <a:ext uri="{FF2B5EF4-FFF2-40B4-BE49-F238E27FC236}">
                <a16:creationId xmlns:a16="http://schemas.microsoft.com/office/drawing/2014/main" id="{8F1DC112-8371-3A63-CD97-D2E52B200BCD}"/>
              </a:ext>
            </a:extLst>
          </p:cNvPr>
          <p:cNvPicPr>
            <a:picLocks noChangeAspect="1"/>
          </p:cNvPicPr>
          <p:nvPr/>
        </p:nvPicPr>
        <p:blipFill>
          <a:blip r:embed="rId3"/>
          <a:stretch>
            <a:fillRect/>
          </a:stretch>
        </p:blipFill>
        <p:spPr>
          <a:xfrm>
            <a:off x="4881715" y="1787468"/>
            <a:ext cx="3588995" cy="2397449"/>
          </a:xfrm>
          <a:prstGeom prst="rect">
            <a:avLst/>
          </a:prstGeom>
        </p:spPr>
      </p:pic>
    </p:spTree>
    <p:extLst>
      <p:ext uri="{BB962C8B-B14F-4D97-AF65-F5344CB8AC3E}">
        <p14:creationId xmlns:p14="http://schemas.microsoft.com/office/powerpoint/2010/main" val="9997177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658A5220-7895-0A7F-7BB0-FB50EF78015E}"/>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E3B65-3291-1E07-7EE4-C04CCC2B2126}"/>
              </a:ext>
            </a:extLst>
          </p:cNvPr>
          <p:cNvSpPr>
            <a:spLocks noGrp="1"/>
          </p:cNvSpPr>
          <p:nvPr>
            <p:ph type="title"/>
          </p:nvPr>
        </p:nvSpPr>
        <p:spPr/>
        <p:txBody>
          <a:bodyPr/>
          <a:lstStyle/>
          <a:p>
            <a:r>
              <a:rPr lang="en-GB" dirty="0">
                <a:ea typeface="ＭＳ Ｐゴシック"/>
              </a:rPr>
              <a:t>What is a manufacturing process?</a:t>
            </a:r>
            <a:endParaRPr lang="en-US" dirty="0">
              <a:ea typeface="ＭＳ Ｐゴシック"/>
            </a:endParaRPr>
          </a:p>
          <a:p>
            <a:endParaRPr lang="en-GB" dirty="0"/>
          </a:p>
        </p:txBody>
      </p:sp>
      <p:sp>
        <p:nvSpPr>
          <p:cNvPr id="3" name="Content Placeholder 2">
            <a:extLst>
              <a:ext uri="{FF2B5EF4-FFF2-40B4-BE49-F238E27FC236}">
                <a16:creationId xmlns:a16="http://schemas.microsoft.com/office/drawing/2014/main" id="{560E9AC6-60A7-5E6F-9723-9C401A77C63F}"/>
              </a:ext>
            </a:extLst>
          </p:cNvPr>
          <p:cNvSpPr>
            <a:spLocks noGrp="1"/>
          </p:cNvSpPr>
          <p:nvPr>
            <p:ph sz="quarter" idx="10"/>
          </p:nvPr>
        </p:nvSpPr>
        <p:spPr/>
        <p:txBody>
          <a:bodyPr/>
          <a:lstStyle/>
          <a:p>
            <a:r>
              <a:rPr lang="en-GB" dirty="0">
                <a:ea typeface="+mn-lt"/>
                <a:cs typeface="+mn-lt"/>
              </a:rPr>
              <a:t>The fundamental goal of a </a:t>
            </a:r>
            <a:r>
              <a:rPr lang="en-GB" b="1" dirty="0">
                <a:ea typeface="+mn-lt"/>
                <a:cs typeface="+mn-lt"/>
              </a:rPr>
              <a:t>manufacturing process</a:t>
            </a:r>
            <a:r>
              <a:rPr lang="en-GB" dirty="0">
                <a:ea typeface="+mn-lt"/>
                <a:cs typeface="+mn-lt"/>
              </a:rPr>
              <a:t> is to produce a product that has a useful form. The manufacturing process is an important step in the </a:t>
            </a:r>
            <a:r>
              <a:rPr lang="en-GB" b="1" dirty="0">
                <a:ea typeface="+mn-lt"/>
                <a:cs typeface="+mn-lt"/>
              </a:rPr>
              <a:t>production process</a:t>
            </a:r>
            <a:r>
              <a:rPr lang="en-GB" dirty="0">
                <a:ea typeface="+mn-lt"/>
                <a:cs typeface="+mn-lt"/>
              </a:rPr>
              <a:t>.   </a:t>
            </a:r>
            <a:endParaRPr lang="en-GB" dirty="0">
              <a:cs typeface="Arial"/>
            </a:endParaRPr>
          </a:p>
          <a:p>
            <a:r>
              <a:rPr lang="en-GB" dirty="0">
                <a:ea typeface="+mn-lt"/>
                <a:cs typeface="+mn-lt"/>
              </a:rPr>
              <a:t>There are </a:t>
            </a:r>
            <a:r>
              <a:rPr lang="en-GB" b="1" dirty="0">
                <a:ea typeface="+mn-lt"/>
                <a:cs typeface="+mn-lt"/>
              </a:rPr>
              <a:t>three stages</a:t>
            </a:r>
            <a:r>
              <a:rPr lang="en-GB" dirty="0">
                <a:ea typeface="+mn-lt"/>
                <a:cs typeface="+mn-lt"/>
              </a:rPr>
              <a:t> in the manufacturing process:</a:t>
            </a:r>
            <a:endParaRPr lang="en-GB" dirty="0"/>
          </a:p>
          <a:p>
            <a:pPr marL="216000" indent="-216000">
              <a:spcBef>
                <a:spcPts val="500"/>
              </a:spcBef>
              <a:spcAft>
                <a:spcPts val="500"/>
              </a:spcAft>
              <a:buClr>
                <a:srgbClr val="0077E3"/>
              </a:buClr>
              <a:buFont typeface="Arial"/>
              <a:buChar char="•"/>
            </a:pPr>
            <a:r>
              <a:rPr lang="en-GB" dirty="0">
                <a:ea typeface="+mn-lt"/>
                <a:cs typeface="+mn-lt"/>
              </a:rPr>
              <a:t>to change the physical properties of the raw material</a:t>
            </a:r>
            <a:endParaRPr lang="en-GB" dirty="0">
              <a:cs typeface="+mn-lt"/>
            </a:endParaRPr>
          </a:p>
          <a:p>
            <a:pPr marL="216000" indent="-216000">
              <a:spcBef>
                <a:spcPts val="500"/>
              </a:spcBef>
              <a:spcAft>
                <a:spcPts val="500"/>
              </a:spcAft>
              <a:buClr>
                <a:srgbClr val="0077E3"/>
              </a:buClr>
              <a:buFont typeface="Arial"/>
              <a:buChar char="•"/>
            </a:pPr>
            <a:r>
              <a:rPr lang="en-GB" dirty="0">
                <a:ea typeface="+mn-lt"/>
                <a:cs typeface="+mn-lt"/>
              </a:rPr>
              <a:t>to change the shape and size of the workpiece</a:t>
            </a:r>
            <a:endParaRPr lang="en-GB" dirty="0">
              <a:cs typeface="+mn-lt"/>
            </a:endParaRPr>
          </a:p>
          <a:p>
            <a:pPr marL="216000" indent="-216000">
              <a:spcBef>
                <a:spcPts val="500"/>
              </a:spcBef>
              <a:spcAft>
                <a:spcPts val="500"/>
              </a:spcAft>
              <a:buClr>
                <a:srgbClr val="0077E3"/>
              </a:buClr>
              <a:buFont typeface="Arial"/>
              <a:buChar char="•"/>
            </a:pPr>
            <a:r>
              <a:rPr lang="en-GB" dirty="0">
                <a:ea typeface="+mn-lt"/>
                <a:cs typeface="+mn-lt"/>
              </a:rPr>
              <a:t>to achieve the required dimensional accuracy (tolerances) and surface finish.</a:t>
            </a:r>
          </a:p>
          <a:p>
            <a:pPr>
              <a:spcBef>
                <a:spcPts val="500"/>
              </a:spcBef>
              <a:spcAft>
                <a:spcPts val="500"/>
              </a:spcAft>
              <a:buClr>
                <a:srgbClr val="0077E3"/>
              </a:buClr>
            </a:pPr>
            <a:r>
              <a:rPr lang="en-GB" dirty="0">
                <a:ea typeface="+mn-lt"/>
                <a:cs typeface="+mn-lt"/>
              </a:rPr>
              <a:t>An engineer must have a good understanding of the range of manufacturing processes, and the advantages and limitations of each.</a:t>
            </a:r>
            <a:endParaRPr lang="en-GB" dirty="0"/>
          </a:p>
          <a:p>
            <a:endParaRPr lang="en-GB" dirty="0">
              <a:cs typeface="Arial"/>
            </a:endParaRPr>
          </a:p>
        </p:txBody>
      </p:sp>
    </p:spTree>
    <p:extLst>
      <p:ext uri="{BB962C8B-B14F-4D97-AF65-F5344CB8AC3E}">
        <p14:creationId xmlns:p14="http://schemas.microsoft.com/office/powerpoint/2010/main" val="353539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Types of manufacturing process</a:t>
            </a:r>
            <a:endParaRPr lang="en-US" dirty="0"/>
          </a:p>
        </p:txBody>
      </p:sp>
      <p:sp>
        <p:nvSpPr>
          <p:cNvPr id="3" name="Content Placeholder 2"/>
          <p:cNvSpPr>
            <a:spLocks noGrp="1"/>
          </p:cNvSpPr>
          <p:nvPr>
            <p:ph sz="quarter" idx="10"/>
          </p:nvPr>
        </p:nvSpPr>
        <p:spPr>
          <a:xfrm>
            <a:off x="581124" y="2057353"/>
            <a:ext cx="8790315" cy="380491"/>
          </a:xfrm>
        </p:spPr>
        <p:txBody>
          <a:bodyPr/>
          <a:lstStyle/>
          <a:p>
            <a:r>
              <a:rPr lang="en-US" b="1" dirty="0">
                <a:ea typeface="ＭＳ Ｐゴシック"/>
              </a:rPr>
              <a:t>Forming </a:t>
            </a:r>
            <a:r>
              <a:rPr lang="en-US" b="1" dirty="0">
                <a:ea typeface="ＭＳ Ｐゴシック"/>
                <a:cs typeface="+mn-lt"/>
              </a:rPr>
              <a:t> 	</a:t>
            </a:r>
            <a:r>
              <a:rPr lang="en-US" dirty="0">
                <a:ea typeface="ＭＳ Ｐゴシック"/>
                <a:cs typeface="+mn-lt"/>
              </a:rPr>
              <a:t>A</a:t>
            </a:r>
            <a:r>
              <a:rPr lang="en-US" dirty="0">
                <a:ea typeface="+mn-lt"/>
                <a:cs typeface="+mn-lt"/>
              </a:rPr>
              <a:t> mechanical process used in manufacturing 				industries.</a:t>
            </a:r>
            <a:endParaRPr lang="en-US" dirty="0"/>
          </a:p>
          <a:p>
            <a:endParaRPr lang="en-US" dirty="0">
              <a:cs typeface="Arial"/>
            </a:endParaRPr>
          </a:p>
          <a:p>
            <a:endParaRPr lang="en-US" dirty="0">
              <a:cs typeface="Arial"/>
            </a:endParaRPr>
          </a:p>
          <a:p>
            <a:endParaRPr lang="en-US" dirty="0">
              <a:ea typeface="ＭＳ Ｐゴシック"/>
              <a:cs typeface="+mn-lt"/>
            </a:endParaRPr>
          </a:p>
          <a:p>
            <a:endParaRPr lang="en-US" b="1" dirty="0">
              <a:ea typeface="ＭＳ Ｐゴシック"/>
              <a:cs typeface="+mn-lt"/>
            </a:endParaRPr>
          </a:p>
          <a:p>
            <a:endParaRPr lang="en-US" b="1" dirty="0">
              <a:ea typeface="ＭＳ Ｐゴシック"/>
              <a:cs typeface="+mn-lt"/>
            </a:endParaRPr>
          </a:p>
          <a:p>
            <a:endParaRPr lang="en-US" dirty="0">
              <a:cs typeface="Arial"/>
            </a:endParaRPr>
          </a:p>
          <a:p>
            <a:endParaRPr lang="en-US" dirty="0">
              <a:cs typeface="Arial"/>
            </a:endParaRPr>
          </a:p>
          <a:p>
            <a:endParaRPr lang="en-US" dirty="0">
              <a:cs typeface="Arial"/>
            </a:endParaRP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0FA0E390-E865-3029-BA6A-5FCCBCEED353}"/>
              </a:ext>
            </a:extLst>
          </p:cNvPr>
          <p:cNvSpPr txBox="1"/>
          <p:nvPr/>
        </p:nvSpPr>
        <p:spPr>
          <a:xfrm>
            <a:off x="480203" y="2733367"/>
            <a:ext cx="8537275"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latin typeface="Arial"/>
                <a:ea typeface="ＭＳ Ｐゴシック"/>
                <a:cs typeface="Arial"/>
              </a:rPr>
              <a:t>Shaping  	</a:t>
            </a:r>
            <a:r>
              <a:rPr lang="en-US" dirty="0">
                <a:latin typeface="Arial"/>
                <a:ea typeface="ＭＳ Ｐゴシック"/>
                <a:cs typeface="Arial"/>
              </a:rPr>
              <a:t>Used to change the size and shape of a 					workpiece.</a:t>
            </a:r>
            <a:endParaRPr lang="en-US" dirty="0">
              <a:latin typeface="Arial"/>
              <a:ea typeface="ＭＳ Ｐゴシック"/>
            </a:endParaRPr>
          </a:p>
        </p:txBody>
      </p:sp>
      <p:sp>
        <p:nvSpPr>
          <p:cNvPr id="6" name="TextBox 5">
            <a:extLst>
              <a:ext uri="{FF2B5EF4-FFF2-40B4-BE49-F238E27FC236}">
                <a16:creationId xmlns:a16="http://schemas.microsoft.com/office/drawing/2014/main" id="{ADB7278F-88F3-2193-FCE6-E588AFDAC970}"/>
              </a:ext>
            </a:extLst>
          </p:cNvPr>
          <p:cNvSpPr txBox="1"/>
          <p:nvPr/>
        </p:nvSpPr>
        <p:spPr>
          <a:xfrm>
            <a:off x="457200" y="3544614"/>
            <a:ext cx="8503819"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latin typeface="Arial"/>
                <a:ea typeface="ＭＳ Ｐゴシック"/>
                <a:cs typeface="Arial"/>
              </a:rPr>
              <a:t>Finishing 	</a:t>
            </a:r>
            <a:r>
              <a:rPr lang="en-US" dirty="0">
                <a:latin typeface="Arial"/>
                <a:ea typeface="ＭＳ Ｐゴシック"/>
                <a:cs typeface="Arial"/>
              </a:rPr>
              <a:t>Alters the surface of a manufactured part.</a:t>
            </a:r>
            <a:br>
              <a:rPr lang="en-US" dirty="0">
                <a:latin typeface="Arial"/>
                <a:ea typeface="ＭＳ Ｐゴシック"/>
                <a:cs typeface="Arial"/>
              </a:rPr>
            </a:br>
            <a:r>
              <a:rPr lang="en-US" dirty="0">
                <a:latin typeface="Arial"/>
                <a:ea typeface="ＭＳ Ｐゴシック"/>
                <a:cs typeface="Arial"/>
              </a:rPr>
              <a:t>		</a:t>
            </a:r>
          </a:p>
        </p:txBody>
      </p:sp>
      <p:sp>
        <p:nvSpPr>
          <p:cNvPr id="7" name="TextBox 6">
            <a:extLst>
              <a:ext uri="{FF2B5EF4-FFF2-40B4-BE49-F238E27FC236}">
                <a16:creationId xmlns:a16="http://schemas.microsoft.com/office/drawing/2014/main" id="{4E08F224-AF8D-00E8-ABC7-4FCFB4097796}"/>
              </a:ext>
            </a:extLst>
          </p:cNvPr>
          <p:cNvSpPr txBox="1"/>
          <p:nvPr/>
        </p:nvSpPr>
        <p:spPr>
          <a:xfrm>
            <a:off x="480203" y="4252500"/>
            <a:ext cx="7782281"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latin typeface="Arial"/>
                <a:ea typeface="ＭＳ Ｐゴシック"/>
                <a:cs typeface="Arial"/>
              </a:rPr>
              <a:t>Casting </a:t>
            </a:r>
            <a:r>
              <a:rPr lang="en-US" dirty="0">
                <a:latin typeface="Arial"/>
                <a:ea typeface="ＭＳ Ｐゴシック"/>
                <a:cs typeface="Arial"/>
              </a:rPr>
              <a:t> 	Molten material (eg metal) is poured into a 			mould that contains a hollow cavity of the 			exact required shape.</a:t>
            </a:r>
            <a:endParaRPr lang="en-US" dirty="0">
              <a:latin typeface="Arial"/>
              <a:ea typeface="ＭＳ Ｐゴシック"/>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Types of manufacturing process</a:t>
            </a:r>
            <a:endParaRPr lang="en-US" dirty="0"/>
          </a:p>
        </p:txBody>
      </p:sp>
      <p:sp>
        <p:nvSpPr>
          <p:cNvPr id="9" name="TextBox 8">
            <a:extLst>
              <a:ext uri="{FF2B5EF4-FFF2-40B4-BE49-F238E27FC236}">
                <a16:creationId xmlns:a16="http://schemas.microsoft.com/office/drawing/2014/main" id="{1734EE9B-982D-486F-06BA-1ABB1F6F15EE}"/>
              </a:ext>
            </a:extLst>
          </p:cNvPr>
          <p:cNvSpPr txBox="1"/>
          <p:nvPr/>
        </p:nvSpPr>
        <p:spPr>
          <a:xfrm>
            <a:off x="457200" y="1978387"/>
            <a:ext cx="803516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latin typeface="Arial"/>
                <a:ea typeface="ＭＳ Ｐゴシック"/>
                <a:cs typeface="Arial"/>
              </a:rPr>
              <a:t>Additive </a:t>
            </a:r>
            <a:r>
              <a:rPr lang="en-US" dirty="0">
                <a:latin typeface="Arial"/>
                <a:ea typeface="ＭＳ Ｐゴシック"/>
                <a:cs typeface="Arial"/>
              </a:rPr>
              <a:t> 	Creating an object by building it one 				layer at a time.</a:t>
            </a:r>
          </a:p>
          <a:p>
            <a:endParaRPr lang="en-US" dirty="0">
              <a:latin typeface="Arial"/>
              <a:ea typeface="ＭＳ Ｐゴシック"/>
              <a:cs typeface="Arial"/>
            </a:endParaRPr>
          </a:p>
          <a:p>
            <a:r>
              <a:rPr lang="en-US" b="1" dirty="0">
                <a:latin typeface="Arial"/>
                <a:ea typeface="ＭＳ Ｐゴシック"/>
                <a:cs typeface="Arial"/>
              </a:rPr>
              <a:t>Joining		</a:t>
            </a:r>
            <a:r>
              <a:rPr lang="en-US" dirty="0">
                <a:latin typeface="Arial"/>
                <a:ea typeface="ＭＳ Ｐゴシック"/>
                <a:cs typeface="Arial"/>
              </a:rPr>
              <a:t>Fusing or joining two or 	more components to create 		a different object.</a:t>
            </a:r>
          </a:p>
          <a:p>
            <a:endParaRPr lang="en-US" dirty="0">
              <a:latin typeface="Arial"/>
              <a:ea typeface="ＭＳ Ｐゴシック"/>
              <a:cs typeface="Arial"/>
            </a:endParaRPr>
          </a:p>
          <a:p>
            <a:r>
              <a:rPr lang="en-US" b="1" dirty="0">
                <a:latin typeface="Arial"/>
                <a:ea typeface="ＭＳ Ｐゴシック"/>
                <a:cs typeface="Arial"/>
              </a:rPr>
              <a:t>Wasting </a:t>
            </a:r>
            <a:r>
              <a:rPr lang="en-US" dirty="0">
                <a:latin typeface="Arial"/>
                <a:ea typeface="ＭＳ Ｐゴシック"/>
                <a:cs typeface="Arial"/>
              </a:rPr>
              <a:t>	</a:t>
            </a:r>
            <a:r>
              <a:rPr lang="en-US" dirty="0">
                <a:effectLst/>
                <a:latin typeface="+mj-lt"/>
              </a:rPr>
              <a:t>Material is either cut away or drilled 				out/removed.</a:t>
            </a:r>
            <a:endParaRPr lang="en-US" dirty="0">
              <a:latin typeface="+mj-lt"/>
              <a:ea typeface="ＭＳ Ｐゴシック"/>
            </a:endParaRPr>
          </a:p>
          <a:p>
            <a:endParaRPr lang="en-GB" dirty="0"/>
          </a:p>
        </p:txBody>
      </p:sp>
    </p:spTree>
    <p:extLst>
      <p:ext uri="{BB962C8B-B14F-4D97-AF65-F5344CB8AC3E}">
        <p14:creationId xmlns:p14="http://schemas.microsoft.com/office/powerpoint/2010/main" val="1280991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cs typeface="Arial"/>
              </a:rPr>
              <a:t>Forming</a:t>
            </a:r>
            <a:endParaRPr lang="en-US" dirty="0"/>
          </a:p>
        </p:txBody>
      </p:sp>
      <p:graphicFrame>
        <p:nvGraphicFramePr>
          <p:cNvPr id="4" name="Table 4">
            <a:extLst>
              <a:ext uri="{FF2B5EF4-FFF2-40B4-BE49-F238E27FC236}">
                <a16:creationId xmlns:a16="http://schemas.microsoft.com/office/drawing/2014/main" id="{9CAC674D-41FC-0DD5-ABA4-E565726E8B57}"/>
              </a:ext>
            </a:extLst>
          </p:cNvPr>
          <p:cNvGraphicFramePr>
            <a:graphicFrameLocks noGrp="1"/>
          </p:cNvGraphicFramePr>
          <p:nvPr>
            <p:ph sz="quarter" idx="10"/>
            <p:extLst>
              <p:ext uri="{D42A27DB-BD31-4B8C-83A1-F6EECF244321}">
                <p14:modId xmlns:p14="http://schemas.microsoft.com/office/powerpoint/2010/main" val="2052290418"/>
              </p:ext>
            </p:extLst>
          </p:nvPr>
        </p:nvGraphicFramePr>
        <p:xfrm>
          <a:off x="479324" y="3260210"/>
          <a:ext cx="8185351" cy="2194560"/>
        </p:xfrm>
        <a:graphic>
          <a:graphicData uri="http://schemas.openxmlformats.org/drawingml/2006/table">
            <a:tbl>
              <a:tblPr firstRow="1" bandRow="1">
                <a:tableStyleId>{5C22544A-7EE6-4342-B048-85BDC9FD1C3A}</a:tableStyleId>
              </a:tblPr>
              <a:tblGrid>
                <a:gridCol w="2360053">
                  <a:extLst>
                    <a:ext uri="{9D8B030D-6E8A-4147-A177-3AD203B41FA5}">
                      <a16:colId xmlns:a16="http://schemas.microsoft.com/office/drawing/2014/main" val="2293310812"/>
                    </a:ext>
                  </a:extLst>
                </a:gridCol>
                <a:gridCol w="2547130">
                  <a:extLst>
                    <a:ext uri="{9D8B030D-6E8A-4147-A177-3AD203B41FA5}">
                      <a16:colId xmlns:a16="http://schemas.microsoft.com/office/drawing/2014/main" val="2611812459"/>
                    </a:ext>
                  </a:extLst>
                </a:gridCol>
                <a:gridCol w="3278168">
                  <a:extLst>
                    <a:ext uri="{9D8B030D-6E8A-4147-A177-3AD203B41FA5}">
                      <a16:colId xmlns:a16="http://schemas.microsoft.com/office/drawing/2014/main" val="3241535464"/>
                    </a:ext>
                  </a:extLst>
                </a:gridCol>
              </a:tblGrid>
              <a:tr h="363467">
                <a:tc>
                  <a:txBody>
                    <a:bodyPr/>
                    <a:lstStyle/>
                    <a:p>
                      <a:pPr lvl="0">
                        <a:buNone/>
                      </a:pPr>
                      <a:r>
                        <a:rPr lang="en-GB" sz="1800" b="1" i="0" u="none" strike="noStrike" noProof="0" dirty="0">
                          <a:solidFill>
                            <a:schemeClr val="tx1"/>
                          </a:solidFill>
                          <a:latin typeface="Arial"/>
                        </a:rPr>
                        <a:t>Bulk forming</a:t>
                      </a:r>
                      <a:endParaRPr lang="en-US" dirty="0">
                        <a:solidFill>
                          <a:schemeClr val="tx1"/>
                        </a:solidFill>
                      </a:endParaRPr>
                    </a:p>
                  </a:txBody>
                  <a:tcPr/>
                </a:tc>
                <a:tc>
                  <a:txBody>
                    <a:bodyPr/>
                    <a:lstStyle/>
                    <a:p>
                      <a:pPr lvl="0">
                        <a:buNone/>
                      </a:pPr>
                      <a:r>
                        <a:rPr lang="en-GB" sz="1800" b="1" i="0" u="none" strike="noStrike" noProof="0" dirty="0">
                          <a:solidFill>
                            <a:schemeClr val="tx1"/>
                          </a:solidFill>
                          <a:latin typeface="Arial"/>
                        </a:rPr>
                        <a:t>Sheet metal forming</a:t>
                      </a:r>
                      <a:endParaRPr lang="en-US" dirty="0">
                        <a:solidFill>
                          <a:schemeClr val="tx1"/>
                        </a:solidFill>
                      </a:endParaRPr>
                    </a:p>
                  </a:txBody>
                  <a:tcPr/>
                </a:tc>
                <a:tc>
                  <a:txBody>
                    <a:bodyPr/>
                    <a:lstStyle/>
                    <a:p>
                      <a:pPr lvl="0">
                        <a:buNone/>
                      </a:pPr>
                      <a:r>
                        <a:rPr lang="en-GB" sz="1800" b="1" i="0" u="none" strike="noStrike" noProof="0" dirty="0">
                          <a:solidFill>
                            <a:schemeClr val="tx1"/>
                          </a:solidFill>
                          <a:latin typeface="Arial"/>
                        </a:rPr>
                        <a:t>Powder metal forming</a:t>
                      </a:r>
                      <a:endParaRPr lang="en-US" dirty="0">
                        <a:solidFill>
                          <a:schemeClr val="tx1"/>
                        </a:solidFill>
                      </a:endParaRPr>
                    </a:p>
                  </a:txBody>
                  <a:tcPr/>
                </a:tc>
                <a:extLst>
                  <a:ext uri="{0D108BD9-81ED-4DB2-BD59-A6C34878D82A}">
                    <a16:rowId xmlns:a16="http://schemas.microsoft.com/office/drawing/2014/main" val="4156951694"/>
                  </a:ext>
                </a:extLst>
              </a:tr>
              <a:tr h="363466">
                <a:tc>
                  <a:txBody>
                    <a:bodyPr/>
                    <a:lstStyle/>
                    <a:p>
                      <a:pPr marL="0" lvl="0" indent="0" algn="l">
                        <a:lnSpc>
                          <a:spcPct val="100000"/>
                        </a:lnSpc>
                        <a:spcBef>
                          <a:spcPts val="0"/>
                        </a:spcBef>
                        <a:spcAft>
                          <a:spcPts val="0"/>
                        </a:spcAft>
                        <a:buFont typeface="Arial"/>
                        <a:buNone/>
                      </a:pPr>
                      <a:r>
                        <a:rPr lang="en-GB" sz="1800" b="0" i="0" u="none" strike="noStrike" noProof="0" dirty="0"/>
                        <a:t>Rolling process</a:t>
                      </a:r>
                      <a:endParaRPr lang="en-US" dirty="0"/>
                    </a:p>
                  </a:txBody>
                  <a:tcPr/>
                </a:tc>
                <a:tc>
                  <a:txBody>
                    <a:bodyPr/>
                    <a:lstStyle/>
                    <a:p>
                      <a:pPr marL="0" lvl="0" indent="0" algn="l">
                        <a:lnSpc>
                          <a:spcPct val="100000"/>
                        </a:lnSpc>
                        <a:spcBef>
                          <a:spcPts val="0"/>
                        </a:spcBef>
                        <a:spcAft>
                          <a:spcPts val="0"/>
                        </a:spcAft>
                        <a:buFont typeface="Arial"/>
                        <a:buNone/>
                      </a:pPr>
                      <a:r>
                        <a:rPr lang="en-GB" sz="1800" b="0" i="0" u="none" strike="noStrike" noProof="0" dirty="0">
                          <a:latin typeface="Arial"/>
                        </a:rPr>
                        <a:t>Bending</a:t>
                      </a:r>
                      <a:endParaRPr lang="en-US" dirty="0"/>
                    </a:p>
                  </a:txBody>
                  <a:tcPr/>
                </a:tc>
                <a:tc>
                  <a:txBody>
                    <a:bodyPr/>
                    <a:lstStyle/>
                    <a:p>
                      <a:pPr marL="0" lvl="0" indent="0" algn="l">
                        <a:lnSpc>
                          <a:spcPct val="100000"/>
                        </a:lnSpc>
                        <a:spcBef>
                          <a:spcPts val="0"/>
                        </a:spcBef>
                        <a:spcAft>
                          <a:spcPts val="0"/>
                        </a:spcAft>
                        <a:buFont typeface="Arial"/>
                        <a:buNone/>
                      </a:pPr>
                      <a:r>
                        <a:rPr lang="en-GB" sz="1800" b="0" i="0" u="none" strike="noStrike" noProof="0" dirty="0">
                          <a:latin typeface="Arial"/>
                        </a:rPr>
                        <a:t>Powder forging</a:t>
                      </a:r>
                      <a:endParaRPr lang="en-US" dirty="0"/>
                    </a:p>
                  </a:txBody>
                  <a:tcPr/>
                </a:tc>
                <a:extLst>
                  <a:ext uri="{0D108BD9-81ED-4DB2-BD59-A6C34878D82A}">
                    <a16:rowId xmlns:a16="http://schemas.microsoft.com/office/drawing/2014/main" val="1185271977"/>
                  </a:ext>
                </a:extLst>
              </a:tr>
              <a:tr h="363465">
                <a:tc>
                  <a:txBody>
                    <a:bodyPr/>
                    <a:lstStyle/>
                    <a:p>
                      <a:pPr marL="0" lvl="0" indent="0" algn="l">
                        <a:lnSpc>
                          <a:spcPct val="100000"/>
                        </a:lnSpc>
                        <a:spcBef>
                          <a:spcPts val="0"/>
                        </a:spcBef>
                        <a:spcAft>
                          <a:spcPts val="0"/>
                        </a:spcAft>
                        <a:buFont typeface="Arial"/>
                        <a:buNone/>
                      </a:pPr>
                      <a:r>
                        <a:rPr lang="en-GB" sz="1800" b="0" i="0" u="none" strike="noStrike" noProof="0" dirty="0"/>
                        <a:t>Extrusion process</a:t>
                      </a:r>
                      <a:endParaRPr lang="en-US" dirty="0"/>
                    </a:p>
                  </a:txBody>
                  <a:tcPr/>
                </a:tc>
                <a:tc>
                  <a:txBody>
                    <a:bodyPr/>
                    <a:lstStyle/>
                    <a:p>
                      <a:pPr marL="0" lvl="0" indent="0" algn="l">
                        <a:lnSpc>
                          <a:spcPct val="100000"/>
                        </a:lnSpc>
                        <a:spcBef>
                          <a:spcPts val="0"/>
                        </a:spcBef>
                        <a:spcAft>
                          <a:spcPts val="0"/>
                        </a:spcAft>
                        <a:buFont typeface="Arial"/>
                        <a:buNone/>
                      </a:pPr>
                      <a:r>
                        <a:rPr lang="en-GB" sz="1800" b="0" i="0" u="none" strike="noStrike" noProof="0" dirty="0">
                          <a:latin typeface="Arial"/>
                        </a:rPr>
                        <a:t>Deep drawing</a:t>
                      </a:r>
                      <a:endParaRPr lang="en-US" dirty="0"/>
                    </a:p>
                  </a:txBody>
                  <a:tcPr/>
                </a:tc>
                <a:tc>
                  <a:txBody>
                    <a:bodyPr/>
                    <a:lstStyle/>
                    <a:p>
                      <a:pPr marL="0" lvl="0" indent="0" algn="l">
                        <a:lnSpc>
                          <a:spcPct val="100000"/>
                        </a:lnSpc>
                        <a:spcBef>
                          <a:spcPts val="0"/>
                        </a:spcBef>
                        <a:spcAft>
                          <a:spcPts val="0"/>
                        </a:spcAft>
                        <a:buFont typeface="Arial"/>
                        <a:buNone/>
                      </a:pPr>
                      <a:r>
                        <a:rPr lang="en-GB" sz="1800" b="0" i="0" u="none" strike="noStrike" noProof="0" dirty="0">
                          <a:latin typeface="Arial"/>
                        </a:rPr>
                        <a:t>Powder injection</a:t>
                      </a:r>
                      <a:endParaRPr lang="en-US" dirty="0"/>
                    </a:p>
                  </a:txBody>
                  <a:tcPr/>
                </a:tc>
                <a:extLst>
                  <a:ext uri="{0D108BD9-81ED-4DB2-BD59-A6C34878D82A}">
                    <a16:rowId xmlns:a16="http://schemas.microsoft.com/office/drawing/2014/main" val="534740532"/>
                  </a:ext>
                </a:extLst>
              </a:tr>
              <a:tr h="363467">
                <a:tc>
                  <a:txBody>
                    <a:bodyPr/>
                    <a:lstStyle/>
                    <a:p>
                      <a:pPr marL="0" lvl="0" indent="0" algn="l">
                        <a:lnSpc>
                          <a:spcPct val="100000"/>
                        </a:lnSpc>
                        <a:spcBef>
                          <a:spcPts val="0"/>
                        </a:spcBef>
                        <a:spcAft>
                          <a:spcPts val="0"/>
                        </a:spcAft>
                        <a:buFont typeface="Arial"/>
                        <a:buNone/>
                      </a:pPr>
                      <a:r>
                        <a:rPr lang="en-GB" sz="1800" b="0" i="0" u="none" strike="noStrike" noProof="0" dirty="0"/>
                        <a:t>Forging process</a:t>
                      </a:r>
                      <a:endParaRPr lang="en-US" dirty="0"/>
                    </a:p>
                  </a:txBody>
                  <a:tcPr/>
                </a:tc>
                <a:tc>
                  <a:txBody>
                    <a:bodyPr/>
                    <a:lstStyle/>
                    <a:p>
                      <a:pPr marL="0" lvl="0" indent="0" algn="l">
                        <a:lnSpc>
                          <a:spcPct val="100000"/>
                        </a:lnSpc>
                        <a:spcBef>
                          <a:spcPts val="0"/>
                        </a:spcBef>
                        <a:spcAft>
                          <a:spcPts val="0"/>
                        </a:spcAft>
                        <a:buFont typeface="Arial"/>
                        <a:buNone/>
                      </a:pPr>
                      <a:r>
                        <a:rPr lang="en-GB" sz="1800" b="0" i="0" u="none" strike="noStrike" noProof="0" dirty="0">
                          <a:latin typeface="Arial"/>
                        </a:rPr>
                        <a:t>Shearing</a:t>
                      </a:r>
                      <a:endParaRPr lang="en-US" dirty="0"/>
                    </a:p>
                  </a:txBody>
                  <a:tcPr/>
                </a:tc>
                <a:tc>
                  <a:txBody>
                    <a:bodyPr/>
                    <a:lstStyle/>
                    <a:p>
                      <a:pPr marL="0" lvl="0" indent="0" algn="l">
                        <a:lnSpc>
                          <a:spcPct val="100000"/>
                        </a:lnSpc>
                        <a:spcBef>
                          <a:spcPts val="0"/>
                        </a:spcBef>
                        <a:spcAft>
                          <a:spcPts val="0"/>
                        </a:spcAft>
                        <a:buFont typeface="Arial"/>
                        <a:buNone/>
                      </a:pPr>
                      <a:r>
                        <a:rPr lang="en-GB" sz="1800" b="0" i="0" u="none" strike="noStrike" noProof="0" dirty="0">
                          <a:latin typeface="Arial"/>
                        </a:rPr>
                        <a:t>Powder e</a:t>
                      </a:r>
                      <a:r>
                        <a:rPr lang="en-GB" sz="1800" b="0" i="0" u="none" strike="noStrike" noProof="0" dirty="0"/>
                        <a:t>xtrusion moulding</a:t>
                      </a:r>
                      <a:endParaRPr lang="en-US" dirty="0"/>
                    </a:p>
                  </a:txBody>
                  <a:tcPr/>
                </a:tc>
                <a:extLst>
                  <a:ext uri="{0D108BD9-81ED-4DB2-BD59-A6C34878D82A}">
                    <a16:rowId xmlns:a16="http://schemas.microsoft.com/office/drawing/2014/main" val="2997050962"/>
                  </a:ext>
                </a:extLst>
              </a:tr>
              <a:tr h="363467">
                <a:tc>
                  <a:txBody>
                    <a:bodyPr/>
                    <a:lstStyle/>
                    <a:p>
                      <a:pPr marL="0" lvl="0" indent="0" algn="l">
                        <a:lnSpc>
                          <a:spcPct val="100000"/>
                        </a:lnSpc>
                        <a:spcBef>
                          <a:spcPts val="0"/>
                        </a:spcBef>
                        <a:spcAft>
                          <a:spcPts val="0"/>
                        </a:spcAft>
                        <a:buFont typeface="Arial"/>
                        <a:buNone/>
                      </a:pPr>
                      <a:r>
                        <a:rPr lang="en-GB" sz="1800" b="0" i="0" u="none" strike="noStrike" noProof="0" dirty="0"/>
                        <a:t>Wire drawing</a:t>
                      </a:r>
                      <a:endParaRPr lang="en-US" dirty="0"/>
                    </a:p>
                  </a:txBody>
                  <a:tcPr/>
                </a:tc>
                <a:tc>
                  <a:txBody>
                    <a:bodyPr/>
                    <a:lstStyle/>
                    <a:p>
                      <a:pPr marL="0" indent="0">
                        <a:buFont typeface="Arial" panose="020B0604020202020204" pitchFamily="34" charset="0"/>
                        <a:buNone/>
                      </a:pPr>
                      <a:endParaRPr lang="en-GB" dirty="0"/>
                    </a:p>
                  </a:txBody>
                  <a:tcPr/>
                </a:tc>
                <a:tc>
                  <a:txBody>
                    <a:bodyPr/>
                    <a:lstStyle/>
                    <a:p>
                      <a:pPr marL="0" indent="0">
                        <a:buFont typeface="Arial" panose="020B0604020202020204" pitchFamily="34" charset="0"/>
                        <a:buNone/>
                      </a:pPr>
                      <a:endParaRPr lang="en-GB" dirty="0"/>
                    </a:p>
                  </a:txBody>
                  <a:tcPr/>
                </a:tc>
                <a:extLst>
                  <a:ext uri="{0D108BD9-81ED-4DB2-BD59-A6C34878D82A}">
                    <a16:rowId xmlns:a16="http://schemas.microsoft.com/office/drawing/2014/main" val="1613448297"/>
                  </a:ext>
                </a:extLst>
              </a:tr>
              <a:tr h="363467">
                <a:tc>
                  <a:txBody>
                    <a:bodyPr/>
                    <a:lstStyle/>
                    <a:p>
                      <a:pPr marL="0" lvl="0" indent="0" algn="l">
                        <a:lnSpc>
                          <a:spcPct val="100000"/>
                        </a:lnSpc>
                        <a:spcBef>
                          <a:spcPts val="0"/>
                        </a:spcBef>
                        <a:spcAft>
                          <a:spcPts val="0"/>
                        </a:spcAft>
                        <a:buFont typeface="Arial"/>
                        <a:buNone/>
                      </a:pPr>
                      <a:r>
                        <a:rPr lang="en-GB" sz="1800" b="0" i="0" u="none" strike="noStrike" noProof="0" dirty="0"/>
                        <a:t>Squeezing</a:t>
                      </a:r>
                      <a:endParaRPr lang="en-US" dirty="0"/>
                    </a:p>
                  </a:txBody>
                  <a:tcPr/>
                </a:tc>
                <a:tc>
                  <a:txBody>
                    <a:bodyPr/>
                    <a:lstStyle/>
                    <a:p>
                      <a:pPr marL="0" indent="0">
                        <a:buFont typeface="Arial" panose="020B0604020202020204" pitchFamily="34" charset="0"/>
                        <a:buNone/>
                      </a:pPr>
                      <a:endParaRPr lang="en-GB" dirty="0"/>
                    </a:p>
                  </a:txBody>
                  <a:tcPr/>
                </a:tc>
                <a:tc>
                  <a:txBody>
                    <a:bodyPr/>
                    <a:lstStyle/>
                    <a:p>
                      <a:pPr marL="0" indent="0">
                        <a:buFont typeface="Arial" panose="020B0604020202020204" pitchFamily="34" charset="0"/>
                        <a:buNone/>
                      </a:pPr>
                      <a:endParaRPr lang="en-GB" dirty="0"/>
                    </a:p>
                  </a:txBody>
                  <a:tcPr/>
                </a:tc>
                <a:extLst>
                  <a:ext uri="{0D108BD9-81ED-4DB2-BD59-A6C34878D82A}">
                    <a16:rowId xmlns:a16="http://schemas.microsoft.com/office/drawing/2014/main" val="254863843"/>
                  </a:ext>
                </a:extLst>
              </a:tr>
            </a:tbl>
          </a:graphicData>
        </a:graphic>
      </p:graphicFrame>
      <p:sp>
        <p:nvSpPr>
          <p:cNvPr id="5" name="TextBox 4">
            <a:extLst>
              <a:ext uri="{FF2B5EF4-FFF2-40B4-BE49-F238E27FC236}">
                <a16:creationId xmlns:a16="http://schemas.microsoft.com/office/drawing/2014/main" id="{6BEA464E-5785-5595-6D91-25887BB1BBD6}"/>
              </a:ext>
            </a:extLst>
          </p:cNvPr>
          <p:cNvSpPr txBox="1"/>
          <p:nvPr/>
        </p:nvSpPr>
        <p:spPr>
          <a:xfrm>
            <a:off x="382438" y="1403230"/>
            <a:ext cx="8304357"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ea typeface="ＭＳ Ｐゴシック"/>
                <a:cs typeface="Arial"/>
              </a:rPr>
              <a:t>The </a:t>
            </a:r>
            <a:r>
              <a:rPr lang="en-GB" b="1" dirty="0">
                <a:latin typeface="Arial"/>
                <a:ea typeface="ＭＳ Ｐゴシック"/>
                <a:cs typeface="Arial"/>
              </a:rPr>
              <a:t>forming process </a:t>
            </a:r>
            <a:r>
              <a:rPr lang="en-GB" dirty="0">
                <a:latin typeface="Arial"/>
                <a:ea typeface="ＭＳ Ｐゴシック"/>
                <a:cs typeface="Arial"/>
              </a:rPr>
              <a:t>is a large part of the manufacturing process where a raw material is converted into a product. In this process, stresses like tension, compression and shear are applied. Forming processes can be broadly categorised into three types.</a:t>
            </a:r>
            <a:endParaRPr lang="en-US" dirty="0">
              <a:latin typeface="Arial"/>
              <a:ea typeface="ＭＳ Ｐゴシック"/>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DD311-E871-ED13-51FE-C6CF8683ACBF}"/>
              </a:ext>
            </a:extLst>
          </p:cNvPr>
          <p:cNvSpPr>
            <a:spLocks noGrp="1"/>
          </p:cNvSpPr>
          <p:nvPr>
            <p:ph type="title"/>
          </p:nvPr>
        </p:nvSpPr>
        <p:spPr/>
        <p:txBody>
          <a:bodyPr/>
          <a:lstStyle/>
          <a:p>
            <a:r>
              <a:rPr lang="en-US" dirty="0"/>
              <a:t>Forming examples and applications</a:t>
            </a:r>
            <a:endParaRPr lang="en-GB" dirty="0"/>
          </a:p>
        </p:txBody>
      </p:sp>
      <p:sp>
        <p:nvSpPr>
          <p:cNvPr id="3" name="TextBox 2">
            <a:extLst>
              <a:ext uri="{FF2B5EF4-FFF2-40B4-BE49-F238E27FC236}">
                <a16:creationId xmlns:a16="http://schemas.microsoft.com/office/drawing/2014/main" id="{B2B5D07A-80FC-BA2E-E529-702F210E4746}"/>
              </a:ext>
            </a:extLst>
          </p:cNvPr>
          <p:cNvSpPr txBox="1"/>
          <p:nvPr/>
        </p:nvSpPr>
        <p:spPr>
          <a:xfrm>
            <a:off x="2285298" y="4465458"/>
            <a:ext cx="4768646" cy="584775"/>
          </a:xfrm>
          <a:prstGeom prst="rect">
            <a:avLst/>
          </a:prstGeom>
          <a:noFill/>
        </p:spPr>
        <p:txBody>
          <a:bodyPr wrap="square" rtlCol="0">
            <a:spAutoFit/>
          </a:bodyPr>
          <a:lstStyle/>
          <a:p>
            <a:pPr algn="ctr"/>
            <a:r>
              <a:rPr lang="en-US" sz="1600" dirty="0"/>
              <a:t>Sheet metal forming and copper wire drawing on large rollers. </a:t>
            </a:r>
            <a:endParaRPr lang="en-GB" sz="1600" dirty="0"/>
          </a:p>
        </p:txBody>
      </p:sp>
      <p:pic>
        <p:nvPicPr>
          <p:cNvPr id="9" name="Content Placeholder 8" descr="A close-up of a piano&#10;&#10;Description automatically generated with medium confidence">
            <a:extLst>
              <a:ext uri="{FF2B5EF4-FFF2-40B4-BE49-F238E27FC236}">
                <a16:creationId xmlns:a16="http://schemas.microsoft.com/office/drawing/2014/main" id="{010CC03D-3326-AEFF-2D89-66BE89A2E29E}"/>
              </a:ext>
            </a:extLst>
          </p:cNvPr>
          <p:cNvPicPr>
            <a:picLocks noGrp="1" noChangeAspect="1"/>
          </p:cNvPicPr>
          <p:nvPr>
            <p:ph sz="quarter" idx="10"/>
          </p:nvPr>
        </p:nvPicPr>
        <p:blipFill>
          <a:blip r:embed="rId2"/>
          <a:stretch>
            <a:fillRect/>
          </a:stretch>
        </p:blipFill>
        <p:spPr>
          <a:xfrm>
            <a:off x="457200" y="1617183"/>
            <a:ext cx="4066276" cy="2716273"/>
          </a:xfrm>
        </p:spPr>
      </p:pic>
      <p:pic>
        <p:nvPicPr>
          <p:cNvPr id="11" name="Picture 10" descr="A picture containing old&#10;&#10;Description automatically generated">
            <a:extLst>
              <a:ext uri="{FF2B5EF4-FFF2-40B4-BE49-F238E27FC236}">
                <a16:creationId xmlns:a16="http://schemas.microsoft.com/office/drawing/2014/main" id="{5E1A5340-1790-0325-EBA8-105F0B471476}"/>
              </a:ext>
            </a:extLst>
          </p:cNvPr>
          <p:cNvPicPr>
            <a:picLocks noChangeAspect="1"/>
          </p:cNvPicPr>
          <p:nvPr/>
        </p:nvPicPr>
        <p:blipFill>
          <a:blip r:embed="rId3"/>
          <a:stretch>
            <a:fillRect/>
          </a:stretch>
        </p:blipFill>
        <p:spPr>
          <a:xfrm>
            <a:off x="4669621" y="1617183"/>
            <a:ext cx="4066276" cy="2716273"/>
          </a:xfrm>
          <a:prstGeom prst="rect">
            <a:avLst/>
          </a:prstGeom>
        </p:spPr>
      </p:pic>
    </p:spTree>
    <p:extLst>
      <p:ext uri="{BB962C8B-B14F-4D97-AF65-F5344CB8AC3E}">
        <p14:creationId xmlns:p14="http://schemas.microsoft.com/office/powerpoint/2010/main" val="1672430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cs typeface="Arial"/>
              </a:rPr>
              <a:t>Shaping</a:t>
            </a:r>
            <a:endParaRPr lang="en-US" dirty="0"/>
          </a:p>
        </p:txBody>
      </p:sp>
      <p:sp>
        <p:nvSpPr>
          <p:cNvPr id="5" name="Content Placeholder 4">
            <a:extLst>
              <a:ext uri="{FF2B5EF4-FFF2-40B4-BE49-F238E27FC236}">
                <a16:creationId xmlns:a16="http://schemas.microsoft.com/office/drawing/2014/main" id="{033E93BB-C901-D3D5-AD9A-22D21547844A}"/>
              </a:ext>
            </a:extLst>
          </p:cNvPr>
          <p:cNvSpPr>
            <a:spLocks noGrp="1"/>
          </p:cNvSpPr>
          <p:nvPr>
            <p:ph sz="quarter" idx="10"/>
          </p:nvPr>
        </p:nvSpPr>
        <p:spPr>
          <a:xfrm>
            <a:off x="457200" y="1554636"/>
            <a:ext cx="8229600" cy="3971432"/>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Materials must be processed into a wide variety of shapes in order to make component parts of every type. </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The shapes required vary enormously, both in size and complexity, ranging from micro-electronic components to large castings and forgings of several hundred tons. </a:t>
            </a:r>
          </a:p>
          <a:p>
            <a:pPr marL="216000" indent="-216000">
              <a:spcBef>
                <a:spcPts val="500"/>
              </a:spcBef>
              <a:spcAft>
                <a:spcPts val="500"/>
              </a:spcAft>
              <a:buClr>
                <a:srgbClr val="0077E3"/>
              </a:buClr>
              <a:buFont typeface="Arial" panose="020B0604020202020204" pitchFamily="34" charset="0"/>
              <a:buChar char="•"/>
            </a:pPr>
            <a:r>
              <a:rPr lang="en-GB" dirty="0">
                <a:ea typeface="+mn-lt"/>
                <a:cs typeface="+mn-lt"/>
              </a:rPr>
              <a:t>The properties of the material in the finished component are also influenced to a considerable extent by the type of </a:t>
            </a:r>
            <a:r>
              <a:rPr lang="en-GB" b="1" dirty="0">
                <a:ea typeface="+mn-lt"/>
                <a:cs typeface="+mn-lt"/>
              </a:rPr>
              <a:t>shaping process</a:t>
            </a:r>
            <a:r>
              <a:rPr lang="en-GB" dirty="0">
                <a:ea typeface="+mn-lt"/>
                <a:cs typeface="+mn-lt"/>
              </a:rPr>
              <a:t> employed.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AC1D6-E984-BAE4-30DD-7FE697B51A5C}"/>
              </a:ext>
            </a:extLst>
          </p:cNvPr>
          <p:cNvSpPr>
            <a:spLocks noGrp="1"/>
          </p:cNvSpPr>
          <p:nvPr>
            <p:ph type="title"/>
          </p:nvPr>
        </p:nvSpPr>
        <p:spPr/>
        <p:txBody>
          <a:bodyPr/>
          <a:lstStyle/>
          <a:p>
            <a:r>
              <a:rPr lang="en-US" dirty="0"/>
              <a:t>Shaping processes</a:t>
            </a:r>
            <a:endParaRPr lang="en-GB" dirty="0"/>
          </a:p>
        </p:txBody>
      </p:sp>
      <p:sp>
        <p:nvSpPr>
          <p:cNvPr id="3" name="Content Placeholder 2">
            <a:extLst>
              <a:ext uri="{FF2B5EF4-FFF2-40B4-BE49-F238E27FC236}">
                <a16:creationId xmlns:a16="http://schemas.microsoft.com/office/drawing/2014/main" id="{927C783F-A653-4AEA-409A-AD004ACFB123}"/>
              </a:ext>
            </a:extLst>
          </p:cNvPr>
          <p:cNvSpPr>
            <a:spLocks noGrp="1"/>
          </p:cNvSpPr>
          <p:nvPr>
            <p:ph sz="quarter" idx="10"/>
          </p:nvPr>
        </p:nvSpPr>
        <p:spPr/>
        <p:txBody>
          <a:bodyPr/>
          <a:lstStyle/>
          <a:p>
            <a:r>
              <a:rPr lang="en-GB" sz="2000" dirty="0">
                <a:ea typeface="+mn-lt"/>
                <a:cs typeface="+mn-lt"/>
              </a:rPr>
              <a:t>The range of </a:t>
            </a:r>
            <a:r>
              <a:rPr lang="en-GB" sz="2000" b="1" dirty="0">
                <a:ea typeface="+mn-lt"/>
                <a:cs typeface="+mn-lt"/>
              </a:rPr>
              <a:t>shaping processes</a:t>
            </a:r>
            <a:r>
              <a:rPr lang="en-GB" sz="2000" dirty="0">
                <a:ea typeface="+mn-lt"/>
                <a:cs typeface="+mn-lt"/>
              </a:rPr>
              <a:t> can be broadly classified into four categories:  </a:t>
            </a:r>
            <a:endParaRPr lang="en-GB" sz="2000" b="1" dirty="0">
              <a:latin typeface="Arial"/>
              <a:ea typeface="ＭＳ Ｐゴシック"/>
            </a:endParaRPr>
          </a:p>
          <a:p>
            <a:pPr marL="457200" indent="-457200">
              <a:buFont typeface="+mj-lt"/>
              <a:buAutoNum type="arabicPeriod"/>
            </a:pPr>
            <a:r>
              <a:rPr lang="en-GB" sz="2000" b="1" dirty="0">
                <a:latin typeface="Arial"/>
                <a:ea typeface="ＭＳ Ｐゴシック"/>
              </a:rPr>
              <a:t>Casting</a:t>
            </a:r>
            <a:r>
              <a:rPr lang="en-GB" sz="2000" dirty="0">
                <a:latin typeface="Arial"/>
                <a:ea typeface="ＭＳ Ｐゴシック"/>
              </a:rPr>
              <a:t>:</a:t>
            </a:r>
            <a:r>
              <a:rPr lang="en-GB" sz="2000" b="1" dirty="0">
                <a:latin typeface="Arial"/>
                <a:ea typeface="ＭＳ Ｐゴシック"/>
              </a:rPr>
              <a:t> </a:t>
            </a:r>
            <a:r>
              <a:rPr lang="en-GB" sz="2000" dirty="0">
                <a:latin typeface="Arial"/>
                <a:ea typeface="ＭＳ Ｐゴシック"/>
                <a:cs typeface="Arial"/>
              </a:rPr>
              <a:t>the pouring of liquid into prepared moulds. </a:t>
            </a:r>
          </a:p>
          <a:p>
            <a:pPr marL="457200" indent="-457200">
              <a:buFont typeface="+mj-lt"/>
              <a:buAutoNum type="arabicPeriod"/>
            </a:pPr>
            <a:r>
              <a:rPr lang="en-GB" sz="2000" b="1" dirty="0">
                <a:latin typeface="Arial"/>
                <a:ea typeface="ＭＳ Ｐゴシック"/>
              </a:rPr>
              <a:t>Manipulative processes</a:t>
            </a:r>
            <a:r>
              <a:rPr lang="en-GB" sz="2000" dirty="0">
                <a:latin typeface="Arial"/>
                <a:ea typeface="ＭＳ Ｐゴシック"/>
              </a:rPr>
              <a:t>: </a:t>
            </a:r>
            <a:r>
              <a:rPr lang="en-GB" sz="2000" dirty="0">
                <a:latin typeface="Arial"/>
                <a:ea typeface="ＭＳ Ｐゴシック"/>
                <a:cs typeface="Arial"/>
              </a:rPr>
              <a:t>involving plastic deformation of the material. </a:t>
            </a:r>
          </a:p>
          <a:p>
            <a:pPr marL="457200" indent="-457200">
              <a:buFont typeface="+mj-lt"/>
              <a:buAutoNum type="arabicPeriod"/>
            </a:pPr>
            <a:r>
              <a:rPr lang="en-GB" sz="2000" b="1" dirty="0">
                <a:latin typeface="Arial"/>
                <a:ea typeface="ＭＳ Ｐゴシック"/>
                <a:cs typeface="Arial"/>
              </a:rPr>
              <a:t>Powder techniques</a:t>
            </a:r>
            <a:r>
              <a:rPr lang="en-GB" sz="2000" dirty="0">
                <a:latin typeface="Arial"/>
                <a:ea typeface="ＭＳ Ｐゴシック"/>
                <a:cs typeface="Arial"/>
              </a:rPr>
              <a:t>:</a:t>
            </a:r>
            <a:r>
              <a:rPr lang="en-GB" sz="2000" b="1" dirty="0">
                <a:latin typeface="Arial"/>
                <a:ea typeface="ＭＳ Ｐゴシック"/>
                <a:cs typeface="Arial"/>
              </a:rPr>
              <a:t> </a:t>
            </a:r>
            <a:r>
              <a:rPr lang="en-GB" sz="2000" dirty="0">
                <a:latin typeface="Arial"/>
                <a:ea typeface="ＭＳ Ｐゴシック"/>
                <a:cs typeface="Arial"/>
              </a:rPr>
              <a:t>a shape is produced by compacting a powder.  </a:t>
            </a:r>
          </a:p>
          <a:p>
            <a:pPr marL="457200" indent="-457200">
              <a:buFont typeface="+mj-lt"/>
              <a:buAutoNum type="arabicPeriod"/>
            </a:pPr>
            <a:r>
              <a:rPr lang="en-GB" sz="2000" b="1" dirty="0">
                <a:latin typeface="Arial"/>
                <a:ea typeface="ＭＳ Ｐゴシック"/>
                <a:cs typeface="Arial"/>
              </a:rPr>
              <a:t>Cutting and grinding</a:t>
            </a:r>
            <a:r>
              <a:rPr lang="en-GB" sz="2000" dirty="0">
                <a:latin typeface="Arial"/>
                <a:ea typeface="ＭＳ Ｐゴシック"/>
                <a:cs typeface="Arial"/>
              </a:rPr>
              <a:t>:</a:t>
            </a:r>
            <a:r>
              <a:rPr lang="en-GB" sz="2000" b="1" dirty="0">
                <a:latin typeface="Arial"/>
                <a:ea typeface="ＭＳ Ｐゴシック"/>
                <a:cs typeface="Arial"/>
              </a:rPr>
              <a:t> </a:t>
            </a:r>
            <a:r>
              <a:rPr lang="en-GB" dirty="0">
                <a:latin typeface="Arial"/>
                <a:ea typeface="ＭＳ Ｐゴシック"/>
                <a:cs typeface="Arial"/>
              </a:rPr>
              <a:t>c</a:t>
            </a:r>
            <a:r>
              <a:rPr lang="en-GB" sz="2000" dirty="0">
                <a:latin typeface="Arial"/>
                <a:ea typeface="ＭＳ Ｐゴシック"/>
                <a:cs typeface="Arial"/>
              </a:rPr>
              <a:t>utting to shape and size and grinding surfaces down to a precise finish.</a:t>
            </a:r>
            <a:endParaRPr lang="en-GB" sz="2000" b="1" dirty="0"/>
          </a:p>
          <a:p>
            <a:endParaRPr lang="en-GB" dirty="0"/>
          </a:p>
        </p:txBody>
      </p:sp>
    </p:spTree>
    <p:extLst>
      <p:ext uri="{BB962C8B-B14F-4D97-AF65-F5344CB8AC3E}">
        <p14:creationId xmlns:p14="http://schemas.microsoft.com/office/powerpoint/2010/main" val="15768109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4</TotalTime>
  <Words>1472</Words>
  <Application>Microsoft Office PowerPoint</Application>
  <PresentationFormat>On-screen Show (4:3)</PresentationFormat>
  <Paragraphs>150</Paragraphs>
  <Slides>24</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Lucida Grande</vt:lpstr>
      <vt:lpstr>Times New Roman</vt:lpstr>
      <vt:lpstr>Default Design</vt:lpstr>
      <vt:lpstr>PowerPoint Presentation</vt:lpstr>
      <vt:lpstr>Objectives</vt:lpstr>
      <vt:lpstr>What is a manufacturing process? </vt:lpstr>
      <vt:lpstr>Types of manufacturing process</vt:lpstr>
      <vt:lpstr>Types of manufacturing process</vt:lpstr>
      <vt:lpstr>Forming</vt:lpstr>
      <vt:lpstr>Forming examples and applications</vt:lpstr>
      <vt:lpstr>Shaping</vt:lpstr>
      <vt:lpstr>Shaping processes</vt:lpstr>
      <vt:lpstr>Shaping examples and applications</vt:lpstr>
      <vt:lpstr>Finishing</vt:lpstr>
      <vt:lpstr>Two categories of finishing</vt:lpstr>
      <vt:lpstr>Finishing examples and applications</vt:lpstr>
      <vt:lpstr>Casting</vt:lpstr>
      <vt:lpstr>Categories of casting</vt:lpstr>
      <vt:lpstr>Casting patterns</vt:lpstr>
      <vt:lpstr>Additive manufacturing</vt:lpstr>
      <vt:lpstr>Types of additive manufacturing</vt:lpstr>
      <vt:lpstr>PowerPoint Presentation</vt:lpstr>
      <vt:lpstr>Additive manufacturing examples and applications</vt:lpstr>
      <vt:lpstr>Joining</vt:lpstr>
      <vt:lpstr>Wasting</vt:lpstr>
      <vt:lpstr>Wasting examples and applications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1291</cp:revision>
  <dcterms:created xsi:type="dcterms:W3CDTF">2013-05-28T00:38:54Z</dcterms:created>
  <dcterms:modified xsi:type="dcterms:W3CDTF">2022-08-24T10:33:08Z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