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342" r:id="rId5"/>
    <p:sldId id="354" r:id="rId6"/>
    <p:sldId id="360" r:id="rId7"/>
    <p:sldId id="361" r:id="rId8"/>
    <p:sldId id="355" r:id="rId9"/>
    <p:sldId id="356" r:id="rId10"/>
    <p:sldId id="357" r:id="rId11"/>
    <p:sldId id="358" r:id="rId12"/>
    <p:sldId id="359" r:id="rId13"/>
    <p:sldId id="363" r:id="rId14"/>
    <p:sldId id="365" r:id="rId15"/>
    <p:sldId id="364" r:id="rId16"/>
    <p:sldId id="375" r:id="rId17"/>
    <p:sldId id="335" r:id="rId18"/>
  </p:sldIdLst>
  <p:sldSz cx="9144000" cy="6858000" type="screen4x3"/>
  <p:notesSz cx="6797675" cy="9926638"/>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4B77F469-6192-5231-E81B-0CC385E14185}" name="Andrew Topliss" initials="AT" userId="9ddc74057ee38315" providerId="Windows Live"/>
  <p188:author id="{B923E774-701E-08E1-794E-A93FF49F75C5}" name="Susannah Fountain" initials="SF" userId="Susannah Fountain"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5058BB-46A7-4120-B834-C2DB429DDA8B}" v="5" dt="2022-08-02T11:52:24.0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39"/>
    <p:restoredTop sz="94694"/>
  </p:normalViewPr>
  <p:slideViewPr>
    <p:cSldViewPr snapToGrid="0">
      <p:cViewPr varScale="1">
        <p:scale>
          <a:sx n="62" d="100"/>
          <a:sy n="62" d="100"/>
        </p:scale>
        <p:origin x="1472"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A5058BB-46A7-4120-B834-C2DB429DDA8B}"/>
    <pc:docChg chg="undo custSel modSld">
      <pc:chgData name="Caroline Prodger" userId="e4ef2e75-b60b-401b-8ebe-291bdcf405f4" providerId="ADAL" clId="{6A5058BB-46A7-4120-B834-C2DB429DDA8B}" dt="2022-08-02T12:08:24.221" v="660" actId="20577"/>
      <pc:docMkLst>
        <pc:docMk/>
      </pc:docMkLst>
      <pc:sldChg chg="addSp modSp mod">
        <pc:chgData name="Caroline Prodger" userId="e4ef2e75-b60b-401b-8ebe-291bdcf405f4" providerId="ADAL" clId="{6A5058BB-46A7-4120-B834-C2DB429DDA8B}" dt="2022-08-02T11:25:01.531" v="6" actId="1076"/>
        <pc:sldMkLst>
          <pc:docMk/>
          <pc:sldMk cId="246462870" sldId="354"/>
        </pc:sldMkLst>
        <pc:picChg chg="add mod">
          <ac:chgData name="Caroline Prodger" userId="e4ef2e75-b60b-401b-8ebe-291bdcf405f4" providerId="ADAL" clId="{6A5058BB-46A7-4120-B834-C2DB429DDA8B}" dt="2022-08-02T11:25:01.531" v="6" actId="1076"/>
          <ac:picMkLst>
            <pc:docMk/>
            <pc:sldMk cId="246462870" sldId="354"/>
            <ac:picMk id="3" creationId="{78213E9A-8905-C403-339F-6EDE64FB868B}"/>
          </ac:picMkLst>
        </pc:picChg>
      </pc:sldChg>
      <pc:sldChg chg="addSp delSp modSp mod modNotesTx">
        <pc:chgData name="Caroline Prodger" userId="e4ef2e75-b60b-401b-8ebe-291bdcf405f4" providerId="ADAL" clId="{6A5058BB-46A7-4120-B834-C2DB429DDA8B}" dt="2022-08-02T11:36:51.286" v="332" actId="20577"/>
        <pc:sldMkLst>
          <pc:docMk/>
          <pc:sldMk cId="2557849094" sldId="355"/>
        </pc:sldMkLst>
        <pc:spChg chg="add del mod">
          <ac:chgData name="Caroline Prodger" userId="e4ef2e75-b60b-401b-8ebe-291bdcf405f4" providerId="ADAL" clId="{6A5058BB-46A7-4120-B834-C2DB429DDA8B}" dt="2022-08-02T11:36:27.832" v="330"/>
          <ac:spMkLst>
            <pc:docMk/>
            <pc:sldMk cId="2557849094" sldId="355"/>
            <ac:spMk id="3" creationId="{5BA4CC96-9B4F-2F7E-79D6-635C2CD7D613}"/>
          </ac:spMkLst>
        </pc:spChg>
        <pc:spChg chg="add mod">
          <ac:chgData name="Caroline Prodger" userId="e4ef2e75-b60b-401b-8ebe-291bdcf405f4" providerId="ADAL" clId="{6A5058BB-46A7-4120-B834-C2DB429DDA8B}" dt="2022-08-02T11:36:51.286" v="332" actId="20577"/>
          <ac:spMkLst>
            <pc:docMk/>
            <pc:sldMk cId="2557849094" sldId="355"/>
            <ac:spMk id="5" creationId="{3756BE01-C3B1-EF20-5A52-3740E5EB8344}"/>
          </ac:spMkLst>
        </pc:spChg>
        <pc:spChg chg="add del">
          <ac:chgData name="Caroline Prodger" userId="e4ef2e75-b60b-401b-8ebe-291bdcf405f4" providerId="ADAL" clId="{6A5058BB-46A7-4120-B834-C2DB429DDA8B}" dt="2022-08-02T11:26:49.850" v="12" actId="22"/>
          <ac:spMkLst>
            <pc:docMk/>
            <pc:sldMk cId="2557849094" sldId="355"/>
            <ac:spMk id="6" creationId="{4A82EE31-01BC-0892-7898-6B493104F1C5}"/>
          </ac:spMkLst>
        </pc:spChg>
        <pc:spChg chg="mod">
          <ac:chgData name="Caroline Prodger" userId="e4ef2e75-b60b-401b-8ebe-291bdcf405f4" providerId="ADAL" clId="{6A5058BB-46A7-4120-B834-C2DB429DDA8B}" dt="2022-08-02T11:36:18.734" v="326" actId="14100"/>
          <ac:spMkLst>
            <pc:docMk/>
            <pc:sldMk cId="2557849094" sldId="355"/>
            <ac:spMk id="9" creationId="{DDC748CA-2330-47BB-8436-F9DA84B85006}"/>
          </ac:spMkLst>
        </pc:spChg>
        <pc:picChg chg="mod">
          <ac:chgData name="Caroline Prodger" userId="e4ef2e75-b60b-401b-8ebe-291bdcf405f4" providerId="ADAL" clId="{6A5058BB-46A7-4120-B834-C2DB429DDA8B}" dt="2022-08-02T11:36:20.922" v="327" actId="1076"/>
          <ac:picMkLst>
            <pc:docMk/>
            <pc:sldMk cId="2557849094" sldId="355"/>
            <ac:picMk id="4" creationId="{A74FBF83-507E-AB1D-BF04-A7EE7760EDD7}"/>
          </ac:picMkLst>
        </pc:picChg>
      </pc:sldChg>
      <pc:sldChg chg="modSp mod">
        <pc:chgData name="Caroline Prodger" userId="e4ef2e75-b60b-401b-8ebe-291bdcf405f4" providerId="ADAL" clId="{6A5058BB-46A7-4120-B834-C2DB429DDA8B}" dt="2022-08-02T11:38:27.548" v="334" actId="14100"/>
        <pc:sldMkLst>
          <pc:docMk/>
          <pc:sldMk cId="2035448626" sldId="356"/>
        </pc:sldMkLst>
        <pc:picChg chg="mod">
          <ac:chgData name="Caroline Prodger" userId="e4ef2e75-b60b-401b-8ebe-291bdcf405f4" providerId="ADAL" clId="{6A5058BB-46A7-4120-B834-C2DB429DDA8B}" dt="2022-08-02T11:38:27.548" v="334" actId="14100"/>
          <ac:picMkLst>
            <pc:docMk/>
            <pc:sldMk cId="2035448626" sldId="356"/>
            <ac:picMk id="4" creationId="{7F305AD7-8597-1B3E-080F-DCF61A167512}"/>
          </ac:picMkLst>
        </pc:picChg>
      </pc:sldChg>
      <pc:sldChg chg="modSp mod">
        <pc:chgData name="Caroline Prodger" userId="e4ef2e75-b60b-401b-8ebe-291bdcf405f4" providerId="ADAL" clId="{6A5058BB-46A7-4120-B834-C2DB429DDA8B}" dt="2022-08-02T11:38:37.967" v="336" actId="14100"/>
        <pc:sldMkLst>
          <pc:docMk/>
          <pc:sldMk cId="3944463832" sldId="357"/>
        </pc:sldMkLst>
        <pc:picChg chg="mod">
          <ac:chgData name="Caroline Prodger" userId="e4ef2e75-b60b-401b-8ebe-291bdcf405f4" providerId="ADAL" clId="{6A5058BB-46A7-4120-B834-C2DB429DDA8B}" dt="2022-08-02T11:38:37.967" v="336" actId="14100"/>
          <ac:picMkLst>
            <pc:docMk/>
            <pc:sldMk cId="3944463832" sldId="357"/>
            <ac:picMk id="3" creationId="{92AD02B4-B718-A56C-86CD-562E5E62C350}"/>
          </ac:picMkLst>
        </pc:picChg>
      </pc:sldChg>
      <pc:sldChg chg="modSp mod">
        <pc:chgData name="Caroline Prodger" userId="e4ef2e75-b60b-401b-8ebe-291bdcf405f4" providerId="ADAL" clId="{6A5058BB-46A7-4120-B834-C2DB429DDA8B}" dt="2022-08-02T11:38:54.644" v="337" actId="1076"/>
        <pc:sldMkLst>
          <pc:docMk/>
          <pc:sldMk cId="1588229337" sldId="358"/>
        </pc:sldMkLst>
        <pc:picChg chg="mod">
          <ac:chgData name="Caroline Prodger" userId="e4ef2e75-b60b-401b-8ebe-291bdcf405f4" providerId="ADAL" clId="{6A5058BB-46A7-4120-B834-C2DB429DDA8B}" dt="2022-08-02T11:38:54.644" v="337" actId="1076"/>
          <ac:picMkLst>
            <pc:docMk/>
            <pc:sldMk cId="1588229337" sldId="358"/>
            <ac:picMk id="4" creationId="{93A7A8FC-09B8-377B-AEBD-BD763AD3701E}"/>
          </ac:picMkLst>
        </pc:picChg>
      </pc:sldChg>
      <pc:sldChg chg="addSp modSp mod">
        <pc:chgData name="Caroline Prodger" userId="e4ef2e75-b60b-401b-8ebe-291bdcf405f4" providerId="ADAL" clId="{6A5058BB-46A7-4120-B834-C2DB429DDA8B}" dt="2022-08-02T11:40:42.851" v="352" actId="14100"/>
        <pc:sldMkLst>
          <pc:docMk/>
          <pc:sldMk cId="1410187689" sldId="359"/>
        </pc:sldMkLst>
        <pc:spChg chg="add mod">
          <ac:chgData name="Caroline Prodger" userId="e4ef2e75-b60b-401b-8ebe-291bdcf405f4" providerId="ADAL" clId="{6A5058BB-46A7-4120-B834-C2DB429DDA8B}" dt="2022-08-02T11:40:36.695" v="350" actId="1076"/>
          <ac:spMkLst>
            <pc:docMk/>
            <pc:sldMk cId="1410187689" sldId="359"/>
            <ac:spMk id="2" creationId="{EEF09DA1-5639-2A97-F4EA-9614D12D556E}"/>
          </ac:spMkLst>
        </pc:spChg>
        <pc:spChg chg="mod">
          <ac:chgData name="Caroline Prodger" userId="e4ef2e75-b60b-401b-8ebe-291bdcf405f4" providerId="ADAL" clId="{6A5058BB-46A7-4120-B834-C2DB429DDA8B}" dt="2022-08-02T11:40:04.341" v="347" actId="21"/>
          <ac:spMkLst>
            <pc:docMk/>
            <pc:sldMk cId="1410187689" sldId="359"/>
            <ac:spMk id="9" creationId="{DDC748CA-2330-47BB-8436-F9DA84B85006}"/>
          </ac:spMkLst>
        </pc:spChg>
        <pc:picChg chg="mod">
          <ac:chgData name="Caroline Prodger" userId="e4ef2e75-b60b-401b-8ebe-291bdcf405f4" providerId="ADAL" clId="{6A5058BB-46A7-4120-B834-C2DB429DDA8B}" dt="2022-08-02T11:40:42.851" v="352" actId="14100"/>
          <ac:picMkLst>
            <pc:docMk/>
            <pc:sldMk cId="1410187689" sldId="359"/>
            <ac:picMk id="4" creationId="{E599D7B3-4302-9089-35D1-FE10D919CD3B}"/>
          </ac:picMkLst>
        </pc:picChg>
      </pc:sldChg>
      <pc:sldChg chg="modSp mod">
        <pc:chgData name="Caroline Prodger" userId="e4ef2e75-b60b-401b-8ebe-291bdcf405f4" providerId="ADAL" clId="{6A5058BB-46A7-4120-B834-C2DB429DDA8B}" dt="2022-08-02T11:25:48.222" v="9" actId="1076"/>
        <pc:sldMkLst>
          <pc:docMk/>
          <pc:sldMk cId="246650574" sldId="361"/>
        </pc:sldMkLst>
        <pc:picChg chg="mod">
          <ac:chgData name="Caroline Prodger" userId="e4ef2e75-b60b-401b-8ebe-291bdcf405f4" providerId="ADAL" clId="{6A5058BB-46A7-4120-B834-C2DB429DDA8B}" dt="2022-08-02T11:25:48.222" v="9" actId="1076"/>
          <ac:picMkLst>
            <pc:docMk/>
            <pc:sldMk cId="246650574" sldId="361"/>
            <ac:picMk id="4" creationId="{0A2C406F-0872-EDD6-FB4E-7D1D01DEB618}"/>
          </ac:picMkLst>
        </pc:picChg>
      </pc:sldChg>
      <pc:sldChg chg="modSp mod modNotesTx">
        <pc:chgData name="Caroline Prodger" userId="e4ef2e75-b60b-401b-8ebe-291bdcf405f4" providerId="ADAL" clId="{6A5058BB-46A7-4120-B834-C2DB429DDA8B}" dt="2022-08-02T11:45:19.604" v="455" actId="20577"/>
        <pc:sldMkLst>
          <pc:docMk/>
          <pc:sldMk cId="750110156" sldId="363"/>
        </pc:sldMkLst>
        <pc:spChg chg="mod">
          <ac:chgData name="Caroline Prodger" userId="e4ef2e75-b60b-401b-8ebe-291bdcf405f4" providerId="ADAL" clId="{6A5058BB-46A7-4120-B834-C2DB429DDA8B}" dt="2022-08-02T11:43:15.585" v="402" actId="20577"/>
          <ac:spMkLst>
            <pc:docMk/>
            <pc:sldMk cId="750110156" sldId="363"/>
            <ac:spMk id="5" creationId="{0D56CB8F-8097-7621-DA06-FD4A1F244854}"/>
          </ac:spMkLst>
        </pc:spChg>
        <pc:spChg chg="mod">
          <ac:chgData name="Caroline Prodger" userId="e4ef2e75-b60b-401b-8ebe-291bdcf405f4" providerId="ADAL" clId="{6A5058BB-46A7-4120-B834-C2DB429DDA8B}" dt="2022-08-02T11:41:10.485" v="353" actId="14100"/>
          <ac:spMkLst>
            <pc:docMk/>
            <pc:sldMk cId="750110156" sldId="363"/>
            <ac:spMk id="9" creationId="{DDC748CA-2330-47BB-8436-F9DA84B85006}"/>
          </ac:spMkLst>
        </pc:spChg>
        <pc:picChg chg="mod">
          <ac:chgData name="Caroline Prodger" userId="e4ef2e75-b60b-401b-8ebe-291bdcf405f4" providerId="ADAL" clId="{6A5058BB-46A7-4120-B834-C2DB429DDA8B}" dt="2022-08-02T11:41:38.145" v="355" actId="14100"/>
          <ac:picMkLst>
            <pc:docMk/>
            <pc:sldMk cId="750110156" sldId="363"/>
            <ac:picMk id="3" creationId="{DB6B6082-ED3B-B6AC-D736-A9BF24B32D55}"/>
          </ac:picMkLst>
        </pc:picChg>
      </pc:sldChg>
      <pc:sldChg chg="modNotesTx">
        <pc:chgData name="Caroline Prodger" userId="e4ef2e75-b60b-401b-8ebe-291bdcf405f4" providerId="ADAL" clId="{6A5058BB-46A7-4120-B834-C2DB429DDA8B}" dt="2022-08-02T11:46:12.466" v="456" actId="20577"/>
        <pc:sldMkLst>
          <pc:docMk/>
          <pc:sldMk cId="2172820634" sldId="364"/>
        </pc:sldMkLst>
      </pc:sldChg>
      <pc:sldChg chg="addSp modSp mod">
        <pc:chgData name="Caroline Prodger" userId="e4ef2e75-b60b-401b-8ebe-291bdcf405f4" providerId="ADAL" clId="{6A5058BB-46A7-4120-B834-C2DB429DDA8B}" dt="2022-08-02T12:08:24.221" v="660" actId="20577"/>
        <pc:sldMkLst>
          <pc:docMk/>
          <pc:sldMk cId="2023670980" sldId="365"/>
        </pc:sldMkLst>
        <pc:spChg chg="add mod">
          <ac:chgData name="Caroline Prodger" userId="e4ef2e75-b60b-401b-8ebe-291bdcf405f4" providerId="ADAL" clId="{6A5058BB-46A7-4120-B834-C2DB429DDA8B}" dt="2022-08-02T12:08:24.221" v="660" actId="20577"/>
          <ac:spMkLst>
            <pc:docMk/>
            <pc:sldMk cId="2023670980" sldId="365"/>
            <ac:spMk id="2" creationId="{2D296C07-A138-36EB-DB06-0DB9E869D3B5}"/>
          </ac:spMkLst>
        </pc:spChg>
        <pc:picChg chg="mod">
          <ac:chgData name="Caroline Prodger" userId="e4ef2e75-b60b-401b-8ebe-291bdcf405f4" providerId="ADAL" clId="{6A5058BB-46A7-4120-B834-C2DB429DDA8B}" dt="2022-08-02T11:52:12.763" v="457" actId="1076"/>
          <ac:picMkLst>
            <pc:docMk/>
            <pc:sldMk cId="2023670980" sldId="365"/>
            <ac:picMk id="4" creationId="{482CAF73-7D3F-E541-31BE-A6CE80E73924}"/>
          </ac:picMkLst>
        </pc:picChg>
      </pc:sldChg>
    </pc:docChg>
  </pc:docChgLst>
  <pc:docChgLst>
    <pc:chgData name="Caroline Prodger" userId="e4ef2e75-b60b-401b-8ebe-291bdcf405f4" providerId="ADAL" clId="{908500B3-1975-4CB1-9FB4-4819EB2518CB}"/>
    <pc:docChg chg="custSel modSld">
      <pc:chgData name="Caroline Prodger" userId="e4ef2e75-b60b-401b-8ebe-291bdcf405f4" providerId="ADAL" clId="{908500B3-1975-4CB1-9FB4-4819EB2518CB}" dt="2022-07-18T11:20:45.068" v="221" actId="14100"/>
      <pc:docMkLst>
        <pc:docMk/>
      </pc:docMkLst>
      <pc:sldChg chg="delCm">
        <pc:chgData name="Caroline Prodger" userId="e4ef2e75-b60b-401b-8ebe-291bdcf405f4" providerId="ADAL" clId="{908500B3-1975-4CB1-9FB4-4819EB2518CB}" dt="2022-07-18T11:06:48.943" v="0"/>
        <pc:sldMkLst>
          <pc:docMk/>
          <pc:sldMk cId="1410187689" sldId="359"/>
        </pc:sldMkLst>
      </pc:sldChg>
      <pc:sldChg chg="modCm modNotesTx">
        <pc:chgData name="Caroline Prodger" userId="e4ef2e75-b60b-401b-8ebe-291bdcf405f4" providerId="ADAL" clId="{908500B3-1975-4CB1-9FB4-4819EB2518CB}" dt="2022-07-18T11:09:02.817" v="2"/>
        <pc:sldMkLst>
          <pc:docMk/>
          <pc:sldMk cId="1597328392" sldId="362"/>
        </pc:sldMkLst>
      </pc:sldChg>
      <pc:sldChg chg="delCm">
        <pc:chgData name="Caroline Prodger" userId="e4ef2e75-b60b-401b-8ebe-291bdcf405f4" providerId="ADAL" clId="{908500B3-1975-4CB1-9FB4-4819EB2518CB}" dt="2022-07-18T11:09:41.385" v="3"/>
        <pc:sldMkLst>
          <pc:docMk/>
          <pc:sldMk cId="750110156" sldId="363"/>
        </pc:sldMkLst>
      </pc:sldChg>
      <pc:sldChg chg="modSp mod">
        <pc:chgData name="Caroline Prodger" userId="e4ef2e75-b60b-401b-8ebe-291bdcf405f4" providerId="ADAL" clId="{908500B3-1975-4CB1-9FB4-4819EB2518CB}" dt="2022-07-18T11:14:45.191" v="204" actId="20577"/>
        <pc:sldMkLst>
          <pc:docMk/>
          <pc:sldMk cId="2172820634" sldId="364"/>
        </pc:sldMkLst>
        <pc:spChg chg="mod">
          <ac:chgData name="Caroline Prodger" userId="e4ef2e75-b60b-401b-8ebe-291bdcf405f4" providerId="ADAL" clId="{908500B3-1975-4CB1-9FB4-4819EB2518CB}" dt="2022-07-18T11:14:45.191" v="204" actId="20577"/>
          <ac:spMkLst>
            <pc:docMk/>
            <pc:sldMk cId="2172820634" sldId="364"/>
            <ac:spMk id="9" creationId="{DDC748CA-2330-47BB-8436-F9DA84B85006}"/>
          </ac:spMkLst>
        </pc:spChg>
      </pc:sldChg>
      <pc:sldChg chg="addSp delSp modSp mod addCm">
        <pc:chgData name="Caroline Prodger" userId="e4ef2e75-b60b-401b-8ebe-291bdcf405f4" providerId="ADAL" clId="{908500B3-1975-4CB1-9FB4-4819EB2518CB}" dt="2022-07-18T11:20:45.068" v="221" actId="14100"/>
        <pc:sldMkLst>
          <pc:docMk/>
          <pc:sldMk cId="446597877" sldId="375"/>
        </pc:sldMkLst>
        <pc:spChg chg="mod">
          <ac:chgData name="Caroline Prodger" userId="e4ef2e75-b60b-401b-8ebe-291bdcf405f4" providerId="ADAL" clId="{908500B3-1975-4CB1-9FB4-4819EB2518CB}" dt="2022-07-18T11:09:52.216" v="4" actId="1076"/>
          <ac:spMkLst>
            <pc:docMk/>
            <pc:sldMk cId="446597877" sldId="375"/>
            <ac:spMk id="7" creationId="{D4D9D79B-68BB-4A97-9ED5-57DCAB440B8F}"/>
          </ac:spMkLst>
        </pc:spChg>
        <pc:spChg chg="mod">
          <ac:chgData name="Caroline Prodger" userId="e4ef2e75-b60b-401b-8ebe-291bdcf405f4" providerId="ADAL" clId="{908500B3-1975-4CB1-9FB4-4819EB2518CB}" dt="2022-07-18T11:20:45.068" v="221" actId="14100"/>
          <ac:spMkLst>
            <pc:docMk/>
            <pc:sldMk cId="446597877" sldId="375"/>
            <ac:spMk id="9" creationId="{15A889FA-59DA-44E3-85B8-21681D25AFAF}"/>
          </ac:spMkLst>
        </pc:spChg>
        <pc:picChg chg="del">
          <ac:chgData name="Caroline Prodger" userId="e4ef2e75-b60b-401b-8ebe-291bdcf405f4" providerId="ADAL" clId="{908500B3-1975-4CB1-9FB4-4819EB2518CB}" dt="2022-07-18T11:19:53.375" v="209" actId="478"/>
          <ac:picMkLst>
            <pc:docMk/>
            <pc:sldMk cId="446597877" sldId="375"/>
            <ac:picMk id="3" creationId="{6D995BC0-258C-52C4-7751-FDBEBF2ED638}"/>
          </ac:picMkLst>
        </pc:picChg>
        <pc:picChg chg="add mod modCrop">
          <ac:chgData name="Caroline Prodger" userId="e4ef2e75-b60b-401b-8ebe-291bdcf405f4" providerId="ADAL" clId="{908500B3-1975-4CB1-9FB4-4819EB2518CB}" dt="2022-07-18T11:20:36.605" v="219" actId="14100"/>
          <ac:picMkLst>
            <pc:docMk/>
            <pc:sldMk cId="446597877" sldId="375"/>
            <ac:picMk id="4" creationId="{974A6956-D069-DD2B-DA02-22724D0723E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an Arkwright water frame, </a:t>
            </a:r>
            <a:r>
              <a:rPr lang="en-US" b="0" i="0" dirty="0">
                <a:solidFill>
                  <a:srgbClr val="000000"/>
                </a:solidFill>
                <a:effectLst/>
                <a:latin typeface="SMGSans"/>
              </a:rPr>
              <a:t>which revolutionized textile manufacturing processes during the early Industrial Revolution.</a:t>
            </a:r>
            <a:r>
              <a:rPr lang="en-US" dirty="0"/>
              <a:t> Image courtesy of the Science Museum Group, https://creativecommons.org/licenses/by-nc-nd/4.0/.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4821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01386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49134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276143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14</a:t>
            </a:fld>
            <a:endParaRPr lang="en-GB" dirty="0"/>
          </a:p>
        </p:txBody>
      </p:sp>
    </p:spTree>
    <p:extLst>
      <p:ext uri="{BB962C8B-B14F-4D97-AF65-F5344CB8AC3E}">
        <p14:creationId xmlns:p14="http://schemas.microsoft.com/office/powerpoint/2010/main" val="3338875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886183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53509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Baird “tin box” </a:t>
            </a:r>
            <a:r>
              <a:rPr lang="en-US" dirty="0" err="1"/>
              <a:t>televisor</a:t>
            </a:r>
            <a:r>
              <a:rPr lang="en-US" dirty="0"/>
              <a:t>. Image courtesy of the Science Museum Group, https://creativecommons.org/licenses/by-nc-nd/4.0.</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116780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Getty images: MarcosMartinezSanchez: 894946118</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4721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082799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8363357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7418537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2.2 Significant technological advances in engineering from a historical perspective</a:t>
            </a:r>
          </a:p>
          <a:p>
            <a:endParaRPr lang="en-GB" sz="2400" b="1" dirty="0"/>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5: </a:t>
            </a:r>
            <a:r>
              <a:rPr lang="en-GB" dirty="0">
                <a:ea typeface="ＭＳ Ｐゴシック" pitchFamily="-105" charset="-128"/>
              </a:rPr>
              <a:t>Broadcasting, automation and computers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Automated machines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473900"/>
            <a:ext cx="5127522" cy="4238351"/>
          </a:xfrm>
        </p:spPr>
        <p:txBody>
          <a:bodyPr/>
          <a:lstStyle/>
          <a:p>
            <a:pPr>
              <a:defRPr/>
            </a:pPr>
            <a:r>
              <a:rPr lang="en-GB" sz="1800" dirty="0">
                <a:solidFill>
                  <a:srgbClr val="202124"/>
                </a:solidFill>
                <a:latin typeface="arial" panose="020B0604020202020204" pitchFamily="34" charset="0"/>
              </a:rPr>
              <a:t>The </a:t>
            </a:r>
            <a:r>
              <a:rPr lang="en-GB" sz="1800" b="1" dirty="0">
                <a:solidFill>
                  <a:srgbClr val="202124"/>
                </a:solidFill>
                <a:latin typeface="arial" panose="020B0604020202020204" pitchFamily="34" charset="0"/>
              </a:rPr>
              <a:t>automation of machines</a:t>
            </a:r>
            <a:r>
              <a:rPr lang="en-GB" sz="1800" dirty="0">
                <a:solidFill>
                  <a:srgbClr val="202124"/>
                </a:solidFill>
                <a:latin typeface="arial" panose="020B0604020202020204" pitchFamily="34" charset="0"/>
              </a:rPr>
              <a:t> had its beginnings in the Industrial Revolution. The first completely automated industrial process was an automatic flour mill, developed by Oliver Evans in 1785.</a:t>
            </a:r>
          </a:p>
          <a:p>
            <a:pPr>
              <a:defRPr/>
            </a:pPr>
            <a:r>
              <a:rPr lang="en-GB" sz="1800" b="0" i="0" dirty="0">
                <a:solidFill>
                  <a:srgbClr val="202124"/>
                </a:solidFill>
                <a:effectLst/>
                <a:latin typeface="arial" panose="020B0604020202020204" pitchFamily="34" charset="0"/>
              </a:rPr>
              <a:t>Automation technology used in industry has evolved from </a:t>
            </a:r>
            <a:r>
              <a:rPr lang="en-GB" sz="1800" b="1" i="0" dirty="0">
                <a:solidFill>
                  <a:srgbClr val="202124"/>
                </a:solidFill>
                <a:effectLst/>
                <a:latin typeface="arial" panose="020B0604020202020204" pitchFamily="34" charset="0"/>
              </a:rPr>
              <a:t>conveyor belts</a:t>
            </a:r>
            <a:r>
              <a:rPr lang="en-GB" sz="1800" b="0" i="0" dirty="0">
                <a:solidFill>
                  <a:srgbClr val="202124"/>
                </a:solidFill>
                <a:effectLst/>
                <a:latin typeface="arial" panose="020B0604020202020204" pitchFamily="34" charset="0"/>
              </a:rPr>
              <a:t> (in use since the late nineteenth century to move coal, ore and other raw materials), to </a:t>
            </a:r>
            <a:r>
              <a:rPr lang="en-GB" sz="1800" b="1" i="0" dirty="0">
                <a:solidFill>
                  <a:srgbClr val="202124"/>
                </a:solidFill>
                <a:effectLst/>
                <a:latin typeface="arial" panose="020B0604020202020204" pitchFamily="34" charset="0"/>
              </a:rPr>
              <a:t>automated material handling (AMH)</a:t>
            </a:r>
            <a:r>
              <a:rPr lang="en-GB" sz="1800" b="0" i="0" dirty="0">
                <a:solidFill>
                  <a:srgbClr val="202124"/>
                </a:solidFill>
                <a:effectLst/>
                <a:latin typeface="arial" panose="020B0604020202020204" pitchFamily="34" charset="0"/>
              </a:rPr>
              <a:t> systems (providing multiple types of movement and functionality), to </a:t>
            </a:r>
            <a:r>
              <a:rPr lang="en-GB" sz="1800" b="1" i="0" dirty="0">
                <a:solidFill>
                  <a:srgbClr val="202124"/>
                </a:solidFill>
                <a:effectLst/>
                <a:latin typeface="arial" panose="020B0604020202020204" pitchFamily="34" charset="0"/>
              </a:rPr>
              <a:t>industrial robots</a:t>
            </a:r>
            <a:r>
              <a:rPr lang="en-GB" sz="1800" b="0" i="0" dirty="0">
                <a:solidFill>
                  <a:srgbClr val="202124"/>
                </a:solidFill>
                <a:effectLst/>
                <a:latin typeface="arial" panose="020B0604020202020204" pitchFamily="34" charset="0"/>
              </a:rPr>
              <a:t> and robotic arms, introduced in the mid-twentieth century.</a:t>
            </a:r>
          </a:p>
          <a:p>
            <a:pP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r>
              <a:rPr lang="en-GB" dirty="0">
                <a:solidFill>
                  <a:srgbClr val="202124"/>
                </a:solidFill>
                <a:latin typeface="arial" panose="020B0604020202020204" pitchFamily="34" charset="0"/>
              </a:rPr>
              <a:t>   </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
        <p:nvSpPr>
          <p:cNvPr id="5" name="TextBox 4">
            <a:extLst>
              <a:ext uri="{FF2B5EF4-FFF2-40B4-BE49-F238E27FC236}">
                <a16:creationId xmlns:a16="http://schemas.microsoft.com/office/drawing/2014/main" id="{0D56CB8F-8097-7621-DA06-FD4A1F244854}"/>
              </a:ext>
            </a:extLst>
          </p:cNvPr>
          <p:cNvSpPr txBox="1"/>
          <p:nvPr/>
        </p:nvSpPr>
        <p:spPr>
          <a:xfrm>
            <a:off x="5907899" y="4221819"/>
            <a:ext cx="2778899" cy="1077218"/>
          </a:xfrm>
          <a:prstGeom prst="rect">
            <a:avLst/>
          </a:prstGeom>
          <a:noFill/>
        </p:spPr>
        <p:txBody>
          <a:bodyPr wrap="square">
            <a:spAutoFit/>
          </a:bodyPr>
          <a:lstStyle/>
          <a:p>
            <a:r>
              <a:rPr lang="en-GB" sz="1600" dirty="0">
                <a:solidFill>
                  <a:srgbClr val="202124"/>
                </a:solidFill>
                <a:latin typeface="arial" panose="020B0604020202020204" pitchFamily="34" charset="0"/>
              </a:rPr>
              <a:t>In 1771 Richard Arkwright invented the first fully automated spinning frame, driven by water power </a:t>
            </a:r>
            <a:endParaRPr lang="en-GB" sz="1600" dirty="0"/>
          </a:p>
        </p:txBody>
      </p:sp>
      <p:pic>
        <p:nvPicPr>
          <p:cNvPr id="3" name="Picture 2">
            <a:extLst>
              <a:ext uri="{FF2B5EF4-FFF2-40B4-BE49-F238E27FC236}">
                <a16:creationId xmlns:a16="http://schemas.microsoft.com/office/drawing/2014/main" id="{DB6B6082-ED3B-B6AC-D736-A9BF24B32D55}"/>
              </a:ext>
            </a:extLst>
          </p:cNvPr>
          <p:cNvPicPr>
            <a:picLocks noChangeAspect="1"/>
          </p:cNvPicPr>
          <p:nvPr/>
        </p:nvPicPr>
        <p:blipFill>
          <a:blip r:embed="rId3"/>
          <a:stretch>
            <a:fillRect/>
          </a:stretch>
        </p:blipFill>
        <p:spPr>
          <a:xfrm>
            <a:off x="5907900" y="1473900"/>
            <a:ext cx="2816749" cy="2422477"/>
          </a:xfrm>
          <a:prstGeom prst="rect">
            <a:avLst/>
          </a:prstGeom>
        </p:spPr>
      </p:pic>
    </p:spTree>
    <p:extLst>
      <p:ext uri="{BB962C8B-B14F-4D97-AF65-F5344CB8AC3E}">
        <p14:creationId xmlns:p14="http://schemas.microsoft.com/office/powerpoint/2010/main" val="750110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Computers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549167" y="2241839"/>
            <a:ext cx="5031826" cy="4238351"/>
          </a:xfrm>
        </p:spPr>
        <p:txBody>
          <a:bodyPr/>
          <a:lstStyle/>
          <a:p>
            <a:pPr marL="216000" indent="-216000">
              <a:spcBef>
                <a:spcPts val="500"/>
              </a:spcBef>
              <a:spcAft>
                <a:spcPts val="500"/>
              </a:spcAft>
              <a:buClr>
                <a:srgbClr val="0077E3"/>
              </a:buClr>
              <a:buFont typeface="Arial" panose="020B0604020202020204" pitchFamily="34" charset="0"/>
              <a:buChar char="•"/>
              <a:defRPr/>
            </a:pPr>
            <a:r>
              <a:rPr lang="en-GB" sz="1800" b="1" dirty="0">
                <a:solidFill>
                  <a:srgbClr val="202124"/>
                </a:solidFill>
                <a:latin typeface="arial" panose="020B0604020202020204" pitchFamily="34" charset="0"/>
              </a:rPr>
              <a:t>Early computers</a:t>
            </a:r>
            <a:r>
              <a:rPr lang="en-GB" sz="1800" dirty="0">
                <a:solidFill>
                  <a:srgbClr val="202124"/>
                </a:solidFill>
                <a:latin typeface="arial" panose="020B0604020202020204" pitchFamily="34" charset="0"/>
              </a:rPr>
              <a:t> appeared in the </a:t>
            </a:r>
            <a:r>
              <a:rPr lang="en-GB" sz="1800" b="1" dirty="0">
                <a:solidFill>
                  <a:srgbClr val="202124"/>
                </a:solidFill>
                <a:latin typeface="arial" panose="020B0604020202020204" pitchFamily="34" charset="0"/>
              </a:rPr>
              <a:t>1940s</a:t>
            </a:r>
            <a:r>
              <a:rPr lang="en-GB" sz="1800" dirty="0">
                <a:solidFill>
                  <a:srgbClr val="202124"/>
                </a:solidFill>
                <a:latin typeface="arial" panose="020B0604020202020204" pitchFamily="34" charset="0"/>
              </a:rPr>
              <a:t>, and used valves to control the electrical current, making them very large machines.</a:t>
            </a:r>
          </a:p>
          <a:p>
            <a:pPr marL="216000" indent="-216000">
              <a:spcBef>
                <a:spcPts val="500"/>
              </a:spcBef>
              <a:spcAft>
                <a:spcPts val="500"/>
              </a:spcAft>
              <a:buClr>
                <a:srgbClr val="0077E3"/>
              </a:buClr>
              <a:buFont typeface="Arial" panose="020B0604020202020204" pitchFamily="34" charset="0"/>
              <a:buChar char="•"/>
              <a:defRPr/>
            </a:pPr>
            <a:r>
              <a:rPr lang="en-GB" sz="1800" b="1" dirty="0">
                <a:solidFill>
                  <a:srgbClr val="202124"/>
                </a:solidFill>
                <a:latin typeface="arial" panose="020B0604020202020204" pitchFamily="34" charset="0"/>
              </a:rPr>
              <a:t>Second generation computers</a:t>
            </a:r>
            <a:r>
              <a:rPr lang="en-GB" sz="1800" dirty="0">
                <a:solidFill>
                  <a:srgbClr val="202124"/>
                </a:solidFill>
                <a:latin typeface="arial" panose="020B0604020202020204" pitchFamily="34" charset="0"/>
              </a:rPr>
              <a:t> arrived in the </a:t>
            </a:r>
            <a:r>
              <a:rPr lang="en-GB" sz="1800" b="1" dirty="0">
                <a:solidFill>
                  <a:srgbClr val="202124"/>
                </a:solidFill>
                <a:latin typeface="arial" panose="020B0604020202020204" pitchFamily="34" charset="0"/>
              </a:rPr>
              <a:t>1950s</a:t>
            </a:r>
            <a:r>
              <a:rPr lang="en-GB" sz="1800" dirty="0">
                <a:solidFill>
                  <a:srgbClr val="202124"/>
                </a:solidFill>
                <a:latin typeface="arial" panose="020B0604020202020204" pitchFamily="34" charset="0"/>
              </a:rPr>
              <a:t> and used transistors, allowing the era of miniaturisation to begin. </a:t>
            </a:r>
          </a:p>
          <a:p>
            <a:pPr marL="216000" indent="-216000">
              <a:spcBef>
                <a:spcPts val="500"/>
              </a:spcBef>
              <a:spcAft>
                <a:spcPts val="500"/>
              </a:spcAft>
              <a:buClr>
                <a:srgbClr val="0077E3"/>
              </a:buClr>
              <a:buFont typeface="Arial" panose="020B0604020202020204" pitchFamily="34" charset="0"/>
              <a:buChar char="•"/>
              <a:defRPr/>
            </a:pPr>
            <a:r>
              <a:rPr lang="en-GB" sz="1800" b="1" dirty="0">
                <a:solidFill>
                  <a:srgbClr val="202124"/>
                </a:solidFill>
                <a:latin typeface="arial" panose="020B0604020202020204" pitchFamily="34" charset="0"/>
              </a:rPr>
              <a:t>Third generation computers</a:t>
            </a:r>
            <a:r>
              <a:rPr lang="en-GB" sz="1800" dirty="0">
                <a:solidFill>
                  <a:srgbClr val="202124"/>
                </a:solidFill>
                <a:latin typeface="arial" panose="020B0604020202020204" pitchFamily="34" charset="0"/>
              </a:rPr>
              <a:t>, from the </a:t>
            </a:r>
            <a:r>
              <a:rPr lang="en-GB" sz="1800" b="1" dirty="0">
                <a:solidFill>
                  <a:srgbClr val="202124"/>
                </a:solidFill>
                <a:latin typeface="arial" panose="020B0604020202020204" pitchFamily="34" charset="0"/>
              </a:rPr>
              <a:t>1960s</a:t>
            </a:r>
            <a:r>
              <a:rPr lang="en-GB" sz="1800" dirty="0">
                <a:solidFill>
                  <a:srgbClr val="202124"/>
                </a:solidFill>
                <a:latin typeface="arial" panose="020B0604020202020204" pitchFamily="34" charset="0"/>
              </a:rPr>
              <a:t>, used</a:t>
            </a:r>
            <a:r>
              <a:rPr lang="en-GB" sz="1800" b="1" dirty="0">
                <a:solidFill>
                  <a:srgbClr val="202124"/>
                </a:solidFill>
                <a:latin typeface="arial" panose="020B0604020202020204" pitchFamily="34" charset="0"/>
              </a:rPr>
              <a:t> integrated circuits (ICs)</a:t>
            </a:r>
            <a:r>
              <a:rPr lang="en-GB" sz="1800" dirty="0">
                <a:solidFill>
                  <a:srgbClr val="202124"/>
                </a:solidFill>
                <a:latin typeface="arial" panose="020B0604020202020204" pitchFamily="34" charset="0"/>
              </a:rPr>
              <a:t>: silicon chips with multiple transistors inside them. This allowed over 20 transistors per chip to be packed together onto a circuit board. </a:t>
            </a:r>
          </a:p>
          <a:p>
            <a:pPr>
              <a:defRPr/>
            </a:pPr>
            <a:endParaRPr lang="en-GB" dirty="0">
              <a:solidFill>
                <a:srgbClr val="202124"/>
              </a:solidFill>
              <a:latin typeface="arial" panose="020B0604020202020204" pitchFamily="34" charset="0"/>
            </a:endParaRPr>
          </a:p>
          <a:p>
            <a:pPr>
              <a:defRPr/>
            </a:pPr>
            <a:endParaRPr lang="en-GB" dirty="0">
              <a:solidFill>
                <a:srgbClr val="202124"/>
              </a:solidFill>
              <a:latin typeface="arial" panose="020B0604020202020204" pitchFamily="34" charset="0"/>
            </a:endParaRPr>
          </a:p>
          <a:p>
            <a:pPr>
              <a:defRPr/>
            </a:pPr>
            <a:r>
              <a:rPr lang="en-GB" dirty="0">
                <a:solidFill>
                  <a:srgbClr val="202124"/>
                </a:solidFill>
                <a:latin typeface="arial" panose="020B0604020202020204" pitchFamily="34" charset="0"/>
              </a:rPr>
              <a:t>   </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
        <p:nvSpPr>
          <p:cNvPr id="7" name="TextBox 6">
            <a:extLst>
              <a:ext uri="{FF2B5EF4-FFF2-40B4-BE49-F238E27FC236}">
                <a16:creationId xmlns:a16="http://schemas.microsoft.com/office/drawing/2014/main" id="{92F0DE10-0DB0-FFC0-2B8E-285DA6F0AB7E}"/>
              </a:ext>
            </a:extLst>
          </p:cNvPr>
          <p:cNvSpPr txBox="1"/>
          <p:nvPr/>
        </p:nvSpPr>
        <p:spPr>
          <a:xfrm>
            <a:off x="457199" y="1451760"/>
            <a:ext cx="5267325" cy="646331"/>
          </a:xfrm>
          <a:prstGeom prst="rect">
            <a:avLst/>
          </a:prstGeom>
          <a:noFill/>
        </p:spPr>
        <p:txBody>
          <a:bodyPr wrap="square">
            <a:spAutoFit/>
          </a:bodyPr>
          <a:lstStyle/>
          <a:p>
            <a:pPr>
              <a:defRPr/>
            </a:pPr>
            <a:r>
              <a:rPr lang="en-GB" sz="1800" dirty="0">
                <a:solidFill>
                  <a:srgbClr val="202124"/>
                </a:solidFill>
                <a:latin typeface="arial" panose="020B0604020202020204" pitchFamily="34" charset="0"/>
              </a:rPr>
              <a:t>Since the 1940s, computers have developed in three key phases.</a:t>
            </a:r>
          </a:p>
        </p:txBody>
      </p:sp>
      <p:pic>
        <p:nvPicPr>
          <p:cNvPr id="4" name="Picture 3">
            <a:extLst>
              <a:ext uri="{FF2B5EF4-FFF2-40B4-BE49-F238E27FC236}">
                <a16:creationId xmlns:a16="http://schemas.microsoft.com/office/drawing/2014/main" id="{482CAF73-7D3F-E541-31BE-A6CE80E73924}"/>
              </a:ext>
            </a:extLst>
          </p:cNvPr>
          <p:cNvPicPr>
            <a:picLocks noChangeAspect="1"/>
          </p:cNvPicPr>
          <p:nvPr/>
        </p:nvPicPr>
        <p:blipFill>
          <a:blip r:embed="rId3"/>
          <a:stretch>
            <a:fillRect/>
          </a:stretch>
        </p:blipFill>
        <p:spPr>
          <a:xfrm>
            <a:off x="5889345" y="1613038"/>
            <a:ext cx="2797455" cy="2098091"/>
          </a:xfrm>
          <a:prstGeom prst="rect">
            <a:avLst/>
          </a:prstGeom>
        </p:spPr>
      </p:pic>
      <p:sp>
        <p:nvSpPr>
          <p:cNvPr id="2" name="TextBox 1">
            <a:extLst>
              <a:ext uri="{FF2B5EF4-FFF2-40B4-BE49-F238E27FC236}">
                <a16:creationId xmlns:a16="http://schemas.microsoft.com/office/drawing/2014/main" id="{2D296C07-A138-36EB-DB06-0DB9E869D3B5}"/>
              </a:ext>
            </a:extLst>
          </p:cNvPr>
          <p:cNvSpPr txBox="1"/>
          <p:nvPr/>
        </p:nvSpPr>
        <p:spPr>
          <a:xfrm>
            <a:off x="5889345" y="3933579"/>
            <a:ext cx="2797455" cy="1323439"/>
          </a:xfrm>
          <a:prstGeom prst="rect">
            <a:avLst/>
          </a:prstGeom>
          <a:noFill/>
        </p:spPr>
        <p:txBody>
          <a:bodyPr wrap="square" rtlCol="0">
            <a:spAutoFit/>
          </a:bodyPr>
          <a:lstStyle/>
          <a:p>
            <a:r>
              <a:rPr lang="en-US" sz="1600" dirty="0"/>
              <a:t>In the 1980s, the advent of home computing effected social change by widening access to affordable computing technology. </a:t>
            </a:r>
            <a:endParaRPr lang="en-GB" sz="1600" dirty="0"/>
          </a:p>
        </p:txBody>
      </p:sp>
    </p:spTree>
    <p:extLst>
      <p:ext uri="{BB962C8B-B14F-4D97-AF65-F5344CB8AC3E}">
        <p14:creationId xmlns:p14="http://schemas.microsoft.com/office/powerpoint/2010/main" val="2023670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Development of the internet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419672" cy="4238351"/>
          </a:xfrm>
        </p:spPr>
        <p:txBody>
          <a:bodyPr/>
          <a:lstStyle/>
          <a:p>
            <a:pPr>
              <a:defRPr/>
            </a:pPr>
            <a:r>
              <a:rPr lang="en-US" b="0" i="0" dirty="0">
                <a:solidFill>
                  <a:srgbClr val="202122"/>
                </a:solidFill>
                <a:effectLst/>
                <a:latin typeface="Arial" panose="020B0604020202020204" pitchFamily="34" charset="0"/>
              </a:rPr>
              <a:t>The </a:t>
            </a:r>
            <a:r>
              <a:rPr lang="en-US" b="1" dirty="0">
                <a:solidFill>
                  <a:srgbClr val="202122"/>
                </a:solidFill>
                <a:latin typeface="Arial" panose="020B0604020202020204" pitchFamily="34" charset="0"/>
              </a:rPr>
              <a:t>i</a:t>
            </a:r>
            <a:r>
              <a:rPr lang="en-US" b="1" i="0" dirty="0">
                <a:solidFill>
                  <a:srgbClr val="202122"/>
                </a:solidFill>
                <a:effectLst/>
                <a:latin typeface="Arial" panose="020B0604020202020204" pitchFamily="34" charset="0"/>
              </a:rPr>
              <a:t>nternet</a:t>
            </a:r>
            <a:r>
              <a:rPr lang="en-US" b="0" i="0" dirty="0">
                <a:solidFill>
                  <a:srgbClr val="202122"/>
                </a:solidFill>
                <a:effectLst/>
                <a:latin typeface="Arial" panose="020B0604020202020204" pitchFamily="34" charset="0"/>
              </a:rPr>
              <a:t> is the global system of interconnected</a:t>
            </a:r>
            <a:r>
              <a:rPr lang="en-US" b="0" i="0" dirty="0">
                <a:effectLst/>
                <a:latin typeface="Arial" panose="020B0604020202020204" pitchFamily="34" charset="0"/>
              </a:rPr>
              <a:t> </a:t>
            </a:r>
            <a:r>
              <a:rPr lang="en-US" b="0" i="0" u="none" strike="noStrike" dirty="0">
                <a:effectLst/>
                <a:latin typeface="Arial" panose="020B0604020202020204" pitchFamily="34" charset="0"/>
              </a:rPr>
              <a:t>computer networks </a:t>
            </a:r>
            <a:r>
              <a:rPr lang="en-US" b="0" i="0" dirty="0">
                <a:solidFill>
                  <a:srgbClr val="202122"/>
                </a:solidFill>
                <a:effectLst/>
                <a:latin typeface="Arial" panose="020B0604020202020204" pitchFamily="34" charset="0"/>
              </a:rPr>
              <a:t>that uses the </a:t>
            </a:r>
            <a:r>
              <a:rPr lang="en-US" b="1" i="0" dirty="0">
                <a:solidFill>
                  <a:srgbClr val="202122"/>
                </a:solidFill>
                <a:effectLst/>
                <a:latin typeface="Arial" panose="020B0604020202020204" pitchFamily="34" charset="0"/>
              </a:rPr>
              <a:t>internet protocol suite</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(TCP/IP)</a:t>
            </a:r>
            <a:r>
              <a:rPr lang="en-US" b="0" i="0" baseline="30000" dirty="0">
                <a:solidFill>
                  <a:srgbClr val="0645AD"/>
                </a:solidFill>
                <a:effectLst/>
                <a:latin typeface="Arial" panose="020B0604020202020204" pitchFamily="34" charset="0"/>
              </a:rPr>
              <a:t> </a:t>
            </a:r>
            <a:r>
              <a:rPr lang="en-US" b="0" i="0" dirty="0">
                <a:solidFill>
                  <a:srgbClr val="202122"/>
                </a:solidFill>
                <a:effectLst/>
                <a:latin typeface="Arial" panose="020B0604020202020204" pitchFamily="34" charset="0"/>
              </a:rPr>
              <a:t>to communicate between networks and devices. </a:t>
            </a:r>
            <a:r>
              <a:rPr lang="en-GB" dirty="0">
                <a:solidFill>
                  <a:srgbClr val="202124"/>
                </a:solidFill>
                <a:latin typeface="arial" panose="020B0604020202020204" pitchFamily="34" charset="0"/>
              </a:rPr>
              <a:t>The internet was created in 1983. Before this, the various computer networks did not have a standard way to communicate with each other.</a:t>
            </a:r>
          </a:p>
          <a:p>
            <a:pPr>
              <a:defRPr/>
            </a:pPr>
            <a:r>
              <a:rPr lang="en-GB" dirty="0">
                <a:solidFill>
                  <a:srgbClr val="202124"/>
                </a:solidFill>
                <a:latin typeface="arial" panose="020B0604020202020204" pitchFamily="34" charset="0"/>
              </a:rPr>
              <a:t>The internet was first invented for military purposes, and then expanded to communication among scientists. The invention also came about in part by the increasing need for computers in the 1960s.</a:t>
            </a:r>
          </a:p>
          <a:p>
            <a:pPr>
              <a:defRPr/>
            </a:pPr>
            <a:r>
              <a:rPr lang="en-GB" dirty="0">
                <a:solidFill>
                  <a:srgbClr val="202124"/>
                </a:solidFill>
                <a:latin typeface="arial" panose="020B0604020202020204" pitchFamily="34" charset="0"/>
              </a:rPr>
              <a:t>The internet carries a vast amount of information, knowledge and services for personal, social and economic development. There are many uses of the internet, however, its use in our daily life depends on individual requirements and goals. </a:t>
            </a:r>
          </a:p>
          <a:p>
            <a:pPr>
              <a:defRPr/>
            </a:pPr>
            <a:endParaRPr lang="en-GB" dirty="0">
              <a:solidFill>
                <a:srgbClr val="202124"/>
              </a:solidFill>
              <a:latin typeface="arial" panose="020B0604020202020204" pitchFamily="34" charset="0"/>
            </a:endParaRPr>
          </a:p>
          <a:p>
            <a:pPr>
              <a:defRPr/>
            </a:pPr>
            <a:r>
              <a:rPr lang="en-GB" dirty="0">
                <a:solidFill>
                  <a:srgbClr val="202124"/>
                </a:solidFill>
                <a:latin typeface="arial" panose="020B0604020202020204" pitchFamily="34" charset="0"/>
              </a:rPr>
              <a:t>   </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Tree>
    <p:extLst>
      <p:ext uri="{BB962C8B-B14F-4D97-AF65-F5344CB8AC3E}">
        <p14:creationId xmlns:p14="http://schemas.microsoft.com/office/powerpoint/2010/main" val="2172820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43680" y="1025687"/>
            <a:ext cx="6172200" cy="286941"/>
          </a:xfrm>
        </p:spPr>
        <p:txBody>
          <a:bodyPr>
            <a:noAutofit/>
          </a:bodyPr>
          <a:lstStyle/>
          <a:p>
            <a:r>
              <a:rPr lang="en-US" dirty="0">
                <a:ea typeface="ＭＳ Ｐゴシック" pitchFamily="-105" charset="-128"/>
              </a:rPr>
              <a:t>Your turn: the internet</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43680" y="1711418"/>
            <a:ext cx="4639597" cy="1293657"/>
          </a:xfrm>
        </p:spPr>
        <p:txBody>
          <a:bodyPr/>
          <a:lstStyle/>
          <a:p>
            <a:r>
              <a:rPr lang="en-GB" dirty="0">
                <a:solidFill>
                  <a:srgbClr val="202124"/>
                </a:solidFill>
                <a:latin typeface="arial" panose="020B0604020202020204" pitchFamily="34" charset="0"/>
              </a:rPr>
              <a:t>The internet has had a profound effect on all areas of industry. Consider and research its impact on engineering and manufacturing.</a:t>
            </a:r>
          </a:p>
          <a:p>
            <a:r>
              <a:rPr lang="en-GB" dirty="0">
                <a:solidFill>
                  <a:srgbClr val="202124"/>
                </a:solidFill>
                <a:latin typeface="arial" panose="020B0604020202020204" pitchFamily="34" charset="0"/>
              </a:rPr>
              <a:t>Have all these impacts been positive?</a:t>
            </a:r>
          </a:p>
        </p:txBody>
      </p:sp>
      <p:pic>
        <p:nvPicPr>
          <p:cNvPr id="4" name="Picture 3" descr="A group of people sitting at a table with laptops&#10;&#10;Description automatically generated with medium confidence">
            <a:extLst>
              <a:ext uri="{FF2B5EF4-FFF2-40B4-BE49-F238E27FC236}">
                <a16:creationId xmlns:a16="http://schemas.microsoft.com/office/drawing/2014/main" id="{974A6956-D069-DD2B-DA02-22724D0723E9}"/>
              </a:ext>
            </a:extLst>
          </p:cNvPr>
          <p:cNvPicPr>
            <a:picLocks noChangeAspect="1"/>
          </p:cNvPicPr>
          <p:nvPr/>
        </p:nvPicPr>
        <p:blipFill rotWithShape="1">
          <a:blip r:embed="rId3"/>
          <a:srcRect r="27482"/>
          <a:stretch/>
        </p:blipFill>
        <p:spPr>
          <a:xfrm>
            <a:off x="5594555" y="1711418"/>
            <a:ext cx="3105765" cy="2860878"/>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2F0925C-8406-8F5E-2908-21D76B5665AC}"/>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342900" lvl="0" indent="-342900">
              <a:spcBef>
                <a:spcPts val="195"/>
              </a:spcBef>
              <a:spcAft>
                <a:spcPts val="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explain how broadcasting, automated machines, computers and the internet were developed.</a:t>
            </a:r>
            <a:endParaRPr lang="en-US" dirty="0">
              <a:ea typeface="ＭＳ Ｐゴシック" pitchFamily="-105" charset="-128"/>
            </a:endParaRPr>
          </a:p>
        </p:txBody>
      </p:sp>
      <p:pic>
        <p:nvPicPr>
          <p:cNvPr id="3" name="Picture 2" descr="A picture containing text, indoor&#10;&#10;Description automatically generated">
            <a:extLst>
              <a:ext uri="{FF2B5EF4-FFF2-40B4-BE49-F238E27FC236}">
                <a16:creationId xmlns:a16="http://schemas.microsoft.com/office/drawing/2014/main" id="{78213E9A-8905-C403-339F-6EDE64FB868B}"/>
              </a:ext>
            </a:extLst>
          </p:cNvPr>
          <p:cNvPicPr>
            <a:picLocks noChangeAspect="1"/>
          </p:cNvPicPr>
          <p:nvPr/>
        </p:nvPicPr>
        <p:blipFill>
          <a:blip r:embed="rId3"/>
          <a:stretch>
            <a:fillRect/>
          </a:stretch>
        </p:blipFill>
        <p:spPr>
          <a:xfrm>
            <a:off x="2577481" y="2803520"/>
            <a:ext cx="3989038" cy="3046480"/>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Early radio</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4844264" cy="4238351"/>
          </a:xfrm>
        </p:spPr>
        <p:txBody>
          <a:bodyPr/>
          <a:lstStyle/>
          <a:p>
            <a:pPr>
              <a:defRPr/>
            </a:pPr>
            <a:r>
              <a:rPr lang="en-GB" dirty="0">
                <a:ea typeface="ＭＳ Ｐゴシック" pitchFamily="-105" charset="-128"/>
              </a:rPr>
              <a:t>The first practical </a:t>
            </a:r>
            <a:r>
              <a:rPr lang="en-GB" b="1" dirty="0">
                <a:ea typeface="ＭＳ Ｐゴシック" pitchFamily="-105" charset="-128"/>
              </a:rPr>
              <a:t>radio transmitters</a:t>
            </a:r>
            <a:r>
              <a:rPr lang="en-GB" dirty="0">
                <a:ea typeface="ＭＳ Ｐゴシック" pitchFamily="-105" charset="-128"/>
              </a:rPr>
              <a:t> and receivers were developed around 1895 </a:t>
            </a:r>
            <a:r>
              <a:rPr lang="en-GB" b="0" i="0" dirty="0">
                <a:solidFill>
                  <a:srgbClr val="202124"/>
                </a:solidFill>
                <a:effectLst/>
                <a:latin typeface="arial" panose="020B0604020202020204" pitchFamily="34" charset="0"/>
              </a:rPr>
              <a:t>and radio began to be used commercially around 1900.</a:t>
            </a:r>
          </a:p>
          <a:p>
            <a:pPr>
              <a:defRPr/>
            </a:pPr>
            <a:r>
              <a:rPr lang="en-GB" dirty="0">
                <a:solidFill>
                  <a:srgbClr val="202124"/>
                </a:solidFill>
                <a:latin typeface="arial" panose="020B0604020202020204" pitchFamily="34" charset="0"/>
              </a:rPr>
              <a:t>For a time, wireless </a:t>
            </a:r>
            <a:r>
              <a:rPr lang="en-GB" b="1" dirty="0">
                <a:solidFill>
                  <a:srgbClr val="202124"/>
                </a:solidFill>
                <a:latin typeface="arial" panose="020B0604020202020204" pitchFamily="34" charset="0"/>
              </a:rPr>
              <a:t>broadcasts</a:t>
            </a:r>
            <a:r>
              <a:rPr lang="en-GB" dirty="0">
                <a:solidFill>
                  <a:srgbClr val="202124"/>
                </a:solidFill>
                <a:latin typeface="arial" panose="020B0604020202020204" pitchFamily="34" charset="0"/>
              </a:rPr>
              <a:t> were limited to coded dots and dashes, used to transmit morse code. In 1906 this changed with the sending of the first long-distance transmission of human voice and music.</a:t>
            </a:r>
          </a:p>
          <a:p>
            <a:pPr>
              <a:defRPr/>
            </a:pPr>
            <a:r>
              <a:rPr lang="en-GB" dirty="0">
                <a:solidFill>
                  <a:srgbClr val="202124"/>
                </a:solidFill>
                <a:latin typeface="arial" panose="020B0604020202020204" pitchFamily="34" charset="0"/>
              </a:rPr>
              <a:t>Originally, radios were operated by valves which controlled the electric current. </a:t>
            </a:r>
          </a:p>
          <a:p>
            <a:pPr>
              <a:defRPr/>
            </a:pPr>
            <a:endParaRPr lang="en-GB" b="0" i="0" dirty="0">
              <a:solidFill>
                <a:srgbClr val="202124"/>
              </a:solidFill>
              <a:effectLst/>
              <a:latin typeface="arial" panose="020B0604020202020204" pitchFamily="34" charset="0"/>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A061C32C-5754-6D73-36C4-41A33C43A9B6}"/>
              </a:ext>
            </a:extLst>
          </p:cNvPr>
          <p:cNvPicPr>
            <a:picLocks noChangeAspect="1"/>
          </p:cNvPicPr>
          <p:nvPr/>
        </p:nvPicPr>
        <p:blipFill>
          <a:blip r:embed="rId3"/>
          <a:stretch>
            <a:fillRect/>
          </a:stretch>
        </p:blipFill>
        <p:spPr>
          <a:xfrm>
            <a:off x="5746472" y="2128113"/>
            <a:ext cx="2956560" cy="2601773"/>
          </a:xfrm>
          <a:prstGeom prst="rect">
            <a:avLst/>
          </a:prstGeom>
        </p:spPr>
      </p:pic>
    </p:spTree>
    <p:extLst>
      <p:ext uri="{BB962C8B-B14F-4D97-AF65-F5344CB8AC3E}">
        <p14:creationId xmlns:p14="http://schemas.microsoft.com/office/powerpoint/2010/main" val="4057769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Development of radio</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5306602" cy="4238351"/>
          </a:xfrm>
        </p:spPr>
        <p:txBody>
          <a:bodyPr/>
          <a:lstStyle/>
          <a:p>
            <a:pPr>
              <a:defRPr/>
            </a:pPr>
            <a:r>
              <a:rPr lang="en-GB" dirty="0">
                <a:solidFill>
                  <a:srgbClr val="202124"/>
                </a:solidFill>
                <a:latin typeface="arial" panose="020B0604020202020204" pitchFamily="34" charset="0"/>
              </a:rPr>
              <a:t>During the Second World War, radio waves were used to create radar, an early aircraft detection system, and radio navigation.</a:t>
            </a:r>
          </a:p>
          <a:p>
            <a:pPr>
              <a:defRPr/>
            </a:pPr>
            <a:r>
              <a:rPr lang="en-GB" dirty="0">
                <a:solidFill>
                  <a:srgbClr val="202124"/>
                </a:solidFill>
                <a:latin typeface="arial" panose="020B0604020202020204" pitchFamily="34" charset="0"/>
              </a:rPr>
              <a:t>Since the 1980s, radios have used electronic circuits to create </a:t>
            </a:r>
            <a:r>
              <a:rPr lang="en-GB" b="1" dirty="0">
                <a:solidFill>
                  <a:srgbClr val="202124"/>
                </a:solidFill>
                <a:latin typeface="arial" panose="020B0604020202020204" pitchFamily="34" charset="0"/>
              </a:rPr>
              <a:t>digital audio broadcasting (DAB)</a:t>
            </a:r>
            <a:r>
              <a:rPr lang="en-GB" dirty="0">
                <a:solidFill>
                  <a:srgbClr val="202124"/>
                </a:solidFill>
                <a:latin typeface="arial" panose="020B0604020202020204" pitchFamily="34" charset="0"/>
              </a:rPr>
              <a:t>. This technology allowed listeners to become viewers as well as listeners by providing information such as programming schedules, traffic and weather information digitally displayed on an LCD screen.</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0A2C406F-0872-EDD6-FB4E-7D1D01DEB618}"/>
              </a:ext>
            </a:extLst>
          </p:cNvPr>
          <p:cNvPicPr>
            <a:picLocks noChangeAspect="1"/>
          </p:cNvPicPr>
          <p:nvPr/>
        </p:nvPicPr>
        <p:blipFill>
          <a:blip r:embed="rId3"/>
          <a:stretch>
            <a:fillRect/>
          </a:stretch>
        </p:blipFill>
        <p:spPr>
          <a:xfrm>
            <a:off x="5763802" y="3513490"/>
            <a:ext cx="3001023" cy="1576720"/>
          </a:xfrm>
          <a:prstGeom prst="rect">
            <a:avLst/>
          </a:prstGeom>
        </p:spPr>
      </p:pic>
    </p:spTree>
    <p:extLst>
      <p:ext uri="{BB962C8B-B14F-4D97-AF65-F5344CB8AC3E}">
        <p14:creationId xmlns:p14="http://schemas.microsoft.com/office/powerpoint/2010/main" val="246650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Mechanical televisions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1"/>
            <a:ext cx="4571999" cy="2412492"/>
          </a:xfrm>
        </p:spPr>
        <p:txBody>
          <a:bodyPr/>
          <a:lstStyle/>
          <a:p>
            <a:pPr>
              <a:defRPr/>
            </a:pPr>
            <a:r>
              <a:rPr lang="en-GB" dirty="0">
                <a:ea typeface="ＭＳ Ｐゴシック" pitchFamily="-105" charset="-128"/>
              </a:rPr>
              <a:t>Today, televisions (TVs) can be found in billions of homes around the world, yet 100 years ago they were unheard of.</a:t>
            </a:r>
          </a:p>
          <a:p>
            <a:pPr>
              <a:spcBef>
                <a:spcPts val="0"/>
              </a:spcBef>
              <a:spcAft>
                <a:spcPts val="0"/>
              </a:spcAft>
              <a:defRPr/>
            </a:pPr>
            <a:r>
              <a:rPr lang="en-GB" dirty="0">
                <a:ea typeface="ＭＳ Ｐゴシック" pitchFamily="-105" charset="-128"/>
              </a:rPr>
              <a:t>In the 1920s the first public demonstration of televised silhouette images in motion was given using </a:t>
            </a:r>
            <a:r>
              <a:rPr lang="en-GB" b="1" dirty="0">
                <a:ea typeface="ＭＳ Ｐゴシック" pitchFamily="-105" charset="-128"/>
              </a:rPr>
              <a:t>mechanical TVs</a:t>
            </a:r>
            <a:r>
              <a:rPr lang="en-GB" dirty="0">
                <a:ea typeface="ＭＳ Ｐゴシック" pitchFamily="-105" charset="-128"/>
              </a:rPr>
              <a:t> that used a rotating disk with holes.</a:t>
            </a:r>
          </a:p>
          <a:p>
            <a:pPr>
              <a:spcBef>
                <a:spcPts val="0"/>
              </a:spcBef>
              <a:spcAft>
                <a:spcPts val="0"/>
              </a:spcAft>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A74FBF83-507E-AB1D-BF04-A7EE7760EDD7}"/>
              </a:ext>
            </a:extLst>
          </p:cNvPr>
          <p:cNvPicPr>
            <a:picLocks noChangeAspect="1"/>
          </p:cNvPicPr>
          <p:nvPr/>
        </p:nvPicPr>
        <p:blipFill>
          <a:blip r:embed="rId3"/>
          <a:stretch>
            <a:fillRect/>
          </a:stretch>
        </p:blipFill>
        <p:spPr>
          <a:xfrm>
            <a:off x="5308870" y="1512001"/>
            <a:ext cx="3377929" cy="2412492"/>
          </a:xfrm>
          <a:prstGeom prst="rect">
            <a:avLst/>
          </a:prstGeom>
        </p:spPr>
      </p:pic>
      <p:sp>
        <p:nvSpPr>
          <p:cNvPr id="5" name="TextBox 4">
            <a:extLst>
              <a:ext uri="{FF2B5EF4-FFF2-40B4-BE49-F238E27FC236}">
                <a16:creationId xmlns:a16="http://schemas.microsoft.com/office/drawing/2014/main" id="{3756BE01-C3B1-EF20-5A52-3740E5EB8344}"/>
              </a:ext>
            </a:extLst>
          </p:cNvPr>
          <p:cNvSpPr txBox="1"/>
          <p:nvPr/>
        </p:nvSpPr>
        <p:spPr>
          <a:xfrm>
            <a:off x="349045" y="4286863"/>
            <a:ext cx="8229600" cy="1323439"/>
          </a:xfrm>
          <a:prstGeom prst="rect">
            <a:avLst/>
          </a:prstGeom>
          <a:noFill/>
        </p:spPr>
        <p:txBody>
          <a:bodyPr wrap="square" rtlCol="0">
            <a:spAutoFit/>
          </a:bodyPr>
          <a:lstStyle/>
          <a:p>
            <a:pPr>
              <a:spcBef>
                <a:spcPts val="0"/>
              </a:spcBef>
              <a:spcAft>
                <a:spcPts val="0"/>
              </a:spcAft>
              <a:defRPr/>
            </a:pPr>
            <a:r>
              <a:rPr lang="en-GB" dirty="0">
                <a:ea typeface="ＭＳ Ｐゴシック" pitchFamily="-105" charset="-128"/>
              </a:rPr>
              <a:t>The picture shows a Baird ‘disc model </a:t>
            </a:r>
            <a:r>
              <a:rPr lang="en-GB" dirty="0" err="1">
                <a:ea typeface="ＭＳ Ｐゴシック" pitchFamily="-105" charset="-128"/>
              </a:rPr>
              <a:t>televisor</a:t>
            </a:r>
            <a:r>
              <a:rPr lang="en-GB" dirty="0">
                <a:ea typeface="ＭＳ Ｐゴシック" pitchFamily="-105" charset="-128"/>
              </a:rPr>
              <a:t>’, manufactured around 1930. </a:t>
            </a:r>
            <a:r>
              <a:rPr lang="en-US" b="0" i="0" dirty="0">
                <a:solidFill>
                  <a:srgbClr val="000000"/>
                </a:solidFill>
                <a:effectLst/>
              </a:rPr>
              <a:t>The first experimental television broadcasts were very low resolution – just 30 lines of television, received by the very few households which owned a </a:t>
            </a:r>
            <a:r>
              <a:rPr lang="en-US" b="0" i="0" dirty="0" err="1">
                <a:solidFill>
                  <a:srgbClr val="000000"/>
                </a:solidFill>
                <a:effectLst/>
              </a:rPr>
              <a:t>televisor</a:t>
            </a:r>
            <a:r>
              <a:rPr lang="en-US" b="0" i="0" dirty="0">
                <a:solidFill>
                  <a:srgbClr val="000000"/>
                </a:solidFill>
                <a:effectLst/>
              </a:rPr>
              <a:t>.</a:t>
            </a:r>
            <a:endParaRPr lang="en-GB" dirty="0">
              <a:ea typeface="ＭＳ Ｐゴシック" pitchFamily="-105" charset="-128"/>
            </a:endParaRPr>
          </a:p>
        </p:txBody>
      </p:sp>
    </p:spTree>
    <p:extLst>
      <p:ext uri="{BB962C8B-B14F-4D97-AF65-F5344CB8AC3E}">
        <p14:creationId xmlns:p14="http://schemas.microsoft.com/office/powerpoint/2010/main" val="2557849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CRT and valve TVs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4576712" cy="4238351"/>
          </a:xfrm>
        </p:spPr>
        <p:txBody>
          <a:bodyPr/>
          <a:lstStyle/>
          <a:p>
            <a:pPr>
              <a:defRPr/>
            </a:pPr>
            <a:r>
              <a:rPr lang="en-GB" dirty="0">
                <a:ea typeface="ＭＳ Ｐゴシック" pitchFamily="-105" charset="-128"/>
              </a:rPr>
              <a:t>The </a:t>
            </a:r>
            <a:r>
              <a:rPr lang="en-GB" b="1" dirty="0">
                <a:ea typeface="ＭＳ Ｐゴシック" pitchFamily="-105" charset="-128"/>
              </a:rPr>
              <a:t>electronic TV</a:t>
            </a:r>
            <a:r>
              <a:rPr lang="en-GB" dirty="0">
                <a:ea typeface="ＭＳ Ｐゴシック" pitchFamily="-105" charset="-128"/>
              </a:rPr>
              <a:t> appeared in 1927 and used a beam of electrons to produce images. It was basically a simple camera. This technology was called a </a:t>
            </a:r>
            <a:r>
              <a:rPr lang="en-GB" b="1" dirty="0">
                <a:ea typeface="ＭＳ Ｐゴシック" pitchFamily="-105" charset="-128"/>
              </a:rPr>
              <a:t>cathode ray tube (CRT)</a:t>
            </a:r>
            <a:r>
              <a:rPr lang="en-GB" dirty="0">
                <a:ea typeface="ＭＳ Ｐゴシック" pitchFamily="-105" charset="-128"/>
              </a:rPr>
              <a:t> and valves were used to control the flow of electric current.</a:t>
            </a:r>
          </a:p>
          <a:p>
            <a:pPr>
              <a:defRPr/>
            </a:pPr>
            <a:r>
              <a:rPr lang="en-GB" dirty="0">
                <a:ea typeface="ＭＳ Ｐゴシック" pitchFamily="-105" charset="-128"/>
              </a:rPr>
              <a:t>By 1934 this system had made mechanical televisions obsolete. All TV images were black and white until they became commercially available in colour in the UK in 1969.</a:t>
            </a: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7F305AD7-8597-1B3E-080F-DCF61A167512}"/>
              </a:ext>
            </a:extLst>
          </p:cNvPr>
          <p:cNvPicPr>
            <a:picLocks noChangeAspect="1"/>
          </p:cNvPicPr>
          <p:nvPr/>
        </p:nvPicPr>
        <p:blipFill>
          <a:blip r:embed="rId3"/>
          <a:stretch>
            <a:fillRect/>
          </a:stretch>
        </p:blipFill>
        <p:spPr>
          <a:xfrm>
            <a:off x="5545394" y="1512000"/>
            <a:ext cx="3141405" cy="2362337"/>
          </a:xfrm>
          <a:prstGeom prst="rect">
            <a:avLst/>
          </a:prstGeom>
        </p:spPr>
      </p:pic>
    </p:spTree>
    <p:extLst>
      <p:ext uri="{BB962C8B-B14F-4D97-AF65-F5344CB8AC3E}">
        <p14:creationId xmlns:p14="http://schemas.microsoft.com/office/powerpoint/2010/main" val="20354486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LED and OLED TVs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2" y="1512000"/>
            <a:ext cx="4114798" cy="4238351"/>
          </a:xfrm>
        </p:spPr>
        <p:txBody>
          <a:bodyPr/>
          <a:lstStyle/>
          <a:p>
            <a:pPr>
              <a:defRPr/>
            </a:pPr>
            <a:r>
              <a:rPr lang="en-GB">
                <a:ea typeface="ＭＳ Ｐゴシック" pitchFamily="-105" charset="-128"/>
              </a:rPr>
              <a:t>TVs</a:t>
            </a:r>
            <a:r>
              <a:rPr lang="en-GB" dirty="0">
                <a:ea typeface="ＭＳ Ｐゴシック" pitchFamily="-105" charset="-128"/>
              </a:rPr>
              <a:t> began to use </a:t>
            </a:r>
            <a:r>
              <a:rPr lang="en-GB" b="1" dirty="0">
                <a:ea typeface="ＭＳ Ｐゴシック" pitchFamily="-105" charset="-128"/>
              </a:rPr>
              <a:t>light-emitting diode (LED)</a:t>
            </a:r>
            <a:r>
              <a:rPr lang="en-GB" dirty="0">
                <a:ea typeface="ＭＳ Ｐゴシック" pitchFamily="-105" charset="-128"/>
              </a:rPr>
              <a:t> technology in the early 1990s.</a:t>
            </a:r>
          </a:p>
          <a:p>
            <a:pPr>
              <a:defRPr/>
            </a:pPr>
            <a:r>
              <a:rPr lang="en-GB" b="1" dirty="0">
                <a:ea typeface="ＭＳ Ｐゴシック" pitchFamily="-105" charset="-128"/>
              </a:rPr>
              <a:t>Organic light-emitting diode (OLED</a:t>
            </a:r>
            <a:r>
              <a:rPr lang="en-GB" dirty="0">
                <a:ea typeface="ＭＳ Ｐゴシック" pitchFamily="-105" charset="-128"/>
              </a:rPr>
              <a:t>) </a:t>
            </a:r>
            <a:r>
              <a:rPr lang="en-GB">
                <a:ea typeface="ＭＳ Ｐゴシック" pitchFamily="-105" charset="-128"/>
              </a:rPr>
              <a:t>TVs</a:t>
            </a:r>
            <a:r>
              <a:rPr lang="en-GB" dirty="0">
                <a:ea typeface="ＭＳ Ｐゴシック" pitchFamily="-105" charset="-128"/>
              </a:rPr>
              <a:t> became popular in the early 2000s and have greatly improved image quality and brightness. An ultra-thin display could be produced with the added benefit of lower power consumption.</a:t>
            </a: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92AD02B4-B718-A56C-86CD-562E5E62C350}"/>
              </a:ext>
            </a:extLst>
          </p:cNvPr>
          <p:cNvPicPr>
            <a:picLocks noChangeAspect="1"/>
          </p:cNvPicPr>
          <p:nvPr/>
        </p:nvPicPr>
        <p:blipFill>
          <a:blip r:embed="rId3"/>
          <a:stretch>
            <a:fillRect/>
          </a:stretch>
        </p:blipFill>
        <p:spPr>
          <a:xfrm>
            <a:off x="5348748" y="1505277"/>
            <a:ext cx="3338050" cy="2179819"/>
          </a:xfrm>
          <a:prstGeom prst="rect">
            <a:avLst/>
          </a:prstGeom>
        </p:spPr>
      </p:pic>
    </p:spTree>
    <p:extLst>
      <p:ext uri="{BB962C8B-B14F-4D97-AF65-F5344CB8AC3E}">
        <p14:creationId xmlns:p14="http://schemas.microsoft.com/office/powerpoint/2010/main" val="3944463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Curved displays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4502773" cy="4238351"/>
          </a:xfrm>
        </p:spPr>
        <p:txBody>
          <a:bodyPr/>
          <a:lstStyle/>
          <a:p>
            <a:pPr>
              <a:defRPr/>
            </a:pPr>
            <a:r>
              <a:rPr lang="en-GB" dirty="0">
                <a:ea typeface="ＭＳ Ｐゴシック" pitchFamily="-105" charset="-128"/>
              </a:rPr>
              <a:t>Curved TV displays allow the viewer:</a:t>
            </a:r>
          </a:p>
          <a:p>
            <a:pPr marL="216000" indent="-216000">
              <a:spcBef>
                <a:spcPts val="500"/>
              </a:spcBef>
              <a:spcAft>
                <a:spcPts val="500"/>
              </a:spcAft>
              <a:buClr>
                <a:srgbClr val="0077E3"/>
              </a:buClr>
              <a:buFont typeface="Arial" panose="020B0604020202020204" pitchFamily="34" charset="0"/>
              <a:buChar char="•"/>
              <a:defRPr/>
            </a:pPr>
            <a:r>
              <a:rPr lang="en-GB" dirty="0">
                <a:ea typeface="ＭＳ Ｐゴシック" pitchFamily="-105" charset="-128"/>
              </a:rPr>
              <a:t>to feel more immersed in what they are watching</a:t>
            </a:r>
          </a:p>
          <a:p>
            <a:pPr marL="216000" indent="-216000">
              <a:spcBef>
                <a:spcPts val="500"/>
              </a:spcBef>
              <a:spcAft>
                <a:spcPts val="500"/>
              </a:spcAft>
              <a:buClr>
                <a:srgbClr val="0077E3"/>
              </a:buClr>
              <a:buFont typeface="Arial" panose="020B0604020202020204" pitchFamily="34" charset="0"/>
              <a:buChar char="•"/>
              <a:defRPr/>
            </a:pPr>
            <a:r>
              <a:rPr lang="en-GB" dirty="0">
                <a:ea typeface="ＭＳ Ｐゴシック" pitchFamily="-105" charset="-128"/>
              </a:rPr>
              <a:t>to see sharper images with more depth</a:t>
            </a:r>
          </a:p>
          <a:p>
            <a:pPr marL="216000" indent="-216000">
              <a:spcBef>
                <a:spcPts val="500"/>
              </a:spcBef>
              <a:spcAft>
                <a:spcPts val="500"/>
              </a:spcAft>
              <a:buClr>
                <a:srgbClr val="0077E3"/>
              </a:buClr>
              <a:buFont typeface="Arial" panose="020B0604020202020204" pitchFamily="34" charset="0"/>
              <a:buChar char="•"/>
              <a:defRPr/>
            </a:pPr>
            <a:r>
              <a:rPr lang="en-GB" dirty="0">
                <a:ea typeface="ＭＳ Ｐゴシック" pitchFamily="-105" charset="-128"/>
              </a:rPr>
              <a:t>to watch pictures with a wider viewing angle.</a:t>
            </a: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93A7A8FC-09B8-377B-AEBD-BD763AD3701E}"/>
              </a:ext>
            </a:extLst>
          </p:cNvPr>
          <p:cNvPicPr>
            <a:picLocks noChangeAspect="1"/>
          </p:cNvPicPr>
          <p:nvPr/>
        </p:nvPicPr>
        <p:blipFill>
          <a:blip r:embed="rId3"/>
          <a:stretch>
            <a:fillRect/>
          </a:stretch>
        </p:blipFill>
        <p:spPr>
          <a:xfrm>
            <a:off x="5227980" y="1312800"/>
            <a:ext cx="3458819" cy="3088512"/>
          </a:xfrm>
          <a:prstGeom prst="rect">
            <a:avLst/>
          </a:prstGeom>
        </p:spPr>
      </p:pic>
    </p:spTree>
    <p:extLst>
      <p:ext uri="{BB962C8B-B14F-4D97-AF65-F5344CB8AC3E}">
        <p14:creationId xmlns:p14="http://schemas.microsoft.com/office/powerpoint/2010/main" val="1588229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Digital TVs and high definition images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8" cy="1714825"/>
          </a:xfrm>
        </p:spPr>
        <p:txBody>
          <a:bodyPr/>
          <a:lstStyle/>
          <a:p>
            <a:pPr>
              <a:defRPr/>
            </a:pPr>
            <a:r>
              <a:rPr lang="en-GB" dirty="0">
                <a:ea typeface="ＭＳ Ｐゴシック" pitchFamily="-105" charset="-128"/>
              </a:rPr>
              <a:t>In 2007 the UK began its switchover from analogue to digital TV. </a:t>
            </a:r>
          </a:p>
          <a:p>
            <a:pPr>
              <a:defRPr/>
            </a:pPr>
            <a:r>
              <a:rPr lang="en-GB" b="1" dirty="0">
                <a:ea typeface="ＭＳ Ｐゴシック" pitchFamily="-105" charset="-128"/>
              </a:rPr>
              <a:t>Ultra-high definition (UHD)</a:t>
            </a:r>
            <a:r>
              <a:rPr lang="en-GB" dirty="0">
                <a:ea typeface="ＭＳ Ｐゴシック" pitchFamily="-105" charset="-128"/>
              </a:rPr>
              <a:t> images became the norm with the introduction of 4 and 5K displays. In tandem with this, TV screens also increased in size.</a:t>
            </a: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dirty="0">
              <a:ea typeface="ＭＳ Ｐゴシック" pitchFamily="-105" charset="-128"/>
            </a:endParaRP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E599D7B3-4302-9089-35D1-FE10D919CD3B}"/>
              </a:ext>
            </a:extLst>
          </p:cNvPr>
          <p:cNvPicPr>
            <a:picLocks noChangeAspect="1"/>
          </p:cNvPicPr>
          <p:nvPr/>
        </p:nvPicPr>
        <p:blipFill>
          <a:blip r:embed="rId3"/>
          <a:stretch>
            <a:fillRect/>
          </a:stretch>
        </p:blipFill>
        <p:spPr>
          <a:xfrm>
            <a:off x="5476568" y="3226825"/>
            <a:ext cx="3210231" cy="2129622"/>
          </a:xfrm>
          <a:prstGeom prst="rect">
            <a:avLst/>
          </a:prstGeom>
        </p:spPr>
      </p:pic>
      <p:sp>
        <p:nvSpPr>
          <p:cNvPr id="2" name="TextBox 1">
            <a:extLst>
              <a:ext uri="{FF2B5EF4-FFF2-40B4-BE49-F238E27FC236}">
                <a16:creationId xmlns:a16="http://schemas.microsoft.com/office/drawing/2014/main" id="{EEF09DA1-5639-2A97-F4EA-9614D12D556E}"/>
              </a:ext>
            </a:extLst>
          </p:cNvPr>
          <p:cNvSpPr txBox="1"/>
          <p:nvPr/>
        </p:nvSpPr>
        <p:spPr>
          <a:xfrm>
            <a:off x="339212" y="3226825"/>
            <a:ext cx="4842388" cy="2554545"/>
          </a:xfrm>
          <a:prstGeom prst="rect">
            <a:avLst/>
          </a:prstGeom>
          <a:noFill/>
        </p:spPr>
        <p:txBody>
          <a:bodyPr wrap="square" rtlCol="0">
            <a:spAutoFit/>
          </a:bodyPr>
          <a:lstStyle/>
          <a:p>
            <a:r>
              <a:rPr lang="en-GB" dirty="0">
                <a:ea typeface="ＭＳ Ｐゴシック" pitchFamily="-105" charset="-128"/>
              </a:rPr>
              <a:t>The number of pixels that can be displayed on the surface of a TV screen determines the resolution. A standard </a:t>
            </a:r>
            <a:r>
              <a:rPr lang="en-GB" b="1" dirty="0">
                <a:ea typeface="ＭＳ Ｐゴシック" pitchFamily="-105" charset="-128"/>
              </a:rPr>
              <a:t>high definition (HD)</a:t>
            </a:r>
            <a:r>
              <a:rPr lang="en-GB" dirty="0">
                <a:ea typeface="ＭＳ Ｐゴシック" pitchFamily="-105" charset="-128"/>
              </a:rPr>
              <a:t> TV has 1,080 pixels across the screen (width), whereas a 4K UHD TV has roughly 4,000 pixels and a 5K has 5,000 pixels.</a:t>
            </a:r>
          </a:p>
          <a:p>
            <a:endParaRPr lang="en-GB" dirty="0"/>
          </a:p>
        </p:txBody>
      </p:sp>
    </p:spTree>
    <p:extLst>
      <p:ext uri="{BB962C8B-B14F-4D97-AF65-F5344CB8AC3E}">
        <p14:creationId xmlns:p14="http://schemas.microsoft.com/office/powerpoint/2010/main" val="14101876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1093</Words>
  <Application>Microsoft Office PowerPoint</Application>
  <PresentationFormat>On-screen Show (4:3)</PresentationFormat>
  <Paragraphs>103</Paragraphs>
  <Slides>14</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vt:lpstr>
      <vt:lpstr>Calibri</vt:lpstr>
      <vt:lpstr>Lucida Grande</vt:lpstr>
      <vt:lpstr>SMGSans</vt:lpstr>
      <vt:lpstr>Times New Roman</vt:lpstr>
      <vt:lpstr>Default Design</vt:lpstr>
      <vt:lpstr>PowerPoint 5: Broadcasting, automation and computers</vt:lpstr>
      <vt:lpstr>Objectives</vt:lpstr>
      <vt:lpstr>Early radio</vt:lpstr>
      <vt:lpstr>Development of radio</vt:lpstr>
      <vt:lpstr>Mechanical televisions</vt:lpstr>
      <vt:lpstr>CRT and valve TVs</vt:lpstr>
      <vt:lpstr>LED and OLED TVs</vt:lpstr>
      <vt:lpstr>Curved displays</vt:lpstr>
      <vt:lpstr>Digital TVs and high definition images</vt:lpstr>
      <vt:lpstr>Automated machines</vt:lpstr>
      <vt:lpstr>Computers </vt:lpstr>
      <vt:lpstr>Development of the internet</vt:lpstr>
      <vt:lpstr>Your turn: the internet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291</cp:revision>
  <cp:lastPrinted>2022-03-03T10:53:25Z</cp:lastPrinted>
  <dcterms:created xsi:type="dcterms:W3CDTF">2013-05-28T00:38:54Z</dcterms:created>
  <dcterms:modified xsi:type="dcterms:W3CDTF">2022-08-02T15:54:52Z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