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342" r:id="rId5"/>
    <p:sldId id="354" r:id="rId6"/>
    <p:sldId id="355" r:id="rId7"/>
    <p:sldId id="356" r:id="rId8"/>
    <p:sldId id="357" r:id="rId9"/>
    <p:sldId id="358" r:id="rId10"/>
    <p:sldId id="359" r:id="rId11"/>
    <p:sldId id="360" r:id="rId12"/>
    <p:sldId id="361" r:id="rId13"/>
    <p:sldId id="368" r:id="rId14"/>
    <p:sldId id="362" r:id="rId15"/>
    <p:sldId id="363" r:id="rId16"/>
    <p:sldId id="365" r:id="rId17"/>
    <p:sldId id="367" r:id="rId18"/>
    <p:sldId id="364" r:id="rId19"/>
    <p:sldId id="366" r:id="rId20"/>
    <p:sldId id="421" r:id="rId21"/>
    <p:sldId id="335" r:id="rId22"/>
  </p:sldIdLst>
  <p:sldSz cx="9144000" cy="6858000" type="screen4x3"/>
  <p:notesSz cx="6797675" cy="9926638"/>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1FDE20-819D-4463-83C7-8C7673A67EB6}" v="2" dt="2022-08-02T11:01:41.7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058"/>
    <p:restoredTop sz="94707"/>
  </p:normalViewPr>
  <p:slideViewPr>
    <p:cSldViewPr snapToGrid="0">
      <p:cViewPr varScale="1">
        <p:scale>
          <a:sx n="62" d="100"/>
          <a:sy n="62" d="100"/>
        </p:scale>
        <p:origin x="1076"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51FDE20-819D-4463-83C7-8C7673A67EB6}"/>
    <pc:docChg chg="undo custSel modSld">
      <pc:chgData name="Caroline Prodger" userId="e4ef2e75-b60b-401b-8ebe-291bdcf405f4" providerId="ADAL" clId="{351FDE20-819D-4463-83C7-8C7673A67EB6}" dt="2022-08-02T11:11:47.562" v="444" actId="1076"/>
      <pc:docMkLst>
        <pc:docMk/>
      </pc:docMkLst>
      <pc:sldChg chg="modSp mod">
        <pc:chgData name="Caroline Prodger" userId="e4ef2e75-b60b-401b-8ebe-291bdcf405f4" providerId="ADAL" clId="{351FDE20-819D-4463-83C7-8C7673A67EB6}" dt="2022-08-02T10:51:37.410" v="0" actId="1076"/>
        <pc:sldMkLst>
          <pc:docMk/>
          <pc:sldMk cId="2557849094" sldId="355"/>
        </pc:sldMkLst>
        <pc:picChg chg="mod">
          <ac:chgData name="Caroline Prodger" userId="e4ef2e75-b60b-401b-8ebe-291bdcf405f4" providerId="ADAL" clId="{351FDE20-819D-4463-83C7-8C7673A67EB6}" dt="2022-08-02T10:51:37.410" v="0" actId="1076"/>
          <ac:picMkLst>
            <pc:docMk/>
            <pc:sldMk cId="2557849094" sldId="355"/>
            <ac:picMk id="3" creationId="{B8B697B3-5DA9-FE47-34E0-FC37AE26F912}"/>
          </ac:picMkLst>
        </pc:picChg>
      </pc:sldChg>
      <pc:sldChg chg="modSp mod">
        <pc:chgData name="Caroline Prodger" userId="e4ef2e75-b60b-401b-8ebe-291bdcf405f4" providerId="ADAL" clId="{351FDE20-819D-4463-83C7-8C7673A67EB6}" dt="2022-08-02T10:52:29.887" v="3" actId="1076"/>
        <pc:sldMkLst>
          <pc:docMk/>
          <pc:sldMk cId="3873200160" sldId="356"/>
        </pc:sldMkLst>
        <pc:picChg chg="mod">
          <ac:chgData name="Caroline Prodger" userId="e4ef2e75-b60b-401b-8ebe-291bdcf405f4" providerId="ADAL" clId="{351FDE20-819D-4463-83C7-8C7673A67EB6}" dt="2022-08-02T10:52:29.887" v="3" actId="1076"/>
          <ac:picMkLst>
            <pc:docMk/>
            <pc:sldMk cId="3873200160" sldId="356"/>
            <ac:picMk id="4" creationId="{CF5FB3D6-A1CE-A316-AECB-EF41FAC46B28}"/>
          </ac:picMkLst>
        </pc:picChg>
      </pc:sldChg>
      <pc:sldChg chg="modSp mod">
        <pc:chgData name="Caroline Prodger" userId="e4ef2e75-b60b-401b-8ebe-291bdcf405f4" providerId="ADAL" clId="{351FDE20-819D-4463-83C7-8C7673A67EB6}" dt="2022-08-02T10:53:13.944" v="7" actId="1076"/>
        <pc:sldMkLst>
          <pc:docMk/>
          <pc:sldMk cId="167178273" sldId="358"/>
        </pc:sldMkLst>
        <pc:spChg chg="mod">
          <ac:chgData name="Caroline Prodger" userId="e4ef2e75-b60b-401b-8ebe-291bdcf405f4" providerId="ADAL" clId="{351FDE20-819D-4463-83C7-8C7673A67EB6}" dt="2022-08-02T10:52:58.875" v="5" actId="14100"/>
          <ac:spMkLst>
            <pc:docMk/>
            <pc:sldMk cId="167178273" sldId="358"/>
            <ac:spMk id="7" creationId="{5B81BE39-37C7-E6E0-4B22-FB0E3D595C20}"/>
          </ac:spMkLst>
        </pc:spChg>
        <pc:spChg chg="mod">
          <ac:chgData name="Caroline Prodger" userId="e4ef2e75-b60b-401b-8ebe-291bdcf405f4" providerId="ADAL" clId="{351FDE20-819D-4463-83C7-8C7673A67EB6}" dt="2022-08-02T10:53:13.944" v="7" actId="1076"/>
          <ac:spMkLst>
            <pc:docMk/>
            <pc:sldMk cId="167178273" sldId="358"/>
            <ac:spMk id="9" creationId="{DDC748CA-2330-47BB-8436-F9DA84B85006}"/>
          </ac:spMkLst>
        </pc:spChg>
        <pc:picChg chg="mod">
          <ac:chgData name="Caroline Prodger" userId="e4ef2e75-b60b-401b-8ebe-291bdcf405f4" providerId="ADAL" clId="{351FDE20-819D-4463-83C7-8C7673A67EB6}" dt="2022-08-02T10:53:06.372" v="6" actId="1076"/>
          <ac:picMkLst>
            <pc:docMk/>
            <pc:sldMk cId="167178273" sldId="358"/>
            <ac:picMk id="4" creationId="{81E1D032-CF36-CB29-4D0C-D1B33A373932}"/>
          </ac:picMkLst>
        </pc:picChg>
      </pc:sldChg>
      <pc:sldChg chg="addSp modSp mod">
        <pc:chgData name="Caroline Prodger" userId="e4ef2e75-b60b-401b-8ebe-291bdcf405f4" providerId="ADAL" clId="{351FDE20-819D-4463-83C7-8C7673A67EB6}" dt="2022-08-02T10:58:00.345" v="111" actId="1076"/>
        <pc:sldMkLst>
          <pc:docMk/>
          <pc:sldMk cId="2905294738" sldId="361"/>
        </pc:sldMkLst>
        <pc:spChg chg="add mod">
          <ac:chgData name="Caroline Prodger" userId="e4ef2e75-b60b-401b-8ebe-291bdcf405f4" providerId="ADAL" clId="{351FDE20-819D-4463-83C7-8C7673A67EB6}" dt="2022-08-02T10:58:00.345" v="111" actId="1076"/>
          <ac:spMkLst>
            <pc:docMk/>
            <pc:sldMk cId="2905294738" sldId="361"/>
            <ac:spMk id="6" creationId="{2F79D228-885D-CD37-C817-BD0C5F48CD8D}"/>
          </ac:spMkLst>
        </pc:spChg>
        <pc:spChg chg="mod">
          <ac:chgData name="Caroline Prodger" userId="e4ef2e75-b60b-401b-8ebe-291bdcf405f4" providerId="ADAL" clId="{351FDE20-819D-4463-83C7-8C7673A67EB6}" dt="2022-08-02T10:54:17.578" v="12" actId="14100"/>
          <ac:spMkLst>
            <pc:docMk/>
            <pc:sldMk cId="2905294738" sldId="361"/>
            <ac:spMk id="9" creationId="{DDC748CA-2330-47BB-8436-F9DA84B85006}"/>
          </ac:spMkLst>
        </pc:spChg>
        <pc:picChg chg="mod modCrop">
          <ac:chgData name="Caroline Prodger" userId="e4ef2e75-b60b-401b-8ebe-291bdcf405f4" providerId="ADAL" clId="{351FDE20-819D-4463-83C7-8C7673A67EB6}" dt="2022-08-02T10:54:39.414" v="16" actId="1076"/>
          <ac:picMkLst>
            <pc:docMk/>
            <pc:sldMk cId="2905294738" sldId="361"/>
            <ac:picMk id="4" creationId="{9BC5CC1F-8A69-D5E6-CB9E-69119C559316}"/>
          </ac:picMkLst>
        </pc:picChg>
      </pc:sldChg>
      <pc:sldChg chg="modSp mod">
        <pc:chgData name="Caroline Prodger" userId="e4ef2e75-b60b-401b-8ebe-291bdcf405f4" providerId="ADAL" clId="{351FDE20-819D-4463-83C7-8C7673A67EB6}" dt="2022-08-02T11:00:28.236" v="147" actId="1076"/>
        <pc:sldMkLst>
          <pc:docMk/>
          <pc:sldMk cId="3997001283" sldId="362"/>
        </pc:sldMkLst>
        <pc:picChg chg="mod">
          <ac:chgData name="Caroline Prodger" userId="e4ef2e75-b60b-401b-8ebe-291bdcf405f4" providerId="ADAL" clId="{351FDE20-819D-4463-83C7-8C7673A67EB6}" dt="2022-08-02T11:00:28.236" v="147" actId="1076"/>
          <ac:picMkLst>
            <pc:docMk/>
            <pc:sldMk cId="3997001283" sldId="362"/>
            <ac:picMk id="4" creationId="{59473BB4-9539-289F-C0A4-31C501A8C9D7}"/>
          </ac:picMkLst>
        </pc:picChg>
      </pc:sldChg>
      <pc:sldChg chg="modSp mod">
        <pc:chgData name="Caroline Prodger" userId="e4ef2e75-b60b-401b-8ebe-291bdcf405f4" providerId="ADAL" clId="{351FDE20-819D-4463-83C7-8C7673A67EB6}" dt="2022-08-02T11:08:48.660" v="318" actId="1076"/>
        <pc:sldMkLst>
          <pc:docMk/>
          <pc:sldMk cId="524158525" sldId="364"/>
        </pc:sldMkLst>
        <pc:spChg chg="mod">
          <ac:chgData name="Caroline Prodger" userId="e4ef2e75-b60b-401b-8ebe-291bdcf405f4" providerId="ADAL" clId="{351FDE20-819D-4463-83C7-8C7673A67EB6}" dt="2022-08-02T11:08:33.418" v="317" actId="14100"/>
          <ac:spMkLst>
            <pc:docMk/>
            <pc:sldMk cId="524158525" sldId="364"/>
            <ac:spMk id="9" creationId="{DDC748CA-2330-47BB-8436-F9DA84B85006}"/>
          </ac:spMkLst>
        </pc:spChg>
        <pc:picChg chg="mod">
          <ac:chgData name="Caroline Prodger" userId="e4ef2e75-b60b-401b-8ebe-291bdcf405f4" providerId="ADAL" clId="{351FDE20-819D-4463-83C7-8C7673A67EB6}" dt="2022-08-02T11:08:48.660" v="318" actId="1076"/>
          <ac:picMkLst>
            <pc:docMk/>
            <pc:sldMk cId="524158525" sldId="364"/>
            <ac:picMk id="4" creationId="{01A43278-6F71-73DA-C705-666930CA4CC7}"/>
          </ac:picMkLst>
        </pc:picChg>
        <pc:picChg chg="mod">
          <ac:chgData name="Caroline Prodger" userId="e4ef2e75-b60b-401b-8ebe-291bdcf405f4" providerId="ADAL" clId="{351FDE20-819D-4463-83C7-8C7673A67EB6}" dt="2022-08-02T11:08:01.297" v="316" actId="14861"/>
          <ac:picMkLst>
            <pc:docMk/>
            <pc:sldMk cId="524158525" sldId="364"/>
            <ac:picMk id="7" creationId="{B43C57CD-E777-B29C-53C8-4F0881A46B41}"/>
          </ac:picMkLst>
        </pc:picChg>
      </pc:sldChg>
      <pc:sldChg chg="addSp modSp mod">
        <pc:chgData name="Caroline Prodger" userId="e4ef2e75-b60b-401b-8ebe-291bdcf405f4" providerId="ADAL" clId="{351FDE20-819D-4463-83C7-8C7673A67EB6}" dt="2022-08-02T11:02:39.005" v="167" actId="1076"/>
        <pc:sldMkLst>
          <pc:docMk/>
          <pc:sldMk cId="2028270731" sldId="365"/>
        </pc:sldMkLst>
        <pc:spChg chg="add mod">
          <ac:chgData name="Caroline Prodger" userId="e4ef2e75-b60b-401b-8ebe-291bdcf405f4" providerId="ADAL" clId="{351FDE20-819D-4463-83C7-8C7673A67EB6}" dt="2022-08-02T11:02:31.072" v="164" actId="1076"/>
          <ac:spMkLst>
            <pc:docMk/>
            <pc:sldMk cId="2028270731" sldId="365"/>
            <ac:spMk id="2" creationId="{15FDD84D-70DF-C506-E1B2-23BC60D95F2B}"/>
          </ac:spMkLst>
        </pc:spChg>
        <pc:spChg chg="mod">
          <ac:chgData name="Caroline Prodger" userId="e4ef2e75-b60b-401b-8ebe-291bdcf405f4" providerId="ADAL" clId="{351FDE20-819D-4463-83C7-8C7673A67EB6}" dt="2022-08-02T11:01:29.354" v="155"/>
          <ac:spMkLst>
            <pc:docMk/>
            <pc:sldMk cId="2028270731" sldId="365"/>
            <ac:spMk id="9" creationId="{DDC748CA-2330-47BB-8436-F9DA84B85006}"/>
          </ac:spMkLst>
        </pc:spChg>
        <pc:picChg chg="mod">
          <ac:chgData name="Caroline Prodger" userId="e4ef2e75-b60b-401b-8ebe-291bdcf405f4" providerId="ADAL" clId="{351FDE20-819D-4463-83C7-8C7673A67EB6}" dt="2022-08-02T11:02:39.005" v="167" actId="1076"/>
          <ac:picMkLst>
            <pc:docMk/>
            <pc:sldMk cId="2028270731" sldId="365"/>
            <ac:picMk id="4" creationId="{F194B0F4-67BA-3E7E-D9B1-61DF851CC19F}"/>
          </ac:picMkLst>
        </pc:picChg>
      </pc:sldChg>
      <pc:sldChg chg="modSp mod modNotesTx">
        <pc:chgData name="Caroline Prodger" userId="e4ef2e75-b60b-401b-8ebe-291bdcf405f4" providerId="ADAL" clId="{351FDE20-819D-4463-83C7-8C7673A67EB6}" dt="2022-08-02T11:11:21.156" v="440" actId="1076"/>
        <pc:sldMkLst>
          <pc:docMk/>
          <pc:sldMk cId="3138819093" sldId="366"/>
        </pc:sldMkLst>
        <pc:spChg chg="mod">
          <ac:chgData name="Caroline Prodger" userId="e4ef2e75-b60b-401b-8ebe-291bdcf405f4" providerId="ADAL" clId="{351FDE20-819D-4463-83C7-8C7673A67EB6}" dt="2022-08-02T11:11:21.156" v="440" actId="1076"/>
          <ac:spMkLst>
            <pc:docMk/>
            <pc:sldMk cId="3138819093" sldId="366"/>
            <ac:spMk id="9" creationId="{DDC748CA-2330-47BB-8436-F9DA84B85006}"/>
          </ac:spMkLst>
        </pc:spChg>
        <pc:picChg chg="mod">
          <ac:chgData name="Caroline Prodger" userId="e4ef2e75-b60b-401b-8ebe-291bdcf405f4" providerId="ADAL" clId="{351FDE20-819D-4463-83C7-8C7673A67EB6}" dt="2022-08-02T11:11:16.890" v="439" actId="1076"/>
          <ac:picMkLst>
            <pc:docMk/>
            <pc:sldMk cId="3138819093" sldId="366"/>
            <ac:picMk id="3" creationId="{7DE10486-C895-CF29-9E5A-1990FFDC15C2}"/>
          </ac:picMkLst>
        </pc:picChg>
      </pc:sldChg>
      <pc:sldChg chg="modSp mod modNotesTx">
        <pc:chgData name="Caroline Prodger" userId="e4ef2e75-b60b-401b-8ebe-291bdcf405f4" providerId="ADAL" clId="{351FDE20-819D-4463-83C7-8C7673A67EB6}" dt="2022-08-02T11:06:38.004" v="312" actId="20577"/>
        <pc:sldMkLst>
          <pc:docMk/>
          <pc:sldMk cId="3084349640" sldId="367"/>
        </pc:sldMkLst>
        <pc:spChg chg="mod">
          <ac:chgData name="Caroline Prodger" userId="e4ef2e75-b60b-401b-8ebe-291bdcf405f4" providerId="ADAL" clId="{351FDE20-819D-4463-83C7-8C7673A67EB6}" dt="2022-08-02T11:03:10.586" v="168" actId="14100"/>
          <ac:spMkLst>
            <pc:docMk/>
            <pc:sldMk cId="3084349640" sldId="367"/>
            <ac:spMk id="9" creationId="{DDC748CA-2330-47BB-8436-F9DA84B85006}"/>
          </ac:spMkLst>
        </pc:spChg>
        <pc:picChg chg="mod">
          <ac:chgData name="Caroline Prodger" userId="e4ef2e75-b60b-401b-8ebe-291bdcf405f4" providerId="ADAL" clId="{351FDE20-819D-4463-83C7-8C7673A67EB6}" dt="2022-08-02T11:03:13.279" v="169" actId="1076"/>
          <ac:picMkLst>
            <pc:docMk/>
            <pc:sldMk cId="3084349640" sldId="367"/>
            <ac:picMk id="3" creationId="{E4DFFE2C-8CF7-60DE-08C1-DE0BBA4F4633}"/>
          </ac:picMkLst>
        </pc:picChg>
      </pc:sldChg>
      <pc:sldChg chg="modSp mod modNotesTx">
        <pc:chgData name="Caroline Prodger" userId="e4ef2e75-b60b-401b-8ebe-291bdcf405f4" providerId="ADAL" clId="{351FDE20-819D-4463-83C7-8C7673A67EB6}" dt="2022-08-02T11:00:15.518" v="146" actId="14100"/>
        <pc:sldMkLst>
          <pc:docMk/>
          <pc:sldMk cId="1722595194" sldId="368"/>
        </pc:sldMkLst>
        <pc:picChg chg="mod">
          <ac:chgData name="Caroline Prodger" userId="e4ef2e75-b60b-401b-8ebe-291bdcf405f4" providerId="ADAL" clId="{351FDE20-819D-4463-83C7-8C7673A67EB6}" dt="2022-08-02T11:00:15.518" v="146" actId="14100"/>
          <ac:picMkLst>
            <pc:docMk/>
            <pc:sldMk cId="1722595194" sldId="368"/>
            <ac:picMk id="3" creationId="{B7BE3F99-D307-969A-E28F-045FC3A1FC0F}"/>
          </ac:picMkLst>
        </pc:picChg>
      </pc:sldChg>
      <pc:sldChg chg="modSp mod">
        <pc:chgData name="Caroline Prodger" userId="e4ef2e75-b60b-401b-8ebe-291bdcf405f4" providerId="ADAL" clId="{351FDE20-819D-4463-83C7-8C7673A67EB6}" dt="2022-08-02T11:11:47.562" v="444" actId="1076"/>
        <pc:sldMkLst>
          <pc:docMk/>
          <pc:sldMk cId="3945485422" sldId="421"/>
        </pc:sldMkLst>
        <pc:spChg chg="mod">
          <ac:chgData name="Caroline Prodger" userId="e4ef2e75-b60b-401b-8ebe-291bdcf405f4" providerId="ADAL" clId="{351FDE20-819D-4463-83C7-8C7673A67EB6}" dt="2022-08-02T11:11:47.562" v="444" actId="1076"/>
          <ac:spMkLst>
            <pc:docMk/>
            <pc:sldMk cId="3945485422" sldId="421"/>
            <ac:spMk id="3" creationId="{D957A0E1-C26E-0609-FE2D-95E35798C5C0}"/>
          </ac:spMkLst>
        </pc:spChg>
        <pc:picChg chg="mod">
          <ac:chgData name="Caroline Prodger" userId="e4ef2e75-b60b-401b-8ebe-291bdcf405f4" providerId="ADAL" clId="{351FDE20-819D-4463-83C7-8C7673A67EB6}" dt="2022-08-02T11:11:41.841" v="443" actId="1076"/>
          <ac:picMkLst>
            <pc:docMk/>
            <pc:sldMk cId="3945485422" sldId="421"/>
            <ac:picMk id="5" creationId="{36919C61-2D5A-F471-C23B-3DF0E985F41C}"/>
          </ac:picMkLst>
        </pc:picChg>
      </pc:sldChg>
    </pc:docChg>
  </pc:docChgLst>
  <pc:docChgLst>
    <pc:chgData name="Caroline Prodger" userId="e4ef2e75-b60b-401b-8ebe-291bdcf405f4" providerId="ADAL" clId="{2E370FBC-BECC-42CF-B2B1-B631E032BFF9}"/>
    <pc:docChg chg="modSld">
      <pc:chgData name="Caroline Prodger" userId="e4ef2e75-b60b-401b-8ebe-291bdcf405f4" providerId="ADAL" clId="{2E370FBC-BECC-42CF-B2B1-B631E032BFF9}" dt="2022-07-18T11:03:10.186" v="8" actId="1076"/>
      <pc:docMkLst>
        <pc:docMk/>
      </pc:docMkLst>
      <pc:sldChg chg="modNotesTx">
        <pc:chgData name="Caroline Prodger" userId="e4ef2e75-b60b-401b-8ebe-291bdcf405f4" providerId="ADAL" clId="{2E370FBC-BECC-42CF-B2B1-B631E032BFF9}" dt="2022-07-18T11:01:58.913" v="0" actId="20577"/>
        <pc:sldMkLst>
          <pc:docMk/>
          <pc:sldMk cId="670929600" sldId="342"/>
        </pc:sldMkLst>
      </pc:sldChg>
      <pc:sldChg chg="modNotesTx">
        <pc:chgData name="Caroline Prodger" userId="e4ef2e75-b60b-401b-8ebe-291bdcf405f4" providerId="ADAL" clId="{2E370FBC-BECC-42CF-B2B1-B631E032BFF9}" dt="2022-07-18T11:02:03.010" v="1" actId="20577"/>
        <pc:sldMkLst>
          <pc:docMk/>
          <pc:sldMk cId="246462870" sldId="354"/>
        </pc:sldMkLst>
      </pc:sldChg>
      <pc:sldChg chg="modSp mod modNotesTx">
        <pc:chgData name="Caroline Prodger" userId="e4ef2e75-b60b-401b-8ebe-291bdcf405f4" providerId="ADAL" clId="{2E370FBC-BECC-42CF-B2B1-B631E032BFF9}" dt="2022-07-18T11:03:10.186" v="8" actId="1076"/>
        <pc:sldMkLst>
          <pc:docMk/>
          <pc:sldMk cId="3945485422" sldId="421"/>
        </pc:sldMkLst>
        <pc:spChg chg="mod">
          <ac:chgData name="Caroline Prodger" userId="e4ef2e75-b60b-401b-8ebe-291bdcf405f4" providerId="ADAL" clId="{2E370FBC-BECC-42CF-B2B1-B631E032BFF9}" dt="2022-07-18T11:02:57.052" v="6" actId="20577"/>
          <ac:spMkLst>
            <pc:docMk/>
            <pc:sldMk cId="3945485422" sldId="421"/>
            <ac:spMk id="3" creationId="{D957A0E1-C26E-0609-FE2D-95E35798C5C0}"/>
          </ac:spMkLst>
        </pc:spChg>
        <pc:spChg chg="mod">
          <ac:chgData name="Caroline Prodger" userId="e4ef2e75-b60b-401b-8ebe-291bdcf405f4" providerId="ADAL" clId="{2E370FBC-BECC-42CF-B2B1-B631E032BFF9}" dt="2022-07-18T11:02:43.672" v="2" actId="1076"/>
          <ac:spMkLst>
            <pc:docMk/>
            <pc:sldMk cId="3945485422" sldId="421"/>
            <ac:spMk id="7" creationId="{D4D9D79B-68BB-4A97-9ED5-57DCAB440B8F}"/>
          </ac:spMkLst>
        </pc:spChg>
        <pc:picChg chg="mod">
          <ac:chgData name="Caroline Prodger" userId="e4ef2e75-b60b-401b-8ebe-291bdcf405f4" providerId="ADAL" clId="{2E370FBC-BECC-42CF-B2B1-B631E032BFF9}" dt="2022-07-18T11:03:10.186" v="8" actId="1076"/>
          <ac:picMkLst>
            <pc:docMk/>
            <pc:sldMk cId="3945485422" sldId="421"/>
            <ac:picMk id="4" creationId="{A12CAFC7-E8B3-5FEB-045D-D7059A937F4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picture shows FRP bridge deck cycling paths. Source: Rijkswaterstaat, www.rijkswaterstaat.nl. Photographer: Thea van den Heuvel/</a:t>
            </a:r>
            <a:r>
              <a:rPr lang="en-GB" dirty="0" err="1"/>
              <a:t>DAPh</a:t>
            </a:r>
            <a:r>
              <a:rPr lang="en-GB" dirty="0"/>
              <a:t>.</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040816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63105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7821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171736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a xenon short arc lamp of the type used in IMAX cinema projectors. Source: </a:t>
            </a:r>
            <a:r>
              <a:rPr lang="en-US" dirty="0" err="1"/>
              <a:t>Atlant</a:t>
            </a:r>
            <a:r>
              <a:rPr lang="en-US" dirty="0"/>
              <a:t>, CC BY 2.5, https://creativecommons.org/licenses/by/2.5, via Wikimedia Commons.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699003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580185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picture shows a household LED lamp with its internal LED elements and circuitry visible. Source: Loadmaster (David R. Tribble), CC BY-SA 4.0, https://creativecommons.org/licenses/by-sa/4.0, via Wikimedia Commons.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637370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906261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18</a:t>
            </a:fld>
            <a:endParaRPr lang="en-GB" dirty="0"/>
          </a:p>
        </p:txBody>
      </p:sp>
    </p:spTree>
    <p:extLst>
      <p:ext uri="{BB962C8B-B14F-4D97-AF65-F5344CB8AC3E}">
        <p14:creationId xmlns:p14="http://schemas.microsoft.com/office/powerpoint/2010/main" val="3376400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14867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71471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52468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19738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99548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104148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141866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2.2 Significant technological advances in engineering from a historical perspective</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428999"/>
            <a:ext cx="8153400" cy="2252491"/>
          </a:xfrm>
        </p:spPr>
        <p:txBody>
          <a:bodyPr anchor="t"/>
          <a:lstStyle/>
          <a:p>
            <a:pPr eaLnBrk="1" hangingPunct="1"/>
            <a:r>
              <a:rPr lang="en-GB" dirty="0">
                <a:ea typeface="ＭＳ Ｐゴシック" pitchFamily="-105" charset="-128"/>
                <a:cs typeface="ＭＳ Ｐゴシック" pitchFamily="-105" charset="-128"/>
              </a:rPr>
              <a:t>PowerPoint 3: </a:t>
            </a:r>
            <a:r>
              <a:rPr lang="en-GB" dirty="0">
                <a:ea typeface="ＭＳ Ｐゴシック" pitchFamily="-105" charset="-128"/>
              </a:rPr>
              <a:t>Materials, electrical power and artificial lighting</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Composite development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377559" cy="4248000"/>
          </a:xfrm>
        </p:spPr>
        <p:txBody>
          <a:bodyPr/>
          <a:lstStyle/>
          <a:p>
            <a:pPr>
              <a:defRPr/>
            </a:pPr>
            <a:r>
              <a:rPr lang="en-GB" dirty="0">
                <a:solidFill>
                  <a:srgbClr val="000000"/>
                </a:solidFill>
                <a:latin typeface="Arial" panose="020B0604020202020204" pitchFamily="34" charset="0"/>
                <a:ea typeface="ＭＳ Ｐゴシック" pitchFamily="-105" charset="-128"/>
              </a:rPr>
              <a:t>During the 1980s, composites were first used in a number of infrastructure applications in Europe and Asia, including the world’s first highway bridge using FRP composites.</a:t>
            </a:r>
          </a:p>
          <a:p>
            <a:pPr>
              <a:defRPr/>
            </a:pPr>
            <a:r>
              <a:rPr lang="en-GB" dirty="0">
                <a:solidFill>
                  <a:srgbClr val="000000"/>
                </a:solidFill>
                <a:latin typeface="Arial" panose="020B0604020202020204" pitchFamily="34" charset="0"/>
                <a:ea typeface="ＭＳ Ｐゴシック" pitchFamily="-105" charset="-128"/>
              </a:rPr>
              <a:t>By the 1990s, composite materials had become more common in mainstream manufacturing and construction as a cost-effective replacement to traditional materials like metal and engineered plastics.</a:t>
            </a:r>
          </a:p>
        </p:txBody>
      </p:sp>
      <p:pic>
        <p:nvPicPr>
          <p:cNvPr id="3" name="Picture 2">
            <a:extLst>
              <a:ext uri="{FF2B5EF4-FFF2-40B4-BE49-F238E27FC236}">
                <a16:creationId xmlns:a16="http://schemas.microsoft.com/office/drawing/2014/main" id="{B7BE3F99-D307-969A-E28F-045FC3A1FC0F}"/>
              </a:ext>
            </a:extLst>
          </p:cNvPr>
          <p:cNvPicPr>
            <a:picLocks noChangeAspect="1"/>
          </p:cNvPicPr>
          <p:nvPr/>
        </p:nvPicPr>
        <p:blipFill>
          <a:blip r:embed="rId3"/>
          <a:stretch>
            <a:fillRect/>
          </a:stretch>
        </p:blipFill>
        <p:spPr>
          <a:xfrm>
            <a:off x="5204184" y="1390589"/>
            <a:ext cx="3482616" cy="2198186"/>
          </a:xfrm>
          <a:prstGeom prst="rect">
            <a:avLst/>
          </a:prstGeom>
        </p:spPr>
      </p:pic>
    </p:spTree>
    <p:extLst>
      <p:ext uri="{BB962C8B-B14F-4D97-AF65-F5344CB8AC3E}">
        <p14:creationId xmlns:p14="http://schemas.microsoft.com/office/powerpoint/2010/main" val="1722595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Composites today</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dirty="0">
                <a:solidFill>
                  <a:srgbClr val="000000"/>
                </a:solidFill>
                <a:latin typeface="Arial" panose="020B0604020202020204" pitchFamily="34" charset="0"/>
                <a:ea typeface="ＭＳ Ｐゴシック" pitchFamily="-105" charset="-128"/>
              </a:rPr>
              <a:t>Today two applications that continue to experience innovative growth are composite aerospace materials and composite sheets for marine use.</a:t>
            </a:r>
          </a:p>
          <a:p>
            <a:pPr>
              <a:defRPr/>
            </a:pPr>
            <a:r>
              <a:rPr lang="en-GB" dirty="0">
                <a:solidFill>
                  <a:srgbClr val="000000"/>
                </a:solidFill>
                <a:latin typeface="Arial" panose="020B0604020202020204" pitchFamily="34" charset="0"/>
                <a:ea typeface="ＭＳ Ｐゴシック" pitchFamily="-105" charset="-128"/>
              </a:rPr>
              <a:t>Other materials such as environmentally-friendly resins incorporating recycled plastics and bio-based polymers meet the demand for stronger, lighter and environmentally friendly products. </a:t>
            </a:r>
          </a:p>
        </p:txBody>
      </p:sp>
      <p:pic>
        <p:nvPicPr>
          <p:cNvPr id="4" name="Picture 3">
            <a:extLst>
              <a:ext uri="{FF2B5EF4-FFF2-40B4-BE49-F238E27FC236}">
                <a16:creationId xmlns:a16="http://schemas.microsoft.com/office/drawing/2014/main" id="{59473BB4-9539-289F-C0A4-31C501A8C9D7}"/>
              </a:ext>
            </a:extLst>
          </p:cNvPr>
          <p:cNvPicPr>
            <a:picLocks noChangeAspect="1"/>
          </p:cNvPicPr>
          <p:nvPr/>
        </p:nvPicPr>
        <p:blipFill>
          <a:blip r:embed="rId3"/>
          <a:stretch>
            <a:fillRect/>
          </a:stretch>
        </p:blipFill>
        <p:spPr>
          <a:xfrm>
            <a:off x="2944368" y="3566652"/>
            <a:ext cx="3638550" cy="1917700"/>
          </a:xfrm>
          <a:prstGeom prst="rect">
            <a:avLst/>
          </a:prstGeom>
        </p:spPr>
      </p:pic>
    </p:spTree>
    <p:extLst>
      <p:ext uri="{BB962C8B-B14F-4D97-AF65-F5344CB8AC3E}">
        <p14:creationId xmlns:p14="http://schemas.microsoft.com/office/powerpoint/2010/main" val="39970012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Origins of electrical power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7734693" cy="4248000"/>
          </a:xfrm>
        </p:spPr>
        <p:txBody>
          <a:bodyPr/>
          <a:lstStyle/>
          <a:p>
            <a:pPr>
              <a:defRPr/>
            </a:pPr>
            <a:r>
              <a:rPr lang="en-GB" sz="1800" dirty="0">
                <a:solidFill>
                  <a:srgbClr val="000000"/>
                </a:solidFill>
                <a:latin typeface="Arial" panose="020B0604020202020204" pitchFamily="34" charset="0"/>
                <a:ea typeface="ＭＳ Ｐゴシック" pitchFamily="-105" charset="-128"/>
              </a:rPr>
              <a:t>The Industrial Revolution, powered by coal and steam, kick-started our use of human-generated electrical power. Benjamin Franklin discovered </a:t>
            </a:r>
            <a:r>
              <a:rPr lang="en-GB" sz="1800" b="1" dirty="0">
                <a:solidFill>
                  <a:srgbClr val="000000"/>
                </a:solidFill>
                <a:latin typeface="Arial" panose="020B0604020202020204" pitchFamily="34" charset="0"/>
                <a:ea typeface="ＭＳ Ｐゴシック" pitchFamily="-105" charset="-128"/>
              </a:rPr>
              <a:t>electricity</a:t>
            </a:r>
            <a:r>
              <a:rPr lang="en-GB" sz="1800" dirty="0">
                <a:solidFill>
                  <a:srgbClr val="000000"/>
                </a:solidFill>
                <a:latin typeface="Arial" panose="020B0604020202020204" pitchFamily="34" charset="0"/>
                <a:ea typeface="ＭＳ Ｐゴシック" pitchFamily="-105" charset="-128"/>
              </a:rPr>
              <a:t> in 1752, by realising that the sparks emitted from lightning strikes could generate power.</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The first step toward harnessing the energy of the Sun was in 1839, when </a:t>
            </a:r>
            <a:r>
              <a:rPr lang="en-GB" sz="1800" b="1" dirty="0">
                <a:solidFill>
                  <a:srgbClr val="000000"/>
                </a:solidFill>
                <a:latin typeface="Arial" panose="020B0604020202020204" pitchFamily="34" charset="0"/>
                <a:ea typeface="ＭＳ Ｐゴシック" pitchFamily="-105" charset="-128"/>
              </a:rPr>
              <a:t>photovoltaic (PV) energy</a:t>
            </a:r>
            <a:r>
              <a:rPr lang="en-GB" sz="1800" dirty="0">
                <a:solidFill>
                  <a:srgbClr val="000000"/>
                </a:solidFill>
                <a:latin typeface="Arial" panose="020B0604020202020204" pitchFamily="34" charset="0"/>
                <a:ea typeface="ＭＳ Ｐゴシック" pitchFamily="-105" charset="-128"/>
              </a:rPr>
              <a:t> was discovered.</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The first </a:t>
            </a:r>
            <a:r>
              <a:rPr lang="en-GB" sz="1800" b="1" dirty="0">
                <a:solidFill>
                  <a:srgbClr val="000000"/>
                </a:solidFill>
                <a:latin typeface="Arial" panose="020B0604020202020204" pitchFamily="34" charset="0"/>
                <a:ea typeface="ＭＳ Ｐゴシック" pitchFamily="-105" charset="-128"/>
              </a:rPr>
              <a:t>hydroelectric</a:t>
            </a:r>
            <a:r>
              <a:rPr lang="en-GB" sz="1800" dirty="0">
                <a:solidFill>
                  <a:srgbClr val="000000"/>
                </a:solidFill>
                <a:latin typeface="Arial" panose="020B0604020202020204" pitchFamily="34" charset="0"/>
                <a:ea typeface="ＭＳ Ｐゴシック" pitchFamily="-105" charset="-128"/>
              </a:rPr>
              <a:t> plant started operating at Cragside in the UK in 1878. </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Cleveland Ohio, USA, became home to the first windmill that generated electricity.</a:t>
            </a:r>
          </a:p>
          <a:p>
            <a:pPr marL="216000" indent="-216000">
              <a:spcBef>
                <a:spcPts val="500"/>
              </a:spcBef>
              <a:spcAft>
                <a:spcPts val="500"/>
              </a:spcAft>
              <a:buClr>
                <a:srgbClr val="0077E3"/>
              </a:buClr>
              <a:buFont typeface="Arial" panose="020B0604020202020204" pitchFamily="34" charset="0"/>
              <a:buChar char="•"/>
              <a:defRPr/>
            </a:pPr>
            <a:r>
              <a:rPr lang="en-GB" sz="1800" dirty="0">
                <a:solidFill>
                  <a:srgbClr val="000000"/>
                </a:solidFill>
                <a:latin typeface="Arial" panose="020B0604020202020204" pitchFamily="34" charset="0"/>
                <a:ea typeface="ＭＳ Ｐゴシック" pitchFamily="-105" charset="-128"/>
              </a:rPr>
              <a:t>The world’s first coal-fired electrical power station was built in London in 1882, with the promise of supplying light and warmth to London homes.</a:t>
            </a:r>
            <a:br>
              <a:rPr lang="en-GB" sz="1800" spc="35" dirty="0">
                <a:solidFill>
                  <a:srgbClr val="53565A"/>
                </a:solidFill>
                <a:effectLst/>
                <a:latin typeface="Arial" panose="020B0604020202020204" pitchFamily="34" charset="0"/>
                <a:ea typeface="Times New Roman" panose="02020603050405020304" pitchFamily="18" charset="0"/>
              </a:rPr>
            </a:b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spTree>
    <p:extLst>
      <p:ext uri="{BB962C8B-B14F-4D97-AF65-F5344CB8AC3E}">
        <p14:creationId xmlns:p14="http://schemas.microsoft.com/office/powerpoint/2010/main" val="1403424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Electrical power in the modern world</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77775"/>
            <a:ext cx="8229600" cy="1381736"/>
          </a:xfrm>
        </p:spPr>
        <p:txBody>
          <a:bodyPr/>
          <a:lstStyle/>
          <a:p>
            <a:pPr>
              <a:defRPr/>
            </a:pPr>
            <a:r>
              <a:rPr lang="en-GB" sz="1800" dirty="0">
                <a:solidFill>
                  <a:srgbClr val="000000"/>
                </a:solidFill>
                <a:latin typeface="Arial" panose="020B0604020202020204" pitchFamily="34" charset="0"/>
                <a:ea typeface="ＭＳ Ｐゴシック" pitchFamily="-105" charset="-128"/>
              </a:rPr>
              <a:t>Throughout most of the twentieth century, coal and gas continued to supply most of the energy across the UK. By 1960, 90% of all power was provided by coal-fired power stations. </a:t>
            </a:r>
          </a:p>
          <a:p>
            <a:pPr>
              <a:defRPr/>
            </a:pPr>
            <a:br>
              <a:rPr lang="en-GB" sz="1800" spc="35" dirty="0">
                <a:solidFill>
                  <a:srgbClr val="53565A"/>
                </a:solidFill>
                <a:effectLst/>
                <a:latin typeface="Arial" panose="020B0604020202020204" pitchFamily="34" charset="0"/>
                <a:ea typeface="Times New Roman" panose="02020603050405020304" pitchFamily="18" charset="0"/>
              </a:rPr>
            </a:br>
            <a:br>
              <a:rPr lang="en-GB" sz="1800" spc="35" dirty="0">
                <a:solidFill>
                  <a:srgbClr val="53565A"/>
                </a:solidFill>
                <a:effectLst/>
                <a:latin typeface="Arial" panose="020B0604020202020204" pitchFamily="34" charset="0"/>
                <a:ea typeface="Times New Roman" panose="02020603050405020304" pitchFamily="18" charset="0"/>
              </a:rPr>
            </a:b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F194B0F4-67BA-3E7E-D9B1-61DF851CC19F}"/>
              </a:ext>
            </a:extLst>
          </p:cNvPr>
          <p:cNvPicPr>
            <a:picLocks noChangeAspect="1"/>
          </p:cNvPicPr>
          <p:nvPr/>
        </p:nvPicPr>
        <p:blipFill>
          <a:blip r:embed="rId3"/>
          <a:stretch>
            <a:fillRect/>
          </a:stretch>
        </p:blipFill>
        <p:spPr>
          <a:xfrm>
            <a:off x="5428724" y="3264117"/>
            <a:ext cx="3258076" cy="1828992"/>
          </a:xfrm>
          <a:prstGeom prst="rect">
            <a:avLst/>
          </a:prstGeom>
        </p:spPr>
      </p:pic>
      <p:sp>
        <p:nvSpPr>
          <p:cNvPr id="2" name="TextBox 1">
            <a:extLst>
              <a:ext uri="{FF2B5EF4-FFF2-40B4-BE49-F238E27FC236}">
                <a16:creationId xmlns:a16="http://schemas.microsoft.com/office/drawing/2014/main" id="{15FDD84D-70DF-C506-E1B2-23BC60D95F2B}"/>
              </a:ext>
            </a:extLst>
          </p:cNvPr>
          <p:cNvSpPr txBox="1"/>
          <p:nvPr/>
        </p:nvSpPr>
        <p:spPr>
          <a:xfrm>
            <a:off x="349045" y="2611075"/>
            <a:ext cx="4921045" cy="3724096"/>
          </a:xfrm>
          <a:prstGeom prst="rect">
            <a:avLst/>
          </a:prstGeom>
          <a:noFill/>
        </p:spPr>
        <p:txBody>
          <a:bodyPr wrap="square" rtlCol="0">
            <a:spAutoFit/>
          </a:bodyPr>
          <a:lstStyle/>
          <a:p>
            <a:pPr>
              <a:defRPr/>
            </a:pPr>
            <a:r>
              <a:rPr lang="en-GB" sz="1800" dirty="0">
                <a:solidFill>
                  <a:srgbClr val="000000"/>
                </a:solidFill>
                <a:latin typeface="Arial" panose="020B0604020202020204" pitchFamily="34" charset="0"/>
                <a:ea typeface="ＭＳ Ｐゴシック" pitchFamily="-105" charset="-128"/>
              </a:rPr>
              <a:t>The first UK wind farm opened in Cornwall 1991.</a:t>
            </a:r>
          </a:p>
          <a:p>
            <a:pPr>
              <a:defRPr/>
            </a:pPr>
            <a:endParaRPr lang="en-GB" sz="1800" dirty="0">
              <a:solidFill>
                <a:srgbClr val="000000"/>
              </a:solidFill>
              <a:latin typeface="Arial" panose="020B0604020202020204" pitchFamily="34" charset="0"/>
              <a:ea typeface="ＭＳ Ｐゴシック" pitchFamily="-105" charset="-128"/>
            </a:endParaRPr>
          </a:p>
          <a:p>
            <a:pPr>
              <a:defRPr/>
            </a:pPr>
            <a:r>
              <a:rPr lang="en-GB" sz="1800" dirty="0">
                <a:solidFill>
                  <a:srgbClr val="000000"/>
                </a:solidFill>
                <a:latin typeface="Arial" panose="020B0604020202020204" pitchFamily="34" charset="0"/>
                <a:ea typeface="ＭＳ Ｐゴシック" pitchFamily="-105" charset="-128"/>
              </a:rPr>
              <a:t>In 2019, after years of relying on coal for energy, more energy was generated in the UK and USA from zero carbon sources than from fossil fuels. </a:t>
            </a:r>
          </a:p>
          <a:p>
            <a:pPr>
              <a:defRPr/>
            </a:pPr>
            <a:endParaRPr lang="en-GB" sz="1800" dirty="0">
              <a:solidFill>
                <a:srgbClr val="000000"/>
              </a:solidFill>
              <a:latin typeface="Arial" panose="020B0604020202020204" pitchFamily="34" charset="0"/>
              <a:ea typeface="ＭＳ Ｐゴシック" pitchFamily="-105" charset="-128"/>
            </a:endParaRPr>
          </a:p>
          <a:p>
            <a:pPr>
              <a:defRPr/>
            </a:pPr>
            <a:r>
              <a:rPr lang="en-GB" sz="1800" dirty="0">
                <a:solidFill>
                  <a:srgbClr val="000000"/>
                </a:solidFill>
                <a:latin typeface="Arial" panose="020B0604020202020204" pitchFamily="34" charset="0"/>
                <a:ea typeface="ＭＳ Ｐゴシック" pitchFamily="-105" charset="-128"/>
              </a:rPr>
              <a:t>It is hoped that by increased use of renewables to generate energy, it may be possible to meet the 2050 UK target for net zero total carbon emissions.</a:t>
            </a:r>
          </a:p>
          <a:p>
            <a:endParaRPr lang="en-GB" dirty="0"/>
          </a:p>
        </p:txBody>
      </p:sp>
    </p:spTree>
    <p:extLst>
      <p:ext uri="{BB962C8B-B14F-4D97-AF65-F5344CB8AC3E}">
        <p14:creationId xmlns:p14="http://schemas.microsoft.com/office/powerpoint/2010/main" val="2028270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Artificial lighting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606413" cy="4248000"/>
          </a:xfrm>
        </p:spPr>
        <p:txBody>
          <a:bodyPr/>
          <a:lstStyle/>
          <a:p>
            <a:pPr>
              <a:defRPr/>
            </a:pPr>
            <a:r>
              <a:rPr lang="en-GB" dirty="0">
                <a:solidFill>
                  <a:srgbClr val="000000"/>
                </a:solidFill>
                <a:latin typeface="Arial" panose="020B0604020202020204" pitchFamily="34" charset="0"/>
                <a:ea typeface="ＭＳ Ｐゴシック" pitchFamily="-105" charset="-128"/>
              </a:rPr>
              <a:t>Before electric lighting became commonplace, people used candles, gas lights, oil lamps, and fires to provide light.</a:t>
            </a:r>
          </a:p>
          <a:p>
            <a:pPr>
              <a:defRPr/>
            </a:pPr>
            <a:r>
              <a:rPr lang="en-GB" b="0" i="0" dirty="0">
                <a:solidFill>
                  <a:srgbClr val="000000"/>
                </a:solidFill>
                <a:effectLst/>
                <a:latin typeface="Arial" panose="020B0604020202020204" pitchFamily="34" charset="0"/>
                <a:ea typeface="ＭＳ Ｐゴシック" pitchFamily="-105" charset="-128"/>
              </a:rPr>
              <a:t>T</a:t>
            </a:r>
            <a:r>
              <a:rPr lang="en-GB" dirty="0">
                <a:solidFill>
                  <a:srgbClr val="000000"/>
                </a:solidFill>
                <a:latin typeface="Arial" panose="020B0604020202020204" pitchFamily="34" charset="0"/>
                <a:ea typeface="ＭＳ Ｐゴシック" pitchFamily="-105" charset="-128"/>
              </a:rPr>
              <a:t>he first practical electric light was the </a:t>
            </a:r>
            <a:r>
              <a:rPr lang="en-GB" b="1" dirty="0">
                <a:solidFill>
                  <a:srgbClr val="000000"/>
                </a:solidFill>
                <a:latin typeface="Arial" panose="020B0604020202020204" pitchFamily="34" charset="0"/>
                <a:ea typeface="ＭＳ Ｐゴシック" pitchFamily="-105" charset="-128"/>
              </a:rPr>
              <a:t>arc lamp</a:t>
            </a:r>
            <a:r>
              <a:rPr lang="en-GB" dirty="0">
                <a:solidFill>
                  <a:srgbClr val="000000"/>
                </a:solidFill>
                <a:latin typeface="Arial" panose="020B0604020202020204" pitchFamily="34" charset="0"/>
                <a:ea typeface="ＭＳ Ｐゴシック" pitchFamily="-105" charset="-128"/>
              </a:rPr>
              <a:t>, developed in 1806, which produced light by means of an electric arc through a gas. By the 1870s the arc lamp had been successfully commercialised, and was used to light many public spaces.</a:t>
            </a:r>
          </a:p>
        </p:txBody>
      </p:sp>
      <p:pic>
        <p:nvPicPr>
          <p:cNvPr id="3" name="Picture 2">
            <a:extLst>
              <a:ext uri="{FF2B5EF4-FFF2-40B4-BE49-F238E27FC236}">
                <a16:creationId xmlns:a16="http://schemas.microsoft.com/office/drawing/2014/main" id="{E4DFFE2C-8CF7-60DE-08C1-DE0BBA4F4633}"/>
              </a:ext>
            </a:extLst>
          </p:cNvPr>
          <p:cNvPicPr>
            <a:picLocks noChangeAspect="1"/>
          </p:cNvPicPr>
          <p:nvPr/>
        </p:nvPicPr>
        <p:blipFill>
          <a:blip r:embed="rId3"/>
          <a:stretch>
            <a:fillRect/>
          </a:stretch>
        </p:blipFill>
        <p:spPr>
          <a:xfrm>
            <a:off x="5419269" y="1512000"/>
            <a:ext cx="3267531" cy="2343477"/>
          </a:xfrm>
          <a:prstGeom prst="rect">
            <a:avLst/>
          </a:prstGeom>
        </p:spPr>
      </p:pic>
    </p:spTree>
    <p:extLst>
      <p:ext uri="{BB962C8B-B14F-4D97-AF65-F5344CB8AC3E}">
        <p14:creationId xmlns:p14="http://schemas.microsoft.com/office/powerpoint/2010/main" val="3084349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Early electric lights </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199" y="1512000"/>
            <a:ext cx="5157019" cy="4248000"/>
          </a:xfrm>
        </p:spPr>
        <p:txBody>
          <a:bodyPr/>
          <a:lstStyle/>
          <a:p>
            <a:pPr marL="285750" indent="-285750">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The first commercial </a:t>
            </a:r>
            <a:r>
              <a:rPr lang="en-GB" b="1" dirty="0">
                <a:solidFill>
                  <a:srgbClr val="000000"/>
                </a:solidFill>
                <a:latin typeface="Arial" panose="020B0604020202020204" pitchFamily="34" charset="0"/>
                <a:ea typeface="ＭＳ Ｐゴシック" pitchFamily="-105" charset="-128"/>
              </a:rPr>
              <a:t>electric lights</a:t>
            </a:r>
            <a:r>
              <a:rPr lang="en-GB" dirty="0">
                <a:solidFill>
                  <a:srgbClr val="000000"/>
                </a:solidFill>
                <a:latin typeface="Arial" panose="020B0604020202020204" pitchFamily="34" charset="0"/>
                <a:ea typeface="ＭＳ Ｐゴシック" pitchFamily="-105" charset="-128"/>
              </a:rPr>
              <a:t> were developed in the late 1880s. These were </a:t>
            </a:r>
            <a:r>
              <a:rPr lang="en-GB" b="1" dirty="0">
                <a:solidFill>
                  <a:srgbClr val="000000"/>
                </a:solidFill>
                <a:latin typeface="Arial" panose="020B0604020202020204" pitchFamily="34" charset="0"/>
                <a:ea typeface="ＭＳ Ｐゴシック" pitchFamily="-105" charset="-128"/>
              </a:rPr>
              <a:t>incandescent lamps</a:t>
            </a:r>
            <a:r>
              <a:rPr lang="en-GB" dirty="0">
                <a:solidFill>
                  <a:srgbClr val="000000"/>
                </a:solidFill>
                <a:latin typeface="Arial" panose="020B0604020202020204" pitchFamily="34" charset="0"/>
                <a:ea typeface="ＭＳ Ｐゴシック" pitchFamily="-105" charset="-128"/>
              </a:rPr>
              <a:t>, commonly called light bulbs, which produce light by means of a filament, heated white-hot by electric current. These superseded the arc lamp.</a:t>
            </a:r>
          </a:p>
          <a:p>
            <a:pPr marL="285750" indent="-285750">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In 1934 commercial </a:t>
            </a:r>
            <a:r>
              <a:rPr lang="en-GB" b="1" dirty="0">
                <a:solidFill>
                  <a:srgbClr val="000000"/>
                </a:solidFill>
                <a:latin typeface="Arial" panose="020B0604020202020204" pitchFamily="34" charset="0"/>
                <a:ea typeface="ＭＳ Ｐゴシック" pitchFamily="-105" charset="-128"/>
              </a:rPr>
              <a:t>fluorescent lighting</a:t>
            </a:r>
            <a:r>
              <a:rPr lang="en-GB" dirty="0">
                <a:solidFill>
                  <a:srgbClr val="000000"/>
                </a:solidFill>
                <a:latin typeface="Arial" panose="020B0604020202020204" pitchFamily="34" charset="0"/>
                <a:ea typeface="ＭＳ Ｐゴシック" pitchFamily="-105" charset="-128"/>
              </a:rPr>
              <a:t> was developed. However, fluorescent lights convert around 95% of the energy they produce into heat and only 5% into light. </a:t>
            </a: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01A43278-6F71-73DA-C705-666930CA4CC7}"/>
              </a:ext>
            </a:extLst>
          </p:cNvPr>
          <p:cNvPicPr>
            <a:picLocks noChangeAspect="1"/>
          </p:cNvPicPr>
          <p:nvPr/>
        </p:nvPicPr>
        <p:blipFill>
          <a:blip r:embed="rId3"/>
          <a:stretch>
            <a:fillRect/>
          </a:stretch>
        </p:blipFill>
        <p:spPr>
          <a:xfrm>
            <a:off x="6516176" y="1607184"/>
            <a:ext cx="2170624" cy="2170624"/>
          </a:xfrm>
          <a:prstGeom prst="rect">
            <a:avLst/>
          </a:prstGeom>
        </p:spPr>
      </p:pic>
      <p:pic>
        <p:nvPicPr>
          <p:cNvPr id="7" name="Picture 6">
            <a:extLst>
              <a:ext uri="{FF2B5EF4-FFF2-40B4-BE49-F238E27FC236}">
                <a16:creationId xmlns:a16="http://schemas.microsoft.com/office/drawing/2014/main" id="{B43C57CD-E777-B29C-53C8-4F0881A46B41}"/>
              </a:ext>
            </a:extLst>
          </p:cNvPr>
          <p:cNvPicPr>
            <a:picLocks noChangeAspect="1"/>
          </p:cNvPicPr>
          <p:nvPr/>
        </p:nvPicPr>
        <p:blipFill>
          <a:blip r:embed="rId4"/>
          <a:stretch>
            <a:fillRect/>
          </a:stretch>
        </p:blipFill>
        <p:spPr>
          <a:xfrm>
            <a:off x="6516176" y="3994404"/>
            <a:ext cx="2170624" cy="1437132"/>
          </a:xfrm>
          <a:prstGeom prst="rect">
            <a:avLst/>
          </a:prstGeom>
          <a:effectLst>
            <a:outerShdw blurRad="50800" dist="50800" dir="5400000" algn="ctr" rotWithShape="0">
              <a:schemeClr val="bg2"/>
            </a:outerShdw>
          </a:effectLst>
        </p:spPr>
      </p:pic>
    </p:spTree>
    <p:extLst>
      <p:ext uri="{BB962C8B-B14F-4D97-AF65-F5344CB8AC3E}">
        <p14:creationId xmlns:p14="http://schemas.microsoft.com/office/powerpoint/2010/main" val="5241585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Light-emitting diodes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602000"/>
            <a:ext cx="4704693" cy="4248000"/>
          </a:xfrm>
        </p:spPr>
        <p:txBody>
          <a:bodyPr/>
          <a:lstStyle/>
          <a:p>
            <a:pPr>
              <a:defRPr/>
            </a:pPr>
            <a:r>
              <a:rPr lang="en-GB" sz="1800" dirty="0">
                <a:solidFill>
                  <a:srgbClr val="000000"/>
                </a:solidFill>
                <a:latin typeface="Arial" panose="020B0604020202020204" pitchFamily="34" charset="0"/>
                <a:ea typeface="ＭＳ Ｐゴシック" pitchFamily="-105" charset="-128"/>
              </a:rPr>
              <a:t>An </a:t>
            </a:r>
            <a:r>
              <a:rPr lang="en-GB" sz="1800" b="1" dirty="0">
                <a:solidFill>
                  <a:srgbClr val="000000"/>
                </a:solidFill>
                <a:latin typeface="Arial" panose="020B0604020202020204" pitchFamily="34" charset="0"/>
                <a:ea typeface="ＭＳ Ｐゴシック" pitchFamily="-105" charset="-128"/>
              </a:rPr>
              <a:t>LED lamp</a:t>
            </a:r>
            <a:r>
              <a:rPr lang="en-GB" sz="1800" dirty="0">
                <a:solidFill>
                  <a:srgbClr val="000000"/>
                </a:solidFill>
                <a:latin typeface="Arial" panose="020B0604020202020204" pitchFamily="34" charset="0"/>
                <a:ea typeface="ＭＳ Ｐゴシック" pitchFamily="-105" charset="-128"/>
              </a:rPr>
              <a:t> or bulb is an electric light that produces light using </a:t>
            </a:r>
            <a:r>
              <a:rPr lang="en-GB" sz="1800" b="1" dirty="0">
                <a:solidFill>
                  <a:srgbClr val="000000"/>
                </a:solidFill>
                <a:latin typeface="Arial" panose="020B0604020202020204" pitchFamily="34" charset="0"/>
                <a:ea typeface="ＭＳ Ｐゴシック" pitchFamily="-105" charset="-128"/>
              </a:rPr>
              <a:t>light-emitting diodes (LEDs)</a:t>
            </a:r>
            <a:r>
              <a:rPr lang="en-GB" sz="1800" dirty="0">
                <a:solidFill>
                  <a:srgbClr val="000000"/>
                </a:solidFill>
                <a:latin typeface="Arial" panose="020B0604020202020204" pitchFamily="34" charset="0"/>
                <a:ea typeface="ＭＳ Ｐゴシック" pitchFamily="-105" charset="-128"/>
              </a:rPr>
              <a:t>. The first low-powered LEDs were developed in the early 1960s.</a:t>
            </a:r>
          </a:p>
          <a:p>
            <a:pPr>
              <a:defRPr/>
            </a:pPr>
            <a:r>
              <a:rPr lang="en-GB" sz="1800" dirty="0">
                <a:solidFill>
                  <a:srgbClr val="000000"/>
                </a:solidFill>
                <a:latin typeface="Arial" panose="020B0604020202020204" pitchFamily="34" charset="0"/>
                <a:ea typeface="ＭＳ Ｐゴシック" pitchFamily="-105" charset="-128"/>
              </a:rPr>
              <a:t>LED lights convert 95% of their energy into light with only 5% being wasted as heat. This means LEDs require less power than regular forms of lighting, in turn requiring less energy. Such lighting is therefore more efficient (and hence cheaper) and less harmful to the environment.</a:t>
            </a: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7DE10486-C895-CF29-9E5A-1990FFDC15C2}"/>
              </a:ext>
            </a:extLst>
          </p:cNvPr>
          <p:cNvPicPr>
            <a:picLocks noChangeAspect="1"/>
          </p:cNvPicPr>
          <p:nvPr/>
        </p:nvPicPr>
        <p:blipFill>
          <a:blip r:embed="rId3"/>
          <a:stretch>
            <a:fillRect/>
          </a:stretch>
        </p:blipFill>
        <p:spPr>
          <a:xfrm>
            <a:off x="5496910" y="1521383"/>
            <a:ext cx="3189890" cy="2301066"/>
          </a:xfrm>
          <a:prstGeom prst="rect">
            <a:avLst/>
          </a:prstGeom>
        </p:spPr>
      </p:pic>
    </p:spTree>
    <p:extLst>
      <p:ext uri="{BB962C8B-B14F-4D97-AF65-F5344CB8AC3E}">
        <p14:creationId xmlns:p14="http://schemas.microsoft.com/office/powerpoint/2010/main" val="3138819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1485900" y="1885951"/>
            <a:ext cx="6172200" cy="3565922"/>
          </a:xfrm>
        </p:spPr>
        <p:txBody>
          <a:bodyPr/>
          <a:lstStyle/>
          <a:p>
            <a:endParaRPr kern="1200" dirty="0">
              <a:ea typeface="ＭＳ Ｐゴシック" pitchFamily="-105" charset="-128"/>
            </a:endParaRPr>
          </a:p>
          <a:p>
            <a:endParaRPr b="1" dirty="0">
              <a:ea typeface="ＭＳ Ｐゴシック" pitchFamily="-105" charset="-128"/>
              <a:cs typeface="ＭＳ Ｐゴシック" pitchFamily="-105" charset="-128"/>
            </a:endParaRPr>
          </a:p>
          <a:p>
            <a:pPr algn="ctr"/>
            <a:r>
              <a:rPr sz="495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95985" y="1024592"/>
            <a:ext cx="6172200" cy="286941"/>
          </a:xfrm>
        </p:spPr>
        <p:txBody>
          <a:bodyPr>
            <a:noAutofit/>
          </a:bodyPr>
          <a:lstStyle/>
          <a:p>
            <a:r>
              <a:rPr lang="en-GB" dirty="0">
                <a:ea typeface="ＭＳ Ｐゴシック" pitchFamily="-105" charset="-128"/>
              </a:rPr>
              <a:t>Your turn: LED lighting</a:t>
            </a:r>
            <a:endParaRPr lang="en-US" dirty="0">
              <a:ea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495985" y="1767963"/>
            <a:ext cx="4252995" cy="3186000"/>
          </a:xfrm>
        </p:spPr>
        <p:txBody>
          <a:bodyPr/>
          <a:lstStyle/>
          <a:p>
            <a:pPr marL="0" lvl="1" indent="0">
              <a:spcBef>
                <a:spcPts val="0"/>
              </a:spcBef>
              <a:buNone/>
              <a:defRPr/>
            </a:pPr>
            <a:r>
              <a:rPr lang="en-GB" dirty="0">
                <a:solidFill>
                  <a:srgbClr val="000000"/>
                </a:solidFill>
                <a:latin typeface="Arial" panose="020B0604020202020204" pitchFamily="34" charset="0"/>
                <a:ea typeface="ＭＳ Ｐゴシック" pitchFamily="-105" charset="-128"/>
              </a:rPr>
              <a:t>Investigate the benefits of LED lighting in the home, office, workshop and classroom.</a:t>
            </a:r>
          </a:p>
          <a:p>
            <a:pPr marL="0" lvl="1" indent="0">
              <a:spcBef>
                <a:spcPts val="0"/>
              </a:spcBef>
              <a:buNone/>
              <a:defRPr/>
            </a:pPr>
            <a:endParaRPr lang="en-GB" dirty="0">
              <a:solidFill>
                <a:srgbClr val="000000"/>
              </a:solidFill>
              <a:latin typeface="Arial" panose="020B0604020202020204" pitchFamily="34" charset="0"/>
              <a:ea typeface="ＭＳ Ｐゴシック" pitchFamily="-105" charset="-128"/>
            </a:endParaRPr>
          </a:p>
          <a:p>
            <a:pPr marL="0" lvl="1" indent="0">
              <a:spcBef>
                <a:spcPts val="0"/>
              </a:spcBef>
              <a:buNone/>
              <a:defRPr/>
            </a:pPr>
            <a:r>
              <a:rPr lang="en-GB" dirty="0">
                <a:solidFill>
                  <a:srgbClr val="000000"/>
                </a:solidFill>
                <a:latin typeface="Arial" panose="020B0604020202020204" pitchFamily="34" charset="0"/>
                <a:ea typeface="ＭＳ Ｐゴシック" pitchFamily="-105" charset="-128"/>
              </a:rPr>
              <a:t>How does it compare to halogen and tungsten filament bulbs?</a:t>
            </a:r>
          </a:p>
          <a:p>
            <a:pPr marL="0" lvl="1" indent="0">
              <a:spcBef>
                <a:spcPts val="0"/>
              </a:spcBef>
              <a:buNone/>
              <a:defRPr/>
            </a:pPr>
            <a:endParaRPr lang="en-GB" dirty="0">
              <a:solidFill>
                <a:srgbClr val="000000"/>
              </a:solidFill>
              <a:latin typeface="Arial" panose="020B0604020202020204" pitchFamily="34" charset="0"/>
              <a:ea typeface="ＭＳ Ｐゴシック" pitchFamily="-105" charset="-128"/>
            </a:endParaRPr>
          </a:p>
          <a:p>
            <a:pPr marL="0" lvl="1" indent="0">
              <a:spcBef>
                <a:spcPts val="0"/>
              </a:spcBef>
              <a:buNone/>
              <a:defRPr/>
            </a:pPr>
            <a:r>
              <a:rPr lang="en-GB" dirty="0">
                <a:solidFill>
                  <a:srgbClr val="000000"/>
                </a:solidFill>
                <a:latin typeface="Arial" panose="020B0604020202020204" pitchFamily="34" charset="0"/>
                <a:ea typeface="ＭＳ Ｐゴシック" pitchFamily="-105" charset="-128"/>
              </a:rPr>
              <a:t>Are all these lighting types suitable for all these settings?</a:t>
            </a: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pPr marL="0" lvl="1" indent="0">
              <a:spcBef>
                <a:spcPts val="0"/>
              </a:spcBef>
              <a:buNone/>
              <a:defRPr/>
            </a:pPr>
            <a:endParaRPr lang="en-GB" sz="1350" dirty="0">
              <a:ea typeface="ＭＳ Ｐゴシック" pitchFamily="-105" charset="-128"/>
            </a:endParaRPr>
          </a:p>
          <a:p>
            <a:endParaRPr lang="en-GB" kern="1200" dirty="0">
              <a:ea typeface="ＭＳ Ｐゴシック" pitchFamily="-105" charset="-128"/>
            </a:endParaRPr>
          </a:p>
        </p:txBody>
      </p:sp>
      <p:pic>
        <p:nvPicPr>
          <p:cNvPr id="5" name="Picture 4">
            <a:extLst>
              <a:ext uri="{FF2B5EF4-FFF2-40B4-BE49-F238E27FC236}">
                <a16:creationId xmlns:a16="http://schemas.microsoft.com/office/drawing/2014/main" id="{36919C61-2D5A-F471-C23B-3DF0E985F41C}"/>
              </a:ext>
            </a:extLst>
          </p:cNvPr>
          <p:cNvPicPr>
            <a:picLocks noChangeAspect="1"/>
          </p:cNvPicPr>
          <p:nvPr/>
        </p:nvPicPr>
        <p:blipFill>
          <a:blip r:embed="rId3"/>
          <a:stretch>
            <a:fillRect/>
          </a:stretch>
        </p:blipFill>
        <p:spPr>
          <a:xfrm>
            <a:off x="4921832" y="1779638"/>
            <a:ext cx="3726183" cy="2481682"/>
          </a:xfrm>
          <a:prstGeom prst="rect">
            <a:avLst/>
          </a:prstGeom>
        </p:spPr>
      </p:pic>
    </p:spTree>
    <p:extLst>
      <p:ext uri="{BB962C8B-B14F-4D97-AF65-F5344CB8AC3E}">
        <p14:creationId xmlns:p14="http://schemas.microsoft.com/office/powerpoint/2010/main" val="39454854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FBE1891F-A334-CE2A-A1EE-7EF015AD42B7}"/>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explain how polymer and composite materials have developed over time</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GB" dirty="0">
                <a:ea typeface="ＭＳ Ｐゴシック" pitchFamily="-105" charset="-128"/>
              </a:rPr>
              <a:t>discuss how electrical power and electrical sources of artificial lighting have developed over time.</a:t>
            </a:r>
          </a:p>
          <a:p>
            <a:pPr lvl="0">
              <a:spcBef>
                <a:spcPts val="195"/>
              </a:spcBef>
              <a:spcAft>
                <a:spcPts val="0"/>
              </a:spcAft>
              <a:buClr>
                <a:srgbClr val="0077E3"/>
              </a:buClr>
              <a:buSzPct val="100000"/>
              <a:tabLst>
                <a:tab pos="177165" algn="l"/>
              </a:tabLst>
            </a:pPr>
            <a:endParaRPr lang="en-US" dirty="0">
              <a:ea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Development of materials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199" y="1512000"/>
            <a:ext cx="8403021" cy="4248000"/>
          </a:xfrm>
        </p:spPr>
        <p:txBody>
          <a:bodyPr/>
          <a:lstStyle/>
          <a:p>
            <a:pPr>
              <a:defRPr/>
            </a:pPr>
            <a:r>
              <a:rPr lang="en-GB" dirty="0">
                <a:solidFill>
                  <a:srgbClr val="000000"/>
                </a:solidFill>
                <a:latin typeface="Arial" panose="020B0604020202020204" pitchFamily="34" charset="0"/>
                <a:ea typeface="ＭＳ Ｐゴシック" pitchFamily="-105" charset="-128"/>
              </a:rPr>
              <a:t>Engineering materials have developed over the years, allowing an increasing range of new products to be manufactured. Innovative developments have been made in a number of areas, in particular:</a:t>
            </a:r>
          </a:p>
          <a:p>
            <a:pPr marL="285750" indent="-285750">
              <a:spcBef>
                <a:spcPts val="500"/>
              </a:spcBef>
              <a:spcAft>
                <a:spcPts val="500"/>
              </a:spcAft>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polymers</a:t>
            </a:r>
          </a:p>
          <a:p>
            <a:pPr marL="285750" indent="-285750">
              <a:spcBef>
                <a:spcPts val="500"/>
              </a:spcBef>
              <a:spcAft>
                <a:spcPts val="500"/>
              </a:spcAft>
              <a:buClr>
                <a:srgbClr val="0077E3"/>
              </a:buClr>
              <a:buFont typeface="Arial" panose="020B0604020202020204" pitchFamily="34" charset="0"/>
              <a:buChar char="•"/>
              <a:defRPr/>
            </a:pPr>
            <a:r>
              <a:rPr lang="en-GB" dirty="0">
                <a:solidFill>
                  <a:srgbClr val="000000"/>
                </a:solidFill>
                <a:latin typeface="Arial" panose="020B0604020202020204" pitchFamily="34" charset="0"/>
                <a:ea typeface="ＭＳ Ｐゴシック" pitchFamily="-105" charset="-128"/>
              </a:rPr>
              <a:t>composites.</a:t>
            </a:r>
          </a:p>
          <a:p>
            <a:pPr marL="285750" indent="-285750">
              <a:buClr>
                <a:srgbClr val="0077E3"/>
              </a:buClr>
              <a:buFont typeface="Arial" panose="020B0604020202020204" pitchFamily="34" charset="0"/>
              <a:buChar char="•"/>
              <a:defRPr/>
            </a:pPr>
            <a:endParaRPr lang="en-GB" sz="1800" dirty="0">
              <a:solidFill>
                <a:srgbClr val="000000"/>
              </a:solidFill>
              <a:latin typeface="Arial" panose="020B0604020202020204" pitchFamily="34" charset="0"/>
              <a:ea typeface="ＭＳ Ｐゴシック" pitchFamily="-105" charset="-128"/>
            </a:endParaRPr>
          </a:p>
          <a:p>
            <a:pPr>
              <a:buClr>
                <a:srgbClr val="0077E3"/>
              </a:buClr>
              <a:defRPr/>
            </a:pPr>
            <a:endParaRPr lang="en-GB" sz="1800" dirty="0"/>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B8B697B3-5DA9-FE47-34E0-FC37AE26F912}"/>
              </a:ext>
            </a:extLst>
          </p:cNvPr>
          <p:cNvPicPr>
            <a:picLocks noChangeAspect="1"/>
          </p:cNvPicPr>
          <p:nvPr/>
        </p:nvPicPr>
        <p:blipFill>
          <a:blip r:embed="rId3"/>
          <a:stretch>
            <a:fillRect/>
          </a:stretch>
        </p:blipFill>
        <p:spPr>
          <a:xfrm>
            <a:off x="4658709" y="2714622"/>
            <a:ext cx="3950948" cy="2631378"/>
          </a:xfrm>
          <a:prstGeom prst="rect">
            <a:avLst/>
          </a:prstGeom>
        </p:spPr>
      </p:pic>
    </p:spTree>
    <p:extLst>
      <p:ext uri="{BB962C8B-B14F-4D97-AF65-F5344CB8AC3E}">
        <p14:creationId xmlns:p14="http://schemas.microsoft.com/office/powerpoint/2010/main" val="255784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Polymers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4176211"/>
            <a:ext cx="8096250" cy="1333420"/>
          </a:xfrm>
        </p:spPr>
        <p:txBody>
          <a:bodyPr/>
          <a:lstStyle/>
          <a:p>
            <a:pPr>
              <a:spcBef>
                <a:spcPts val="0"/>
              </a:spcBef>
              <a:spcAft>
                <a:spcPts val="0"/>
              </a:spcAft>
              <a:defRPr/>
            </a:pPr>
            <a:r>
              <a:rPr lang="en-GB" sz="1800" dirty="0">
                <a:solidFill>
                  <a:srgbClr val="000000"/>
                </a:solidFill>
                <a:latin typeface="Arial" panose="020B0604020202020204" pitchFamily="34" charset="0"/>
                <a:ea typeface="ＭＳ Ｐゴシック" pitchFamily="-105" charset="-128"/>
              </a:rPr>
              <a:t>Synthetic polymers exceptionally useful, and have become an essential part of our lives. Over the last 50 years, plastics have saturated our world and changed the way we live. </a:t>
            </a:r>
          </a:p>
          <a:p>
            <a:pPr>
              <a:spcBef>
                <a:spcPts val="0"/>
              </a:spcBef>
              <a:spcAft>
                <a:spcPts val="0"/>
              </a:spcAft>
              <a:defRPr/>
            </a:pPr>
            <a:endParaRPr lang="en-GB" sz="1800" dirty="0">
              <a:solidFill>
                <a:srgbClr val="000000"/>
              </a:solidFill>
              <a:latin typeface="Arial" panose="020B0604020202020204" pitchFamily="34" charset="0"/>
              <a:ea typeface="ＭＳ Ｐゴシック" pitchFamily="-105" charset="-128"/>
            </a:endParaRPr>
          </a:p>
          <a:p>
            <a:pPr>
              <a:defRPr/>
            </a:pPr>
            <a:endParaRPr lang="en-GB" dirty="0">
              <a:ea typeface="ＭＳ Ｐゴシック" pitchFamily="-105" charset="-128"/>
            </a:endParaRPr>
          </a:p>
        </p:txBody>
      </p:sp>
      <p:sp>
        <p:nvSpPr>
          <p:cNvPr id="7" name="TextBox 6">
            <a:extLst>
              <a:ext uri="{FF2B5EF4-FFF2-40B4-BE49-F238E27FC236}">
                <a16:creationId xmlns:a16="http://schemas.microsoft.com/office/drawing/2014/main" id="{7A50ACFD-43A6-C95C-6190-D44EBCE1A7F3}"/>
              </a:ext>
            </a:extLst>
          </p:cNvPr>
          <p:cNvSpPr txBox="1"/>
          <p:nvPr/>
        </p:nvSpPr>
        <p:spPr>
          <a:xfrm>
            <a:off x="383628" y="1444707"/>
            <a:ext cx="5176345" cy="2985433"/>
          </a:xfrm>
          <a:prstGeom prst="rect">
            <a:avLst/>
          </a:prstGeom>
          <a:noFill/>
        </p:spPr>
        <p:txBody>
          <a:bodyPr wrap="square">
            <a:spAutoFit/>
          </a:bodyPr>
          <a:lstStyle/>
          <a:p>
            <a:pPr>
              <a:defRPr/>
            </a:pPr>
            <a:r>
              <a:rPr lang="en-GB" sz="1800" b="1" dirty="0">
                <a:solidFill>
                  <a:srgbClr val="000000"/>
                </a:solidFill>
                <a:latin typeface="Arial" panose="020B0604020202020204" pitchFamily="34" charset="0"/>
                <a:ea typeface="ＭＳ Ｐゴシック" pitchFamily="-105" charset="-128"/>
              </a:rPr>
              <a:t>Polymers</a:t>
            </a:r>
            <a:r>
              <a:rPr lang="en-GB" sz="1800" dirty="0">
                <a:solidFill>
                  <a:srgbClr val="000000"/>
                </a:solidFill>
                <a:latin typeface="Arial" panose="020B0604020202020204" pitchFamily="34" charset="0"/>
                <a:ea typeface="ＭＳ Ｐゴシック" pitchFamily="-105" charset="-128"/>
              </a:rPr>
              <a:t> are materials made of long, repeating chains of molecules. Polymers have unique properties, depending on the type of molecules being bonded and how they are bonded. Some polymers bend and stretch, like rubber and polyester. Others are hard and tough, like epoxies and glass.</a:t>
            </a:r>
            <a:r>
              <a:rPr lang="en-GB" dirty="0">
                <a:solidFill>
                  <a:srgbClr val="000000"/>
                </a:solidFill>
                <a:latin typeface="Arial" panose="020B0604020202020204" pitchFamily="34" charset="0"/>
                <a:ea typeface="ＭＳ Ｐゴシック" pitchFamily="-105" charset="-128"/>
              </a:rPr>
              <a:t> </a:t>
            </a:r>
            <a:r>
              <a:rPr lang="en-GB" sz="1800" dirty="0">
                <a:solidFill>
                  <a:srgbClr val="000000"/>
                </a:solidFill>
                <a:latin typeface="Arial" panose="020B0604020202020204" pitchFamily="34" charset="0"/>
              </a:rPr>
              <a:t>The term ‘polymer’ is often used to describe </a:t>
            </a:r>
            <a:r>
              <a:rPr lang="en-GB" sz="1800" b="1" dirty="0">
                <a:solidFill>
                  <a:srgbClr val="000000"/>
                </a:solidFill>
                <a:latin typeface="Arial" panose="020B0604020202020204" pitchFamily="34" charset="0"/>
              </a:rPr>
              <a:t>plastics</a:t>
            </a:r>
            <a:r>
              <a:rPr lang="en-GB" sz="1800" dirty="0">
                <a:solidFill>
                  <a:srgbClr val="000000"/>
                </a:solidFill>
                <a:latin typeface="Arial" panose="020B0604020202020204" pitchFamily="34" charset="0"/>
              </a:rPr>
              <a:t>, which are </a:t>
            </a:r>
            <a:r>
              <a:rPr lang="en-GB" sz="1800" b="1" dirty="0">
                <a:solidFill>
                  <a:srgbClr val="000000"/>
                </a:solidFill>
                <a:latin typeface="Arial" panose="020B0604020202020204" pitchFamily="34" charset="0"/>
              </a:rPr>
              <a:t>synthetic polymers</a:t>
            </a:r>
            <a:r>
              <a:rPr lang="en-GB" sz="1800" dirty="0">
                <a:solidFill>
                  <a:srgbClr val="000000"/>
                </a:solidFill>
                <a:latin typeface="Arial" panose="020B0604020202020204" pitchFamily="34" charset="0"/>
              </a:rPr>
              <a:t>.</a:t>
            </a:r>
          </a:p>
          <a:p>
            <a:pPr>
              <a:defRPr/>
            </a:pPr>
            <a:endParaRPr lang="en-GB" dirty="0">
              <a:solidFill>
                <a:srgbClr val="000000"/>
              </a:solidFill>
              <a:latin typeface="Arial" panose="020B0604020202020204" pitchFamily="34" charset="0"/>
              <a:ea typeface="ＭＳ Ｐゴシック" pitchFamily="-105" charset="-128"/>
            </a:endParaRPr>
          </a:p>
        </p:txBody>
      </p:sp>
      <p:pic>
        <p:nvPicPr>
          <p:cNvPr id="4" name="Picture 3">
            <a:extLst>
              <a:ext uri="{FF2B5EF4-FFF2-40B4-BE49-F238E27FC236}">
                <a16:creationId xmlns:a16="http://schemas.microsoft.com/office/drawing/2014/main" id="{CF5FB3D6-A1CE-A316-AECB-EF41FAC46B28}"/>
              </a:ext>
            </a:extLst>
          </p:cNvPr>
          <p:cNvPicPr>
            <a:picLocks noChangeAspect="1"/>
          </p:cNvPicPr>
          <p:nvPr/>
        </p:nvPicPr>
        <p:blipFill>
          <a:blip r:embed="rId3"/>
          <a:stretch>
            <a:fillRect/>
          </a:stretch>
        </p:blipFill>
        <p:spPr>
          <a:xfrm>
            <a:off x="5761703" y="1521848"/>
            <a:ext cx="2925097" cy="1953896"/>
          </a:xfrm>
          <a:prstGeom prst="rect">
            <a:avLst/>
          </a:prstGeom>
        </p:spPr>
      </p:pic>
    </p:spTree>
    <p:extLst>
      <p:ext uri="{BB962C8B-B14F-4D97-AF65-F5344CB8AC3E}">
        <p14:creationId xmlns:p14="http://schemas.microsoft.com/office/powerpoint/2010/main" val="3873200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Early polymers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dirty="0">
                <a:solidFill>
                  <a:srgbClr val="000000"/>
                </a:solidFill>
                <a:latin typeface="Arial" panose="020B0604020202020204" pitchFamily="34" charset="0"/>
                <a:ea typeface="ＭＳ Ｐゴシック" pitchFamily="-105" charset="-128"/>
              </a:rPr>
              <a:t>The first synthetic polymer was invented in 1869 – it was a plastic that could be crafted into a variety of shapes and made to imitate natural substances like tortoiseshell and ivory. This discovery was revolutionary. For the first time human manufacturing was not constrained by the limits of nature.</a:t>
            </a:r>
          </a:p>
          <a:p>
            <a:pPr>
              <a:defRPr/>
            </a:pPr>
            <a:r>
              <a:rPr lang="en-GB" dirty="0">
                <a:solidFill>
                  <a:srgbClr val="000000"/>
                </a:solidFill>
                <a:latin typeface="Arial" panose="020B0604020202020204" pitchFamily="34" charset="0"/>
                <a:ea typeface="ＭＳ Ｐゴシック" pitchFamily="-105" charset="-128"/>
              </a:rPr>
              <a:t>The creation of new materials also helped free people from the social and economic constraints imposed by the scarcity of natural resources. Inexpensive celluloid made material wealth more widespread and obtainable. </a:t>
            </a:r>
          </a:p>
          <a:p>
            <a:pPr>
              <a:defRPr/>
            </a:pPr>
            <a:r>
              <a:rPr lang="en-GB" dirty="0">
                <a:solidFill>
                  <a:srgbClr val="000000"/>
                </a:solidFill>
                <a:latin typeface="Arial" panose="020B0604020202020204" pitchFamily="34" charset="0"/>
                <a:ea typeface="ＭＳ Ｐゴシック" pitchFamily="-105" charset="-128"/>
              </a:rPr>
              <a:t>Plastic’s reputation fell in the 1970s as anxiety about waste increased. In the 1980s the plastics industry led an influential drive to collect and process recyclable materials.</a:t>
            </a:r>
          </a:p>
        </p:txBody>
      </p:sp>
    </p:spTree>
    <p:extLst>
      <p:ext uri="{BB962C8B-B14F-4D97-AF65-F5344CB8AC3E}">
        <p14:creationId xmlns:p14="http://schemas.microsoft.com/office/powerpoint/2010/main" val="601790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Modern polymers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3635477"/>
            <a:ext cx="8391525" cy="2341179"/>
          </a:xfrm>
        </p:spPr>
        <p:txBody>
          <a:bodyPr/>
          <a:lstStyle/>
          <a:p>
            <a:pPr>
              <a:defRPr/>
            </a:pPr>
            <a:r>
              <a:rPr lang="en-GB" dirty="0">
                <a:solidFill>
                  <a:srgbClr val="000000"/>
                </a:solidFill>
                <a:latin typeface="Arial" panose="020B0604020202020204" pitchFamily="34" charset="0"/>
                <a:ea typeface="ＭＳ Ｐゴシック" pitchFamily="-105" charset="-128"/>
              </a:rPr>
              <a:t>Lightweight and good for insulation, plastics help save fossil fuels used in heating and transportation. </a:t>
            </a:r>
          </a:p>
          <a:p>
            <a:pPr>
              <a:defRPr/>
            </a:pPr>
            <a:r>
              <a:rPr lang="en-GB" dirty="0">
                <a:solidFill>
                  <a:srgbClr val="000000"/>
                </a:solidFill>
                <a:latin typeface="Arial" panose="020B0604020202020204" pitchFamily="34" charset="0"/>
                <a:ea typeface="ＭＳ Ｐゴシック" pitchFamily="-105" charset="-128"/>
              </a:rPr>
              <a:t>Perhaps most important, inexpensive plastics raised the standard of living and made material abundance more readily available. Without plastics many possessions that we take for granted might be out of reach for all but the very wealthy.</a:t>
            </a:r>
          </a:p>
        </p:txBody>
      </p:sp>
      <p:sp>
        <p:nvSpPr>
          <p:cNvPr id="7" name="TextBox 6">
            <a:extLst>
              <a:ext uri="{FF2B5EF4-FFF2-40B4-BE49-F238E27FC236}">
                <a16:creationId xmlns:a16="http://schemas.microsoft.com/office/drawing/2014/main" id="{5B81BE39-37C7-E6E0-4B22-FB0E3D595C20}"/>
              </a:ext>
            </a:extLst>
          </p:cNvPr>
          <p:cNvSpPr txBox="1"/>
          <p:nvPr/>
        </p:nvSpPr>
        <p:spPr>
          <a:xfrm>
            <a:off x="371475" y="1490008"/>
            <a:ext cx="4928112" cy="1631216"/>
          </a:xfrm>
          <a:prstGeom prst="rect">
            <a:avLst/>
          </a:prstGeom>
          <a:noFill/>
        </p:spPr>
        <p:txBody>
          <a:bodyPr wrap="square">
            <a:spAutoFit/>
          </a:bodyPr>
          <a:lstStyle/>
          <a:p>
            <a:pPr>
              <a:defRPr/>
            </a:pPr>
            <a:r>
              <a:rPr lang="en-GB" dirty="0">
                <a:solidFill>
                  <a:srgbClr val="000000"/>
                </a:solidFill>
                <a:latin typeface="Arial" panose="020B0604020202020204" pitchFamily="34" charset="0"/>
                <a:ea typeface="ＭＳ Ｐゴシック" pitchFamily="-105" charset="-128"/>
              </a:rPr>
              <a:t>Despite growing mistrust, plastics are critical to modern life. Plastics have made possible the development of computers, mobile phones, and most of the lifesaving advances of modern medicine. </a:t>
            </a:r>
          </a:p>
        </p:txBody>
      </p:sp>
      <p:pic>
        <p:nvPicPr>
          <p:cNvPr id="4" name="Picture 3">
            <a:extLst>
              <a:ext uri="{FF2B5EF4-FFF2-40B4-BE49-F238E27FC236}">
                <a16:creationId xmlns:a16="http://schemas.microsoft.com/office/drawing/2014/main" id="{81E1D032-CF36-CB29-4D0C-D1B33A373932}"/>
              </a:ext>
            </a:extLst>
          </p:cNvPr>
          <p:cNvPicPr>
            <a:picLocks noChangeAspect="1"/>
          </p:cNvPicPr>
          <p:nvPr/>
        </p:nvPicPr>
        <p:blipFill>
          <a:blip r:embed="rId3"/>
          <a:stretch>
            <a:fillRect/>
          </a:stretch>
        </p:blipFill>
        <p:spPr>
          <a:xfrm>
            <a:off x="5715510" y="1450086"/>
            <a:ext cx="2971290" cy="1978914"/>
          </a:xfrm>
          <a:prstGeom prst="rect">
            <a:avLst/>
          </a:prstGeom>
        </p:spPr>
      </p:pic>
    </p:spTree>
    <p:extLst>
      <p:ext uri="{BB962C8B-B14F-4D97-AF65-F5344CB8AC3E}">
        <p14:creationId xmlns:p14="http://schemas.microsoft.com/office/powerpoint/2010/main" val="167178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Bioplastics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140262" cy="4248000"/>
          </a:xfrm>
        </p:spPr>
        <p:txBody>
          <a:bodyPr/>
          <a:lstStyle/>
          <a:p>
            <a:pPr>
              <a:defRPr/>
            </a:pPr>
            <a:r>
              <a:rPr lang="en-GB" dirty="0">
                <a:solidFill>
                  <a:srgbClr val="000000"/>
                </a:solidFill>
                <a:latin typeface="Arial" panose="020B0604020202020204" pitchFamily="34" charset="0"/>
                <a:ea typeface="ＭＳ Ｐゴシック" pitchFamily="-105" charset="-128"/>
              </a:rPr>
              <a:t>Since it’s clear that plastics have a valuable place in our lives, some scientists are attempting to make them safer and more sustainable. Innovators are developing </a:t>
            </a:r>
            <a:r>
              <a:rPr lang="en-GB" b="1" dirty="0">
                <a:solidFill>
                  <a:srgbClr val="000000"/>
                </a:solidFill>
                <a:latin typeface="Arial" panose="020B0604020202020204" pitchFamily="34" charset="0"/>
                <a:ea typeface="ＭＳ Ｐゴシック" pitchFamily="-105" charset="-128"/>
              </a:rPr>
              <a:t>bioplastics</a:t>
            </a:r>
            <a:r>
              <a:rPr lang="en-GB" dirty="0">
                <a:solidFill>
                  <a:srgbClr val="000000"/>
                </a:solidFill>
                <a:latin typeface="Arial" panose="020B0604020202020204" pitchFamily="34" charset="0"/>
                <a:ea typeface="ＭＳ Ｐゴシック" pitchFamily="-105" charset="-128"/>
              </a:rPr>
              <a:t>, which are made from plant crops instead of fossil fuels, to create substances that are more environmentally friendly than conventional plastics. Others are working to make plastics that are truly biodegradable.</a:t>
            </a:r>
          </a:p>
          <a:p>
            <a:pPr>
              <a:defRPr/>
            </a:pPr>
            <a:r>
              <a:rPr lang="en-GB" dirty="0">
                <a:solidFill>
                  <a:srgbClr val="000000"/>
                </a:solidFill>
                <a:latin typeface="Arial" panose="020B0604020202020204" pitchFamily="34" charset="0"/>
                <a:ea typeface="ＭＳ Ｐゴシック" pitchFamily="-105" charset="-128"/>
              </a:rPr>
              <a:t>Some innovators are searching for ways to make recycling more efficient, and they even hope to perfect a process that converts plastics back into the fossil fuels from which they were derived.</a:t>
            </a:r>
          </a:p>
        </p:txBody>
      </p:sp>
    </p:spTree>
    <p:extLst>
      <p:ext uri="{BB962C8B-B14F-4D97-AF65-F5344CB8AC3E}">
        <p14:creationId xmlns:p14="http://schemas.microsoft.com/office/powerpoint/2010/main" val="444391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Composites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530773" y="4123121"/>
            <a:ext cx="8229600" cy="1728412"/>
          </a:xfrm>
        </p:spPr>
        <p:txBody>
          <a:bodyPr/>
          <a:lstStyle/>
          <a:p>
            <a:pPr>
              <a:defRPr/>
            </a:pPr>
            <a:r>
              <a:rPr lang="en-GB" sz="1800" dirty="0">
                <a:solidFill>
                  <a:srgbClr val="000000"/>
                </a:solidFill>
                <a:latin typeface="Arial" panose="020B0604020202020204" pitchFamily="34" charset="0"/>
                <a:ea typeface="ＭＳ Ｐゴシック" pitchFamily="-105" charset="-128"/>
              </a:rPr>
              <a:t>A process was developed for drawing glass into thin strands or fibres, and then weaving them into a textile fabric which, combined with newer synthetic resins, produced a strong and lightweight composite. This became known as </a:t>
            </a:r>
            <a:r>
              <a:rPr lang="en-GB" sz="1800" b="1" dirty="0">
                <a:solidFill>
                  <a:srgbClr val="000000"/>
                </a:solidFill>
                <a:latin typeface="Arial" panose="020B0604020202020204" pitchFamily="34" charset="0"/>
                <a:ea typeface="ＭＳ Ｐゴシック" pitchFamily="-105" charset="-128"/>
              </a:rPr>
              <a:t>fibre reinforced polymer (FRP)</a:t>
            </a:r>
            <a:r>
              <a:rPr lang="en-GB" sz="1800" dirty="0">
                <a:solidFill>
                  <a:srgbClr val="000000"/>
                </a:solidFill>
                <a:latin typeface="Arial" panose="020B0604020202020204" pitchFamily="34" charset="0"/>
                <a:ea typeface="ＭＳ Ｐゴシック" pitchFamily="-105" charset="-128"/>
              </a:rPr>
              <a:t>.</a:t>
            </a:r>
          </a:p>
          <a:p>
            <a:pPr>
              <a:defRPr/>
            </a:pPr>
            <a:endParaRPr lang="en-GB" dirty="0">
              <a:solidFill>
                <a:srgbClr val="000000"/>
              </a:solidFill>
              <a:latin typeface="abril-text"/>
            </a:endParaRPr>
          </a:p>
        </p:txBody>
      </p:sp>
      <p:sp>
        <p:nvSpPr>
          <p:cNvPr id="7" name="TextBox 6">
            <a:extLst>
              <a:ext uri="{FF2B5EF4-FFF2-40B4-BE49-F238E27FC236}">
                <a16:creationId xmlns:a16="http://schemas.microsoft.com/office/drawing/2014/main" id="{0A69BE37-D73F-EFB9-B214-8AFC18FE9FBD}"/>
              </a:ext>
            </a:extLst>
          </p:cNvPr>
          <p:cNvSpPr txBox="1"/>
          <p:nvPr/>
        </p:nvSpPr>
        <p:spPr>
          <a:xfrm>
            <a:off x="457200" y="1536265"/>
            <a:ext cx="5018690" cy="2585323"/>
          </a:xfrm>
          <a:prstGeom prst="rect">
            <a:avLst/>
          </a:prstGeom>
          <a:noFill/>
        </p:spPr>
        <p:txBody>
          <a:bodyPr wrap="square">
            <a:spAutoFit/>
          </a:bodyPr>
          <a:lstStyle/>
          <a:p>
            <a:pPr>
              <a:defRPr/>
            </a:pPr>
            <a:r>
              <a:rPr lang="en-GB" sz="1800" dirty="0">
                <a:solidFill>
                  <a:srgbClr val="000000"/>
                </a:solidFill>
                <a:latin typeface="Arial" panose="020B0604020202020204" pitchFamily="34" charset="0"/>
              </a:rPr>
              <a:t>A </a:t>
            </a:r>
            <a:r>
              <a:rPr lang="en-GB" sz="1800" b="1" dirty="0">
                <a:solidFill>
                  <a:srgbClr val="000000"/>
                </a:solidFill>
                <a:latin typeface="Arial" panose="020B0604020202020204" pitchFamily="34" charset="0"/>
              </a:rPr>
              <a:t>composite</a:t>
            </a:r>
            <a:r>
              <a:rPr lang="en-GB" sz="1800" dirty="0">
                <a:solidFill>
                  <a:srgbClr val="000000"/>
                </a:solidFill>
                <a:latin typeface="Arial" panose="020B0604020202020204" pitchFamily="34" charset="0"/>
              </a:rPr>
              <a:t> is a material made from two or more different materials that, when combined, are stronger than those individual materials by themselves – they are a combination of components. </a:t>
            </a:r>
            <a:r>
              <a:rPr lang="en-GB" sz="1800" b="1" dirty="0">
                <a:solidFill>
                  <a:srgbClr val="000000"/>
                </a:solidFill>
                <a:latin typeface="Arial" panose="020B0604020202020204" pitchFamily="34" charset="0"/>
              </a:rPr>
              <a:t>Polyester resins</a:t>
            </a:r>
            <a:r>
              <a:rPr lang="en-GB" sz="1800" dirty="0">
                <a:solidFill>
                  <a:srgbClr val="000000"/>
                </a:solidFill>
                <a:latin typeface="Arial" panose="020B0604020202020204" pitchFamily="34" charset="0"/>
              </a:rPr>
              <a:t> were patented in 1936. Because of their curing (or hardening) properties, they became the primary choice for resins in composite manufacturing. </a:t>
            </a:r>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204DA689-BF30-79FC-B659-10823D357920}"/>
              </a:ext>
            </a:extLst>
          </p:cNvPr>
          <p:cNvPicPr>
            <a:picLocks noChangeAspect="1"/>
          </p:cNvPicPr>
          <p:nvPr/>
        </p:nvPicPr>
        <p:blipFill>
          <a:blip r:embed="rId3"/>
          <a:stretch>
            <a:fillRect/>
          </a:stretch>
        </p:blipFill>
        <p:spPr>
          <a:xfrm>
            <a:off x="5475890" y="1534732"/>
            <a:ext cx="3157728" cy="2368296"/>
          </a:xfrm>
          <a:prstGeom prst="rect">
            <a:avLst/>
          </a:prstGeom>
        </p:spPr>
      </p:pic>
    </p:spTree>
    <p:extLst>
      <p:ext uri="{BB962C8B-B14F-4D97-AF65-F5344CB8AC3E}">
        <p14:creationId xmlns:p14="http://schemas.microsoft.com/office/powerpoint/2010/main" val="4566158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Carbon fibre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1" y="1512000"/>
            <a:ext cx="8229598" cy="4248000"/>
          </a:xfrm>
        </p:spPr>
        <p:txBody>
          <a:bodyPr/>
          <a:lstStyle/>
          <a:p>
            <a:pPr>
              <a:defRPr/>
            </a:pPr>
            <a:r>
              <a:rPr lang="en-GB" dirty="0">
                <a:solidFill>
                  <a:srgbClr val="000000"/>
                </a:solidFill>
                <a:latin typeface="Arial" panose="020B0604020202020204" pitchFamily="34" charset="0"/>
                <a:ea typeface="ＭＳ Ｐゴシック" pitchFamily="-105" charset="-128"/>
              </a:rPr>
              <a:t>Patented in 1961,</a:t>
            </a:r>
            <a:r>
              <a:rPr lang="en-GB" b="1" dirty="0">
                <a:solidFill>
                  <a:srgbClr val="000000"/>
                </a:solidFill>
                <a:latin typeface="Arial" panose="020B0604020202020204" pitchFamily="34" charset="0"/>
                <a:ea typeface="ＭＳ Ｐゴシック" pitchFamily="-105" charset="-128"/>
              </a:rPr>
              <a:t> carbon fibre</a:t>
            </a:r>
            <a:r>
              <a:rPr lang="en-GB" dirty="0">
                <a:solidFill>
                  <a:srgbClr val="000000"/>
                </a:solidFill>
                <a:latin typeface="Arial" panose="020B0604020202020204" pitchFamily="34" charset="0"/>
                <a:ea typeface="ＭＳ Ｐゴシック" pitchFamily="-105" charset="-128"/>
              </a:rPr>
              <a:t> helped advance many applications in a number of industries, including aerospace, automotive, marine and consumer goods. </a:t>
            </a:r>
          </a:p>
        </p:txBody>
      </p:sp>
      <p:pic>
        <p:nvPicPr>
          <p:cNvPr id="4" name="Picture 3">
            <a:extLst>
              <a:ext uri="{FF2B5EF4-FFF2-40B4-BE49-F238E27FC236}">
                <a16:creationId xmlns:a16="http://schemas.microsoft.com/office/drawing/2014/main" id="{9BC5CC1F-8A69-D5E6-CB9E-69119C559316}"/>
              </a:ext>
            </a:extLst>
          </p:cNvPr>
          <p:cNvPicPr>
            <a:picLocks noChangeAspect="1"/>
          </p:cNvPicPr>
          <p:nvPr/>
        </p:nvPicPr>
        <p:blipFill rotWithShape="1">
          <a:blip r:embed="rId3"/>
          <a:srcRect r="9415"/>
          <a:stretch/>
        </p:blipFill>
        <p:spPr>
          <a:xfrm>
            <a:off x="4991594" y="2820392"/>
            <a:ext cx="3695205" cy="2170176"/>
          </a:xfrm>
          <a:prstGeom prst="rect">
            <a:avLst/>
          </a:prstGeom>
        </p:spPr>
      </p:pic>
      <p:sp>
        <p:nvSpPr>
          <p:cNvPr id="6" name="TextBox 5">
            <a:extLst>
              <a:ext uri="{FF2B5EF4-FFF2-40B4-BE49-F238E27FC236}">
                <a16:creationId xmlns:a16="http://schemas.microsoft.com/office/drawing/2014/main" id="{2F79D228-885D-CD37-C817-BD0C5F48CD8D}"/>
              </a:ext>
            </a:extLst>
          </p:cNvPr>
          <p:cNvSpPr txBox="1"/>
          <p:nvPr/>
        </p:nvSpPr>
        <p:spPr>
          <a:xfrm>
            <a:off x="457200" y="2820392"/>
            <a:ext cx="4222954" cy="2246769"/>
          </a:xfrm>
          <a:prstGeom prst="rect">
            <a:avLst/>
          </a:prstGeom>
          <a:noFill/>
        </p:spPr>
        <p:txBody>
          <a:bodyPr wrap="square">
            <a:spAutoFit/>
          </a:bodyPr>
          <a:lstStyle/>
          <a:p>
            <a:pPr>
              <a:defRPr/>
            </a:pPr>
            <a:r>
              <a:rPr lang="en-GB" dirty="0">
                <a:solidFill>
                  <a:srgbClr val="000000"/>
                </a:solidFill>
                <a:latin typeface="Arial" panose="020B0604020202020204" pitchFamily="34" charset="0"/>
                <a:ea typeface="ＭＳ Ｐゴシック" pitchFamily="-105" charset="-128"/>
              </a:rPr>
              <a:t>In 1966, Kevlar was invented, a </a:t>
            </a:r>
            <a:r>
              <a:rPr lang="en-GB" b="1" dirty="0">
                <a:solidFill>
                  <a:srgbClr val="000000"/>
                </a:solidFill>
                <a:latin typeface="Arial" panose="020B0604020202020204" pitchFamily="34" charset="0"/>
                <a:ea typeface="ＭＳ Ｐゴシック" pitchFamily="-105" charset="-128"/>
              </a:rPr>
              <a:t>para-aramid fibre</a:t>
            </a:r>
            <a:r>
              <a:rPr lang="en-GB" dirty="0">
                <a:solidFill>
                  <a:srgbClr val="000000"/>
                </a:solidFill>
                <a:latin typeface="Arial" panose="020B0604020202020204" pitchFamily="34" charset="0"/>
                <a:ea typeface="ＭＳ Ｐゴシック" pitchFamily="-105" charset="-128"/>
              </a:rPr>
              <a:t> that is strong enough to be used in advanced composites. It </a:t>
            </a:r>
            <a:r>
              <a:rPr lang="en-GB" dirty="0">
                <a:solidFill>
                  <a:srgbClr val="000000"/>
                </a:solidFill>
                <a:latin typeface="Arial" panose="020B0604020202020204" pitchFamily="34" charset="0"/>
              </a:rPr>
              <a:t>is also lightweight and very durable. Kevlar </a:t>
            </a:r>
            <a:r>
              <a:rPr lang="en-GB" dirty="0">
                <a:solidFill>
                  <a:srgbClr val="000000"/>
                </a:solidFill>
                <a:latin typeface="Arial" panose="020B0604020202020204" pitchFamily="34" charset="0"/>
                <a:ea typeface="ＭＳ Ｐゴシック" pitchFamily="-105" charset="-128"/>
              </a:rPr>
              <a:t>is best known for its use in ballistic and stab vests.</a:t>
            </a:r>
          </a:p>
        </p:txBody>
      </p:sp>
    </p:spTree>
    <p:extLst>
      <p:ext uri="{BB962C8B-B14F-4D97-AF65-F5344CB8AC3E}">
        <p14:creationId xmlns:p14="http://schemas.microsoft.com/office/powerpoint/2010/main" val="29052947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schemas.microsoft.com/office/infopath/2007/PartnerControl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12</TotalTime>
  <Words>1490</Words>
  <Application>Microsoft Office PowerPoint</Application>
  <PresentationFormat>On-screen Show (4:3)</PresentationFormat>
  <Paragraphs>111</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abril-text</vt:lpstr>
      <vt:lpstr>Arial</vt:lpstr>
      <vt:lpstr>Calibri</vt:lpstr>
      <vt:lpstr>Lucida Grande</vt:lpstr>
      <vt:lpstr>Times New Roman</vt:lpstr>
      <vt:lpstr>Default Design</vt:lpstr>
      <vt:lpstr>PowerPoint 3: Materials, electrical power and artificial lighting</vt:lpstr>
      <vt:lpstr>Objectives</vt:lpstr>
      <vt:lpstr>Development of materials</vt:lpstr>
      <vt:lpstr>Polymers</vt:lpstr>
      <vt:lpstr>Early polymers</vt:lpstr>
      <vt:lpstr>Modern polymers</vt:lpstr>
      <vt:lpstr>Bioplastics</vt:lpstr>
      <vt:lpstr>Composites</vt:lpstr>
      <vt:lpstr>Carbon fibre</vt:lpstr>
      <vt:lpstr>Composite development</vt:lpstr>
      <vt:lpstr>Composites today</vt:lpstr>
      <vt:lpstr>Origins of electrical power</vt:lpstr>
      <vt:lpstr>Electrical power in the modern world</vt:lpstr>
      <vt:lpstr>Artificial lighting </vt:lpstr>
      <vt:lpstr>Early electric lights </vt:lpstr>
      <vt:lpstr>Light-emitting diodes</vt:lpstr>
      <vt:lpstr>Your turn: LED lighting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240</cp:revision>
  <cp:lastPrinted>2022-03-03T10:53:25Z</cp:lastPrinted>
  <dcterms:created xsi:type="dcterms:W3CDTF">2013-05-28T00:38:54Z</dcterms:created>
  <dcterms:modified xsi:type="dcterms:W3CDTF">2022-08-02T15:52:47Z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