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342" r:id="rId5"/>
    <p:sldId id="354" r:id="rId6"/>
    <p:sldId id="341" r:id="rId7"/>
    <p:sldId id="356" r:id="rId8"/>
    <p:sldId id="365" r:id="rId9"/>
    <p:sldId id="357" r:id="rId10"/>
    <p:sldId id="366" r:id="rId11"/>
    <p:sldId id="355" r:id="rId12"/>
    <p:sldId id="368" r:id="rId13"/>
    <p:sldId id="367" r:id="rId14"/>
    <p:sldId id="360" r:id="rId15"/>
    <p:sldId id="364" r:id="rId16"/>
    <p:sldId id="375" r:id="rId17"/>
    <p:sldId id="335" r:id="rId18"/>
  </p:sldIdLst>
  <p:sldSz cx="9144000" cy="6858000" type="screen4x3"/>
  <p:notesSz cx="6797675" cy="9926638"/>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FBABFF-3C62-45AE-B516-619F329C1FEF}" v="2" dt="2022-08-02T10:44:33.3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47" autoAdjust="0"/>
    <p:restoredTop sz="94694"/>
  </p:normalViewPr>
  <p:slideViewPr>
    <p:cSldViewPr snapToGrid="0">
      <p:cViewPr varScale="1">
        <p:scale>
          <a:sx n="62" d="100"/>
          <a:sy n="62" d="100"/>
        </p:scale>
        <p:origin x="1132"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EFBABFF-3C62-45AE-B516-619F329C1FEF}"/>
    <pc:docChg chg="custSel modSld">
      <pc:chgData name="Caroline Prodger" userId="e4ef2e75-b60b-401b-8ebe-291bdcf405f4" providerId="ADAL" clId="{2EFBABFF-3C62-45AE-B516-619F329C1FEF}" dt="2022-08-02T10:51:03.735" v="49" actId="1076"/>
      <pc:docMkLst>
        <pc:docMk/>
      </pc:docMkLst>
      <pc:sldChg chg="modSp mod">
        <pc:chgData name="Caroline Prodger" userId="e4ef2e75-b60b-401b-8ebe-291bdcf405f4" providerId="ADAL" clId="{2EFBABFF-3C62-45AE-B516-619F329C1FEF}" dt="2022-08-02T10:50:49.500" v="45" actId="1076"/>
        <pc:sldMkLst>
          <pc:docMk/>
          <pc:sldMk cId="1513614644" sldId="341"/>
        </pc:sldMkLst>
        <pc:picChg chg="mod">
          <ac:chgData name="Caroline Prodger" userId="e4ef2e75-b60b-401b-8ebe-291bdcf405f4" providerId="ADAL" clId="{2EFBABFF-3C62-45AE-B516-619F329C1FEF}" dt="2022-08-02T10:50:49.500" v="45" actId="1076"/>
          <ac:picMkLst>
            <pc:docMk/>
            <pc:sldMk cId="1513614644" sldId="341"/>
            <ac:picMk id="4" creationId="{A608D059-2FEB-028F-8E6F-B26A8A13D576}"/>
          </ac:picMkLst>
        </pc:picChg>
      </pc:sldChg>
      <pc:sldChg chg="modSp mod modNotesTx">
        <pc:chgData name="Caroline Prodger" userId="e4ef2e75-b60b-401b-8ebe-291bdcf405f4" providerId="ADAL" clId="{2EFBABFF-3C62-45AE-B516-619F329C1FEF}" dt="2022-08-02T10:44:52.238" v="20" actId="1076"/>
        <pc:sldMkLst>
          <pc:docMk/>
          <pc:sldMk cId="2557849094" sldId="355"/>
        </pc:sldMkLst>
        <pc:picChg chg="mod">
          <ac:chgData name="Caroline Prodger" userId="e4ef2e75-b60b-401b-8ebe-291bdcf405f4" providerId="ADAL" clId="{2EFBABFF-3C62-45AE-B516-619F329C1FEF}" dt="2022-08-02T10:44:52.238" v="20" actId="1076"/>
          <ac:picMkLst>
            <pc:docMk/>
            <pc:sldMk cId="2557849094" sldId="355"/>
            <ac:picMk id="3" creationId="{2613394A-F2CB-78C3-AE55-2A4CB2474FBB}"/>
          </ac:picMkLst>
        </pc:picChg>
      </pc:sldChg>
      <pc:sldChg chg="modSp mod modNotesTx">
        <pc:chgData name="Caroline Prodger" userId="e4ef2e75-b60b-401b-8ebe-291bdcf405f4" providerId="ADAL" clId="{2EFBABFF-3C62-45AE-B516-619F329C1FEF}" dt="2022-08-02T10:41:43.847" v="2" actId="1076"/>
        <pc:sldMkLst>
          <pc:docMk/>
          <pc:sldMk cId="3892610388" sldId="356"/>
        </pc:sldMkLst>
        <pc:picChg chg="mod">
          <ac:chgData name="Caroline Prodger" userId="e4ef2e75-b60b-401b-8ebe-291bdcf405f4" providerId="ADAL" clId="{2EFBABFF-3C62-45AE-B516-619F329C1FEF}" dt="2022-08-02T10:41:43.847" v="2" actId="1076"/>
          <ac:picMkLst>
            <pc:docMk/>
            <pc:sldMk cId="3892610388" sldId="356"/>
            <ac:picMk id="3" creationId="{213DF161-6752-388E-B826-F3270B091CEC}"/>
          </ac:picMkLst>
        </pc:picChg>
      </pc:sldChg>
      <pc:sldChg chg="modSp mod modNotesTx">
        <pc:chgData name="Caroline Prodger" userId="e4ef2e75-b60b-401b-8ebe-291bdcf405f4" providerId="ADAL" clId="{2EFBABFF-3C62-45AE-B516-619F329C1FEF}" dt="2022-08-02T10:51:03.735" v="49" actId="1076"/>
        <pc:sldMkLst>
          <pc:docMk/>
          <pc:sldMk cId="430897770" sldId="357"/>
        </pc:sldMkLst>
        <pc:picChg chg="mod">
          <ac:chgData name="Caroline Prodger" userId="e4ef2e75-b60b-401b-8ebe-291bdcf405f4" providerId="ADAL" clId="{2EFBABFF-3C62-45AE-B516-619F329C1FEF}" dt="2022-08-02T10:51:03.735" v="49" actId="1076"/>
          <ac:picMkLst>
            <pc:docMk/>
            <pc:sldMk cId="430897770" sldId="357"/>
            <ac:picMk id="6" creationId="{B713CD77-18B7-5702-47DF-0BA6FB273E01}"/>
          </ac:picMkLst>
        </pc:picChg>
      </pc:sldChg>
      <pc:sldChg chg="modSp mod modNotesTx">
        <pc:chgData name="Caroline Prodger" userId="e4ef2e75-b60b-401b-8ebe-291bdcf405f4" providerId="ADAL" clId="{2EFBABFF-3C62-45AE-B516-619F329C1FEF}" dt="2022-08-02T10:45:22.057" v="27" actId="1076"/>
        <pc:sldMkLst>
          <pc:docMk/>
          <pc:sldMk cId="2883107292" sldId="360"/>
        </pc:sldMkLst>
        <pc:picChg chg="mod">
          <ac:chgData name="Caroline Prodger" userId="e4ef2e75-b60b-401b-8ebe-291bdcf405f4" providerId="ADAL" clId="{2EFBABFF-3C62-45AE-B516-619F329C1FEF}" dt="2022-08-02T10:45:22.057" v="27" actId="1076"/>
          <ac:picMkLst>
            <pc:docMk/>
            <pc:sldMk cId="2883107292" sldId="360"/>
            <ac:picMk id="3" creationId="{345570F2-1E33-FE58-973A-F17DCDB748FE}"/>
          </ac:picMkLst>
        </pc:picChg>
      </pc:sldChg>
      <pc:sldChg chg="modSp mod modNotesTx">
        <pc:chgData name="Caroline Prodger" userId="e4ef2e75-b60b-401b-8ebe-291bdcf405f4" providerId="ADAL" clId="{2EFBABFF-3C62-45AE-B516-619F329C1FEF}" dt="2022-08-02T10:45:42.369" v="42" actId="20577"/>
        <pc:sldMkLst>
          <pc:docMk/>
          <pc:sldMk cId="1556892813" sldId="364"/>
        </pc:sldMkLst>
        <pc:picChg chg="mod">
          <ac:chgData name="Caroline Prodger" userId="e4ef2e75-b60b-401b-8ebe-291bdcf405f4" providerId="ADAL" clId="{2EFBABFF-3C62-45AE-B516-619F329C1FEF}" dt="2022-08-02T10:45:29.220" v="28" actId="1076"/>
          <ac:picMkLst>
            <pc:docMk/>
            <pc:sldMk cId="1556892813" sldId="364"/>
            <ac:picMk id="3" creationId="{869E6FD2-892E-CE82-5B2B-A909F64F51A9}"/>
          </ac:picMkLst>
        </pc:picChg>
      </pc:sldChg>
      <pc:sldChg chg="addSp delSp modSp mod modNotesTx">
        <pc:chgData name="Caroline Prodger" userId="e4ef2e75-b60b-401b-8ebe-291bdcf405f4" providerId="ADAL" clId="{2EFBABFF-3C62-45AE-B516-619F329C1FEF}" dt="2022-08-02T10:42:53.262" v="11" actId="1076"/>
        <pc:sldMkLst>
          <pc:docMk/>
          <pc:sldMk cId="3601976868" sldId="365"/>
        </pc:sldMkLst>
        <pc:picChg chg="add mod">
          <ac:chgData name="Caroline Prodger" userId="e4ef2e75-b60b-401b-8ebe-291bdcf405f4" providerId="ADAL" clId="{2EFBABFF-3C62-45AE-B516-619F329C1FEF}" dt="2022-08-02T10:42:53.262" v="11" actId="1076"/>
          <ac:picMkLst>
            <pc:docMk/>
            <pc:sldMk cId="3601976868" sldId="365"/>
            <ac:picMk id="3" creationId="{33604BDE-BFC6-82F0-4750-5275B53545DB}"/>
          </ac:picMkLst>
        </pc:picChg>
        <pc:picChg chg="del">
          <ac:chgData name="Caroline Prodger" userId="e4ef2e75-b60b-401b-8ebe-291bdcf405f4" providerId="ADAL" clId="{2EFBABFF-3C62-45AE-B516-619F329C1FEF}" dt="2022-08-02T10:41:57.598" v="3" actId="478"/>
          <ac:picMkLst>
            <pc:docMk/>
            <pc:sldMk cId="3601976868" sldId="365"/>
            <ac:picMk id="4" creationId="{FD2AB7B8-5C9A-42DF-BA99-ADD45F53269B}"/>
          </ac:picMkLst>
        </pc:picChg>
      </pc:sldChg>
      <pc:sldChg chg="addSp delSp modSp mod modNotesTx">
        <pc:chgData name="Caroline Prodger" userId="e4ef2e75-b60b-401b-8ebe-291bdcf405f4" providerId="ADAL" clId="{2EFBABFF-3C62-45AE-B516-619F329C1FEF}" dt="2022-08-02T10:44:41.282" v="18" actId="1076"/>
        <pc:sldMkLst>
          <pc:docMk/>
          <pc:sldMk cId="4115614126" sldId="366"/>
        </pc:sldMkLst>
        <pc:picChg chg="del">
          <ac:chgData name="Caroline Prodger" userId="e4ef2e75-b60b-401b-8ebe-291bdcf405f4" providerId="ADAL" clId="{2EFBABFF-3C62-45AE-B516-619F329C1FEF}" dt="2022-08-02T10:44:01.938" v="13" actId="478"/>
          <ac:picMkLst>
            <pc:docMk/>
            <pc:sldMk cId="4115614126" sldId="366"/>
            <ac:picMk id="3" creationId="{A9536486-9CB6-A092-5F6D-28ECE2A2030F}"/>
          </ac:picMkLst>
        </pc:picChg>
        <pc:picChg chg="add mod">
          <ac:chgData name="Caroline Prodger" userId="e4ef2e75-b60b-401b-8ebe-291bdcf405f4" providerId="ADAL" clId="{2EFBABFF-3C62-45AE-B516-619F329C1FEF}" dt="2022-08-02T10:44:41.282" v="18" actId="1076"/>
          <ac:picMkLst>
            <pc:docMk/>
            <pc:sldMk cId="4115614126" sldId="366"/>
            <ac:picMk id="4" creationId="{D85CFBA0-6E2A-84A4-8047-DFCE972B8A7B}"/>
          </ac:picMkLst>
        </pc:picChg>
      </pc:sldChg>
      <pc:sldChg chg="modSp mod modNotesTx">
        <pc:chgData name="Caroline Prodger" userId="e4ef2e75-b60b-401b-8ebe-291bdcf405f4" providerId="ADAL" clId="{2EFBABFF-3C62-45AE-B516-619F329C1FEF}" dt="2022-08-02T10:45:12.366" v="25" actId="1076"/>
        <pc:sldMkLst>
          <pc:docMk/>
          <pc:sldMk cId="1250085433" sldId="367"/>
        </pc:sldMkLst>
        <pc:picChg chg="mod">
          <ac:chgData name="Caroline Prodger" userId="e4ef2e75-b60b-401b-8ebe-291bdcf405f4" providerId="ADAL" clId="{2EFBABFF-3C62-45AE-B516-619F329C1FEF}" dt="2022-08-02T10:45:12.366" v="25" actId="1076"/>
          <ac:picMkLst>
            <pc:docMk/>
            <pc:sldMk cId="1250085433" sldId="367"/>
            <ac:picMk id="3" creationId="{84C4E86A-281D-3385-53FF-36E2E8963E75}"/>
          </ac:picMkLst>
        </pc:picChg>
      </pc:sldChg>
      <pc:sldChg chg="modNotesTx">
        <pc:chgData name="Caroline Prodger" userId="e4ef2e75-b60b-401b-8ebe-291bdcf405f4" providerId="ADAL" clId="{2EFBABFF-3C62-45AE-B516-619F329C1FEF}" dt="2022-08-02T10:44:57.115" v="21" actId="20577"/>
        <pc:sldMkLst>
          <pc:docMk/>
          <pc:sldMk cId="4182924529" sldId="368"/>
        </pc:sldMkLst>
      </pc:sldChg>
    </pc:docChg>
  </pc:docChgLst>
  <pc:docChgLst>
    <pc:chgData name="Caroline Prodger" userId="e4ef2e75-b60b-401b-8ebe-291bdcf405f4" providerId="ADAL" clId="{1517FFD3-E7EF-4B8E-923E-961416307A67}"/>
    <pc:docChg chg="custSel modSld">
      <pc:chgData name="Caroline Prodger" userId="e4ef2e75-b60b-401b-8ebe-291bdcf405f4" providerId="ADAL" clId="{1517FFD3-E7EF-4B8E-923E-961416307A67}" dt="2022-07-18T10:58:26.519" v="258" actId="1076"/>
      <pc:docMkLst>
        <pc:docMk/>
      </pc:docMkLst>
      <pc:sldChg chg="addSp delSp modSp mod modNotesTx">
        <pc:chgData name="Caroline Prodger" userId="e4ef2e75-b60b-401b-8ebe-291bdcf405f4" providerId="ADAL" clId="{1517FFD3-E7EF-4B8E-923E-961416307A67}" dt="2022-07-15T15:42:11.305" v="23" actId="20577"/>
        <pc:sldMkLst>
          <pc:docMk/>
          <pc:sldMk cId="1513614644" sldId="341"/>
        </pc:sldMkLst>
        <pc:picChg chg="add mod">
          <ac:chgData name="Caroline Prodger" userId="e4ef2e75-b60b-401b-8ebe-291bdcf405f4" providerId="ADAL" clId="{1517FFD3-E7EF-4B8E-923E-961416307A67}" dt="2022-07-15T15:41:57.095" v="22" actId="14100"/>
          <ac:picMkLst>
            <pc:docMk/>
            <pc:sldMk cId="1513614644" sldId="341"/>
            <ac:picMk id="3" creationId="{3BD91EE9-769E-CF70-1B5C-A385783182D1}"/>
          </ac:picMkLst>
        </pc:picChg>
        <pc:picChg chg="del">
          <ac:chgData name="Caroline Prodger" userId="e4ef2e75-b60b-401b-8ebe-291bdcf405f4" providerId="ADAL" clId="{1517FFD3-E7EF-4B8E-923E-961416307A67}" dt="2022-07-15T15:41:28.844" v="15" actId="478"/>
          <ac:picMkLst>
            <pc:docMk/>
            <pc:sldMk cId="1513614644" sldId="341"/>
            <ac:picMk id="4" creationId="{FD2AB7B8-5C9A-42DF-BA99-ADD45F53269B}"/>
          </ac:picMkLst>
        </pc:picChg>
      </pc:sldChg>
      <pc:sldChg chg="addSp modSp mod">
        <pc:chgData name="Caroline Prodger" userId="e4ef2e75-b60b-401b-8ebe-291bdcf405f4" providerId="ADAL" clId="{1517FFD3-E7EF-4B8E-923E-961416307A67}" dt="2022-07-15T15:17:50.973" v="14" actId="255"/>
        <pc:sldMkLst>
          <pc:docMk/>
          <pc:sldMk cId="246462870" sldId="354"/>
        </pc:sldMkLst>
        <pc:spChg chg="add mod">
          <ac:chgData name="Caroline Prodger" userId="e4ef2e75-b60b-401b-8ebe-291bdcf405f4" providerId="ADAL" clId="{1517FFD3-E7EF-4B8E-923E-961416307A67}" dt="2022-07-15T15:17:25.799" v="13" actId="20577"/>
          <ac:spMkLst>
            <pc:docMk/>
            <pc:sldMk cId="246462870" sldId="354"/>
            <ac:spMk id="2" creationId="{47B6A391-925A-5E98-7BA7-AD18C8D94F21}"/>
          </ac:spMkLst>
        </pc:spChg>
        <pc:spChg chg="mod">
          <ac:chgData name="Caroline Prodger" userId="e4ef2e75-b60b-401b-8ebe-291bdcf405f4" providerId="ADAL" clId="{1517FFD3-E7EF-4B8E-923E-961416307A67}" dt="2022-07-15T15:17:50.973" v="14" actId="255"/>
          <ac:spMkLst>
            <pc:docMk/>
            <pc:sldMk cId="246462870" sldId="354"/>
            <ac:spMk id="8" creationId="{25FD3833-C8AB-45A7-A074-5604C049E67F}"/>
          </ac:spMkLst>
        </pc:spChg>
      </pc:sldChg>
      <pc:sldChg chg="addSp delSp modSp mod modNotesTx">
        <pc:chgData name="Caroline Prodger" userId="e4ef2e75-b60b-401b-8ebe-291bdcf405f4" providerId="ADAL" clId="{1517FFD3-E7EF-4B8E-923E-961416307A67}" dt="2022-07-18T10:58:26.519" v="258" actId="1076"/>
        <pc:sldMkLst>
          <pc:docMk/>
          <pc:sldMk cId="446597877" sldId="375"/>
        </pc:sldMkLst>
        <pc:spChg chg="mod">
          <ac:chgData name="Caroline Prodger" userId="e4ef2e75-b60b-401b-8ebe-291bdcf405f4" providerId="ADAL" clId="{1517FFD3-E7EF-4B8E-923E-961416307A67}" dt="2022-07-18T10:58:21.518" v="257" actId="1076"/>
          <ac:spMkLst>
            <pc:docMk/>
            <pc:sldMk cId="446597877" sldId="375"/>
            <ac:spMk id="7" creationId="{D4D9D79B-68BB-4A97-9ED5-57DCAB440B8F}"/>
          </ac:spMkLst>
        </pc:spChg>
        <pc:spChg chg="mod">
          <ac:chgData name="Caroline Prodger" userId="e4ef2e75-b60b-401b-8ebe-291bdcf405f4" providerId="ADAL" clId="{1517FFD3-E7EF-4B8E-923E-961416307A67}" dt="2022-07-18T10:58:26.519" v="258" actId="1076"/>
          <ac:spMkLst>
            <pc:docMk/>
            <pc:sldMk cId="446597877" sldId="375"/>
            <ac:spMk id="9" creationId="{15A889FA-59DA-44E3-85B8-21681D25AFAF}"/>
          </ac:spMkLst>
        </pc:spChg>
        <pc:picChg chg="del">
          <ac:chgData name="Caroline Prodger" userId="e4ef2e75-b60b-401b-8ebe-291bdcf405f4" providerId="ADAL" clId="{1517FFD3-E7EF-4B8E-923E-961416307A67}" dt="2022-07-18T10:54:13.255" v="24" actId="478"/>
          <ac:picMkLst>
            <pc:docMk/>
            <pc:sldMk cId="446597877" sldId="375"/>
            <ac:picMk id="3" creationId="{6D995BC0-258C-52C4-7751-FDBEBF2ED638}"/>
          </ac:picMkLst>
        </pc:picChg>
        <pc:picChg chg="add mod">
          <ac:chgData name="Caroline Prodger" userId="e4ef2e75-b60b-401b-8ebe-291bdcf405f4" providerId="ADAL" clId="{1517FFD3-E7EF-4B8E-923E-961416307A67}" dt="2022-07-18T10:57:05.488" v="162" actId="14100"/>
          <ac:picMkLst>
            <pc:docMk/>
            <pc:sldMk cId="446597877" sldId="375"/>
            <ac:picMk id="4" creationId="{30061FDB-09AC-45EB-4068-467BA1E8B39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4290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64016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466177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Learners may consider: </a:t>
            </a:r>
            <a:r>
              <a:rPr lang="en-GB" sz="1200" dirty="0"/>
              <a:t>fuel types, materials technology, future technologies, driverless cars, social change due to climate change or changes to work, infrastructure such as charging points, or other factors. </a:t>
            </a:r>
            <a:endParaRPr lang="en-US"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14</a:t>
            </a:fld>
            <a:endParaRPr lang="en-GB" dirty="0"/>
          </a:p>
        </p:txBody>
      </p:sp>
    </p:spTree>
    <p:extLst>
      <p:ext uri="{BB962C8B-B14F-4D97-AF65-F5344CB8AC3E}">
        <p14:creationId xmlns:p14="http://schemas.microsoft.com/office/powerpoint/2010/main" val="2702278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521169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964302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0199197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916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42555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00167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41593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606312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84351" y="5961307"/>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2. Engineering and manufacturing past</a:t>
            </a:r>
            <a:r>
              <a:rPr lang="en-GB" sz="2400" b="1"/>
              <a:t>, present </a:t>
            </a:r>
            <a:r>
              <a:rPr lang="en-GB" sz="2400" b="1" dirty="0"/>
              <a:t>and future</a:t>
            </a:r>
          </a:p>
          <a:p>
            <a:endParaRPr lang="en-GB" sz="2400" b="1" dirty="0"/>
          </a:p>
          <a:p>
            <a:r>
              <a:rPr lang="en-GB" sz="2400" b="1" dirty="0"/>
              <a:t>2.1 Sectors of the engineering industry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Engineering sectors – from aerospace to manufacturing</a:t>
            </a: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Electronic</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electronic engineering sector</a:t>
            </a:r>
            <a:r>
              <a:rPr lang="en-GB" sz="1800" dirty="0"/>
              <a:t> deals with the circuitry and intricacies of electronics. The engineers in this field generally design and test the circuits which are found in consumer electronics, digital electronics or analogue electronics.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mobile phones</a:t>
            </a:r>
          </a:p>
          <a:p>
            <a:pPr marL="285750" indent="-285750">
              <a:spcBef>
                <a:spcPts val="0"/>
              </a:spcBef>
              <a:spcAft>
                <a:spcPts val="0"/>
              </a:spcAft>
              <a:buClr>
                <a:srgbClr val="0077E3"/>
              </a:buClr>
              <a:buFont typeface="Arial" panose="020B0604020202020204" pitchFamily="34" charset="0"/>
              <a:buChar char="•"/>
              <a:defRPr/>
            </a:pPr>
            <a:r>
              <a:rPr lang="en-GB" sz="1800" dirty="0"/>
              <a:t>portable music devices</a:t>
            </a:r>
          </a:p>
          <a:p>
            <a:pPr marL="285750" indent="-285750">
              <a:spcBef>
                <a:spcPts val="0"/>
              </a:spcBef>
              <a:spcAft>
                <a:spcPts val="0"/>
              </a:spcAft>
              <a:buClr>
                <a:srgbClr val="0077E3"/>
              </a:buClr>
              <a:buFont typeface="Arial" panose="020B0604020202020204" pitchFamily="34" charset="0"/>
              <a:buChar char="•"/>
              <a:defRPr/>
            </a:pPr>
            <a:r>
              <a:rPr lang="en-GB" sz="1800" dirty="0"/>
              <a:t>computers</a:t>
            </a:r>
          </a:p>
          <a:p>
            <a:pPr marL="285750" indent="-285750">
              <a:spcBef>
                <a:spcPts val="0"/>
              </a:spcBef>
              <a:spcAft>
                <a:spcPts val="0"/>
              </a:spcAft>
              <a:buClr>
                <a:srgbClr val="0077E3"/>
              </a:buClr>
              <a:buFont typeface="Arial" panose="020B0604020202020204" pitchFamily="34" charset="0"/>
              <a:buChar char="•"/>
              <a:defRPr/>
            </a:pPr>
            <a:r>
              <a:rPr lang="en-GB" sz="1800" dirty="0"/>
              <a:t>robots</a:t>
            </a:r>
          </a:p>
          <a:p>
            <a:pPr marL="285750" indent="-285750">
              <a:spcBef>
                <a:spcPts val="0"/>
              </a:spcBef>
              <a:spcAft>
                <a:spcPts val="0"/>
              </a:spcAft>
              <a:buClr>
                <a:srgbClr val="0077E3"/>
              </a:buClr>
              <a:buFont typeface="Arial" panose="020B0604020202020204" pitchFamily="34" charset="0"/>
              <a:buChar char="•"/>
              <a:defRPr/>
            </a:pPr>
            <a:r>
              <a:rPr lang="en-GB" sz="1800" dirty="0"/>
              <a:t>electrical components.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84C4E86A-281D-3385-53FF-36E2E8963E75}"/>
              </a:ext>
            </a:extLst>
          </p:cNvPr>
          <p:cNvPicPr>
            <a:picLocks noChangeAspect="1"/>
          </p:cNvPicPr>
          <p:nvPr/>
        </p:nvPicPr>
        <p:blipFill>
          <a:blip r:embed="rId3"/>
          <a:stretch>
            <a:fillRect/>
          </a:stretch>
        </p:blipFill>
        <p:spPr>
          <a:xfrm>
            <a:off x="4847303" y="2788849"/>
            <a:ext cx="3839497" cy="2557151"/>
          </a:xfrm>
          <a:prstGeom prst="rect">
            <a:avLst/>
          </a:prstGeom>
        </p:spPr>
      </p:pic>
    </p:spTree>
    <p:extLst>
      <p:ext uri="{BB962C8B-B14F-4D97-AF65-F5344CB8AC3E}">
        <p14:creationId xmlns:p14="http://schemas.microsoft.com/office/powerpoint/2010/main" val="1250085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Logistic</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a:t>
            </a:r>
            <a:r>
              <a:rPr lang="en-GB" sz="1800" b="1" dirty="0"/>
              <a:t> logistic engineering sector</a:t>
            </a:r>
            <a:r>
              <a:rPr lang="en-GB" sz="1800" dirty="0"/>
              <a:t> is a field of engineering dedicated to the scientific organisation of the purchase, transport, storage, distribution and warehousing of materials and finished goods. Logistics services are all the elements of the supply chain, from the factory to the end customer.</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transportation</a:t>
            </a:r>
          </a:p>
          <a:p>
            <a:pPr marL="285750" indent="-285750">
              <a:spcBef>
                <a:spcPts val="0"/>
              </a:spcBef>
              <a:spcAft>
                <a:spcPts val="0"/>
              </a:spcAft>
              <a:buClr>
                <a:srgbClr val="0077E3"/>
              </a:buClr>
              <a:buFont typeface="Arial" panose="020B0604020202020204" pitchFamily="34" charset="0"/>
              <a:buChar char="•"/>
              <a:defRPr/>
            </a:pPr>
            <a:r>
              <a:rPr lang="en-GB" sz="1800" dirty="0"/>
              <a:t>storage and warehousing</a:t>
            </a:r>
          </a:p>
          <a:p>
            <a:pPr marL="285750" indent="-285750">
              <a:spcBef>
                <a:spcPts val="0"/>
              </a:spcBef>
              <a:spcAft>
                <a:spcPts val="0"/>
              </a:spcAft>
              <a:buClr>
                <a:srgbClr val="0077E3"/>
              </a:buClr>
              <a:buFont typeface="Arial" panose="020B0604020202020204" pitchFamily="34" charset="0"/>
              <a:buChar char="•"/>
              <a:defRPr/>
            </a:pPr>
            <a:r>
              <a:rPr lang="en-GB" sz="1800" dirty="0"/>
              <a:t>order fulfilment</a:t>
            </a:r>
          </a:p>
          <a:p>
            <a:pPr marL="285750" indent="-285750">
              <a:spcBef>
                <a:spcPts val="0"/>
              </a:spcBef>
              <a:spcAft>
                <a:spcPts val="0"/>
              </a:spcAft>
              <a:buClr>
                <a:srgbClr val="0077E3"/>
              </a:buClr>
              <a:buFont typeface="Arial" panose="020B0604020202020204" pitchFamily="34" charset="0"/>
              <a:buChar char="•"/>
              <a:defRPr/>
            </a:pPr>
            <a:r>
              <a:rPr lang="en-GB" sz="1800" dirty="0"/>
              <a:t>shipping to customers.</a:t>
            </a:r>
          </a:p>
          <a:p>
            <a:pPr>
              <a:defRPr/>
            </a:pPr>
            <a:endParaRPr lang="en-GB" sz="1800" dirty="0"/>
          </a:p>
        </p:txBody>
      </p:sp>
      <p:pic>
        <p:nvPicPr>
          <p:cNvPr id="3" name="Picture 2">
            <a:extLst>
              <a:ext uri="{FF2B5EF4-FFF2-40B4-BE49-F238E27FC236}">
                <a16:creationId xmlns:a16="http://schemas.microsoft.com/office/drawing/2014/main" id="{345570F2-1E33-FE58-973A-F17DCDB748FE}"/>
              </a:ext>
            </a:extLst>
          </p:cNvPr>
          <p:cNvPicPr>
            <a:picLocks noChangeAspect="1"/>
          </p:cNvPicPr>
          <p:nvPr/>
        </p:nvPicPr>
        <p:blipFill>
          <a:blip r:embed="rId3"/>
          <a:stretch>
            <a:fillRect/>
          </a:stretch>
        </p:blipFill>
        <p:spPr>
          <a:xfrm>
            <a:off x="4950592" y="3124495"/>
            <a:ext cx="3630305" cy="2417826"/>
          </a:xfrm>
          <a:prstGeom prst="rect">
            <a:avLst/>
          </a:prstGeom>
        </p:spPr>
      </p:pic>
    </p:spTree>
    <p:extLst>
      <p:ext uri="{BB962C8B-B14F-4D97-AF65-F5344CB8AC3E}">
        <p14:creationId xmlns:p14="http://schemas.microsoft.com/office/powerpoint/2010/main" val="2883107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Manufacturing</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manufacturing engineering sector</a:t>
            </a:r>
            <a:r>
              <a:rPr lang="en-GB" sz="1800" dirty="0"/>
              <a:t> </a:t>
            </a:r>
            <a:r>
              <a:rPr lang="en-GB" sz="1600" b="0" i="0" dirty="0">
                <a:solidFill>
                  <a:srgbClr val="202124"/>
                </a:solidFill>
                <a:effectLst/>
                <a:latin typeface="arial" panose="020B0604020202020204" pitchFamily="34" charset="0"/>
              </a:rPr>
              <a:t>is </a:t>
            </a:r>
            <a:r>
              <a:rPr lang="en-GB" sz="1800" dirty="0"/>
              <a:t>the discipline of turning raw materials into new products, and the research and development of new manufacturing processes, machines, tools and equipment. The sector uses engineers with a high level of technical expertise as well as analytical thinking, so these are strong attributes to have in this role. The sector is spread across a number of industries, such as food and drink, pharmaceuticals and </a:t>
            </a:r>
            <a:r>
              <a:rPr lang="en-GB" sz="1800" dirty="0">
                <a:effectLst/>
                <a:latin typeface="Arial" panose="020B0604020202020204" pitchFamily="34" charset="0"/>
                <a:ea typeface="Times New Roman" panose="02020603050405020304" pitchFamily="18" charset="0"/>
              </a:rPr>
              <a:t>petrochemicals.</a:t>
            </a:r>
            <a:endParaRPr lang="en-GB" sz="1800" dirty="0"/>
          </a:p>
        </p:txBody>
      </p:sp>
      <p:pic>
        <p:nvPicPr>
          <p:cNvPr id="3" name="Picture 2">
            <a:extLst>
              <a:ext uri="{FF2B5EF4-FFF2-40B4-BE49-F238E27FC236}">
                <a16:creationId xmlns:a16="http://schemas.microsoft.com/office/drawing/2014/main" id="{869E6FD2-892E-CE82-5B2B-A909F64F51A9}"/>
              </a:ext>
            </a:extLst>
          </p:cNvPr>
          <p:cNvPicPr>
            <a:picLocks noChangeAspect="1"/>
          </p:cNvPicPr>
          <p:nvPr/>
        </p:nvPicPr>
        <p:blipFill>
          <a:blip r:embed="rId3"/>
          <a:stretch>
            <a:fillRect/>
          </a:stretch>
        </p:blipFill>
        <p:spPr>
          <a:xfrm>
            <a:off x="3075931" y="3575929"/>
            <a:ext cx="3269567" cy="2184071"/>
          </a:xfrm>
          <a:prstGeom prst="rect">
            <a:avLst/>
          </a:prstGeom>
        </p:spPr>
      </p:pic>
    </p:spTree>
    <p:extLst>
      <p:ext uri="{BB962C8B-B14F-4D97-AF65-F5344CB8AC3E}">
        <p14:creationId xmlns:p14="http://schemas.microsoft.com/office/powerpoint/2010/main" val="15568928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83009" y="1098916"/>
            <a:ext cx="6172200" cy="286941"/>
          </a:xfrm>
        </p:spPr>
        <p:txBody>
          <a:bodyPr>
            <a:noAutofit/>
          </a:bodyPr>
          <a:lstStyle/>
          <a:p>
            <a:r>
              <a:rPr lang="en-US" dirty="0">
                <a:ea typeface="ＭＳ Ｐゴシック" pitchFamily="-105" charset="-128"/>
                <a:cs typeface="ＭＳ Ｐゴシック" pitchFamily="-105" charset="-128"/>
              </a:rPr>
              <a:t>Your turn: the automotive sector</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483009" y="1681921"/>
            <a:ext cx="8067101" cy="2400818"/>
          </a:xfrm>
        </p:spPr>
        <p:txBody>
          <a:bodyPr/>
          <a:lstStyle/>
          <a:p>
            <a:r>
              <a:rPr lang="en-GB" dirty="0"/>
              <a:t>Discuss in small groups what challenges face the automotive sector over the next 20 years, faced with a ban on the internal combustion engine.</a:t>
            </a:r>
          </a:p>
          <a:p>
            <a:r>
              <a:rPr lang="en-GB" dirty="0"/>
              <a:t>What benefits might there be to the industry in developing electric vehicles?</a:t>
            </a:r>
          </a:p>
          <a:p>
            <a:r>
              <a:rPr lang="en-GB" sz="1800" dirty="0"/>
              <a:t> </a:t>
            </a: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30061FDB-09AC-45EB-4068-467BA1E8B398}"/>
              </a:ext>
            </a:extLst>
          </p:cNvPr>
          <p:cNvPicPr>
            <a:picLocks noChangeAspect="1"/>
          </p:cNvPicPr>
          <p:nvPr/>
        </p:nvPicPr>
        <p:blipFill>
          <a:blip r:embed="rId3"/>
          <a:stretch>
            <a:fillRect/>
          </a:stretch>
        </p:blipFill>
        <p:spPr>
          <a:xfrm>
            <a:off x="5171768" y="3571826"/>
            <a:ext cx="3378342" cy="1900317"/>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B674A371-93B7-84D4-0AA5-5CE01D8EA9F8}"/>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1103381"/>
          </a:xfrm>
        </p:spPr>
        <p:txBody>
          <a:bodyPr/>
          <a:lstStyle/>
          <a:p>
            <a:pPr marL="0" indent="0"/>
            <a:r>
              <a:rPr lang="en-GB" dirty="0">
                <a:ea typeface="ＭＳ Ｐゴシック" pitchFamily="-105" charset="-128"/>
                <a:cs typeface="ＭＳ Ｐゴシック" pitchFamily="-105" charset="-128"/>
              </a:rPr>
              <a:t>By the end of this session, learners should be able to </a:t>
            </a:r>
            <a:r>
              <a:rPr lang="en-US" dirty="0">
                <a:solidFill>
                  <a:srgbClr val="000000"/>
                </a:solidFill>
                <a:latin typeface="Arial" panose="020B0604020202020204" pitchFamily="34" charset="0"/>
                <a:ea typeface="ＭＳ Ｐゴシック" pitchFamily="-105" charset="-128"/>
                <a:cs typeface="ＭＳ Ｐゴシック" pitchFamily="-105" charset="-128"/>
              </a:rPr>
              <a:t>identify the main activities, the products and/or services provided by a range of engineering sectors: </a:t>
            </a:r>
          </a:p>
        </p:txBody>
      </p:sp>
      <p:sp>
        <p:nvSpPr>
          <p:cNvPr id="2" name="TextBox 1">
            <a:extLst>
              <a:ext uri="{FF2B5EF4-FFF2-40B4-BE49-F238E27FC236}">
                <a16:creationId xmlns:a16="http://schemas.microsoft.com/office/drawing/2014/main" id="{47B6A391-925A-5E98-7BA7-AD18C8D94F21}"/>
              </a:ext>
            </a:extLst>
          </p:cNvPr>
          <p:cNvSpPr txBox="1"/>
          <p:nvPr/>
        </p:nvSpPr>
        <p:spPr>
          <a:xfrm>
            <a:off x="457201" y="2736793"/>
            <a:ext cx="7959212" cy="3388704"/>
          </a:xfrm>
          <a:prstGeom prst="rect">
            <a:avLst/>
          </a:prstGeom>
          <a:noFill/>
        </p:spPr>
        <p:txBody>
          <a:bodyPr wrap="square" numCol="2" rtlCol="0">
            <a:spAutoFit/>
          </a:bodyPr>
          <a:lstStyle/>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erospace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griculture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a</a:t>
            </a:r>
            <a:r>
              <a:rPr lang="en-US" sz="2000" dirty="0">
                <a:solidFill>
                  <a:srgbClr val="000000"/>
                </a:solidFill>
                <a:latin typeface="Arial" panose="020B0604020202020204" pitchFamily="34" charset="0"/>
                <a:ea typeface="ＭＳ Ｐゴシック" pitchFamily="-105" charset="-128"/>
                <a:cs typeface="ＭＳ Ｐゴシック" pitchFamily="-105" charset="-128"/>
              </a:rPr>
              <a:t>utomotive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c</a:t>
            </a:r>
            <a:r>
              <a:rPr lang="en-US" sz="2000" dirty="0">
                <a:solidFill>
                  <a:srgbClr val="000000"/>
                </a:solidFill>
                <a:latin typeface="Arial" panose="020B0604020202020204" pitchFamily="34" charset="0"/>
                <a:ea typeface="ＭＳ Ｐゴシック" pitchFamily="-105" charset="-128"/>
                <a:cs typeface="ＭＳ Ｐゴシック" pitchFamily="-105" charset="-128"/>
              </a:rPr>
              <a:t>hemical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c</a:t>
            </a:r>
            <a:r>
              <a:rPr lang="en-US" sz="2000" dirty="0">
                <a:solidFill>
                  <a:srgbClr val="000000"/>
                </a:solidFill>
                <a:latin typeface="Arial" panose="020B0604020202020204" pitchFamily="34" charset="0"/>
                <a:ea typeface="ＭＳ Ｐゴシック" pitchFamily="-105" charset="-128"/>
                <a:cs typeface="ＭＳ Ｐゴシック" pitchFamily="-105" charset="-128"/>
              </a:rPr>
              <a:t>ontrol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dirty="0">
              <a:solidFill>
                <a:srgbClr val="000000"/>
              </a:solidFill>
              <a:latin typeface="Arial" panose="020B0604020202020204" pitchFamily="34" charset="0"/>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dirty="0">
              <a:solidFill>
                <a:srgbClr val="000000"/>
              </a:solidFill>
              <a:latin typeface="Arial" panose="020B0604020202020204" pitchFamily="34" charset="0"/>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endParaRPr lang="en-US" sz="2000" dirty="0">
              <a:solidFill>
                <a:srgbClr val="000000"/>
              </a:solidFill>
              <a:latin typeface="Arial" panose="020B0604020202020204" pitchFamily="34" charset="0"/>
              <a:ea typeface="ＭＳ Ｐゴシック" pitchFamily="-105" charset="-128"/>
              <a:cs typeface="ＭＳ Ｐゴシック" pitchFamily="-105" charset="-128"/>
            </a:endParaRP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d</a:t>
            </a:r>
            <a:r>
              <a:rPr lang="en-US" sz="2000" dirty="0">
                <a:solidFill>
                  <a:srgbClr val="000000"/>
                </a:solidFill>
                <a:latin typeface="Arial" panose="020B0604020202020204" pitchFamily="34" charset="0"/>
                <a:ea typeface="ＭＳ Ｐゴシック" pitchFamily="-105" charset="-128"/>
                <a:cs typeface="ＭＳ Ｐゴシック" pitchFamily="-105" charset="-128"/>
              </a:rPr>
              <a:t>efence</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e</a:t>
            </a:r>
            <a:r>
              <a:rPr lang="en-US" sz="2000" dirty="0">
                <a:solidFill>
                  <a:srgbClr val="000000"/>
                </a:solidFill>
                <a:latin typeface="Arial" panose="020B0604020202020204" pitchFamily="34" charset="0"/>
                <a:ea typeface="ＭＳ Ｐゴシック" pitchFamily="-105" charset="-128"/>
                <a:cs typeface="ＭＳ Ｐゴシック" pitchFamily="-105" charset="-128"/>
              </a:rPr>
              <a:t>lectrical</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e</a:t>
            </a:r>
            <a:r>
              <a:rPr lang="en-US" sz="2000" dirty="0">
                <a:solidFill>
                  <a:srgbClr val="000000"/>
                </a:solidFill>
                <a:latin typeface="Arial" panose="020B0604020202020204" pitchFamily="34" charset="0"/>
                <a:ea typeface="ＭＳ Ｐゴシック" pitchFamily="-105" charset="-128"/>
                <a:cs typeface="ＭＳ Ｐゴシック" pitchFamily="-105" charset="-128"/>
              </a:rPr>
              <a:t>lectronic</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l</a:t>
            </a:r>
            <a:r>
              <a:rPr lang="en-US" sz="2000" dirty="0">
                <a:solidFill>
                  <a:srgbClr val="000000"/>
                </a:solidFill>
                <a:latin typeface="Arial" panose="020B0604020202020204" pitchFamily="34" charset="0"/>
                <a:ea typeface="ＭＳ Ｐゴシック" pitchFamily="-105" charset="-128"/>
                <a:cs typeface="ＭＳ Ｐゴシック" pitchFamily="-105" charset="-128"/>
              </a:rPr>
              <a:t>ogistic</a:t>
            </a:r>
          </a:p>
          <a:p>
            <a:pPr marL="558800" lvl="1" indent="-342900">
              <a:spcBef>
                <a:spcPts val="195"/>
              </a:spcBef>
              <a:spcAft>
                <a:spcPts val="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rPr>
              <a:t>m</a:t>
            </a:r>
            <a:r>
              <a:rPr lang="en-US" sz="2000" dirty="0">
                <a:solidFill>
                  <a:srgbClr val="000000"/>
                </a:solidFill>
                <a:latin typeface="Arial" panose="020B0604020202020204" pitchFamily="34" charset="0"/>
                <a:ea typeface="ＭＳ Ｐゴシック" pitchFamily="-105" charset="-128"/>
                <a:cs typeface="ＭＳ Ｐゴシック" pitchFamily="-105" charset="-128"/>
              </a:rPr>
              <a:t>anufacturing.</a:t>
            </a:r>
            <a:endParaRPr lang="en-US" sz="105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Aerospace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056179" cy="4248000"/>
          </a:xfrm>
        </p:spPr>
        <p:txBody>
          <a:bodyPr/>
          <a:lstStyle/>
          <a:p>
            <a:pPr>
              <a:defRPr/>
            </a:pPr>
            <a:r>
              <a:rPr lang="en-GB" sz="1800" b="1" dirty="0"/>
              <a:t>Aerospace</a:t>
            </a:r>
            <a:r>
              <a:rPr lang="en-GB" sz="1800" dirty="0"/>
              <a:t> is an engineering sector which employs the engineers responsible for the design and structure of air transport vehicles, such as aeroplanes or spacecraft, as well as the internal structure of aircraft, such as communication systems and fuel monitors. Aerospace engineers are responsible for the structure of the craft itself.</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civil and military aircraft</a:t>
            </a:r>
          </a:p>
          <a:p>
            <a:pPr marL="285750" indent="-285750">
              <a:spcBef>
                <a:spcPts val="0"/>
              </a:spcBef>
              <a:spcAft>
                <a:spcPts val="0"/>
              </a:spcAft>
              <a:buClr>
                <a:srgbClr val="0077E3"/>
              </a:buClr>
              <a:buFont typeface="Arial" panose="020B0604020202020204" pitchFamily="34" charset="0"/>
              <a:buChar char="•"/>
              <a:defRPr/>
            </a:pPr>
            <a:r>
              <a:rPr lang="en-GB" sz="1800" dirty="0"/>
              <a:t>helicopters</a:t>
            </a:r>
          </a:p>
          <a:p>
            <a:pPr marL="285750" indent="-285750">
              <a:spcBef>
                <a:spcPts val="0"/>
              </a:spcBef>
              <a:spcAft>
                <a:spcPts val="0"/>
              </a:spcAft>
              <a:buClr>
                <a:srgbClr val="0077E3"/>
              </a:buClr>
              <a:buFont typeface="Arial" panose="020B0604020202020204" pitchFamily="34" charset="0"/>
              <a:buChar char="•"/>
              <a:defRPr/>
            </a:pPr>
            <a:r>
              <a:rPr lang="en-GB" sz="1800" dirty="0"/>
              <a:t>uncrewed aerial vehicles (UAVs)</a:t>
            </a:r>
          </a:p>
          <a:p>
            <a:pPr marL="285750" indent="-285750">
              <a:spcBef>
                <a:spcPts val="0"/>
              </a:spcBef>
              <a:spcAft>
                <a:spcPts val="0"/>
              </a:spcAft>
              <a:buClr>
                <a:srgbClr val="0077E3"/>
              </a:buClr>
              <a:buFont typeface="Arial" panose="020B0604020202020204" pitchFamily="34" charset="0"/>
              <a:buChar char="•"/>
              <a:defRPr/>
            </a:pPr>
            <a:r>
              <a:rPr lang="en-GB" sz="1800" dirty="0"/>
              <a:t>missiles</a:t>
            </a:r>
          </a:p>
          <a:p>
            <a:pPr marL="285750" indent="-285750">
              <a:spcBef>
                <a:spcPts val="0"/>
              </a:spcBef>
              <a:spcAft>
                <a:spcPts val="0"/>
              </a:spcAft>
              <a:buClr>
                <a:srgbClr val="0077E3"/>
              </a:buClr>
              <a:buFont typeface="Arial" panose="020B0604020202020204" pitchFamily="34" charset="0"/>
              <a:buChar char="•"/>
              <a:defRPr/>
            </a:pPr>
            <a:r>
              <a:rPr lang="en-GB" sz="1800" dirty="0"/>
              <a:t>spacecraft.</a:t>
            </a:r>
          </a:p>
          <a:p>
            <a:pPr>
              <a:defRPr/>
            </a:pPr>
            <a:endParaRPr lang="en-GB" sz="1400" dirty="0"/>
          </a:p>
        </p:txBody>
      </p:sp>
      <p:pic>
        <p:nvPicPr>
          <p:cNvPr id="4" name="Picture 3">
            <a:extLst>
              <a:ext uri="{FF2B5EF4-FFF2-40B4-BE49-F238E27FC236}">
                <a16:creationId xmlns:a16="http://schemas.microsoft.com/office/drawing/2014/main" id="{A608D059-2FEB-028F-8E6F-B26A8A13D576}"/>
              </a:ext>
            </a:extLst>
          </p:cNvPr>
          <p:cNvPicPr>
            <a:picLocks noChangeAspect="1"/>
          </p:cNvPicPr>
          <p:nvPr/>
        </p:nvPicPr>
        <p:blipFill>
          <a:blip r:embed="rId3"/>
          <a:stretch>
            <a:fillRect/>
          </a:stretch>
        </p:blipFill>
        <p:spPr>
          <a:xfrm>
            <a:off x="5410806" y="3033062"/>
            <a:ext cx="3275994" cy="2460422"/>
          </a:xfrm>
          <a:prstGeom prst="rect">
            <a:avLst/>
          </a:prstGeom>
        </p:spPr>
      </p:pic>
    </p:spTree>
    <p:extLst>
      <p:ext uri="{BB962C8B-B14F-4D97-AF65-F5344CB8AC3E}">
        <p14:creationId xmlns:p14="http://schemas.microsoft.com/office/powerpoint/2010/main" val="1513614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Agriculture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20982"/>
            <a:ext cx="7866993" cy="4459412"/>
          </a:xfrm>
        </p:spPr>
        <p:txBody>
          <a:bodyPr/>
          <a:lstStyle/>
          <a:p>
            <a:pPr>
              <a:defRPr/>
            </a:pPr>
            <a:r>
              <a:rPr lang="en-GB" sz="1800" b="1" dirty="0"/>
              <a:t>Agriculture</a:t>
            </a:r>
            <a:r>
              <a:rPr lang="en-GB" sz="1800" dirty="0"/>
              <a:t> is an engineering sector where engineers build, service and repair agricultural, horticultural and forestry machinery and equipment. Goals may also include designing safer equipment for food processing or reducing soil erosion.</a:t>
            </a:r>
          </a:p>
          <a:p>
            <a:pPr>
              <a:defRPr/>
            </a:pPr>
            <a:r>
              <a:rPr lang="en-GB" sz="1800" dirty="0"/>
              <a:t>Products and activities include:</a:t>
            </a:r>
          </a:p>
          <a:p>
            <a:pPr marL="285750" indent="-285750">
              <a:spcBef>
                <a:spcPts val="0"/>
              </a:spcBef>
              <a:spcAft>
                <a:spcPts val="0"/>
              </a:spcAft>
              <a:buClr>
                <a:srgbClr val="0077E3"/>
              </a:buClr>
              <a:buFont typeface="Arial" panose="020B0604020202020204" pitchFamily="34" charset="0"/>
              <a:buChar char="•"/>
              <a:defRPr/>
            </a:pPr>
            <a:r>
              <a:rPr lang="en-GB" sz="1800" dirty="0"/>
              <a:t>agricultural machinery and equipment</a:t>
            </a:r>
          </a:p>
          <a:p>
            <a:pPr marL="285750" indent="-285750">
              <a:spcBef>
                <a:spcPts val="0"/>
              </a:spcBef>
              <a:spcAft>
                <a:spcPts val="0"/>
              </a:spcAft>
              <a:buClr>
                <a:srgbClr val="0077E3"/>
              </a:buClr>
              <a:buFont typeface="Arial" panose="020B0604020202020204" pitchFamily="34" charset="0"/>
              <a:buChar char="•"/>
              <a:defRPr/>
            </a:pPr>
            <a:r>
              <a:rPr lang="en-GB" sz="1800" dirty="0"/>
              <a:t>land drainage, reclamation and irrigation</a:t>
            </a:r>
          </a:p>
          <a:p>
            <a:pPr marL="285750" indent="-285750">
              <a:spcBef>
                <a:spcPts val="0"/>
              </a:spcBef>
              <a:spcAft>
                <a:spcPts val="0"/>
              </a:spcAft>
              <a:buClr>
                <a:srgbClr val="0077E3"/>
              </a:buClr>
              <a:buFont typeface="Arial" panose="020B0604020202020204" pitchFamily="34" charset="0"/>
              <a:buChar char="•"/>
              <a:defRPr/>
            </a:pPr>
            <a:r>
              <a:rPr lang="en-GB" sz="1800" dirty="0"/>
              <a:t>vehicles for all ground and weather conditions</a:t>
            </a:r>
          </a:p>
          <a:p>
            <a:pPr marL="285750" indent="-285750">
              <a:spcBef>
                <a:spcPts val="0"/>
              </a:spcBef>
              <a:spcAft>
                <a:spcPts val="0"/>
              </a:spcAft>
              <a:buClr>
                <a:srgbClr val="0077E3"/>
              </a:buClr>
              <a:buFont typeface="Arial" panose="020B0604020202020204" pitchFamily="34" charset="0"/>
              <a:buChar char="•"/>
              <a:defRPr/>
            </a:pPr>
            <a:r>
              <a:rPr lang="en-GB" sz="1800" dirty="0"/>
              <a:t>testing and installing new equipment </a:t>
            </a:r>
            <a:br>
              <a:rPr lang="en-GB" sz="1800" dirty="0"/>
            </a:br>
            <a:r>
              <a:rPr lang="en-GB" sz="1800" dirty="0"/>
              <a:t>(eg harvesters and crop sprayers).</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213DF161-6752-388E-B826-F3270B091CEC}"/>
              </a:ext>
            </a:extLst>
          </p:cNvPr>
          <p:cNvPicPr>
            <a:picLocks noChangeAspect="1"/>
          </p:cNvPicPr>
          <p:nvPr/>
        </p:nvPicPr>
        <p:blipFill>
          <a:blip r:embed="rId3"/>
          <a:stretch>
            <a:fillRect/>
          </a:stretch>
        </p:blipFill>
        <p:spPr>
          <a:xfrm>
            <a:off x="5795456" y="3057831"/>
            <a:ext cx="2891344" cy="1918077"/>
          </a:xfrm>
          <a:prstGeom prst="rect">
            <a:avLst/>
          </a:prstGeom>
        </p:spPr>
      </p:pic>
    </p:spTree>
    <p:extLst>
      <p:ext uri="{BB962C8B-B14F-4D97-AF65-F5344CB8AC3E}">
        <p14:creationId xmlns:p14="http://schemas.microsoft.com/office/powerpoint/2010/main" val="3892610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Automotive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automotive engineering sector</a:t>
            </a:r>
            <a:r>
              <a:rPr lang="en-GB" sz="1800" dirty="0"/>
              <a:t> focuses on the design, production and operation of vehicles such as cars, trucks, buses and other road-based vehicles. From the early stages of design to production, an automotive engineer oversees all aspects of the product design life cycle of a vehicle.</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cars (and racing cars)</a:t>
            </a:r>
          </a:p>
          <a:p>
            <a:pPr marL="285750" indent="-285750">
              <a:spcBef>
                <a:spcPts val="0"/>
              </a:spcBef>
              <a:spcAft>
                <a:spcPts val="0"/>
              </a:spcAft>
              <a:buClr>
                <a:srgbClr val="0077E3"/>
              </a:buClr>
              <a:buFont typeface="Arial" panose="020B0604020202020204" pitchFamily="34" charset="0"/>
              <a:buChar char="•"/>
              <a:defRPr/>
            </a:pPr>
            <a:r>
              <a:rPr lang="en-GB" sz="1800" dirty="0"/>
              <a:t>coaches</a:t>
            </a:r>
          </a:p>
          <a:p>
            <a:pPr marL="285750" indent="-285750">
              <a:spcBef>
                <a:spcPts val="0"/>
              </a:spcBef>
              <a:spcAft>
                <a:spcPts val="0"/>
              </a:spcAft>
              <a:buClr>
                <a:srgbClr val="0077E3"/>
              </a:buClr>
              <a:buFont typeface="Arial" panose="020B0604020202020204" pitchFamily="34" charset="0"/>
              <a:buChar char="•"/>
              <a:defRPr/>
            </a:pPr>
            <a:r>
              <a:rPr lang="en-GB" sz="1800" dirty="0"/>
              <a:t>buses</a:t>
            </a:r>
          </a:p>
          <a:p>
            <a:pPr marL="285750" indent="-285750">
              <a:spcBef>
                <a:spcPts val="0"/>
              </a:spcBef>
              <a:spcAft>
                <a:spcPts val="0"/>
              </a:spcAft>
              <a:buClr>
                <a:srgbClr val="0077E3"/>
              </a:buClr>
              <a:buFont typeface="Arial" panose="020B0604020202020204" pitchFamily="34" charset="0"/>
              <a:buChar char="•"/>
              <a:defRPr/>
            </a:pPr>
            <a:r>
              <a:rPr lang="en-GB" sz="1800" dirty="0"/>
              <a:t>motorcycles</a:t>
            </a:r>
          </a:p>
          <a:p>
            <a:pPr marL="285750" indent="-285750">
              <a:spcBef>
                <a:spcPts val="0"/>
              </a:spcBef>
              <a:spcAft>
                <a:spcPts val="0"/>
              </a:spcAft>
              <a:buClr>
                <a:srgbClr val="0077E3"/>
              </a:buClr>
              <a:buFont typeface="Arial" panose="020B0604020202020204" pitchFamily="34" charset="0"/>
              <a:buChar char="•"/>
              <a:defRPr/>
            </a:pPr>
            <a:r>
              <a:rPr lang="en-GB" sz="1800" dirty="0"/>
              <a:t>trucks.</a:t>
            </a:r>
          </a:p>
          <a:p>
            <a:pPr marL="285750" indent="-285750">
              <a:buClr>
                <a:srgbClr val="0077E3"/>
              </a:buClr>
              <a:buFont typeface="Arial" panose="020B0604020202020204" pitchFamily="34" charset="0"/>
              <a:buChar char="•"/>
              <a:defRPr/>
            </a:pPr>
            <a:endParaRPr lang="en-GB" sz="1800" dirty="0"/>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descr="A picture containing engine&#10;&#10;Description automatically generated">
            <a:extLst>
              <a:ext uri="{FF2B5EF4-FFF2-40B4-BE49-F238E27FC236}">
                <a16:creationId xmlns:a16="http://schemas.microsoft.com/office/drawing/2014/main" id="{33604BDE-BFC6-82F0-4750-5275B53545DB}"/>
              </a:ext>
            </a:extLst>
          </p:cNvPr>
          <p:cNvPicPr>
            <a:picLocks noChangeAspect="1"/>
          </p:cNvPicPr>
          <p:nvPr/>
        </p:nvPicPr>
        <p:blipFill>
          <a:blip r:embed="rId3"/>
          <a:stretch>
            <a:fillRect/>
          </a:stretch>
        </p:blipFill>
        <p:spPr>
          <a:xfrm>
            <a:off x="5123436" y="2949677"/>
            <a:ext cx="3465041" cy="2051304"/>
          </a:xfrm>
          <a:prstGeom prst="rect">
            <a:avLst/>
          </a:prstGeom>
        </p:spPr>
      </p:pic>
    </p:spTree>
    <p:extLst>
      <p:ext uri="{BB962C8B-B14F-4D97-AF65-F5344CB8AC3E}">
        <p14:creationId xmlns:p14="http://schemas.microsoft.com/office/powerpoint/2010/main" val="3601976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Chemical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31650"/>
            <a:ext cx="8229600" cy="4248000"/>
          </a:xfrm>
        </p:spPr>
        <p:txBody>
          <a:bodyPr/>
          <a:lstStyle/>
          <a:p>
            <a:pPr>
              <a:defRPr/>
            </a:pPr>
            <a:r>
              <a:rPr lang="en-GB" sz="1800" dirty="0"/>
              <a:t>The </a:t>
            </a:r>
            <a:r>
              <a:rPr lang="en-GB" sz="1800" b="1" dirty="0"/>
              <a:t>chemical engineering sector</a:t>
            </a:r>
            <a:r>
              <a:rPr lang="en-GB" sz="1800" dirty="0"/>
              <a:t> is concerned with chemical reactions in order to create valuable products and solve everyday problems. Many industries such as pharmaceutical, energy and water treatment facilities harness chemical engineering.</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petrochemicals</a:t>
            </a:r>
          </a:p>
          <a:p>
            <a:pPr marL="285750" indent="-285750">
              <a:spcBef>
                <a:spcPts val="0"/>
              </a:spcBef>
              <a:spcAft>
                <a:spcPts val="0"/>
              </a:spcAft>
              <a:buClr>
                <a:srgbClr val="0077E3"/>
              </a:buClr>
              <a:buFont typeface="Arial" panose="020B0604020202020204" pitchFamily="34" charset="0"/>
              <a:buChar char="•"/>
              <a:defRPr/>
            </a:pPr>
            <a:r>
              <a:rPr lang="en-GB" sz="1800" dirty="0">
                <a:latin typeface="Arial" panose="020B0604020202020204" pitchFamily="34" charset="0"/>
                <a:ea typeface="Times New Roman" panose="02020603050405020304" pitchFamily="18" charset="0"/>
                <a:cs typeface="Arial" panose="020B0604020202020204" pitchFamily="34" charset="0"/>
              </a:rPr>
              <a:t>p</a:t>
            </a:r>
            <a:r>
              <a:rPr lang="en-GB" sz="1800" dirty="0">
                <a:effectLst/>
                <a:latin typeface="Arial" panose="020B0604020202020204" pitchFamily="34" charset="0"/>
                <a:ea typeface="Times New Roman" panose="02020603050405020304" pitchFamily="18" charset="0"/>
                <a:cs typeface="Arial" panose="020B0604020202020204" pitchFamily="34" charset="0"/>
              </a:rPr>
              <a:t>harmaceuticals</a:t>
            </a:r>
            <a:endParaRPr lang="en-GB" sz="1800" dirty="0"/>
          </a:p>
          <a:p>
            <a:pPr marL="285750" indent="-285750">
              <a:spcBef>
                <a:spcPts val="0"/>
              </a:spcBef>
              <a:spcAft>
                <a:spcPts val="0"/>
              </a:spcAft>
              <a:buClr>
                <a:srgbClr val="0077E3"/>
              </a:buClr>
              <a:buFont typeface="Arial" panose="020B0604020202020204" pitchFamily="34" charset="0"/>
              <a:buChar char="•"/>
              <a:defRPr/>
            </a:pPr>
            <a:r>
              <a:rPr lang="en-GB" sz="1800" dirty="0"/>
              <a:t>plastics</a:t>
            </a:r>
          </a:p>
          <a:p>
            <a:pPr marL="285750" indent="-285750">
              <a:spcBef>
                <a:spcPts val="0"/>
              </a:spcBef>
              <a:spcAft>
                <a:spcPts val="0"/>
              </a:spcAft>
              <a:buClr>
                <a:srgbClr val="0077E3"/>
              </a:buClr>
              <a:buFont typeface="Arial" panose="020B0604020202020204" pitchFamily="34" charset="0"/>
              <a:buChar char="•"/>
              <a:defRPr/>
            </a:pPr>
            <a:r>
              <a:rPr lang="en-GB" sz="1800" dirty="0"/>
              <a:t>fertiliser</a:t>
            </a:r>
          </a:p>
          <a:p>
            <a:pPr marL="285750" indent="-285750">
              <a:spcBef>
                <a:spcPts val="0"/>
              </a:spcBef>
              <a:spcAft>
                <a:spcPts val="0"/>
              </a:spcAft>
              <a:buClr>
                <a:srgbClr val="0077E3"/>
              </a:buClr>
              <a:buFont typeface="Arial" panose="020B0604020202020204" pitchFamily="34" charset="0"/>
              <a:buChar char="•"/>
              <a:defRPr/>
            </a:pPr>
            <a:r>
              <a:rPr lang="en-GB" sz="1800" dirty="0"/>
              <a:t>drinking water.</a:t>
            </a:r>
          </a:p>
          <a:p>
            <a:pPr>
              <a:defRPr/>
            </a:pPr>
            <a:endParaRPr lang="en-GB" sz="1800" dirty="0"/>
          </a:p>
        </p:txBody>
      </p:sp>
      <p:pic>
        <p:nvPicPr>
          <p:cNvPr id="6" name="Picture 5">
            <a:extLst>
              <a:ext uri="{FF2B5EF4-FFF2-40B4-BE49-F238E27FC236}">
                <a16:creationId xmlns:a16="http://schemas.microsoft.com/office/drawing/2014/main" id="{B713CD77-18B7-5702-47DF-0BA6FB273E01}"/>
              </a:ext>
            </a:extLst>
          </p:cNvPr>
          <p:cNvPicPr>
            <a:picLocks noChangeAspect="1"/>
          </p:cNvPicPr>
          <p:nvPr/>
        </p:nvPicPr>
        <p:blipFill>
          <a:blip r:embed="rId3"/>
          <a:stretch>
            <a:fillRect/>
          </a:stretch>
        </p:blipFill>
        <p:spPr>
          <a:xfrm>
            <a:off x="5220929" y="2940323"/>
            <a:ext cx="3465871" cy="2623018"/>
          </a:xfrm>
          <a:prstGeom prst="rect">
            <a:avLst/>
          </a:prstGeom>
        </p:spPr>
      </p:pic>
    </p:spTree>
    <p:extLst>
      <p:ext uri="{BB962C8B-B14F-4D97-AF65-F5344CB8AC3E}">
        <p14:creationId xmlns:p14="http://schemas.microsoft.com/office/powerpoint/2010/main" val="430897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lgn="l"/>
            <a:r>
              <a:rPr lang="en-GB" sz="1800" dirty="0"/>
              <a:t>The </a:t>
            </a:r>
            <a:r>
              <a:rPr lang="en-GB" sz="1800" b="1" dirty="0"/>
              <a:t>control engineering sector</a:t>
            </a:r>
            <a:r>
              <a:rPr lang="en-GB" sz="1800" dirty="0"/>
              <a:t> deals with the principles of </a:t>
            </a:r>
            <a:r>
              <a:rPr lang="en-GB" sz="1800" b="1" dirty="0"/>
              <a:t>control theory</a:t>
            </a:r>
            <a:r>
              <a:rPr lang="en-GB" sz="1800" dirty="0"/>
              <a:t>, to design systems that work in a desired way in a controlled manner. </a:t>
            </a:r>
          </a:p>
          <a:p>
            <a:pPr algn="l"/>
            <a:r>
              <a:rPr lang="en-GB" sz="1800" dirty="0"/>
              <a:t>Control system engineers analyse, design and optimise complex systems which consist of the highly integrated coordination of mechanical, electrical, electronic or pneumatic elements. The range of dynamic systems includes human and technological interfacing.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robotic systems</a:t>
            </a:r>
          </a:p>
          <a:p>
            <a:pPr marL="285750" indent="-285750">
              <a:spcBef>
                <a:spcPts val="0"/>
              </a:spcBef>
              <a:spcAft>
                <a:spcPts val="0"/>
              </a:spcAft>
              <a:buClr>
                <a:srgbClr val="0077E3"/>
              </a:buClr>
              <a:buFont typeface="Arial" panose="020B0604020202020204" pitchFamily="34" charset="0"/>
              <a:buChar char="•"/>
              <a:defRPr/>
            </a:pPr>
            <a:r>
              <a:rPr lang="en-GB" sz="1800" dirty="0"/>
              <a:t>control systems in transport (eg aircraft)</a:t>
            </a:r>
          </a:p>
          <a:p>
            <a:pPr marL="285750" indent="-285750">
              <a:spcBef>
                <a:spcPts val="0"/>
              </a:spcBef>
              <a:spcAft>
                <a:spcPts val="0"/>
              </a:spcAft>
              <a:buClr>
                <a:srgbClr val="0077E3"/>
              </a:buClr>
              <a:buFont typeface="Arial" panose="020B0604020202020204" pitchFamily="34" charset="0"/>
              <a:buChar char="•"/>
              <a:defRPr/>
            </a:pPr>
            <a:r>
              <a:rPr lang="en-GB" sz="1800" dirty="0"/>
              <a:t>manufacturing assembly lines.</a:t>
            </a:r>
          </a:p>
        </p:txBody>
      </p:sp>
      <p:pic>
        <p:nvPicPr>
          <p:cNvPr id="4" name="Picture 3" descr="A person working in a factory&#10;&#10;Description automatically generated with medium confidence">
            <a:extLst>
              <a:ext uri="{FF2B5EF4-FFF2-40B4-BE49-F238E27FC236}">
                <a16:creationId xmlns:a16="http://schemas.microsoft.com/office/drawing/2014/main" id="{D85CFBA0-6E2A-84A4-8047-DFCE972B8A7B}"/>
              </a:ext>
            </a:extLst>
          </p:cNvPr>
          <p:cNvPicPr>
            <a:picLocks noChangeAspect="1"/>
          </p:cNvPicPr>
          <p:nvPr/>
        </p:nvPicPr>
        <p:blipFill>
          <a:blip r:embed="rId3"/>
          <a:stretch>
            <a:fillRect/>
          </a:stretch>
        </p:blipFill>
        <p:spPr>
          <a:xfrm>
            <a:off x="5427405" y="3517412"/>
            <a:ext cx="3114163" cy="2074069"/>
          </a:xfrm>
          <a:prstGeom prst="rect">
            <a:avLst/>
          </a:prstGeom>
        </p:spPr>
      </p:pic>
    </p:spTree>
    <p:extLst>
      <p:ext uri="{BB962C8B-B14F-4D97-AF65-F5344CB8AC3E}">
        <p14:creationId xmlns:p14="http://schemas.microsoft.com/office/powerpoint/2010/main" val="4115614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Defence</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defence engineering sector</a:t>
            </a:r>
            <a:r>
              <a:rPr lang="en-GB" sz="1800" dirty="0"/>
              <a:t> is concerned with the development and production of technology that focuses on national security and the stability of governments throughout the world. The engineers in this sector are responsible for the design and production of military equipment, vehicles and systems. </a:t>
            </a:r>
          </a:p>
          <a:p>
            <a:pPr>
              <a:defRPr/>
            </a:pPr>
            <a:r>
              <a:rPr lang="en-GB" sz="1800" dirty="0"/>
              <a:t>Products include:</a:t>
            </a:r>
          </a:p>
          <a:p>
            <a:pPr marL="285750" indent="-285750">
              <a:spcBef>
                <a:spcPts val="0"/>
              </a:spcBef>
              <a:spcAft>
                <a:spcPts val="0"/>
              </a:spcAft>
              <a:buClr>
                <a:srgbClr val="0077E3"/>
              </a:buClr>
              <a:buFont typeface="Arial" panose="020B0604020202020204" pitchFamily="34" charset="0"/>
              <a:buChar char="•"/>
              <a:defRPr/>
            </a:pPr>
            <a:r>
              <a:rPr lang="en-GB" sz="1800" dirty="0"/>
              <a:t>aircraft</a:t>
            </a:r>
          </a:p>
          <a:p>
            <a:pPr marL="285750" indent="-285750">
              <a:spcBef>
                <a:spcPts val="0"/>
              </a:spcBef>
              <a:spcAft>
                <a:spcPts val="0"/>
              </a:spcAft>
              <a:buClr>
                <a:srgbClr val="0077E3"/>
              </a:buClr>
              <a:buFont typeface="Arial" panose="020B0604020202020204" pitchFamily="34" charset="0"/>
              <a:buChar char="•"/>
              <a:defRPr/>
            </a:pPr>
            <a:r>
              <a:rPr lang="en-GB" sz="1800" dirty="0"/>
              <a:t>missile systems</a:t>
            </a:r>
          </a:p>
          <a:p>
            <a:pPr marL="285750" indent="-285750">
              <a:spcBef>
                <a:spcPts val="0"/>
              </a:spcBef>
              <a:spcAft>
                <a:spcPts val="0"/>
              </a:spcAft>
              <a:buClr>
                <a:srgbClr val="0077E3"/>
              </a:buClr>
              <a:buFont typeface="Arial" panose="020B0604020202020204" pitchFamily="34" charset="0"/>
              <a:buChar char="•"/>
              <a:defRPr/>
            </a:pPr>
            <a:r>
              <a:rPr lang="en-GB" sz="1800" dirty="0"/>
              <a:t>guns</a:t>
            </a:r>
          </a:p>
          <a:p>
            <a:pPr marL="285750" indent="-285750">
              <a:spcBef>
                <a:spcPts val="0"/>
              </a:spcBef>
              <a:spcAft>
                <a:spcPts val="0"/>
              </a:spcAft>
              <a:buClr>
                <a:srgbClr val="0077E3"/>
              </a:buClr>
              <a:buFont typeface="Arial" panose="020B0604020202020204" pitchFamily="34" charset="0"/>
              <a:buChar char="•"/>
              <a:defRPr/>
            </a:pPr>
            <a:r>
              <a:rPr lang="en-GB" sz="1800" dirty="0"/>
              <a:t>vehicles. </a:t>
            </a:r>
          </a:p>
          <a:p>
            <a:pPr marL="285750" indent="-285750">
              <a:spcBef>
                <a:spcPts val="0"/>
              </a:spcBef>
              <a:spcAft>
                <a:spcPts val="0"/>
              </a:spcAft>
              <a:buClr>
                <a:srgbClr val="0077E3"/>
              </a:buClr>
              <a:buFont typeface="Arial" panose="020B0604020202020204" pitchFamily="34" charset="0"/>
              <a:buChar char="•"/>
              <a:defRPr/>
            </a:pPr>
            <a:endParaRPr lang="en-GB" sz="1800" dirty="0"/>
          </a:p>
        </p:txBody>
      </p:sp>
      <p:pic>
        <p:nvPicPr>
          <p:cNvPr id="3" name="Picture 2">
            <a:extLst>
              <a:ext uri="{FF2B5EF4-FFF2-40B4-BE49-F238E27FC236}">
                <a16:creationId xmlns:a16="http://schemas.microsoft.com/office/drawing/2014/main" id="{2613394A-F2CB-78C3-AE55-2A4CB2474FBB}"/>
              </a:ext>
            </a:extLst>
          </p:cNvPr>
          <p:cNvPicPr>
            <a:picLocks noChangeAspect="1"/>
          </p:cNvPicPr>
          <p:nvPr/>
        </p:nvPicPr>
        <p:blipFill>
          <a:blip r:embed="rId3"/>
          <a:stretch>
            <a:fillRect/>
          </a:stretch>
        </p:blipFill>
        <p:spPr>
          <a:xfrm>
            <a:off x="5038632" y="2992546"/>
            <a:ext cx="3648168" cy="2432112"/>
          </a:xfrm>
          <a:prstGeom prst="rect">
            <a:avLst/>
          </a:prstGeom>
        </p:spPr>
      </p:pic>
    </p:spTree>
    <p:extLst>
      <p:ext uri="{BB962C8B-B14F-4D97-AF65-F5344CB8AC3E}">
        <p14:creationId xmlns:p14="http://schemas.microsoft.com/office/powerpoint/2010/main" val="2557849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Electrical</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8229600" cy="4248000"/>
          </a:xfrm>
        </p:spPr>
        <p:txBody>
          <a:bodyPr/>
          <a:lstStyle/>
          <a:p>
            <a:pPr>
              <a:defRPr/>
            </a:pPr>
            <a:r>
              <a:rPr lang="en-GB" sz="1800" dirty="0"/>
              <a:t>The </a:t>
            </a:r>
            <a:r>
              <a:rPr lang="en-GB" sz="1800" b="1" dirty="0"/>
              <a:t>electrical engineering sector</a:t>
            </a:r>
            <a:r>
              <a:rPr lang="en-GB" sz="1800" dirty="0"/>
              <a:t> focuses on the design and manufacture of electrical systems for buildings, transport and construction. Electrical engineers are involved with the design right through to the implementation of electrical systems. This could include wiring and lighting buildings.</a:t>
            </a:r>
          </a:p>
          <a:p>
            <a:pPr>
              <a:defRPr/>
            </a:pPr>
            <a:r>
              <a:rPr lang="en-GB" sz="1800" dirty="0"/>
              <a:t>Services include:</a:t>
            </a:r>
          </a:p>
          <a:p>
            <a:pPr marL="285750" indent="-285750">
              <a:spcBef>
                <a:spcPts val="0"/>
              </a:spcBef>
              <a:spcAft>
                <a:spcPts val="0"/>
              </a:spcAft>
              <a:buClr>
                <a:srgbClr val="0077E3"/>
              </a:buClr>
              <a:buFont typeface="Arial" panose="020B0604020202020204" pitchFamily="34" charset="0"/>
              <a:buChar char="•"/>
              <a:defRPr/>
            </a:pPr>
            <a:r>
              <a:rPr lang="en-GB" sz="1800" dirty="0"/>
              <a:t>electrical system design, manufacture and</a:t>
            </a:r>
          </a:p>
          <a:p>
            <a:pPr indent="263525">
              <a:spcBef>
                <a:spcPts val="0"/>
              </a:spcBef>
              <a:spcAft>
                <a:spcPts val="0"/>
              </a:spcAft>
              <a:buClr>
                <a:srgbClr val="0077E3"/>
              </a:buClr>
              <a:defRPr/>
            </a:pPr>
            <a:r>
              <a:rPr lang="en-GB" sz="1800" dirty="0"/>
              <a:t>implementation.</a:t>
            </a:r>
          </a:p>
          <a:p>
            <a:pPr marL="285750" indent="-285750">
              <a:spcBef>
                <a:spcPts val="0"/>
              </a:spcBef>
              <a:spcAft>
                <a:spcPts val="0"/>
              </a:spcAft>
              <a:buClr>
                <a:srgbClr val="0077E3"/>
              </a:buClr>
              <a:buFont typeface="Arial" panose="020B0604020202020204" pitchFamily="34" charset="0"/>
              <a:buChar char="•"/>
              <a:defRPr/>
            </a:pPr>
            <a:endParaRPr lang="en-GB" sz="1800" dirty="0"/>
          </a:p>
          <a:p>
            <a:pPr>
              <a:defRPr/>
            </a:pPr>
            <a:endParaRPr lang="en-GB" sz="1800" dirty="0"/>
          </a:p>
        </p:txBody>
      </p:sp>
      <p:pic>
        <p:nvPicPr>
          <p:cNvPr id="3" name="Picture 2">
            <a:extLst>
              <a:ext uri="{FF2B5EF4-FFF2-40B4-BE49-F238E27FC236}">
                <a16:creationId xmlns:a16="http://schemas.microsoft.com/office/drawing/2014/main" id="{57CA2CD0-A3EF-B147-582D-56FC0D7DC006}"/>
              </a:ext>
            </a:extLst>
          </p:cNvPr>
          <p:cNvPicPr>
            <a:picLocks noChangeAspect="1"/>
          </p:cNvPicPr>
          <p:nvPr/>
        </p:nvPicPr>
        <p:blipFill>
          <a:blip r:embed="rId3"/>
          <a:stretch>
            <a:fillRect/>
          </a:stretch>
        </p:blipFill>
        <p:spPr>
          <a:xfrm>
            <a:off x="5332984" y="2958846"/>
            <a:ext cx="3225800" cy="2152650"/>
          </a:xfrm>
          <a:prstGeom prst="rect">
            <a:avLst/>
          </a:prstGeom>
        </p:spPr>
      </p:pic>
    </p:spTree>
    <p:extLst>
      <p:ext uri="{BB962C8B-B14F-4D97-AF65-F5344CB8AC3E}">
        <p14:creationId xmlns:p14="http://schemas.microsoft.com/office/powerpoint/2010/main" val="41829245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TotalTime>
  <Words>856</Words>
  <Application>Microsoft Office PowerPoint</Application>
  <PresentationFormat>On-screen Show (4:3)</PresentationFormat>
  <Paragraphs>117</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vt:lpstr>
      <vt:lpstr>Calibri</vt:lpstr>
      <vt:lpstr>Lucida Grande</vt:lpstr>
      <vt:lpstr>Times New Roman</vt:lpstr>
      <vt:lpstr>Default Design</vt:lpstr>
      <vt:lpstr>PowerPoint 1: Engineering sectors – from aerospace to manufacturing </vt:lpstr>
      <vt:lpstr>Objectives</vt:lpstr>
      <vt:lpstr>Aerospace</vt:lpstr>
      <vt:lpstr>Agriculture</vt:lpstr>
      <vt:lpstr>Automotive</vt:lpstr>
      <vt:lpstr>Chemical</vt:lpstr>
      <vt:lpstr>Control</vt:lpstr>
      <vt:lpstr>Defence</vt:lpstr>
      <vt:lpstr>Electrical</vt:lpstr>
      <vt:lpstr>Electronic</vt:lpstr>
      <vt:lpstr>Logistic</vt:lpstr>
      <vt:lpstr>Manufacturing</vt:lpstr>
      <vt:lpstr>Your turn: the automotive sector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205</cp:revision>
  <cp:lastPrinted>2022-03-03T10:53:25Z</cp:lastPrinted>
  <dcterms:created xsi:type="dcterms:W3CDTF">2013-05-28T00:38:54Z</dcterms:created>
  <dcterms:modified xsi:type="dcterms:W3CDTF">2022-08-02T15:50:58Z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