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342" r:id="rId5"/>
    <p:sldId id="354" r:id="rId6"/>
    <p:sldId id="356" r:id="rId7"/>
    <p:sldId id="357" r:id="rId8"/>
    <p:sldId id="358" r:id="rId9"/>
    <p:sldId id="360" r:id="rId10"/>
    <p:sldId id="367" r:id="rId11"/>
    <p:sldId id="359" r:id="rId12"/>
    <p:sldId id="361" r:id="rId13"/>
    <p:sldId id="366" r:id="rId14"/>
    <p:sldId id="335" r:id="rId15"/>
  </p:sldIdLst>
  <p:sldSz cx="9144000" cy="6858000" type="screen4x3"/>
  <p:notesSz cx="6797675" cy="9926638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B77F469-6192-5231-E81B-0CC385E14185}" name="Andrew Topliss" initials="AT" userId="9ddc74057ee38315" providerId="Windows Live"/>
  <p188:author id="{B923E774-701E-08E1-794E-A93FF49F75C5}" name="Susannah Fountain" initials="SF" userId="Susannah Fountain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0"/>
    <p:restoredTop sz="94694"/>
  </p:normalViewPr>
  <p:slideViewPr>
    <p:cSldViewPr snapToGrid="0">
      <p:cViewPr varScale="1">
        <p:scale>
          <a:sx n="62" d="100"/>
          <a:sy n="62" d="100"/>
        </p:scale>
        <p:origin x="126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FE3F60D-0597-433A-B7B4-E7B3A7C707F3}"/>
    <pc:docChg chg="undo custSel modSld">
      <pc:chgData name="Caroline Prodger" userId="e4ef2e75-b60b-401b-8ebe-291bdcf405f4" providerId="ADAL" clId="{3FE3F60D-0597-433A-B7B4-E7B3A7C707F3}" dt="2022-07-18T11:53:19.190" v="42" actId="1076"/>
      <pc:docMkLst>
        <pc:docMk/>
      </pc:docMkLst>
      <pc:sldChg chg="modSp mod modCm">
        <pc:chgData name="Caroline Prodger" userId="e4ef2e75-b60b-401b-8ebe-291bdcf405f4" providerId="ADAL" clId="{3FE3F60D-0597-433A-B7B4-E7B3A7C707F3}" dt="2022-07-18T11:38:09.140" v="4" actId="255"/>
        <pc:sldMkLst>
          <pc:docMk/>
          <pc:sldMk cId="2035448626" sldId="356"/>
        </pc:sldMkLst>
        <pc:graphicFrameChg chg="mod modGraphic">
          <ac:chgData name="Caroline Prodger" userId="e4ef2e75-b60b-401b-8ebe-291bdcf405f4" providerId="ADAL" clId="{3FE3F60D-0597-433A-B7B4-E7B3A7C707F3}" dt="2022-07-18T11:38:09.140" v="4" actId="255"/>
          <ac:graphicFrameMkLst>
            <pc:docMk/>
            <pc:sldMk cId="2035448626" sldId="356"/>
            <ac:graphicFrameMk id="2" creationId="{76099CA0-2CB4-1F52-BD93-FAF9EAEC4811}"/>
          </ac:graphicFrameMkLst>
        </pc:graphicFrameChg>
      </pc:sldChg>
      <pc:sldChg chg="modCm">
        <pc:chgData name="Caroline Prodger" userId="e4ef2e75-b60b-401b-8ebe-291bdcf405f4" providerId="ADAL" clId="{3FE3F60D-0597-433A-B7B4-E7B3A7C707F3}" dt="2022-07-18T11:48:30.595" v="5"/>
        <pc:sldMkLst>
          <pc:docMk/>
          <pc:sldMk cId="3944463832" sldId="357"/>
        </pc:sldMkLst>
      </pc:sldChg>
      <pc:sldChg chg="modSp mod">
        <pc:chgData name="Caroline Prodger" userId="e4ef2e75-b60b-401b-8ebe-291bdcf405f4" providerId="ADAL" clId="{3FE3F60D-0597-433A-B7B4-E7B3A7C707F3}" dt="2022-07-18T11:52:33.996" v="37" actId="113"/>
        <pc:sldMkLst>
          <pc:docMk/>
          <pc:sldMk cId="1588229337" sldId="358"/>
        </pc:sldMkLst>
        <pc:spChg chg="mod">
          <ac:chgData name="Caroline Prodger" userId="e4ef2e75-b60b-401b-8ebe-291bdcf405f4" providerId="ADAL" clId="{3FE3F60D-0597-433A-B7B4-E7B3A7C707F3}" dt="2022-07-18T11:51:24.539" v="27" actId="14100"/>
          <ac:spMkLst>
            <pc:docMk/>
            <pc:sldMk cId="1588229337" sldId="358"/>
            <ac:spMk id="9" creationId="{DDC748CA-2330-47BB-8436-F9DA84B85006}"/>
          </ac:spMkLst>
        </pc:spChg>
        <pc:graphicFrameChg chg="mod">
          <ac:chgData name="Caroline Prodger" userId="e4ef2e75-b60b-401b-8ebe-291bdcf405f4" providerId="ADAL" clId="{3FE3F60D-0597-433A-B7B4-E7B3A7C707F3}" dt="2022-07-18T11:52:33.996" v="37" actId="113"/>
          <ac:graphicFrameMkLst>
            <pc:docMk/>
            <pc:sldMk cId="1588229337" sldId="358"/>
            <ac:graphicFrameMk id="5" creationId="{740FA006-2875-C976-9D16-22522DC4E9EC}"/>
          </ac:graphicFrameMkLst>
        </pc:graphicFrameChg>
      </pc:sldChg>
      <pc:sldChg chg="modSp mod">
        <pc:chgData name="Caroline Prodger" userId="e4ef2e75-b60b-401b-8ebe-291bdcf405f4" providerId="ADAL" clId="{3FE3F60D-0597-433A-B7B4-E7B3A7C707F3}" dt="2022-07-18T11:53:19.190" v="42" actId="1076"/>
        <pc:sldMkLst>
          <pc:docMk/>
          <pc:sldMk cId="1987323705" sldId="366"/>
        </pc:sldMkLst>
        <pc:spChg chg="mod">
          <ac:chgData name="Caroline Prodger" userId="e4ef2e75-b60b-401b-8ebe-291bdcf405f4" providerId="ADAL" clId="{3FE3F60D-0597-433A-B7B4-E7B3A7C707F3}" dt="2022-07-18T11:53:07.325" v="39" actId="1076"/>
          <ac:spMkLst>
            <pc:docMk/>
            <pc:sldMk cId="1987323705" sldId="366"/>
            <ac:spMk id="6" creationId="{8ACDF552-F72F-4736-952D-33D1A36FEB07}"/>
          </ac:spMkLst>
        </pc:spChg>
        <pc:spChg chg="mod">
          <ac:chgData name="Caroline Prodger" userId="e4ef2e75-b60b-401b-8ebe-291bdcf405f4" providerId="ADAL" clId="{3FE3F60D-0597-433A-B7B4-E7B3A7C707F3}" dt="2022-07-18T11:53:16.439" v="41" actId="14100"/>
          <ac:spMkLst>
            <pc:docMk/>
            <pc:sldMk cId="1987323705" sldId="366"/>
            <ac:spMk id="9" creationId="{F55B537C-AFD3-4ACA-A6E7-9669C3003B43}"/>
          </ac:spMkLst>
        </pc:spChg>
        <pc:picChg chg="mod">
          <ac:chgData name="Caroline Prodger" userId="e4ef2e75-b60b-401b-8ebe-291bdcf405f4" providerId="ADAL" clId="{3FE3F60D-0597-433A-B7B4-E7B3A7C707F3}" dt="2022-07-18T11:53:19.190" v="42" actId="1076"/>
          <ac:picMkLst>
            <pc:docMk/>
            <pc:sldMk cId="1987323705" sldId="366"/>
            <ac:picMk id="4" creationId="{64FDEBCE-7EBF-6B2E-7A07-F0FC77F3FE29}"/>
          </ac:picMkLst>
        </pc:picChg>
      </pc:sldChg>
    </pc:docChg>
  </pc:docChgLst>
  <pc:docChgLst>
    <pc:chgData name="Caroline Prodger" userId="e4ef2e75-b60b-401b-8ebe-291bdcf405f4" providerId="ADAL" clId="{ABEFE1D6-327F-4673-A130-32DDFFC1398B}"/>
    <pc:docChg chg="modSld">
      <pc:chgData name="Caroline Prodger" userId="e4ef2e75-b60b-401b-8ebe-291bdcf405f4" providerId="ADAL" clId="{ABEFE1D6-327F-4673-A130-32DDFFC1398B}" dt="2022-08-02T12:34:14.513" v="21" actId="20577"/>
      <pc:docMkLst>
        <pc:docMk/>
      </pc:docMkLst>
      <pc:sldChg chg="modSp mod modNotesTx">
        <pc:chgData name="Caroline Prodger" userId="e4ef2e75-b60b-401b-8ebe-291bdcf405f4" providerId="ADAL" clId="{ABEFE1D6-327F-4673-A130-32DDFFC1398B}" dt="2022-08-02T12:34:14.513" v="21" actId="20577"/>
        <pc:sldMkLst>
          <pc:docMk/>
          <pc:sldMk cId="3944463832" sldId="357"/>
        </pc:sldMkLst>
        <pc:picChg chg="mod">
          <ac:chgData name="Caroline Prodger" userId="e4ef2e75-b60b-401b-8ebe-291bdcf405f4" providerId="ADAL" clId="{ABEFE1D6-327F-4673-A130-32DDFFC1398B}" dt="2022-08-02T12:32:42.265" v="0" actId="1076"/>
          <ac:picMkLst>
            <pc:docMk/>
            <pc:sldMk cId="3944463832" sldId="357"/>
            <ac:picMk id="4" creationId="{D87DA624-9E51-60E4-F0F6-BD699D8F4849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0DC606-2F6B-476A-899A-CC4135D9F4D0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1FA2940-8E50-47A6-9B2F-E1D9A87C9871}">
      <dgm:prSet phldrT="[Text]"/>
      <dgm:spPr>
        <a:solidFill>
          <a:srgbClr val="FFC000"/>
        </a:solidFill>
      </dgm:spPr>
      <dgm:t>
        <a:bodyPr/>
        <a:lstStyle/>
        <a:p>
          <a:r>
            <a:rPr lang="en-GB" b="1" dirty="0">
              <a:solidFill>
                <a:schemeClr val="tx1"/>
              </a:solidFill>
            </a:rPr>
            <a:t>Design</a:t>
          </a:r>
        </a:p>
      </dgm:t>
    </dgm:pt>
    <dgm:pt modelId="{F3D28342-632D-4B38-B267-1BE3A85D4D38}" type="parTrans" cxnId="{4C2EE6B3-C57F-461D-B5CC-2E536AF38903}">
      <dgm:prSet/>
      <dgm:spPr/>
      <dgm:t>
        <a:bodyPr/>
        <a:lstStyle/>
        <a:p>
          <a:endParaRPr lang="en-GB"/>
        </a:p>
      </dgm:t>
    </dgm:pt>
    <dgm:pt modelId="{2ED11BBA-62D8-4B3A-8F08-32D0FE96046B}" type="sibTrans" cxnId="{4C2EE6B3-C57F-461D-B5CC-2E536AF38903}">
      <dgm:prSet/>
      <dgm:spPr/>
      <dgm:t>
        <a:bodyPr/>
        <a:lstStyle/>
        <a:p>
          <a:endParaRPr lang="en-GB" dirty="0"/>
        </a:p>
      </dgm:t>
    </dgm:pt>
    <dgm:pt modelId="{EC2FACFE-E50B-4FBF-B4EF-2972BC8E704E}">
      <dgm:prSet phldrT="[Text]"/>
      <dgm:spPr>
        <a:solidFill>
          <a:srgbClr val="FF0000"/>
        </a:solidFill>
      </dgm:spPr>
      <dgm:t>
        <a:bodyPr/>
        <a:lstStyle/>
        <a:p>
          <a:r>
            <a:rPr lang="en-GB" b="1" dirty="0">
              <a:solidFill>
                <a:schemeClr val="tx1"/>
              </a:solidFill>
            </a:rPr>
            <a:t>Manufacture</a:t>
          </a:r>
        </a:p>
      </dgm:t>
    </dgm:pt>
    <dgm:pt modelId="{85D386EC-91BE-44AF-81C4-2979E4B8DF33}" type="parTrans" cxnId="{710E1809-65A8-488B-83B1-D7939E729E36}">
      <dgm:prSet/>
      <dgm:spPr/>
      <dgm:t>
        <a:bodyPr/>
        <a:lstStyle/>
        <a:p>
          <a:endParaRPr lang="en-GB"/>
        </a:p>
      </dgm:t>
    </dgm:pt>
    <dgm:pt modelId="{43E76005-B937-4381-8810-D6207BC23C2C}" type="sibTrans" cxnId="{710E1809-65A8-488B-83B1-D7939E729E36}">
      <dgm:prSet/>
      <dgm:spPr/>
      <dgm:t>
        <a:bodyPr/>
        <a:lstStyle/>
        <a:p>
          <a:endParaRPr lang="en-GB" dirty="0"/>
        </a:p>
      </dgm:t>
    </dgm:pt>
    <dgm:pt modelId="{429A1F36-7533-4EA0-BF18-90ABBADDC10E}">
      <dgm:prSet phldrT="[Text]"/>
      <dgm:spPr>
        <a:solidFill>
          <a:srgbClr val="00B0F0"/>
        </a:solidFill>
      </dgm:spPr>
      <dgm:t>
        <a:bodyPr/>
        <a:lstStyle/>
        <a:p>
          <a:r>
            <a:rPr lang="en-GB" b="1" dirty="0">
              <a:solidFill>
                <a:schemeClr val="tx1"/>
              </a:solidFill>
            </a:rPr>
            <a:t>User</a:t>
          </a:r>
        </a:p>
      </dgm:t>
    </dgm:pt>
    <dgm:pt modelId="{04EBDB62-C232-471D-8C49-F99769912F66}" type="parTrans" cxnId="{4C66A834-5D3E-48E0-84C9-03B603A4F311}">
      <dgm:prSet/>
      <dgm:spPr/>
      <dgm:t>
        <a:bodyPr/>
        <a:lstStyle/>
        <a:p>
          <a:endParaRPr lang="en-GB"/>
        </a:p>
      </dgm:t>
    </dgm:pt>
    <dgm:pt modelId="{8794FDE6-4BAF-44D5-89C2-F1CDAAA9EAAA}" type="sibTrans" cxnId="{4C66A834-5D3E-48E0-84C9-03B603A4F311}">
      <dgm:prSet/>
      <dgm:spPr/>
      <dgm:t>
        <a:bodyPr/>
        <a:lstStyle/>
        <a:p>
          <a:endParaRPr lang="en-GB" dirty="0"/>
        </a:p>
      </dgm:t>
    </dgm:pt>
    <dgm:pt modelId="{D746C866-48B6-4450-BACC-1E862E64C83F}">
      <dgm:prSet phldrT="[Text]"/>
      <dgm:spPr>
        <a:solidFill>
          <a:srgbClr val="92D050"/>
        </a:solidFill>
      </dgm:spPr>
      <dgm:t>
        <a:bodyPr/>
        <a:lstStyle/>
        <a:p>
          <a:r>
            <a:rPr lang="en-GB" b="1" dirty="0">
              <a:solidFill>
                <a:schemeClr val="tx1"/>
              </a:solidFill>
            </a:rPr>
            <a:t>Recycle</a:t>
          </a:r>
        </a:p>
      </dgm:t>
    </dgm:pt>
    <dgm:pt modelId="{5B26EF67-6F8D-4468-BD86-9BD5EF379E61}" type="parTrans" cxnId="{EB9F610A-006D-4CDE-BED5-9655D2F86CBB}">
      <dgm:prSet/>
      <dgm:spPr/>
      <dgm:t>
        <a:bodyPr/>
        <a:lstStyle/>
        <a:p>
          <a:endParaRPr lang="en-GB"/>
        </a:p>
      </dgm:t>
    </dgm:pt>
    <dgm:pt modelId="{B0432083-129D-4854-B4E3-D14C6F825FA9}" type="sibTrans" cxnId="{EB9F610A-006D-4CDE-BED5-9655D2F86CBB}">
      <dgm:prSet/>
      <dgm:spPr/>
      <dgm:t>
        <a:bodyPr/>
        <a:lstStyle/>
        <a:p>
          <a:endParaRPr lang="en-GB" dirty="0"/>
        </a:p>
      </dgm:t>
    </dgm:pt>
    <dgm:pt modelId="{D944DCF0-8288-452B-BE11-D9A03BE20400}" type="pres">
      <dgm:prSet presAssocID="{2B0DC606-2F6B-476A-899A-CC4135D9F4D0}" presName="cycle" presStyleCnt="0">
        <dgm:presLayoutVars>
          <dgm:dir/>
          <dgm:resizeHandles val="exact"/>
        </dgm:presLayoutVars>
      </dgm:prSet>
      <dgm:spPr/>
    </dgm:pt>
    <dgm:pt modelId="{743DFC90-8ED9-4C8D-A340-17BC9941FCB1}" type="pres">
      <dgm:prSet presAssocID="{21FA2940-8E50-47A6-9B2F-E1D9A87C9871}" presName="node" presStyleLbl="node1" presStyleIdx="0" presStyleCnt="4" custRadScaleRad="98843" custRadScaleInc="-2171">
        <dgm:presLayoutVars>
          <dgm:bulletEnabled val="1"/>
        </dgm:presLayoutVars>
      </dgm:prSet>
      <dgm:spPr/>
    </dgm:pt>
    <dgm:pt modelId="{7A4A196A-801E-4EEA-AC3C-576DA4D05D2D}" type="pres">
      <dgm:prSet presAssocID="{2ED11BBA-62D8-4B3A-8F08-32D0FE96046B}" presName="sibTrans" presStyleLbl="sibTrans2D1" presStyleIdx="0" presStyleCnt="4"/>
      <dgm:spPr/>
    </dgm:pt>
    <dgm:pt modelId="{E350E841-3AF7-4D01-B700-C66CC6930C19}" type="pres">
      <dgm:prSet presAssocID="{2ED11BBA-62D8-4B3A-8F08-32D0FE96046B}" presName="connectorText" presStyleLbl="sibTrans2D1" presStyleIdx="0" presStyleCnt="4"/>
      <dgm:spPr/>
    </dgm:pt>
    <dgm:pt modelId="{EB43B2E0-6BDB-4F05-B616-5386135C7D22}" type="pres">
      <dgm:prSet presAssocID="{EC2FACFE-E50B-4FBF-B4EF-2972BC8E704E}" presName="node" presStyleLbl="node1" presStyleIdx="1" presStyleCnt="4">
        <dgm:presLayoutVars>
          <dgm:bulletEnabled val="1"/>
        </dgm:presLayoutVars>
      </dgm:prSet>
      <dgm:spPr/>
    </dgm:pt>
    <dgm:pt modelId="{432C6382-EB8B-4A42-B785-9731FA72E2B9}" type="pres">
      <dgm:prSet presAssocID="{43E76005-B937-4381-8810-D6207BC23C2C}" presName="sibTrans" presStyleLbl="sibTrans2D1" presStyleIdx="1" presStyleCnt="4"/>
      <dgm:spPr/>
    </dgm:pt>
    <dgm:pt modelId="{C635F236-AE84-406B-BF23-229714D814CF}" type="pres">
      <dgm:prSet presAssocID="{43E76005-B937-4381-8810-D6207BC23C2C}" presName="connectorText" presStyleLbl="sibTrans2D1" presStyleIdx="1" presStyleCnt="4"/>
      <dgm:spPr/>
    </dgm:pt>
    <dgm:pt modelId="{13A3581A-852A-4C69-8FBC-79FEF391FFFC}" type="pres">
      <dgm:prSet presAssocID="{429A1F36-7533-4EA0-BF18-90ABBADDC10E}" presName="node" presStyleLbl="node1" presStyleIdx="2" presStyleCnt="4">
        <dgm:presLayoutVars>
          <dgm:bulletEnabled val="1"/>
        </dgm:presLayoutVars>
      </dgm:prSet>
      <dgm:spPr/>
    </dgm:pt>
    <dgm:pt modelId="{F89E40FB-37E9-4EE8-8D6A-687E1B7ED3FE}" type="pres">
      <dgm:prSet presAssocID="{8794FDE6-4BAF-44D5-89C2-F1CDAAA9EAAA}" presName="sibTrans" presStyleLbl="sibTrans2D1" presStyleIdx="2" presStyleCnt="4"/>
      <dgm:spPr/>
    </dgm:pt>
    <dgm:pt modelId="{38B00A57-B8E8-42E6-B3A0-85CFAF054A37}" type="pres">
      <dgm:prSet presAssocID="{8794FDE6-4BAF-44D5-89C2-F1CDAAA9EAAA}" presName="connectorText" presStyleLbl="sibTrans2D1" presStyleIdx="2" presStyleCnt="4"/>
      <dgm:spPr/>
    </dgm:pt>
    <dgm:pt modelId="{22AD6A88-3E68-4C0A-8B17-4B3A4E9E6307}" type="pres">
      <dgm:prSet presAssocID="{D746C866-48B6-4450-BACC-1E862E64C83F}" presName="node" presStyleLbl="node1" presStyleIdx="3" presStyleCnt="4">
        <dgm:presLayoutVars>
          <dgm:bulletEnabled val="1"/>
        </dgm:presLayoutVars>
      </dgm:prSet>
      <dgm:spPr/>
    </dgm:pt>
    <dgm:pt modelId="{C43962CC-448D-49AE-B810-16F9E6D44E20}" type="pres">
      <dgm:prSet presAssocID="{B0432083-129D-4854-B4E3-D14C6F825FA9}" presName="sibTrans" presStyleLbl="sibTrans2D1" presStyleIdx="3" presStyleCnt="4"/>
      <dgm:spPr/>
    </dgm:pt>
    <dgm:pt modelId="{DD9A68E1-37B2-4087-9519-B0D87DC1B450}" type="pres">
      <dgm:prSet presAssocID="{B0432083-129D-4854-B4E3-D14C6F825FA9}" presName="connectorText" presStyleLbl="sibTrans2D1" presStyleIdx="3" presStyleCnt="4"/>
      <dgm:spPr/>
    </dgm:pt>
  </dgm:ptLst>
  <dgm:cxnLst>
    <dgm:cxn modelId="{710E1809-65A8-488B-83B1-D7939E729E36}" srcId="{2B0DC606-2F6B-476A-899A-CC4135D9F4D0}" destId="{EC2FACFE-E50B-4FBF-B4EF-2972BC8E704E}" srcOrd="1" destOrd="0" parTransId="{85D386EC-91BE-44AF-81C4-2979E4B8DF33}" sibTransId="{43E76005-B937-4381-8810-D6207BC23C2C}"/>
    <dgm:cxn modelId="{EB9F610A-006D-4CDE-BED5-9655D2F86CBB}" srcId="{2B0DC606-2F6B-476A-899A-CC4135D9F4D0}" destId="{D746C866-48B6-4450-BACC-1E862E64C83F}" srcOrd="3" destOrd="0" parTransId="{5B26EF67-6F8D-4468-BD86-9BD5EF379E61}" sibTransId="{B0432083-129D-4854-B4E3-D14C6F825FA9}"/>
    <dgm:cxn modelId="{45410E15-7237-46E2-BBD0-7997D7D794DF}" type="presOf" srcId="{D746C866-48B6-4450-BACC-1E862E64C83F}" destId="{22AD6A88-3E68-4C0A-8B17-4B3A4E9E6307}" srcOrd="0" destOrd="0" presId="urn:microsoft.com/office/officeart/2005/8/layout/cycle2"/>
    <dgm:cxn modelId="{4C66A834-5D3E-48E0-84C9-03B603A4F311}" srcId="{2B0DC606-2F6B-476A-899A-CC4135D9F4D0}" destId="{429A1F36-7533-4EA0-BF18-90ABBADDC10E}" srcOrd="2" destOrd="0" parTransId="{04EBDB62-C232-471D-8C49-F99769912F66}" sibTransId="{8794FDE6-4BAF-44D5-89C2-F1CDAAA9EAAA}"/>
    <dgm:cxn modelId="{2CD45164-F05E-4F81-8818-30A573D4FEE1}" type="presOf" srcId="{43E76005-B937-4381-8810-D6207BC23C2C}" destId="{C635F236-AE84-406B-BF23-229714D814CF}" srcOrd="1" destOrd="0" presId="urn:microsoft.com/office/officeart/2005/8/layout/cycle2"/>
    <dgm:cxn modelId="{C4625C49-3394-4656-8F9E-91C05DD44C41}" type="presOf" srcId="{8794FDE6-4BAF-44D5-89C2-F1CDAAA9EAAA}" destId="{38B00A57-B8E8-42E6-B3A0-85CFAF054A37}" srcOrd="1" destOrd="0" presId="urn:microsoft.com/office/officeart/2005/8/layout/cycle2"/>
    <dgm:cxn modelId="{EF03A14A-BA88-438D-8B17-5E3878E70385}" type="presOf" srcId="{2B0DC606-2F6B-476A-899A-CC4135D9F4D0}" destId="{D944DCF0-8288-452B-BE11-D9A03BE20400}" srcOrd="0" destOrd="0" presId="urn:microsoft.com/office/officeart/2005/8/layout/cycle2"/>
    <dgm:cxn modelId="{3207686C-C7A4-41E8-BB02-EB1F81559349}" type="presOf" srcId="{2ED11BBA-62D8-4B3A-8F08-32D0FE96046B}" destId="{E350E841-3AF7-4D01-B700-C66CC6930C19}" srcOrd="1" destOrd="0" presId="urn:microsoft.com/office/officeart/2005/8/layout/cycle2"/>
    <dgm:cxn modelId="{57834877-5697-46CA-80FA-0E7BC0E41BB8}" type="presOf" srcId="{43E76005-B937-4381-8810-D6207BC23C2C}" destId="{432C6382-EB8B-4A42-B785-9731FA72E2B9}" srcOrd="0" destOrd="0" presId="urn:microsoft.com/office/officeart/2005/8/layout/cycle2"/>
    <dgm:cxn modelId="{5F488D81-5F6C-4502-BF68-B108BB843F16}" type="presOf" srcId="{8794FDE6-4BAF-44D5-89C2-F1CDAAA9EAAA}" destId="{F89E40FB-37E9-4EE8-8D6A-687E1B7ED3FE}" srcOrd="0" destOrd="0" presId="urn:microsoft.com/office/officeart/2005/8/layout/cycle2"/>
    <dgm:cxn modelId="{78CE7484-4340-441B-BDD4-A47F95678F19}" type="presOf" srcId="{429A1F36-7533-4EA0-BF18-90ABBADDC10E}" destId="{13A3581A-852A-4C69-8FBC-79FEF391FFFC}" srcOrd="0" destOrd="0" presId="urn:microsoft.com/office/officeart/2005/8/layout/cycle2"/>
    <dgm:cxn modelId="{F5AC898E-A512-4B0B-A990-3BDC4FAFAC77}" type="presOf" srcId="{B0432083-129D-4854-B4E3-D14C6F825FA9}" destId="{DD9A68E1-37B2-4087-9519-B0D87DC1B450}" srcOrd="1" destOrd="0" presId="urn:microsoft.com/office/officeart/2005/8/layout/cycle2"/>
    <dgm:cxn modelId="{93950EA2-B465-4C0F-B521-7759934C117A}" type="presOf" srcId="{B0432083-129D-4854-B4E3-D14C6F825FA9}" destId="{C43962CC-448D-49AE-B810-16F9E6D44E20}" srcOrd="0" destOrd="0" presId="urn:microsoft.com/office/officeart/2005/8/layout/cycle2"/>
    <dgm:cxn modelId="{4C2EE6B3-C57F-461D-B5CC-2E536AF38903}" srcId="{2B0DC606-2F6B-476A-899A-CC4135D9F4D0}" destId="{21FA2940-8E50-47A6-9B2F-E1D9A87C9871}" srcOrd="0" destOrd="0" parTransId="{F3D28342-632D-4B38-B267-1BE3A85D4D38}" sibTransId="{2ED11BBA-62D8-4B3A-8F08-32D0FE96046B}"/>
    <dgm:cxn modelId="{C55ED1C5-6D83-4D60-A2AF-8C4CE0BA13EC}" type="presOf" srcId="{21FA2940-8E50-47A6-9B2F-E1D9A87C9871}" destId="{743DFC90-8ED9-4C8D-A340-17BC9941FCB1}" srcOrd="0" destOrd="0" presId="urn:microsoft.com/office/officeart/2005/8/layout/cycle2"/>
    <dgm:cxn modelId="{ECCF6DDF-6E21-4464-958D-D4625B23D953}" type="presOf" srcId="{EC2FACFE-E50B-4FBF-B4EF-2972BC8E704E}" destId="{EB43B2E0-6BDB-4F05-B616-5386135C7D22}" srcOrd="0" destOrd="0" presId="urn:microsoft.com/office/officeart/2005/8/layout/cycle2"/>
    <dgm:cxn modelId="{0C6402ED-6640-478B-8A50-8E4BF07107FD}" type="presOf" srcId="{2ED11BBA-62D8-4B3A-8F08-32D0FE96046B}" destId="{7A4A196A-801E-4EEA-AC3C-576DA4D05D2D}" srcOrd="0" destOrd="0" presId="urn:microsoft.com/office/officeart/2005/8/layout/cycle2"/>
    <dgm:cxn modelId="{D8DE81CA-99DF-47F1-B0FA-136AB6F60287}" type="presParOf" srcId="{D944DCF0-8288-452B-BE11-D9A03BE20400}" destId="{743DFC90-8ED9-4C8D-A340-17BC9941FCB1}" srcOrd="0" destOrd="0" presId="urn:microsoft.com/office/officeart/2005/8/layout/cycle2"/>
    <dgm:cxn modelId="{C961359A-40F4-4AF3-BFCC-1389DDA9F5F8}" type="presParOf" srcId="{D944DCF0-8288-452B-BE11-D9A03BE20400}" destId="{7A4A196A-801E-4EEA-AC3C-576DA4D05D2D}" srcOrd="1" destOrd="0" presId="urn:microsoft.com/office/officeart/2005/8/layout/cycle2"/>
    <dgm:cxn modelId="{AFD2D07A-023C-4711-8E7F-D9CDBF49AC2F}" type="presParOf" srcId="{7A4A196A-801E-4EEA-AC3C-576DA4D05D2D}" destId="{E350E841-3AF7-4D01-B700-C66CC6930C19}" srcOrd="0" destOrd="0" presId="urn:microsoft.com/office/officeart/2005/8/layout/cycle2"/>
    <dgm:cxn modelId="{DAC54307-3E97-4BDF-A4D1-661A32F37A28}" type="presParOf" srcId="{D944DCF0-8288-452B-BE11-D9A03BE20400}" destId="{EB43B2E0-6BDB-4F05-B616-5386135C7D22}" srcOrd="2" destOrd="0" presId="urn:microsoft.com/office/officeart/2005/8/layout/cycle2"/>
    <dgm:cxn modelId="{739EF30B-688B-4E4E-AFE4-8DEB845C5927}" type="presParOf" srcId="{D944DCF0-8288-452B-BE11-D9A03BE20400}" destId="{432C6382-EB8B-4A42-B785-9731FA72E2B9}" srcOrd="3" destOrd="0" presId="urn:microsoft.com/office/officeart/2005/8/layout/cycle2"/>
    <dgm:cxn modelId="{1B6B2EC7-40EB-47BA-A50E-26F4B6D802BF}" type="presParOf" srcId="{432C6382-EB8B-4A42-B785-9731FA72E2B9}" destId="{C635F236-AE84-406B-BF23-229714D814CF}" srcOrd="0" destOrd="0" presId="urn:microsoft.com/office/officeart/2005/8/layout/cycle2"/>
    <dgm:cxn modelId="{83AFFCC1-E1A5-46D8-B13F-C2D1AC8B6E92}" type="presParOf" srcId="{D944DCF0-8288-452B-BE11-D9A03BE20400}" destId="{13A3581A-852A-4C69-8FBC-79FEF391FFFC}" srcOrd="4" destOrd="0" presId="urn:microsoft.com/office/officeart/2005/8/layout/cycle2"/>
    <dgm:cxn modelId="{D50DD613-9879-401F-8981-B3771CB4C03B}" type="presParOf" srcId="{D944DCF0-8288-452B-BE11-D9A03BE20400}" destId="{F89E40FB-37E9-4EE8-8D6A-687E1B7ED3FE}" srcOrd="5" destOrd="0" presId="urn:microsoft.com/office/officeart/2005/8/layout/cycle2"/>
    <dgm:cxn modelId="{9E665107-B140-44E0-B6A8-D68DD7DCAB7F}" type="presParOf" srcId="{F89E40FB-37E9-4EE8-8D6A-687E1B7ED3FE}" destId="{38B00A57-B8E8-42E6-B3A0-85CFAF054A37}" srcOrd="0" destOrd="0" presId="urn:microsoft.com/office/officeart/2005/8/layout/cycle2"/>
    <dgm:cxn modelId="{70D0BD6F-B473-4865-AD8D-297D1EA1FC21}" type="presParOf" srcId="{D944DCF0-8288-452B-BE11-D9A03BE20400}" destId="{22AD6A88-3E68-4C0A-8B17-4B3A4E9E6307}" srcOrd="6" destOrd="0" presId="urn:microsoft.com/office/officeart/2005/8/layout/cycle2"/>
    <dgm:cxn modelId="{7FDDA392-DBE0-4B97-ACD5-A1ECD7BB2036}" type="presParOf" srcId="{D944DCF0-8288-452B-BE11-D9A03BE20400}" destId="{C43962CC-448D-49AE-B810-16F9E6D44E20}" srcOrd="7" destOrd="0" presId="urn:microsoft.com/office/officeart/2005/8/layout/cycle2"/>
    <dgm:cxn modelId="{EBEE93F2-79C6-413D-A7D8-B3D2BDBF8CA7}" type="presParOf" srcId="{C43962CC-448D-49AE-B810-16F9E6D44E20}" destId="{DD9A68E1-37B2-4087-9519-B0D87DC1B45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3DFC90-8ED9-4C8D-A340-17BC9941FCB1}">
      <dsp:nvSpPr>
        <dsp:cNvPr id="0" name=""/>
        <dsp:cNvSpPr/>
      </dsp:nvSpPr>
      <dsp:spPr>
        <a:xfrm>
          <a:off x="1729600" y="17170"/>
          <a:ext cx="1306530" cy="1306530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Design</a:t>
          </a:r>
        </a:p>
      </dsp:txBody>
      <dsp:txXfrm>
        <a:off x="1920937" y="208507"/>
        <a:ext cx="923856" cy="923856"/>
      </dsp:txXfrm>
    </dsp:sp>
    <dsp:sp modelId="{7A4A196A-801E-4EEA-AC3C-576DA4D05D2D}">
      <dsp:nvSpPr>
        <dsp:cNvPr id="0" name=""/>
        <dsp:cNvSpPr/>
      </dsp:nvSpPr>
      <dsp:spPr>
        <a:xfrm rot="2651027">
          <a:off x="2906206" y="1129306"/>
          <a:ext cx="351288" cy="4409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 dirty="0"/>
        </a:p>
      </dsp:txBody>
      <dsp:txXfrm>
        <a:off x="2921112" y="1180772"/>
        <a:ext cx="245902" cy="264571"/>
      </dsp:txXfrm>
    </dsp:sp>
    <dsp:sp modelId="{EB43B2E0-6BDB-4F05-B616-5386135C7D22}">
      <dsp:nvSpPr>
        <dsp:cNvPr id="0" name=""/>
        <dsp:cNvSpPr/>
      </dsp:nvSpPr>
      <dsp:spPr>
        <a:xfrm>
          <a:off x="3141828" y="1389724"/>
          <a:ext cx="1306530" cy="1306530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Manufacture</a:t>
          </a:r>
        </a:p>
      </dsp:txBody>
      <dsp:txXfrm>
        <a:off x="3333165" y="1581061"/>
        <a:ext cx="923856" cy="923856"/>
      </dsp:txXfrm>
    </dsp:sp>
    <dsp:sp modelId="{432C6382-EB8B-4A42-B785-9731FA72E2B9}">
      <dsp:nvSpPr>
        <dsp:cNvPr id="0" name=""/>
        <dsp:cNvSpPr/>
      </dsp:nvSpPr>
      <dsp:spPr>
        <a:xfrm rot="8100000">
          <a:off x="2933403" y="2509949"/>
          <a:ext cx="348507" cy="4409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 dirty="0"/>
        </a:p>
      </dsp:txBody>
      <dsp:txXfrm rot="10800000">
        <a:off x="3022644" y="2561175"/>
        <a:ext cx="243955" cy="264571"/>
      </dsp:txXfrm>
    </dsp:sp>
    <dsp:sp modelId="{13A3581A-852A-4C69-8FBC-79FEF391FFFC}">
      <dsp:nvSpPr>
        <dsp:cNvPr id="0" name=""/>
        <dsp:cNvSpPr/>
      </dsp:nvSpPr>
      <dsp:spPr>
        <a:xfrm>
          <a:off x="1753006" y="2778547"/>
          <a:ext cx="1306530" cy="1306530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User</a:t>
          </a:r>
        </a:p>
      </dsp:txBody>
      <dsp:txXfrm>
        <a:off x="1944343" y="2969884"/>
        <a:ext cx="923856" cy="923856"/>
      </dsp:txXfrm>
    </dsp:sp>
    <dsp:sp modelId="{F89E40FB-37E9-4EE8-8D6A-687E1B7ED3FE}">
      <dsp:nvSpPr>
        <dsp:cNvPr id="0" name=""/>
        <dsp:cNvSpPr/>
      </dsp:nvSpPr>
      <dsp:spPr>
        <a:xfrm rot="13500000">
          <a:off x="1544581" y="2523898"/>
          <a:ext cx="348507" cy="4409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 dirty="0"/>
        </a:p>
      </dsp:txBody>
      <dsp:txXfrm rot="10800000">
        <a:off x="1633822" y="2649054"/>
        <a:ext cx="243955" cy="264571"/>
      </dsp:txXfrm>
    </dsp:sp>
    <dsp:sp modelId="{22AD6A88-3E68-4C0A-8B17-4B3A4E9E6307}">
      <dsp:nvSpPr>
        <dsp:cNvPr id="0" name=""/>
        <dsp:cNvSpPr/>
      </dsp:nvSpPr>
      <dsp:spPr>
        <a:xfrm>
          <a:off x="364183" y="1389724"/>
          <a:ext cx="1306530" cy="1306530"/>
        </a:xfrm>
        <a:prstGeom prst="ellipse">
          <a:avLst/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dirty="0">
              <a:solidFill>
                <a:schemeClr val="tx1"/>
              </a:solidFill>
            </a:rPr>
            <a:t>Recycle</a:t>
          </a:r>
        </a:p>
      </dsp:txBody>
      <dsp:txXfrm>
        <a:off x="555520" y="1581061"/>
        <a:ext cx="923856" cy="923856"/>
      </dsp:txXfrm>
    </dsp:sp>
    <dsp:sp modelId="{C43962CC-448D-49AE-B810-16F9E6D44E20}">
      <dsp:nvSpPr>
        <dsp:cNvPr id="0" name=""/>
        <dsp:cNvSpPr/>
      </dsp:nvSpPr>
      <dsp:spPr>
        <a:xfrm rot="18891038">
          <a:off x="1526676" y="1142930"/>
          <a:ext cx="333642" cy="4409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 dirty="0"/>
        </a:p>
      </dsp:txBody>
      <dsp:txXfrm>
        <a:off x="1541427" y="1266601"/>
        <a:ext cx="233549" cy="2645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19333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399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trike="sngStrik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1678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used courtesy of https://ahssinsights.org.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721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8279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6183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1678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63357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0139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278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2. Engineering and manufacturing past, present and future</a:t>
            </a:r>
          </a:p>
          <a:p>
            <a:endParaRPr lang="en-GB" sz="2400" b="1" dirty="0"/>
          </a:p>
          <a:p>
            <a:r>
              <a:rPr lang="en-GB" sz="2400" b="1" dirty="0"/>
              <a:t>2.3 Areas of innovation and emerging trends in engineering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349689"/>
            <a:ext cx="8153400" cy="2331801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</a:t>
            </a:r>
            <a:r>
              <a:rPr lang="en-GB" dirty="0">
                <a:ea typeface="ＭＳ Ｐゴシック" pitchFamily="-105" charset="-128"/>
              </a:rPr>
              <a:t>Sustainability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ACDF552-F72F-4736-952D-33D1A36FE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513" y="1036876"/>
            <a:ext cx="6172200" cy="286941"/>
          </a:xfrm>
        </p:spPr>
        <p:txBody>
          <a:bodyPr>
            <a:noAutofit/>
          </a:bodyPr>
          <a:lstStyle/>
          <a:p>
            <a:r>
              <a:rPr lang="en-US" altLang="x-none" dirty="0">
                <a:ea typeface="ＭＳ Ｐゴシック" pitchFamily="-105" charset="-128"/>
              </a:rPr>
              <a:t>Your turn: life cycles</a:t>
            </a:r>
            <a:endParaRPr lang="en-GB" altLang="x-none" dirty="0">
              <a:ea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55B537C-AFD3-4ACA-A6E7-9669C3003B4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3513" y="1849996"/>
            <a:ext cx="4492113" cy="280404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Research the product life cycle of  a smartphone.</a:t>
            </a:r>
          </a:p>
          <a:p>
            <a:pPr>
              <a:spcBef>
                <a:spcPts val="0"/>
              </a:spcBef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What materials can be recycled?</a:t>
            </a:r>
          </a:p>
          <a:p>
            <a:pPr>
              <a:spcBef>
                <a:spcPts val="0"/>
              </a:spcBef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What materials are unusable?</a:t>
            </a:r>
          </a:p>
          <a:p>
            <a:pPr>
              <a:spcBef>
                <a:spcPts val="0"/>
              </a:spcBef>
            </a:pPr>
            <a:endParaRPr lang="en-GB" sz="135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5C0072-DAF1-62F3-ED36-1E314E4723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2135" y="1849996"/>
            <a:ext cx="3578352" cy="208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323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BAAAE2-8662-77A6-8FC5-AE4C3EBED726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lvl="0" indent="-342900">
              <a:spcBef>
                <a:spcPts val="195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GB" dirty="0">
                <a:ea typeface="ＭＳ Ｐゴシック" pitchFamily="-105" charset="-128"/>
              </a:rPr>
              <a:t>describe how innovation and emerging engineering trends are evolving in terms of distributed energy, product life cycles, the circular economy, renewables and waste disposal.</a:t>
            </a:r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Sustainability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403996" cy="4238351"/>
          </a:xfrm>
        </p:spPr>
        <p:txBody>
          <a:bodyPr/>
          <a:lstStyle/>
          <a:p>
            <a:pPr>
              <a:defRPr/>
            </a:pPr>
            <a:r>
              <a:rPr lang="en-GB" sz="1800" b="1" dirty="0">
                <a:solidFill>
                  <a:srgbClr val="000000"/>
                </a:solidFill>
                <a:latin typeface="Arial" panose="020B0604020202020204" pitchFamily="34" charset="0"/>
              </a:rPr>
              <a:t>Sustainability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 is the d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evelopment of a product while trying to reduce negative impacts on the environment. It seeks to avoid harm to people or the planet. Engineers will look at how a product might affect the environment through its life cycle and try to work with the 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‘six Rs’ of sustainability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:</a:t>
            </a:r>
          </a:p>
          <a:p>
            <a:pPr>
              <a:defRPr/>
            </a:pPr>
            <a:endParaRPr lang="en-GB" sz="1800" dirty="0">
              <a:solidFill>
                <a:srgbClr val="000000"/>
              </a:solidFill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6099CA0-2CB4-1F52-BD93-FAF9EAEC48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119455"/>
              </p:ext>
            </p:extLst>
          </p:nvPr>
        </p:nvGraphicFramePr>
        <p:xfrm>
          <a:off x="1843442" y="2942896"/>
          <a:ext cx="5631512" cy="266030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254109">
                  <a:extLst>
                    <a:ext uri="{9D8B030D-6E8A-4147-A177-3AD203B41FA5}">
                      <a16:colId xmlns:a16="http://schemas.microsoft.com/office/drawing/2014/main" val="1047295494"/>
                    </a:ext>
                  </a:extLst>
                </a:gridCol>
                <a:gridCol w="4377403">
                  <a:extLst>
                    <a:ext uri="{9D8B030D-6E8A-4147-A177-3AD203B41FA5}">
                      <a16:colId xmlns:a16="http://schemas.microsoft.com/office/drawing/2014/main" val="2399795065"/>
                    </a:ext>
                  </a:extLst>
                </a:gridCol>
              </a:tblGrid>
              <a:tr h="38004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The six Rs of sustainability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8784503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Reduce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Decrease the amount of materials used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5585907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Reuse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Use an old item again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2893944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Recycle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Reprocess a material to make something else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2968296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Rethink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Do you need to make a lot of products?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7256523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Refuse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If you don’t need it, don’t buy it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0509584"/>
                  </a:ext>
                </a:extLst>
              </a:tr>
              <a:tr h="3800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600" dirty="0">
                          <a:effectLst/>
                        </a:rPr>
                        <a:t>Repair</a:t>
                      </a:r>
                      <a:endParaRPr lang="en-GB" sz="16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000"/>
                        </a:spcAft>
                      </a:pPr>
                      <a:r>
                        <a:rPr lang="en-GB" sz="1600" dirty="0">
                          <a:effectLst/>
                        </a:rPr>
                        <a:t>Try to fix a product when it stops working</a:t>
                      </a:r>
                      <a:endParaRPr lang="en-GB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1319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5448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Product life cycle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8709" y="1503709"/>
            <a:ext cx="3412503" cy="4238351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100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The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 life cycle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 of a product refers to the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 various stages of its ‘evolution’, from beginning to end. </a:t>
            </a:r>
          </a:p>
          <a:p>
            <a:pPr>
              <a:lnSpc>
                <a:spcPct val="107000"/>
              </a:lnSpc>
              <a:spcAft>
                <a:spcPts val="100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diagram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shows the life cycle of a vehicle.</a:t>
            </a:r>
          </a:p>
          <a:p>
            <a:pPr>
              <a:lnSpc>
                <a:spcPct val="107000"/>
              </a:lnSpc>
              <a:spcAft>
                <a:spcPts val="100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energy used throughout the life cycle of some products (such as cars with internal combustion engines) releases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carbon dioxide, 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which contributes to climate change.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7DA624-9E51-60E4-F0F6-BD699D8F48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85" t="2968" r="5959" b="3356"/>
          <a:stretch/>
        </p:blipFill>
        <p:spPr>
          <a:xfrm>
            <a:off x="4109663" y="1880171"/>
            <a:ext cx="4657036" cy="331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63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circular economy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593690" cy="4238351"/>
          </a:xfrm>
        </p:spPr>
        <p:txBody>
          <a:bodyPr/>
          <a:lstStyle/>
          <a:p>
            <a:r>
              <a:rPr lang="en-US" sz="2000" dirty="0"/>
              <a:t>The </a:t>
            </a:r>
            <a:r>
              <a:rPr lang="en-US" sz="2000" b="1" dirty="0"/>
              <a:t>circular economy</a:t>
            </a:r>
            <a:r>
              <a:rPr lang="en-US" sz="2000" dirty="0"/>
              <a:t> is a system to reduce the impact of the use of materials on the environment by:</a:t>
            </a:r>
            <a:endParaRPr lang="en-US" sz="2000" b="1" dirty="0"/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</a:t>
            </a:r>
            <a:r>
              <a:rPr lang="en-US" sz="2000" dirty="0"/>
              <a:t>educing waste and pollution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reusing and</a:t>
            </a:r>
            <a:r>
              <a:rPr lang="en-US" sz="2000" dirty="0"/>
              <a:t> recycling materials.</a:t>
            </a:r>
          </a:p>
          <a:p>
            <a:pPr marL="263525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40FA006-2875-C976-9D16-22522DC4E9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1439776"/>
              </p:ext>
            </p:extLst>
          </p:nvPr>
        </p:nvGraphicFramePr>
        <p:xfrm>
          <a:off x="4050890" y="1390588"/>
          <a:ext cx="4812543" cy="4085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88229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Exploring alternatives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55203" cy="4238351"/>
          </a:xfrm>
        </p:spPr>
        <p:txBody>
          <a:bodyPr/>
          <a:lstStyle/>
          <a:p>
            <a:pPr>
              <a:defRPr/>
            </a:pP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New technologies continue to develop and </a:t>
            </a:r>
            <a:r>
              <a:rPr lang="en-GB" sz="1800" b="1" dirty="0">
                <a:solidFill>
                  <a:srgbClr val="202124"/>
                </a:solidFill>
                <a:latin typeface="arial" panose="020B0604020202020204" pitchFamily="34" charset="0"/>
              </a:rPr>
              <a:t>alternative solutions</a:t>
            </a: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 to many problems of sustainability are being researched and developed. Here are some examples.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>
                <a:solidFill>
                  <a:srgbClr val="202124"/>
                </a:solidFill>
                <a:latin typeface="arial" panose="020B0604020202020204" pitchFamily="34" charset="0"/>
              </a:rPr>
              <a:t>Use of sustainable plastics for bottles and packaging</a:t>
            </a: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, such as plant proteins replacing single-use plastics.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>
                <a:solidFill>
                  <a:srgbClr val="202124"/>
                </a:solidFill>
                <a:latin typeface="arial" panose="020B0604020202020204" pitchFamily="34" charset="0"/>
              </a:rPr>
              <a:t>Use of sustainable concrete in buildings</a:t>
            </a: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. Research is currently ongoing into bio-based chemicals such as ‘natural wood glues’ to bind and strengthen concrete.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b="1" dirty="0">
                <a:solidFill>
                  <a:srgbClr val="202124"/>
                </a:solidFill>
                <a:latin typeface="arial" panose="020B0604020202020204" pitchFamily="34" charset="0"/>
              </a:rPr>
              <a:t>Making sustainable glass from oranges</a:t>
            </a:r>
            <a:r>
              <a:rPr lang="en-GB" sz="1800" dirty="0">
                <a:solidFill>
                  <a:srgbClr val="202124"/>
                </a:solidFill>
                <a:latin typeface="arial" panose="020B0604020202020204" pitchFamily="34" charset="0"/>
              </a:rPr>
              <a:t>. Research is currently ongoing into removing the colour cells from orange peel waste, until transparent. These could then be turned into a form of ‘plastic glass’ that is 100% renewable.</a:t>
            </a:r>
          </a:p>
          <a:p>
            <a:pP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57769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Distributed energy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03628" cy="4238351"/>
          </a:xfrm>
        </p:spPr>
        <p:txBody>
          <a:bodyPr/>
          <a:lstStyle/>
          <a:p>
            <a:pPr>
              <a:defRPr/>
            </a:pPr>
            <a:r>
              <a:rPr lang="en-GB" b="1" dirty="0">
                <a:ea typeface="ＭＳ Ｐゴシック" pitchFamily="-105" charset="-128"/>
              </a:rPr>
              <a:t>Distributed energy</a:t>
            </a:r>
            <a:r>
              <a:rPr lang="en-GB" dirty="0">
                <a:ea typeface="ＭＳ Ｐゴシック" pitchFamily="-105" charset="-128"/>
              </a:rPr>
              <a:t> refers to small energy generation units that are close to their point of use, for example a home or business. This allows the use of </a:t>
            </a:r>
            <a:r>
              <a:rPr lang="en-GB" b="1" dirty="0">
                <a:ea typeface="ＭＳ Ｐゴシック" pitchFamily="-105" charset="-128"/>
              </a:rPr>
              <a:t>renewable technologies</a:t>
            </a:r>
            <a:r>
              <a:rPr lang="en-GB" dirty="0">
                <a:ea typeface="ＭＳ Ｐゴシック" pitchFamily="-105" charset="-128"/>
              </a:rPr>
              <a:t> and reduces energy costs.</a:t>
            </a:r>
          </a:p>
          <a:p>
            <a:pPr>
              <a:defRPr/>
            </a:pPr>
            <a:r>
              <a:rPr lang="en-GB" dirty="0">
                <a:ea typeface="ＭＳ Ｐゴシック" pitchFamily="-105" charset="-128"/>
              </a:rPr>
              <a:t>Examples include: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</a:rPr>
              <a:t>rooftop solar </a:t>
            </a:r>
            <a:r>
              <a:rPr lang="en-GB" b="1" dirty="0">
                <a:ea typeface="ＭＳ Ｐゴシック" pitchFamily="-105" charset="-128"/>
              </a:rPr>
              <a:t>photovoltaic (PV)</a:t>
            </a:r>
            <a:r>
              <a:rPr lang="en-GB" dirty="0">
                <a:ea typeface="ＭＳ Ｐゴシック" pitchFamily="-105" charset="-128"/>
              </a:rPr>
              <a:t> units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</a:rPr>
              <a:t>wind-generating units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</a:rPr>
              <a:t>emergency backup generators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dirty="0">
                <a:ea typeface="ＭＳ Ｐゴシック" pitchFamily="-105" charset="-128"/>
              </a:rPr>
              <a:t>battery storage.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4DDC1F-4DBC-B717-DF4E-DB6D04DD9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432" y="2849880"/>
            <a:ext cx="2787396" cy="192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36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Renewables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4689834" cy="4653130"/>
          </a:xfrm>
        </p:spPr>
        <p:txBody>
          <a:bodyPr/>
          <a:lstStyle/>
          <a:p>
            <a:pPr>
              <a:defRPr/>
            </a:pPr>
            <a:r>
              <a:rPr lang="en-GB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Renewables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are natural resources not depleted by use, such as water, wind or solar power. </a:t>
            </a:r>
          </a:p>
          <a:p>
            <a:pPr>
              <a:defRPr/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Energy can be generated by the use of such renewables. For example,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biomass energy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(such as ethanol),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hydropower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,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geothermal power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,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wind energy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and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solar energy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. </a:t>
            </a:r>
          </a:p>
          <a:p>
            <a:pPr>
              <a:defRPr/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Biomass refers to organic material from plants or animals. This includes wood, sewage and ethanol (which comes from corn or other plants).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40ABD3-2B3B-AF5E-A76F-B6966A77B7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6535" y="2322343"/>
            <a:ext cx="3040264" cy="221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87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B918298-F2A2-4747-B3D3-CF49EDCB0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Waste disposal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DC748CA-2330-47BB-8436-F9DA84B850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3531"/>
            <a:ext cx="8347434" cy="4653130"/>
          </a:xfrm>
        </p:spPr>
        <p:txBody>
          <a:bodyPr/>
          <a:lstStyle/>
          <a:p>
            <a:pPr>
              <a:defRPr/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Waste and its disposal is a problem that has challenged engineers for many years. The main methods of waste disposal are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landfill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,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 reuse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and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recycling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Some new solutions being developed for waste management include the following.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Generating power from waste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. This is one of the major innovations in the waste management industry. This technique aims to convert waste into energy in place of the growing amount of waste in landfill.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Using artificial intelligence (AI)-enabled robots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to sort through recyclable waste, which minimises the health risks to humans.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sz="1800" dirty="0">
              <a:solidFill>
                <a:srgbClr val="202124"/>
              </a:solidFill>
              <a:latin typeface="arial" panose="020B0604020202020204" pitchFamily="34" charset="0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ea typeface="ＭＳ Ｐゴシック" pitchFamily="-105" charset="-128"/>
            </a:endParaRPr>
          </a:p>
          <a:p>
            <a:pPr>
              <a:defRPr/>
            </a:pP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51958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b461a341-6040-4841-94a8-bc3e8908b04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714</Words>
  <Application>Microsoft Office PowerPoint</Application>
  <PresentationFormat>On-screen Show (4:3)</PresentationFormat>
  <Paragraphs>97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</vt:lpstr>
      <vt:lpstr>Calibri</vt:lpstr>
      <vt:lpstr>Lucida Grande</vt:lpstr>
      <vt:lpstr>Times New Roman</vt:lpstr>
      <vt:lpstr>Default Design</vt:lpstr>
      <vt:lpstr>PowerPoint 8: Sustainability  </vt:lpstr>
      <vt:lpstr>Objectives</vt:lpstr>
      <vt:lpstr>Sustainability</vt:lpstr>
      <vt:lpstr>Product life cycle</vt:lpstr>
      <vt:lpstr>The circular economy</vt:lpstr>
      <vt:lpstr>Exploring alternatives</vt:lpstr>
      <vt:lpstr>Distributed energy</vt:lpstr>
      <vt:lpstr>Renewables</vt:lpstr>
      <vt:lpstr>Waste disposal</vt:lpstr>
      <vt:lpstr>Your turn: life cycles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340</cp:revision>
  <cp:lastPrinted>2022-03-03T10:53:25Z</cp:lastPrinted>
  <dcterms:created xsi:type="dcterms:W3CDTF">2013-05-28T00:38:54Z</dcterms:created>
  <dcterms:modified xsi:type="dcterms:W3CDTF">2022-08-02T15:56:51Z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