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342" r:id="rId5"/>
    <p:sldId id="354" r:id="rId6"/>
    <p:sldId id="355" r:id="rId7"/>
    <p:sldId id="372" r:id="rId8"/>
    <p:sldId id="364" r:id="rId9"/>
    <p:sldId id="365" r:id="rId10"/>
    <p:sldId id="366" r:id="rId11"/>
    <p:sldId id="374" r:id="rId12"/>
    <p:sldId id="367" r:id="rId13"/>
    <p:sldId id="368" r:id="rId14"/>
    <p:sldId id="358" r:id="rId15"/>
    <p:sldId id="370" r:id="rId16"/>
    <p:sldId id="373" r:id="rId17"/>
    <p:sldId id="371" r:id="rId18"/>
    <p:sldId id="375" r:id="rId19"/>
    <p:sldId id="335"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D4DCBFC-2354-48F2-9816-ED8233D79B6D}"/>
    <pc:docChg chg="modSld">
      <pc:chgData name="Caroline Prodger" userId="e4ef2e75-b60b-401b-8ebe-291bdcf405f4" providerId="ADAL" clId="{8D4DCBFC-2354-48F2-9816-ED8233D79B6D}" dt="2022-08-02T10:50:15.520" v="20" actId="1076"/>
      <pc:docMkLst>
        <pc:docMk/>
      </pc:docMkLst>
      <pc:sldChg chg="modSp mod">
        <pc:chgData name="Caroline Prodger" userId="e4ef2e75-b60b-401b-8ebe-291bdcf405f4" providerId="ADAL" clId="{8D4DCBFC-2354-48F2-9816-ED8233D79B6D}" dt="2022-08-02T10:50:15.520" v="20" actId="1076"/>
        <pc:sldMkLst>
          <pc:docMk/>
          <pc:sldMk cId="2557849094" sldId="355"/>
        </pc:sldMkLst>
        <pc:picChg chg="mod">
          <ac:chgData name="Caroline Prodger" userId="e4ef2e75-b60b-401b-8ebe-291bdcf405f4" providerId="ADAL" clId="{8D4DCBFC-2354-48F2-9816-ED8233D79B6D}" dt="2022-08-02T10:50:15.520" v="20" actId="1076"/>
          <ac:picMkLst>
            <pc:docMk/>
            <pc:sldMk cId="2557849094" sldId="355"/>
            <ac:picMk id="3" creationId="{716415E1-476F-CD61-C74D-14B0F1777479}"/>
          </ac:picMkLst>
        </pc:picChg>
      </pc:sldChg>
      <pc:sldChg chg="modSp mod">
        <pc:chgData name="Caroline Prodger" userId="e4ef2e75-b60b-401b-8ebe-291bdcf405f4" providerId="ADAL" clId="{8D4DCBFC-2354-48F2-9816-ED8233D79B6D}" dt="2022-08-02T10:48:36.737" v="7" actId="1076"/>
        <pc:sldMkLst>
          <pc:docMk/>
          <pc:sldMk cId="1746569495" sldId="358"/>
        </pc:sldMkLst>
        <pc:picChg chg="mod">
          <ac:chgData name="Caroline Prodger" userId="e4ef2e75-b60b-401b-8ebe-291bdcf405f4" providerId="ADAL" clId="{8D4DCBFC-2354-48F2-9816-ED8233D79B6D}" dt="2022-08-02T10:48:36.737" v="7" actId="1076"/>
          <ac:picMkLst>
            <pc:docMk/>
            <pc:sldMk cId="1746569495" sldId="358"/>
            <ac:picMk id="3" creationId="{2C66849E-BF51-A34D-964D-BFBDCC30D9CE}"/>
          </ac:picMkLst>
        </pc:picChg>
      </pc:sldChg>
      <pc:sldChg chg="modSp mod">
        <pc:chgData name="Caroline Prodger" userId="e4ef2e75-b60b-401b-8ebe-291bdcf405f4" providerId="ADAL" clId="{8D4DCBFC-2354-48F2-9816-ED8233D79B6D}" dt="2022-08-02T10:49:45.547" v="15" actId="14100"/>
        <pc:sldMkLst>
          <pc:docMk/>
          <pc:sldMk cId="1556892813" sldId="364"/>
        </pc:sldMkLst>
        <pc:picChg chg="mod">
          <ac:chgData name="Caroline Prodger" userId="e4ef2e75-b60b-401b-8ebe-291bdcf405f4" providerId="ADAL" clId="{8D4DCBFC-2354-48F2-9816-ED8233D79B6D}" dt="2022-08-02T10:49:45.547" v="15" actId="14100"/>
          <ac:picMkLst>
            <pc:docMk/>
            <pc:sldMk cId="1556892813" sldId="364"/>
            <ac:picMk id="3" creationId="{9A0EBE0F-5E58-A09D-01B8-8DAB48A3F19E}"/>
          </ac:picMkLst>
        </pc:picChg>
      </pc:sldChg>
      <pc:sldChg chg="modSp mod">
        <pc:chgData name="Caroline Prodger" userId="e4ef2e75-b60b-401b-8ebe-291bdcf405f4" providerId="ADAL" clId="{8D4DCBFC-2354-48F2-9816-ED8233D79B6D}" dt="2022-08-02T10:49:28.960" v="13" actId="1076"/>
        <pc:sldMkLst>
          <pc:docMk/>
          <pc:sldMk cId="3780036971" sldId="365"/>
        </pc:sldMkLst>
        <pc:picChg chg="mod">
          <ac:chgData name="Caroline Prodger" userId="e4ef2e75-b60b-401b-8ebe-291bdcf405f4" providerId="ADAL" clId="{8D4DCBFC-2354-48F2-9816-ED8233D79B6D}" dt="2022-08-02T10:49:28.960" v="13" actId="1076"/>
          <ac:picMkLst>
            <pc:docMk/>
            <pc:sldMk cId="3780036971" sldId="365"/>
            <ac:picMk id="3" creationId="{FC1178FA-2B29-EA9C-E361-E9279D88DEF9}"/>
          </ac:picMkLst>
        </pc:picChg>
      </pc:sldChg>
      <pc:sldChg chg="modSp mod">
        <pc:chgData name="Caroline Prodger" userId="e4ef2e75-b60b-401b-8ebe-291bdcf405f4" providerId="ADAL" clId="{8D4DCBFC-2354-48F2-9816-ED8233D79B6D}" dt="2022-08-02T10:49:15.832" v="12" actId="14100"/>
        <pc:sldMkLst>
          <pc:docMk/>
          <pc:sldMk cId="3423284161" sldId="366"/>
        </pc:sldMkLst>
        <pc:picChg chg="mod">
          <ac:chgData name="Caroline Prodger" userId="e4ef2e75-b60b-401b-8ebe-291bdcf405f4" providerId="ADAL" clId="{8D4DCBFC-2354-48F2-9816-ED8233D79B6D}" dt="2022-08-02T10:49:15.832" v="12" actId="14100"/>
          <ac:picMkLst>
            <pc:docMk/>
            <pc:sldMk cId="3423284161" sldId="366"/>
            <ac:picMk id="3" creationId="{C3C08BCA-5921-E505-119B-A2DC56F127D6}"/>
          </ac:picMkLst>
        </pc:picChg>
      </pc:sldChg>
      <pc:sldChg chg="modSp mod">
        <pc:chgData name="Caroline Prodger" userId="e4ef2e75-b60b-401b-8ebe-291bdcf405f4" providerId="ADAL" clId="{8D4DCBFC-2354-48F2-9816-ED8233D79B6D}" dt="2022-08-02T10:48:55.067" v="10" actId="14100"/>
        <pc:sldMkLst>
          <pc:docMk/>
          <pc:sldMk cId="3815749620" sldId="367"/>
        </pc:sldMkLst>
        <pc:picChg chg="mod">
          <ac:chgData name="Caroline Prodger" userId="e4ef2e75-b60b-401b-8ebe-291bdcf405f4" providerId="ADAL" clId="{8D4DCBFC-2354-48F2-9816-ED8233D79B6D}" dt="2022-08-02T10:48:55.067" v="10" actId="14100"/>
          <ac:picMkLst>
            <pc:docMk/>
            <pc:sldMk cId="3815749620" sldId="367"/>
            <ac:picMk id="3" creationId="{2B0AF98A-E257-66B5-1B91-8700578D4766}"/>
          </ac:picMkLst>
        </pc:picChg>
      </pc:sldChg>
      <pc:sldChg chg="modSp mod">
        <pc:chgData name="Caroline Prodger" userId="e4ef2e75-b60b-401b-8ebe-291bdcf405f4" providerId="ADAL" clId="{8D4DCBFC-2354-48F2-9816-ED8233D79B6D}" dt="2022-08-02T10:48:44.664" v="8" actId="1076"/>
        <pc:sldMkLst>
          <pc:docMk/>
          <pc:sldMk cId="263898039" sldId="368"/>
        </pc:sldMkLst>
        <pc:picChg chg="mod">
          <ac:chgData name="Caroline Prodger" userId="e4ef2e75-b60b-401b-8ebe-291bdcf405f4" providerId="ADAL" clId="{8D4DCBFC-2354-48F2-9816-ED8233D79B6D}" dt="2022-08-02T10:48:44.664" v="8" actId="1076"/>
          <ac:picMkLst>
            <pc:docMk/>
            <pc:sldMk cId="263898039" sldId="368"/>
            <ac:picMk id="3" creationId="{7C2F6B9E-3460-41D5-E3E7-FD07BA59D721}"/>
          </ac:picMkLst>
        </pc:picChg>
      </pc:sldChg>
      <pc:sldChg chg="modSp mod">
        <pc:chgData name="Caroline Prodger" userId="e4ef2e75-b60b-401b-8ebe-291bdcf405f4" providerId="ADAL" clId="{8D4DCBFC-2354-48F2-9816-ED8233D79B6D}" dt="2022-08-02T10:48:25.797" v="6" actId="1076"/>
        <pc:sldMkLst>
          <pc:docMk/>
          <pc:sldMk cId="3019408883" sldId="370"/>
        </pc:sldMkLst>
        <pc:picChg chg="mod">
          <ac:chgData name="Caroline Prodger" userId="e4ef2e75-b60b-401b-8ebe-291bdcf405f4" providerId="ADAL" clId="{8D4DCBFC-2354-48F2-9816-ED8233D79B6D}" dt="2022-08-02T10:48:25.797" v="6" actId="1076"/>
          <ac:picMkLst>
            <pc:docMk/>
            <pc:sldMk cId="3019408883" sldId="370"/>
            <ac:picMk id="3" creationId="{22DA6FF0-0063-6119-1CEE-EF9EE27FE529}"/>
          </ac:picMkLst>
        </pc:picChg>
      </pc:sldChg>
      <pc:sldChg chg="modSp mod">
        <pc:chgData name="Caroline Prodger" userId="e4ef2e75-b60b-401b-8ebe-291bdcf405f4" providerId="ADAL" clId="{8D4DCBFC-2354-48F2-9816-ED8233D79B6D}" dt="2022-08-02T10:48:00.977" v="2" actId="1076"/>
        <pc:sldMkLst>
          <pc:docMk/>
          <pc:sldMk cId="3181501761" sldId="371"/>
        </pc:sldMkLst>
        <pc:picChg chg="mod">
          <ac:chgData name="Caroline Prodger" userId="e4ef2e75-b60b-401b-8ebe-291bdcf405f4" providerId="ADAL" clId="{8D4DCBFC-2354-48F2-9816-ED8233D79B6D}" dt="2022-08-02T10:48:00.977" v="2" actId="1076"/>
          <ac:picMkLst>
            <pc:docMk/>
            <pc:sldMk cId="3181501761" sldId="371"/>
            <ac:picMk id="3" creationId="{97227FA6-3CA7-9B59-D11D-F1420046634F}"/>
          </ac:picMkLst>
        </pc:picChg>
      </pc:sldChg>
      <pc:sldChg chg="modSp mod">
        <pc:chgData name="Caroline Prodger" userId="e4ef2e75-b60b-401b-8ebe-291bdcf405f4" providerId="ADAL" clId="{8D4DCBFC-2354-48F2-9816-ED8233D79B6D}" dt="2022-08-02T10:49:56.988" v="16" actId="1076"/>
        <pc:sldMkLst>
          <pc:docMk/>
          <pc:sldMk cId="1662035669" sldId="372"/>
        </pc:sldMkLst>
        <pc:picChg chg="mod">
          <ac:chgData name="Caroline Prodger" userId="e4ef2e75-b60b-401b-8ebe-291bdcf405f4" providerId="ADAL" clId="{8D4DCBFC-2354-48F2-9816-ED8233D79B6D}" dt="2022-08-02T10:49:56.988" v="16" actId="1076"/>
          <ac:picMkLst>
            <pc:docMk/>
            <pc:sldMk cId="1662035669" sldId="372"/>
            <ac:picMk id="3" creationId="{E7E67ACE-B350-3821-1F52-4A1F3883797F}"/>
          </ac:picMkLst>
        </pc:picChg>
      </pc:sldChg>
      <pc:sldChg chg="modSp mod">
        <pc:chgData name="Caroline Prodger" userId="e4ef2e75-b60b-401b-8ebe-291bdcf405f4" providerId="ADAL" clId="{8D4DCBFC-2354-48F2-9816-ED8233D79B6D}" dt="2022-08-02T10:48:14.787" v="5" actId="1035"/>
        <pc:sldMkLst>
          <pc:docMk/>
          <pc:sldMk cId="3732847904" sldId="373"/>
        </pc:sldMkLst>
        <pc:picChg chg="mod">
          <ac:chgData name="Caroline Prodger" userId="e4ef2e75-b60b-401b-8ebe-291bdcf405f4" providerId="ADAL" clId="{8D4DCBFC-2354-48F2-9816-ED8233D79B6D}" dt="2022-08-02T10:48:14.787" v="5" actId="1035"/>
          <ac:picMkLst>
            <pc:docMk/>
            <pc:sldMk cId="3732847904" sldId="373"/>
            <ac:picMk id="3" creationId="{CFA16434-6CD3-8F4D-5B36-52A2F476688C}"/>
          </ac:picMkLst>
        </pc:picChg>
      </pc:sldChg>
      <pc:sldChg chg="modSp mod">
        <pc:chgData name="Caroline Prodger" userId="e4ef2e75-b60b-401b-8ebe-291bdcf405f4" providerId="ADAL" clId="{8D4DCBFC-2354-48F2-9816-ED8233D79B6D}" dt="2022-08-02T10:49:05.889" v="11" actId="1076"/>
        <pc:sldMkLst>
          <pc:docMk/>
          <pc:sldMk cId="1898058088" sldId="374"/>
        </pc:sldMkLst>
        <pc:picChg chg="mod">
          <ac:chgData name="Caroline Prodger" userId="e4ef2e75-b60b-401b-8ebe-291bdcf405f4" providerId="ADAL" clId="{8D4DCBFC-2354-48F2-9816-ED8233D79B6D}" dt="2022-08-02T10:49:05.889" v="11" actId="1076"/>
          <ac:picMkLst>
            <pc:docMk/>
            <pc:sldMk cId="1898058088" sldId="374"/>
            <ac:picMk id="3" creationId="{490980BE-F68D-AC34-B398-BCA751854B6F}"/>
          </ac:picMkLst>
        </pc:picChg>
      </pc:sldChg>
      <pc:sldChg chg="modSp mod">
        <pc:chgData name="Caroline Prodger" userId="e4ef2e75-b60b-401b-8ebe-291bdcf405f4" providerId="ADAL" clId="{8D4DCBFC-2354-48F2-9816-ED8233D79B6D}" dt="2022-08-02T10:47:48.440" v="1" actId="1076"/>
        <pc:sldMkLst>
          <pc:docMk/>
          <pc:sldMk cId="1987323705" sldId="375"/>
        </pc:sldMkLst>
        <pc:picChg chg="mod">
          <ac:chgData name="Caroline Prodger" userId="e4ef2e75-b60b-401b-8ebe-291bdcf405f4" providerId="ADAL" clId="{8D4DCBFC-2354-48F2-9816-ED8233D79B6D}" dt="2022-08-02T10:47:48.440" v="1" actId="1076"/>
          <ac:picMkLst>
            <pc:docMk/>
            <pc:sldMk cId="1987323705" sldId="375"/>
            <ac:picMk id="3" creationId="{B188BCD3-59F3-8A14-D8A8-D32C88A109C6}"/>
          </ac:picMkLst>
        </pc:picChg>
      </pc:sldChg>
    </pc:docChg>
  </pc:docChgLst>
  <pc:docChgLst>
    <pc:chgData name="Caroline Prodger" userId="e4ef2e75-b60b-401b-8ebe-291bdcf405f4" providerId="ADAL" clId="{6B97F17B-2800-48D9-AB92-7CA1A1ECF0E4}"/>
    <pc:docChg chg="modSld">
      <pc:chgData name="Caroline Prodger" userId="e4ef2e75-b60b-401b-8ebe-291bdcf405f4" providerId="ADAL" clId="{6B97F17B-2800-48D9-AB92-7CA1A1ECF0E4}" dt="2022-07-18T11:00:30.169" v="7" actId="1076"/>
      <pc:docMkLst>
        <pc:docMk/>
      </pc:docMkLst>
      <pc:sldChg chg="modNotesTx">
        <pc:chgData name="Caroline Prodger" userId="e4ef2e75-b60b-401b-8ebe-291bdcf405f4" providerId="ADAL" clId="{6B97F17B-2800-48D9-AB92-7CA1A1ECF0E4}" dt="2022-07-18T10:59:39.040" v="0" actId="20577"/>
        <pc:sldMkLst>
          <pc:docMk/>
          <pc:sldMk cId="670929600" sldId="342"/>
        </pc:sldMkLst>
      </pc:sldChg>
      <pc:sldChg chg="modNotesTx">
        <pc:chgData name="Caroline Prodger" userId="e4ef2e75-b60b-401b-8ebe-291bdcf405f4" providerId="ADAL" clId="{6B97F17B-2800-48D9-AB92-7CA1A1ECF0E4}" dt="2022-07-18T10:59:45.158" v="1" actId="20577"/>
        <pc:sldMkLst>
          <pc:docMk/>
          <pc:sldMk cId="246462870" sldId="354"/>
        </pc:sldMkLst>
      </pc:sldChg>
      <pc:sldChg chg="modSp mod">
        <pc:chgData name="Caroline Prodger" userId="e4ef2e75-b60b-401b-8ebe-291bdcf405f4" providerId="ADAL" clId="{6B97F17B-2800-48D9-AB92-7CA1A1ECF0E4}" dt="2022-07-18T11:00:30.169" v="7" actId="1076"/>
        <pc:sldMkLst>
          <pc:docMk/>
          <pc:sldMk cId="1987323705" sldId="375"/>
        </pc:sldMkLst>
        <pc:spChg chg="mod">
          <ac:chgData name="Caroline Prodger" userId="e4ef2e75-b60b-401b-8ebe-291bdcf405f4" providerId="ADAL" clId="{6B97F17B-2800-48D9-AB92-7CA1A1ECF0E4}" dt="2022-07-18T11:00:15.677" v="4" actId="255"/>
          <ac:spMkLst>
            <pc:docMk/>
            <pc:sldMk cId="1987323705" sldId="375"/>
            <ac:spMk id="6" creationId="{8ACDF552-F72F-4736-952D-33D1A36FEB07}"/>
          </ac:spMkLst>
        </pc:spChg>
        <pc:spChg chg="mod">
          <ac:chgData name="Caroline Prodger" userId="e4ef2e75-b60b-401b-8ebe-291bdcf405f4" providerId="ADAL" clId="{6B97F17B-2800-48D9-AB92-7CA1A1ECF0E4}" dt="2022-07-18T11:00:22.352" v="6" actId="14100"/>
          <ac:spMkLst>
            <pc:docMk/>
            <pc:sldMk cId="1987323705" sldId="375"/>
            <ac:spMk id="9" creationId="{F55B537C-AFD3-4ACA-A6E7-9669C3003B43}"/>
          </ac:spMkLst>
        </pc:spChg>
        <pc:picChg chg="mod">
          <ac:chgData name="Caroline Prodger" userId="e4ef2e75-b60b-401b-8ebe-291bdcf405f4" providerId="ADAL" clId="{6B97F17B-2800-48D9-AB92-7CA1A1ECF0E4}" dt="2022-07-18T11:00:30.169" v="7" actId="1076"/>
          <ac:picMkLst>
            <pc:docMk/>
            <pc:sldMk cId="1987323705" sldId="375"/>
            <ac:picMk id="4" creationId="{64FDEBCE-7EBF-6B2E-7A07-F0FC77F3FE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119865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241938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910178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293916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793444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9719333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16</a:t>
            </a:fld>
            <a:endParaRPr lang="en-GB" dirty="0"/>
          </a:p>
        </p:txBody>
      </p:sp>
    </p:spTree>
    <p:extLst>
      <p:ext uri="{BB962C8B-B14F-4D97-AF65-F5344CB8AC3E}">
        <p14:creationId xmlns:p14="http://schemas.microsoft.com/office/powerpoint/2010/main" val="3693822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51442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501681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37542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185769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13325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024653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314302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230249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 present and future</a:t>
            </a:r>
          </a:p>
          <a:p>
            <a:endParaRPr lang="en-GB" sz="2400" b="1" dirty="0"/>
          </a:p>
          <a:p>
            <a:r>
              <a:rPr lang="en-GB" sz="2400" b="1" dirty="0"/>
              <a:t>2.1 Sectors of the engineering industry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2: Engineering sectors – from marine to waste management</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Rail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rail engineering sector </a:t>
            </a:r>
            <a:r>
              <a:rPr lang="en-GB" sz="1800" dirty="0"/>
              <a:t>is responsible for the maintenance and improvement of railway systems around the country while working to design further improvements to update older systems with modern technology. An engineer in this sector will build and service the systems on the train engines as well as the mechanical and electrical systems of the railway as a whole.</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signalling systems</a:t>
            </a:r>
          </a:p>
          <a:p>
            <a:pPr marL="285750" indent="-285750">
              <a:spcBef>
                <a:spcPts val="0"/>
              </a:spcBef>
              <a:spcAft>
                <a:spcPts val="0"/>
              </a:spcAft>
              <a:buClr>
                <a:srgbClr val="0077E3"/>
              </a:buClr>
              <a:buFont typeface="Arial" panose="020B0604020202020204" pitchFamily="34" charset="0"/>
              <a:buChar char="•"/>
              <a:defRPr/>
            </a:pPr>
            <a:r>
              <a:rPr lang="en-GB" sz="1800" dirty="0"/>
              <a:t>track building and maintenance</a:t>
            </a:r>
          </a:p>
          <a:p>
            <a:pPr marL="285750" indent="-285750">
              <a:spcBef>
                <a:spcPts val="0"/>
              </a:spcBef>
              <a:spcAft>
                <a:spcPts val="0"/>
              </a:spcAft>
              <a:buClr>
                <a:srgbClr val="0077E3"/>
              </a:buClr>
              <a:buFont typeface="Arial" panose="020B0604020202020204" pitchFamily="34" charset="0"/>
              <a:buChar char="•"/>
              <a:defRPr/>
            </a:pPr>
            <a:r>
              <a:rPr lang="en-GB" sz="1800" dirty="0"/>
              <a:t>overhead line systems</a:t>
            </a:r>
          </a:p>
          <a:p>
            <a:pPr marL="285750" indent="-285750">
              <a:spcBef>
                <a:spcPts val="0"/>
              </a:spcBef>
              <a:spcAft>
                <a:spcPts val="0"/>
              </a:spcAft>
              <a:buClr>
                <a:srgbClr val="0077E3"/>
              </a:buClr>
              <a:buFont typeface="Arial" panose="020B0604020202020204" pitchFamily="34" charset="0"/>
              <a:buChar char="•"/>
              <a:defRPr/>
            </a:pPr>
            <a:r>
              <a:rPr lang="en-GB" sz="1800" dirty="0"/>
              <a:t>rolling stock maintenance.</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7C2F6B9E-3460-41D5-E3E7-FD07BA59D721}"/>
              </a:ext>
            </a:extLst>
          </p:cNvPr>
          <p:cNvPicPr>
            <a:picLocks noChangeAspect="1"/>
          </p:cNvPicPr>
          <p:nvPr/>
        </p:nvPicPr>
        <p:blipFill>
          <a:blip r:embed="rId3"/>
          <a:stretch>
            <a:fillRect/>
          </a:stretch>
        </p:blipFill>
        <p:spPr>
          <a:xfrm>
            <a:off x="5179051" y="3264377"/>
            <a:ext cx="3507749" cy="2343177"/>
          </a:xfrm>
          <a:prstGeom prst="rect">
            <a:avLst/>
          </a:prstGeom>
        </p:spPr>
      </p:pic>
    </p:spTree>
    <p:extLst>
      <p:ext uri="{BB962C8B-B14F-4D97-AF65-F5344CB8AC3E}">
        <p14:creationId xmlns:p14="http://schemas.microsoft.com/office/powerpoint/2010/main" val="263898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Structural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structural engineering sector </a:t>
            </a:r>
            <a:r>
              <a:rPr lang="en-GB" sz="1800" dirty="0"/>
              <a:t>deals with the construction, design and maintenance of load-bearing structures. Anything from bridges, rollercoasters and skyscrapers to hospitals, homes and public artworks. These engineers work as part of a team alongside architects, builders and other engineers. They also calculate loads, such as wind, snow and earthquake forces, </a:t>
            </a:r>
            <a:r>
              <a:rPr lang="en-GB" sz="1800" dirty="0">
                <a:effectLst/>
                <a:latin typeface="Arial" panose="020B0604020202020204" pitchFamily="34" charset="0"/>
                <a:ea typeface="Times New Roman" panose="02020603050405020304" pitchFamily="18" charset="0"/>
              </a:rPr>
              <a:t>to determine the safest structural design.</a:t>
            </a:r>
            <a:endParaRPr lang="en-GB" sz="1800" dirty="0"/>
          </a:p>
          <a:p>
            <a:pPr>
              <a:defRPr/>
            </a:pPr>
            <a:r>
              <a:rPr lang="en-GB" sz="1800" dirty="0"/>
              <a:t>Services and 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public buildings</a:t>
            </a:r>
          </a:p>
          <a:p>
            <a:pPr marL="285750" indent="-285750">
              <a:spcBef>
                <a:spcPts val="0"/>
              </a:spcBef>
              <a:spcAft>
                <a:spcPts val="0"/>
              </a:spcAft>
              <a:buClr>
                <a:srgbClr val="0077E3"/>
              </a:buClr>
              <a:buFont typeface="Arial" panose="020B0604020202020204" pitchFamily="34" charset="0"/>
              <a:buChar char="•"/>
              <a:defRPr/>
            </a:pPr>
            <a:r>
              <a:rPr lang="en-GB" sz="1800" dirty="0"/>
              <a:t>bridges</a:t>
            </a:r>
          </a:p>
          <a:p>
            <a:pPr marL="285750" indent="-285750">
              <a:spcBef>
                <a:spcPts val="0"/>
              </a:spcBef>
              <a:spcAft>
                <a:spcPts val="0"/>
              </a:spcAft>
              <a:buClr>
                <a:srgbClr val="0077E3"/>
              </a:buClr>
              <a:buFont typeface="Arial" panose="020B0604020202020204" pitchFamily="34" charset="0"/>
              <a:buChar char="•"/>
              <a:defRPr/>
            </a:pPr>
            <a:r>
              <a:rPr lang="en-GB" sz="1800" dirty="0"/>
              <a:t>housing.</a:t>
            </a:r>
          </a:p>
          <a:p>
            <a:pPr marL="285750" indent="-285750">
              <a:spcBef>
                <a:spcPts val="0"/>
              </a:spcBef>
              <a:spcAft>
                <a:spcPts val="0"/>
              </a:spcAft>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2C66849E-BF51-A34D-964D-BFBDCC30D9CE}"/>
              </a:ext>
            </a:extLst>
          </p:cNvPr>
          <p:cNvPicPr>
            <a:picLocks noChangeAspect="1"/>
          </p:cNvPicPr>
          <p:nvPr/>
        </p:nvPicPr>
        <p:blipFill>
          <a:blip r:embed="rId3"/>
          <a:stretch>
            <a:fillRect/>
          </a:stretch>
        </p:blipFill>
        <p:spPr>
          <a:xfrm>
            <a:off x="5055040" y="3237763"/>
            <a:ext cx="3631760" cy="2426016"/>
          </a:xfrm>
          <a:prstGeom prst="rect">
            <a:avLst/>
          </a:prstGeom>
        </p:spPr>
      </p:pic>
    </p:spTree>
    <p:extLst>
      <p:ext uri="{BB962C8B-B14F-4D97-AF65-F5344CB8AC3E}">
        <p14:creationId xmlns:p14="http://schemas.microsoft.com/office/powerpoint/2010/main" val="17465694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Telecommunications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telecommunications engineering sector</a:t>
            </a:r>
            <a:r>
              <a:rPr lang="en-GB" sz="1800" dirty="0"/>
              <a:t> focuses on the design and development of communication networks for voice, data and multimedia applications. These engineers are responsible for the rapid progression of the internet, mobile phones and wireless communications.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satellite systems</a:t>
            </a:r>
          </a:p>
          <a:p>
            <a:pPr marL="285750" indent="-285750">
              <a:spcBef>
                <a:spcPts val="0"/>
              </a:spcBef>
              <a:spcAft>
                <a:spcPts val="0"/>
              </a:spcAft>
              <a:buClr>
                <a:srgbClr val="0077E3"/>
              </a:buClr>
              <a:buFont typeface="Arial" panose="020B0604020202020204" pitchFamily="34" charset="0"/>
              <a:buChar char="•"/>
              <a:defRPr/>
            </a:pPr>
            <a:r>
              <a:rPr lang="en-GB" sz="1800" dirty="0"/>
              <a:t>digital TV and fibre optic systems</a:t>
            </a:r>
          </a:p>
          <a:p>
            <a:pPr marL="285750" indent="-285750">
              <a:spcBef>
                <a:spcPts val="0"/>
              </a:spcBef>
              <a:spcAft>
                <a:spcPts val="0"/>
              </a:spcAft>
              <a:buClr>
                <a:srgbClr val="0077E3"/>
              </a:buClr>
              <a:buFont typeface="Arial" panose="020B0604020202020204" pitchFamily="34" charset="0"/>
              <a:buChar char="•"/>
              <a:defRPr/>
            </a:pPr>
            <a:r>
              <a:rPr lang="en-GB" sz="1800" dirty="0"/>
              <a:t>broadband and mobile installation</a:t>
            </a:r>
          </a:p>
          <a:p>
            <a:pPr marL="285750" indent="-285750">
              <a:spcBef>
                <a:spcPts val="0"/>
              </a:spcBef>
              <a:spcAft>
                <a:spcPts val="0"/>
              </a:spcAft>
              <a:buClr>
                <a:srgbClr val="0077E3"/>
              </a:buClr>
              <a:buFont typeface="Arial" panose="020B0604020202020204" pitchFamily="34" charset="0"/>
              <a:buChar char="•"/>
              <a:defRPr/>
            </a:pPr>
            <a:r>
              <a:rPr lang="en-GB" sz="1800" dirty="0"/>
              <a:t>landline phone networks.</a:t>
            </a:r>
          </a:p>
          <a:p>
            <a:pPr marL="285750" indent="-285750">
              <a:spcBef>
                <a:spcPts val="0"/>
              </a:spcBef>
              <a:spcAft>
                <a:spcPts val="0"/>
              </a:spcAft>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2DA6FF0-0063-6119-1CEE-EF9EE27FE529}"/>
              </a:ext>
            </a:extLst>
          </p:cNvPr>
          <p:cNvPicPr>
            <a:picLocks noChangeAspect="1"/>
          </p:cNvPicPr>
          <p:nvPr/>
        </p:nvPicPr>
        <p:blipFill>
          <a:blip r:embed="rId3"/>
          <a:stretch>
            <a:fillRect/>
          </a:stretch>
        </p:blipFill>
        <p:spPr>
          <a:xfrm>
            <a:off x="5225459" y="3149420"/>
            <a:ext cx="3288293" cy="2196580"/>
          </a:xfrm>
          <a:prstGeom prst="rect">
            <a:avLst/>
          </a:prstGeom>
        </p:spPr>
      </p:pic>
    </p:spTree>
    <p:extLst>
      <p:ext uri="{BB962C8B-B14F-4D97-AF65-F5344CB8AC3E}">
        <p14:creationId xmlns:p14="http://schemas.microsoft.com/office/powerpoint/2010/main" val="3019408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Water management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b="1" dirty="0"/>
              <a:t>Water</a:t>
            </a:r>
            <a:r>
              <a:rPr lang="en-GB" sz="1800" dirty="0"/>
              <a:t> or </a:t>
            </a:r>
            <a:r>
              <a:rPr lang="en-GB" sz="1800" b="1" dirty="0"/>
              <a:t>wastewater engineers</a:t>
            </a:r>
            <a:r>
              <a:rPr lang="en-GB" sz="1800" dirty="0"/>
              <a:t> design and supervise the construction of water supply and water treatment/sewage systems. These engineers design the infrastructure that processes and delivers water efficiently and safely.</a:t>
            </a:r>
          </a:p>
          <a:p>
            <a:pPr>
              <a:defRPr/>
            </a:pPr>
            <a:r>
              <a:rPr lang="en-GB" sz="1800" dirty="0"/>
              <a:t>Services and products include:</a:t>
            </a:r>
          </a:p>
          <a:p>
            <a:pPr marL="285750" indent="-285750">
              <a:spcBef>
                <a:spcPts val="0"/>
              </a:spcBef>
              <a:spcAft>
                <a:spcPts val="0"/>
              </a:spcAft>
              <a:buClr>
                <a:srgbClr val="0077E3"/>
              </a:buClr>
              <a:buFont typeface="Arial" panose="020B0604020202020204" pitchFamily="34" charset="0"/>
              <a:buChar char="•"/>
              <a:defRPr/>
            </a:pPr>
            <a:r>
              <a:rPr lang="en-GB" sz="1800" dirty="0"/>
              <a:t>sewerage plant maintenance</a:t>
            </a:r>
          </a:p>
          <a:p>
            <a:pPr marL="285750" indent="-285750">
              <a:spcBef>
                <a:spcPts val="0"/>
              </a:spcBef>
              <a:spcAft>
                <a:spcPts val="0"/>
              </a:spcAft>
              <a:buClr>
                <a:srgbClr val="0077E3"/>
              </a:buClr>
              <a:buFont typeface="Arial" panose="020B0604020202020204" pitchFamily="34" charset="0"/>
              <a:buChar char="•"/>
              <a:defRPr/>
            </a:pPr>
            <a:r>
              <a:rPr lang="en-GB" sz="1800" dirty="0"/>
              <a:t>water treatment</a:t>
            </a:r>
          </a:p>
          <a:p>
            <a:pPr marL="285750" indent="-285750">
              <a:spcBef>
                <a:spcPts val="0"/>
              </a:spcBef>
              <a:spcAft>
                <a:spcPts val="0"/>
              </a:spcAft>
              <a:buClr>
                <a:srgbClr val="0077E3"/>
              </a:buClr>
              <a:buFont typeface="Arial" panose="020B0604020202020204" pitchFamily="34" charset="0"/>
              <a:buChar char="•"/>
              <a:defRPr/>
            </a:pPr>
            <a:r>
              <a:rPr lang="en-GB" sz="1800" dirty="0"/>
              <a:t>flood defence structures</a:t>
            </a:r>
          </a:p>
          <a:p>
            <a:pPr marL="285750" indent="-285750">
              <a:spcBef>
                <a:spcPts val="0"/>
              </a:spcBef>
              <a:spcAft>
                <a:spcPts val="0"/>
              </a:spcAft>
              <a:buClr>
                <a:srgbClr val="0077E3"/>
              </a:buClr>
              <a:buFont typeface="Arial" panose="020B0604020202020204" pitchFamily="34" charset="0"/>
              <a:buChar char="•"/>
              <a:defRPr/>
            </a:pPr>
            <a:r>
              <a:rPr lang="en-GB" sz="1800" dirty="0"/>
              <a:t>pump and pipework systems.</a:t>
            </a:r>
          </a:p>
          <a:p>
            <a:pPr>
              <a:defRPr/>
            </a:pPr>
            <a:endParaRPr lang="en-GB" sz="1800" dirty="0"/>
          </a:p>
        </p:txBody>
      </p:sp>
      <p:pic>
        <p:nvPicPr>
          <p:cNvPr id="3" name="Picture 2">
            <a:extLst>
              <a:ext uri="{FF2B5EF4-FFF2-40B4-BE49-F238E27FC236}">
                <a16:creationId xmlns:a16="http://schemas.microsoft.com/office/drawing/2014/main" id="{CFA16434-6CD3-8F4D-5B36-52A2F476688C}"/>
              </a:ext>
            </a:extLst>
          </p:cNvPr>
          <p:cNvPicPr>
            <a:picLocks noChangeAspect="1"/>
          </p:cNvPicPr>
          <p:nvPr/>
        </p:nvPicPr>
        <p:blipFill>
          <a:blip r:embed="rId3"/>
          <a:stretch>
            <a:fillRect/>
          </a:stretch>
        </p:blipFill>
        <p:spPr>
          <a:xfrm>
            <a:off x="5335966" y="2735630"/>
            <a:ext cx="3350834" cy="2513126"/>
          </a:xfrm>
          <a:prstGeom prst="rect">
            <a:avLst/>
          </a:prstGeom>
        </p:spPr>
      </p:pic>
    </p:spTree>
    <p:extLst>
      <p:ext uri="{BB962C8B-B14F-4D97-AF65-F5344CB8AC3E}">
        <p14:creationId xmlns:p14="http://schemas.microsoft.com/office/powerpoint/2010/main" val="3732847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Waste management</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engineering industry produces a number of hazardous waste streams that legally require a responsible disposal route. The </a:t>
            </a:r>
            <a:r>
              <a:rPr lang="en-GB" sz="1800" b="1" dirty="0"/>
              <a:t>waste management engineering sector</a:t>
            </a:r>
            <a:r>
              <a:rPr lang="en-GB" sz="1800" dirty="0"/>
              <a:t> provides a service for all engineering waste including metal (ferrous and non-ferrous), oils, grease, contaminated rags and solvents.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safe disposal of toxic material</a:t>
            </a:r>
          </a:p>
          <a:p>
            <a:pPr marL="285750" indent="-285750">
              <a:spcBef>
                <a:spcPts val="0"/>
              </a:spcBef>
              <a:spcAft>
                <a:spcPts val="0"/>
              </a:spcAft>
              <a:buClr>
                <a:srgbClr val="0077E3"/>
              </a:buClr>
              <a:buFont typeface="Arial" panose="020B0604020202020204" pitchFamily="34" charset="0"/>
              <a:buChar char="•"/>
              <a:defRPr/>
            </a:pPr>
            <a:r>
              <a:rPr lang="en-GB" sz="1800" dirty="0">
                <a:effectLst/>
                <a:latin typeface="Arial" panose="020B0604020202020204" pitchFamily="34" charset="0"/>
                <a:ea typeface="Times New Roman" panose="02020603050405020304" pitchFamily="18" charset="0"/>
              </a:rPr>
              <a:t>recycling of metals and oils</a:t>
            </a:r>
          </a:p>
          <a:p>
            <a:pPr marL="285750" indent="-285750">
              <a:spcBef>
                <a:spcPts val="0"/>
              </a:spcBef>
              <a:spcAft>
                <a:spcPts val="0"/>
              </a:spcAft>
              <a:buClr>
                <a:srgbClr val="0077E3"/>
              </a:buClr>
              <a:buFont typeface="Arial" panose="020B0604020202020204" pitchFamily="34" charset="0"/>
              <a:buChar char="•"/>
              <a:defRPr/>
            </a:pPr>
            <a:r>
              <a:rPr lang="en-GB" sz="1800" dirty="0"/>
              <a:t>disposal of contaminated rags and solvents.</a:t>
            </a:r>
          </a:p>
          <a:p>
            <a:pPr>
              <a:defRPr/>
            </a:pPr>
            <a:endParaRPr lang="en-GB" sz="1800" dirty="0"/>
          </a:p>
        </p:txBody>
      </p:sp>
      <p:pic>
        <p:nvPicPr>
          <p:cNvPr id="3" name="Picture 2">
            <a:extLst>
              <a:ext uri="{FF2B5EF4-FFF2-40B4-BE49-F238E27FC236}">
                <a16:creationId xmlns:a16="http://schemas.microsoft.com/office/drawing/2014/main" id="{97227FA6-3CA7-9B59-D11D-F1420046634F}"/>
              </a:ext>
            </a:extLst>
          </p:cNvPr>
          <p:cNvPicPr>
            <a:picLocks noChangeAspect="1"/>
          </p:cNvPicPr>
          <p:nvPr/>
        </p:nvPicPr>
        <p:blipFill>
          <a:blip r:embed="rId3"/>
          <a:stretch>
            <a:fillRect/>
          </a:stretch>
        </p:blipFill>
        <p:spPr>
          <a:xfrm>
            <a:off x="5454650" y="3103749"/>
            <a:ext cx="3232150" cy="2146300"/>
          </a:xfrm>
          <a:prstGeom prst="rect">
            <a:avLst/>
          </a:prstGeom>
        </p:spPr>
      </p:pic>
    </p:spTree>
    <p:extLst>
      <p:ext uri="{BB962C8B-B14F-4D97-AF65-F5344CB8AC3E}">
        <p14:creationId xmlns:p14="http://schemas.microsoft.com/office/powerpoint/2010/main" val="3181501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502675" y="1050794"/>
            <a:ext cx="6172200" cy="286941"/>
          </a:xfrm>
        </p:spPr>
        <p:txBody>
          <a:bodyPr>
            <a:noAutofit/>
          </a:bodyPr>
          <a:lstStyle/>
          <a:p>
            <a:r>
              <a:rPr lang="en-US" altLang="x-none" dirty="0"/>
              <a:t>Your turn: medical engineering</a:t>
            </a:r>
            <a:endParaRPr lang="en-GB" altLang="x-none"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502675" y="1991250"/>
            <a:ext cx="4433119" cy="2804048"/>
          </a:xfrm>
        </p:spPr>
        <p:txBody>
          <a:bodyPr/>
          <a:lstStyle/>
          <a:p>
            <a:pPr>
              <a:spcBef>
                <a:spcPts val="0"/>
              </a:spcBef>
            </a:pPr>
            <a:r>
              <a:rPr lang="en-GB" dirty="0"/>
              <a:t>Research the medical sector to identify what new technologies are being developed to improve medical care.</a:t>
            </a:r>
          </a:p>
          <a:p>
            <a:pPr>
              <a:spcBef>
                <a:spcPts val="0"/>
              </a:spcBef>
            </a:pPr>
            <a:r>
              <a:rPr lang="en-GB" dirty="0"/>
              <a:t>For example, remote surgery and the 3D printing of skin and organs.</a:t>
            </a:r>
          </a:p>
          <a:p>
            <a:pPr>
              <a:spcBef>
                <a:spcPts val="0"/>
              </a:spcBef>
            </a:pPr>
            <a:endParaRPr lang="en-GB" sz="1350" dirty="0"/>
          </a:p>
        </p:txBody>
      </p:sp>
      <p:pic>
        <p:nvPicPr>
          <p:cNvPr id="3" name="Picture 2">
            <a:extLst>
              <a:ext uri="{FF2B5EF4-FFF2-40B4-BE49-F238E27FC236}">
                <a16:creationId xmlns:a16="http://schemas.microsoft.com/office/drawing/2014/main" id="{B188BCD3-59F3-8A14-D8A8-D32C88A109C6}"/>
              </a:ext>
            </a:extLst>
          </p:cNvPr>
          <p:cNvPicPr>
            <a:picLocks noChangeAspect="1"/>
          </p:cNvPicPr>
          <p:nvPr/>
        </p:nvPicPr>
        <p:blipFill>
          <a:blip r:embed="rId3"/>
          <a:stretch>
            <a:fillRect/>
          </a:stretch>
        </p:blipFill>
        <p:spPr>
          <a:xfrm>
            <a:off x="5162723" y="1991250"/>
            <a:ext cx="3478602" cy="2323706"/>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2701159"/>
            <a:ext cx="8229600" cy="2490952"/>
          </a:xfrm>
        </p:spPr>
        <p:txBody>
          <a:bodyPr numCol="2"/>
          <a:lstStyle/>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marine</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materials</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medical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petrochemical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cs typeface="ＭＳ Ｐゴシック" pitchFamily="-105" charset="-128"/>
              </a:rPr>
              <a:t>power generation</a:t>
            </a:r>
            <a:endParaRPr lang="en-US" dirty="0">
              <a:solidFill>
                <a:srgbClr val="000000"/>
              </a:solidFill>
              <a:latin typeface="Arial" panose="020B0604020202020204" pitchFamily="34" charset="0"/>
              <a:ea typeface="ＭＳ Ｐゴシック" pitchFamily="-105" charset="-128"/>
            </a:endParaRP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rail</a:t>
            </a:r>
          </a:p>
          <a:p>
            <a:pPr lvl="1" indent="0">
              <a:spcBef>
                <a:spcPts val="195"/>
              </a:spcBef>
              <a:spcAft>
                <a:spcPts val="0"/>
              </a:spcAft>
              <a:buSzPct val="100000"/>
              <a:buNone/>
              <a:tabLst>
                <a:tab pos="177165" algn="l"/>
              </a:tabLst>
            </a:pPr>
            <a:endParaRPr lang="en-US" dirty="0">
              <a:solidFill>
                <a:srgbClr val="000000"/>
              </a:solidFill>
              <a:latin typeface="Arial" panose="020B0604020202020204" pitchFamily="34" charset="0"/>
              <a:ea typeface="ＭＳ Ｐゴシック" pitchFamily="-105" charset="-128"/>
            </a:endParaRP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structural</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telecommunications</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water management</a:t>
            </a:r>
          </a:p>
          <a:p>
            <a:pPr marL="558800" lvl="1" indent="-342900">
              <a:spcBef>
                <a:spcPts val="195"/>
              </a:spcBef>
              <a:spcAft>
                <a:spcPts val="0"/>
              </a:spcAft>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ＭＳ Ｐゴシック" pitchFamily="-105" charset="-128"/>
              </a:rPr>
              <a:t>waste management.</a:t>
            </a:r>
          </a:p>
        </p:txBody>
      </p:sp>
      <p:sp>
        <p:nvSpPr>
          <p:cNvPr id="2" name="TextBox 1">
            <a:extLst>
              <a:ext uri="{FF2B5EF4-FFF2-40B4-BE49-F238E27FC236}">
                <a16:creationId xmlns:a16="http://schemas.microsoft.com/office/drawing/2014/main" id="{D221C29E-AD53-01B8-FEA2-6EF3C5954053}"/>
              </a:ext>
            </a:extLst>
          </p:cNvPr>
          <p:cNvSpPr txBox="1"/>
          <p:nvPr/>
        </p:nvSpPr>
        <p:spPr>
          <a:xfrm>
            <a:off x="457200" y="1458905"/>
            <a:ext cx="7656786" cy="1015663"/>
          </a:xfrm>
          <a:prstGeom prst="rect">
            <a:avLst/>
          </a:prstGeom>
          <a:noFill/>
        </p:spPr>
        <p:txBody>
          <a:bodyPr wrap="square" rtlCol="0">
            <a:spAutoFit/>
          </a:bodyPr>
          <a:lstStyle/>
          <a:p>
            <a:pPr marL="0" indent="0"/>
            <a:r>
              <a:rPr lang="en-GB" dirty="0"/>
              <a:t>By the end of this session, learners should be able to </a:t>
            </a:r>
            <a:r>
              <a:rPr lang="en-US" dirty="0">
                <a:solidFill>
                  <a:srgbClr val="000000"/>
                </a:solidFill>
                <a:latin typeface="Arial" panose="020B0604020202020204" pitchFamily="34" charset="0"/>
              </a:rPr>
              <a:t>identify the main activities, the products and/or services provided by a range of engineering sectors</a:t>
            </a:r>
            <a:r>
              <a:rPr lang="en-GB" dirty="0">
                <a:solidFill>
                  <a:srgbClr val="000000"/>
                </a:solidFill>
                <a:latin typeface="Arial" panose="020B0604020202020204" pitchFamily="34" charset="0"/>
              </a:rPr>
              <a:t>:</a:t>
            </a:r>
            <a:endParaRPr lang="en-GB" dirty="0"/>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Marine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solidFill>
                  <a:srgbClr val="000000"/>
                </a:solidFill>
                <a:latin typeface="Arial" panose="020B0604020202020204" pitchFamily="34" charset="0"/>
                <a:ea typeface="ＭＳ Ｐゴシック" pitchFamily="-105" charset="-128"/>
              </a:rPr>
              <a:t>The </a:t>
            </a:r>
            <a:r>
              <a:rPr lang="en-GB" sz="1800" b="1" dirty="0">
                <a:solidFill>
                  <a:srgbClr val="000000"/>
                </a:solidFill>
                <a:latin typeface="Arial" panose="020B0604020202020204" pitchFamily="34" charset="0"/>
                <a:ea typeface="ＭＳ Ｐゴシック" pitchFamily="-105" charset="-128"/>
              </a:rPr>
              <a:t>marine</a:t>
            </a:r>
            <a:r>
              <a:rPr lang="en-GB" sz="1600" b="1" i="0" u="none" strike="noStrike" dirty="0">
                <a:solidFill>
                  <a:srgbClr val="39AFDF"/>
                </a:solidFill>
                <a:effectLst/>
                <a:latin typeface="Muli"/>
              </a:rPr>
              <a:t> </a:t>
            </a:r>
            <a:r>
              <a:rPr lang="en-GB" sz="1800" b="1" dirty="0">
                <a:solidFill>
                  <a:srgbClr val="000000"/>
                </a:solidFill>
                <a:latin typeface="Arial" panose="020B0604020202020204" pitchFamily="34" charset="0"/>
                <a:ea typeface="ＭＳ Ｐゴシック" pitchFamily="-105" charset="-128"/>
              </a:rPr>
              <a:t>engineering sector</a:t>
            </a:r>
            <a:r>
              <a:rPr lang="en-GB" sz="1800" dirty="0">
                <a:solidFill>
                  <a:srgbClr val="000000"/>
                </a:solidFill>
                <a:latin typeface="Arial" panose="020B0604020202020204" pitchFamily="34" charset="0"/>
                <a:ea typeface="ＭＳ Ｐゴシック" pitchFamily="-105" charset="-128"/>
              </a:rPr>
              <a:t> involves the engineering of ships, boats, oil rigs and other vessels which reside in the sea. Engineers in this sector generally design, build, test and repair these nautical vessels and are usually involved with the same work with drilling equipment and offshore platforms such as oil rigs.</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ships</a:t>
            </a:r>
          </a:p>
          <a:p>
            <a:pPr marL="285750" indent="-285750">
              <a:spcBef>
                <a:spcPts val="0"/>
              </a:spcBef>
              <a:spcAft>
                <a:spcPts val="0"/>
              </a:spcAft>
              <a:buClr>
                <a:srgbClr val="0077E3"/>
              </a:buClr>
              <a:buFont typeface="Arial" panose="020B0604020202020204" pitchFamily="34" charset="0"/>
              <a:buChar char="•"/>
              <a:defRPr/>
            </a:pPr>
            <a:r>
              <a:rPr lang="en-GB" sz="1800" dirty="0"/>
              <a:t>boats</a:t>
            </a:r>
          </a:p>
          <a:p>
            <a:pPr marL="285750" indent="-285750">
              <a:spcBef>
                <a:spcPts val="0"/>
              </a:spcBef>
              <a:spcAft>
                <a:spcPts val="0"/>
              </a:spcAft>
              <a:buClr>
                <a:srgbClr val="0077E3"/>
              </a:buClr>
              <a:buFont typeface="Arial" panose="020B0604020202020204" pitchFamily="34" charset="0"/>
              <a:buChar char="•"/>
              <a:defRPr/>
            </a:pPr>
            <a:r>
              <a:rPr lang="en-GB" sz="1800" dirty="0"/>
              <a:t>oil rigs and other offshore installations</a:t>
            </a:r>
          </a:p>
          <a:p>
            <a:pPr marL="285750" indent="-285750">
              <a:spcBef>
                <a:spcPts val="0"/>
              </a:spcBef>
              <a:spcAft>
                <a:spcPts val="0"/>
              </a:spcAft>
              <a:buClr>
                <a:srgbClr val="0077E3"/>
              </a:buClr>
              <a:buFont typeface="Arial" panose="020B0604020202020204" pitchFamily="34" charset="0"/>
              <a:buChar char="•"/>
              <a:defRPr/>
            </a:pPr>
            <a:r>
              <a:rPr lang="en-GB" sz="1800" dirty="0"/>
              <a:t>marine propulsion engines.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solidFill>
                <a:srgbClr val="000000"/>
              </a:solidFill>
              <a:latin typeface="Arial" panose="020B0604020202020204" pitchFamily="34" charset="0"/>
              <a:ea typeface="ＭＳ Ｐゴシック" pitchFamily="-105" charset="-128"/>
            </a:endParaRPr>
          </a:p>
        </p:txBody>
      </p:sp>
      <p:pic>
        <p:nvPicPr>
          <p:cNvPr id="3" name="Picture 2">
            <a:extLst>
              <a:ext uri="{FF2B5EF4-FFF2-40B4-BE49-F238E27FC236}">
                <a16:creationId xmlns:a16="http://schemas.microsoft.com/office/drawing/2014/main" id="{716415E1-476F-CD61-C74D-14B0F1777479}"/>
              </a:ext>
            </a:extLst>
          </p:cNvPr>
          <p:cNvPicPr>
            <a:picLocks noChangeAspect="1"/>
          </p:cNvPicPr>
          <p:nvPr/>
        </p:nvPicPr>
        <p:blipFill>
          <a:blip r:embed="rId3"/>
          <a:stretch>
            <a:fillRect/>
          </a:stretch>
        </p:blipFill>
        <p:spPr>
          <a:xfrm>
            <a:off x="5132439" y="3053069"/>
            <a:ext cx="3554361" cy="2381422"/>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Materials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materials engineering sector</a:t>
            </a:r>
            <a:r>
              <a:rPr lang="en-GB" sz="1800" dirty="0"/>
              <a:t> involves the research, specification development and design of materials which allow various technologies to progress. The engineers in this field generally have a strong understanding of the properties of many raw materials</a:t>
            </a:r>
            <a:r>
              <a:rPr lang="en-GB" sz="1800" dirty="0">
                <a:latin typeface="Arial" panose="020B0604020202020204" pitchFamily="34" charset="0"/>
              </a:rPr>
              <a:t> such as, </a:t>
            </a:r>
            <a:r>
              <a:rPr lang="en-GB" sz="1800" dirty="0">
                <a:effectLst/>
                <a:latin typeface="Arial" panose="020B0604020202020204" pitchFamily="34" charset="0"/>
                <a:ea typeface="Times New Roman" panose="02020603050405020304" pitchFamily="18" charset="0"/>
              </a:rPr>
              <a:t>iron, diamonds and timber.</a:t>
            </a:r>
            <a:endParaRPr lang="en-GB" sz="1800" dirty="0"/>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metal alloys</a:t>
            </a:r>
          </a:p>
          <a:p>
            <a:pPr marL="285750" indent="-285750">
              <a:spcBef>
                <a:spcPts val="0"/>
              </a:spcBef>
              <a:spcAft>
                <a:spcPts val="0"/>
              </a:spcAft>
              <a:buClr>
                <a:srgbClr val="0077E3"/>
              </a:buClr>
              <a:buFont typeface="Arial" panose="020B0604020202020204" pitchFamily="34" charset="0"/>
              <a:buChar char="•"/>
              <a:defRPr/>
            </a:pPr>
            <a:r>
              <a:rPr lang="en-GB" sz="1800" dirty="0"/>
              <a:t>plastics</a:t>
            </a:r>
          </a:p>
          <a:p>
            <a:pPr marL="285750" indent="-285750">
              <a:spcBef>
                <a:spcPts val="0"/>
              </a:spcBef>
              <a:spcAft>
                <a:spcPts val="0"/>
              </a:spcAft>
              <a:buClr>
                <a:srgbClr val="0077E3"/>
              </a:buClr>
              <a:buFont typeface="Arial" panose="020B0604020202020204" pitchFamily="34" charset="0"/>
              <a:buChar char="•"/>
              <a:defRPr/>
            </a:pPr>
            <a:r>
              <a:rPr lang="en-GB" sz="1800" dirty="0"/>
              <a:t>ceramics.</a:t>
            </a:r>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E7E67ACE-B350-3821-1F52-4A1F3883797F}"/>
              </a:ext>
            </a:extLst>
          </p:cNvPr>
          <p:cNvPicPr>
            <a:picLocks noChangeAspect="1"/>
          </p:cNvPicPr>
          <p:nvPr/>
        </p:nvPicPr>
        <p:blipFill>
          <a:blip r:embed="rId3"/>
          <a:stretch>
            <a:fillRect/>
          </a:stretch>
        </p:blipFill>
        <p:spPr>
          <a:xfrm>
            <a:off x="5056495" y="3104830"/>
            <a:ext cx="3630305" cy="2417826"/>
          </a:xfrm>
          <a:prstGeom prst="rect">
            <a:avLst/>
          </a:prstGeom>
        </p:spPr>
      </p:pic>
    </p:spTree>
    <p:extLst>
      <p:ext uri="{BB962C8B-B14F-4D97-AF65-F5344CB8AC3E}">
        <p14:creationId xmlns:p14="http://schemas.microsoft.com/office/powerpoint/2010/main" val="1662035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Medical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medical engineering sector </a:t>
            </a:r>
            <a:r>
              <a:rPr lang="en-GB" sz="1800" dirty="0"/>
              <a:t>is involved with researching and developing medical solutions and medical devices. Hospitals use an increasingly wide range of medical equipment in order to deliver healthcare services and medical engineers ensure it is working properly and safe to use.</a:t>
            </a:r>
          </a:p>
          <a:p>
            <a:pPr>
              <a:defRPr/>
            </a:pPr>
            <a:r>
              <a:rPr lang="en-GB" sz="1800" dirty="0"/>
              <a:t>Services include:</a:t>
            </a:r>
          </a:p>
          <a:p>
            <a:pPr marL="284400" indent="-284400" algn="l">
              <a:spcBef>
                <a:spcPts val="0"/>
              </a:spcBef>
              <a:spcAft>
                <a:spcPts val="0"/>
              </a:spcAft>
              <a:buClr>
                <a:srgbClr val="0077E3"/>
              </a:buClr>
              <a:buFont typeface="Arial" panose="020B0604020202020204" pitchFamily="34" charset="0"/>
              <a:buChar char="•"/>
            </a:pPr>
            <a:r>
              <a:rPr lang="en-GB" sz="1800" dirty="0"/>
              <a:t> acceptance testing of new equipment</a:t>
            </a:r>
          </a:p>
          <a:p>
            <a:pPr marL="284400" indent="-284400" algn="l">
              <a:spcBef>
                <a:spcPts val="0"/>
              </a:spcBef>
              <a:spcAft>
                <a:spcPts val="0"/>
              </a:spcAft>
              <a:buClr>
                <a:srgbClr val="0077E3"/>
              </a:buClr>
              <a:buFont typeface="Arial" panose="020B0604020202020204" pitchFamily="34" charset="0"/>
              <a:buChar char="•"/>
            </a:pPr>
            <a:r>
              <a:rPr lang="en-GB" sz="1800" dirty="0"/>
              <a:t> introducing equipment and devices into service</a:t>
            </a:r>
          </a:p>
          <a:p>
            <a:pPr marL="284400" indent="-284400" algn="l">
              <a:spcBef>
                <a:spcPts val="0"/>
              </a:spcBef>
              <a:spcAft>
                <a:spcPts val="0"/>
              </a:spcAft>
              <a:buClr>
                <a:srgbClr val="0077E3"/>
              </a:buClr>
              <a:buFont typeface="Arial" panose="020B0604020202020204" pitchFamily="34" charset="0"/>
              <a:buChar char="•"/>
            </a:pPr>
            <a:r>
              <a:rPr lang="en-GB" sz="1800" dirty="0"/>
              <a:t> advising on the correct use of equipment</a:t>
            </a:r>
          </a:p>
          <a:p>
            <a:pPr marL="284400" indent="-284400" algn="l">
              <a:spcBef>
                <a:spcPts val="0"/>
              </a:spcBef>
              <a:spcAft>
                <a:spcPts val="0"/>
              </a:spcAft>
              <a:buClr>
                <a:srgbClr val="0077E3"/>
              </a:buClr>
              <a:buFont typeface="Arial" panose="020B0604020202020204" pitchFamily="34" charset="0"/>
              <a:buChar char="•"/>
            </a:pPr>
            <a:r>
              <a:rPr lang="en-GB" sz="1800" dirty="0"/>
              <a:t> addressing patient safety issues</a:t>
            </a:r>
          </a:p>
          <a:p>
            <a:pPr marL="284400" indent="-284400" algn="l">
              <a:spcBef>
                <a:spcPts val="0"/>
              </a:spcBef>
              <a:spcAft>
                <a:spcPts val="0"/>
              </a:spcAft>
              <a:buClr>
                <a:srgbClr val="0077E3"/>
              </a:buClr>
              <a:buFont typeface="Arial" panose="020B0604020202020204" pitchFamily="34" charset="0"/>
              <a:buChar char="•"/>
            </a:pPr>
            <a:r>
              <a:rPr lang="en-GB" sz="1800" dirty="0"/>
              <a:t> safely disposing of old equipment.</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9A0EBE0F-5E58-A09D-01B8-8DAB48A3F19E}"/>
              </a:ext>
            </a:extLst>
          </p:cNvPr>
          <p:cNvPicPr>
            <a:picLocks noChangeAspect="1"/>
          </p:cNvPicPr>
          <p:nvPr/>
        </p:nvPicPr>
        <p:blipFill>
          <a:blip r:embed="rId3"/>
          <a:stretch>
            <a:fillRect/>
          </a:stretch>
        </p:blipFill>
        <p:spPr>
          <a:xfrm>
            <a:off x="5749359" y="3175819"/>
            <a:ext cx="2937442" cy="1956337"/>
          </a:xfrm>
          <a:prstGeom prst="rect">
            <a:avLst/>
          </a:prstGeom>
        </p:spPr>
      </p:pic>
    </p:spTree>
    <p:extLst>
      <p:ext uri="{BB962C8B-B14F-4D97-AF65-F5344CB8AC3E}">
        <p14:creationId xmlns:p14="http://schemas.microsoft.com/office/powerpoint/2010/main" val="15568928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Petrochemical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petrochemical engineering sector</a:t>
            </a:r>
            <a:r>
              <a:rPr lang="en-GB" sz="1800" dirty="0"/>
              <a:t> is involved with the production of hydrocarbons such as natural gas or crude oil, petroleum, oil and gas. Engineers are responsible for the economical and environmentally safe handling of the activities related to this. </a:t>
            </a:r>
          </a:p>
          <a:p>
            <a:pPr>
              <a:defRPr/>
            </a:pPr>
            <a:r>
              <a:rPr lang="en-GB" sz="1800" dirty="0"/>
              <a:t>There are a number of engineers in this sector, such as sub-surface engineers, reservoir engineers and drilling engineers.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natural gas</a:t>
            </a:r>
          </a:p>
          <a:p>
            <a:pPr marL="285750" indent="-285750">
              <a:spcBef>
                <a:spcPts val="0"/>
              </a:spcBef>
              <a:spcAft>
                <a:spcPts val="0"/>
              </a:spcAft>
              <a:buClr>
                <a:srgbClr val="0077E3"/>
              </a:buClr>
              <a:buFont typeface="Arial" panose="020B0604020202020204" pitchFamily="34" charset="0"/>
              <a:buChar char="•"/>
              <a:defRPr/>
            </a:pPr>
            <a:r>
              <a:rPr lang="en-GB" sz="1800" dirty="0"/>
              <a:t>crude oil</a:t>
            </a:r>
          </a:p>
          <a:p>
            <a:pPr marL="285750" indent="-285750">
              <a:spcBef>
                <a:spcPts val="0"/>
              </a:spcBef>
              <a:spcAft>
                <a:spcPts val="0"/>
              </a:spcAft>
              <a:buClr>
                <a:srgbClr val="0077E3"/>
              </a:buClr>
              <a:buFont typeface="Arial" panose="020B0604020202020204" pitchFamily="34" charset="0"/>
              <a:buChar char="•"/>
              <a:defRPr/>
            </a:pPr>
            <a:r>
              <a:rPr lang="en-GB" sz="1800" dirty="0"/>
              <a:t>petroleum</a:t>
            </a:r>
          </a:p>
          <a:p>
            <a:pPr marL="285750" indent="-285750">
              <a:spcBef>
                <a:spcPts val="0"/>
              </a:spcBef>
              <a:spcAft>
                <a:spcPts val="0"/>
              </a:spcAft>
              <a:buClr>
                <a:srgbClr val="0077E3"/>
              </a:buClr>
              <a:buFont typeface="Arial" panose="020B0604020202020204" pitchFamily="34" charset="0"/>
              <a:buChar char="•"/>
              <a:defRPr/>
            </a:pPr>
            <a:r>
              <a:rPr lang="en-GB" sz="1800" dirty="0"/>
              <a:t>lubricants.</a:t>
            </a:r>
          </a:p>
          <a:p>
            <a:pPr>
              <a:defRPr/>
            </a:pPr>
            <a:endParaRPr lang="en-GB" sz="1800" dirty="0"/>
          </a:p>
        </p:txBody>
      </p:sp>
      <p:pic>
        <p:nvPicPr>
          <p:cNvPr id="3" name="Picture 2">
            <a:extLst>
              <a:ext uri="{FF2B5EF4-FFF2-40B4-BE49-F238E27FC236}">
                <a16:creationId xmlns:a16="http://schemas.microsoft.com/office/drawing/2014/main" id="{FC1178FA-2B29-EA9C-E361-E9279D88DEF9}"/>
              </a:ext>
            </a:extLst>
          </p:cNvPr>
          <p:cNvPicPr>
            <a:picLocks noChangeAspect="1"/>
          </p:cNvPicPr>
          <p:nvPr/>
        </p:nvPicPr>
        <p:blipFill>
          <a:blip r:embed="rId3"/>
          <a:stretch>
            <a:fillRect/>
          </a:stretch>
        </p:blipFill>
        <p:spPr>
          <a:xfrm>
            <a:off x="5601081" y="3636000"/>
            <a:ext cx="3085719" cy="2005717"/>
          </a:xfrm>
          <a:prstGeom prst="rect">
            <a:avLst/>
          </a:prstGeom>
        </p:spPr>
      </p:pic>
    </p:spTree>
    <p:extLst>
      <p:ext uri="{BB962C8B-B14F-4D97-AF65-F5344CB8AC3E}">
        <p14:creationId xmlns:p14="http://schemas.microsoft.com/office/powerpoint/2010/main" val="3780036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Power generation – non-renewables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non-renewables</a:t>
            </a:r>
            <a:r>
              <a:rPr lang="en-GB" sz="1800" dirty="0"/>
              <a:t> is one of the most important areas of engineering. An engineer in this sector is responsible for the generation of electricity and ensuring that power is distributed across millions of homes and businesses. Non-renewable energy sources include petroleum, hydrocarbon gas liquids, natural gas, coal and nuclear energy.</a:t>
            </a:r>
          </a:p>
          <a:p>
            <a:pPr>
              <a:defRPr/>
            </a:pPr>
            <a:r>
              <a:rPr lang="en-GB" sz="1800" dirty="0"/>
              <a:t>A power engineer usually designs and constructs</a:t>
            </a:r>
            <a:br>
              <a:rPr lang="en-GB" sz="1800" dirty="0"/>
            </a:br>
            <a:r>
              <a:rPr lang="en-GB" sz="1800" dirty="0"/>
              <a:t>the motors and generators responsible for the</a:t>
            </a:r>
            <a:br>
              <a:rPr lang="en-GB" sz="1800" dirty="0"/>
            </a:br>
            <a:r>
              <a:rPr lang="en-GB" sz="1800" dirty="0"/>
              <a:t>distribution of electricity.</a:t>
            </a:r>
          </a:p>
          <a:p>
            <a:pPr>
              <a:defRPr/>
            </a:pPr>
            <a:r>
              <a:rPr lang="en-GB" sz="1800" dirty="0"/>
              <a:t>Products and services include:</a:t>
            </a:r>
          </a:p>
          <a:p>
            <a:pPr marL="285750" indent="-285750">
              <a:spcBef>
                <a:spcPts val="0"/>
              </a:spcBef>
              <a:spcAft>
                <a:spcPts val="0"/>
              </a:spcAft>
              <a:buClr>
                <a:srgbClr val="0077E3"/>
              </a:buClr>
              <a:buFont typeface="Arial" panose="020B0604020202020204" pitchFamily="34" charset="0"/>
              <a:buChar char="•"/>
              <a:defRPr/>
            </a:pPr>
            <a:r>
              <a:rPr lang="en-GB" sz="1800" dirty="0"/>
              <a:t>power from </a:t>
            </a:r>
            <a:r>
              <a:rPr lang="en-GB" sz="1800" dirty="0">
                <a:effectLst/>
                <a:latin typeface="Arial" panose="020B0604020202020204" pitchFamily="34" charset="0"/>
                <a:ea typeface="Times New Roman" panose="02020603050405020304" pitchFamily="18" charset="0"/>
              </a:rPr>
              <a:t>fossil fuels</a:t>
            </a:r>
          </a:p>
          <a:p>
            <a:pPr marL="285750" indent="-285750">
              <a:spcBef>
                <a:spcPts val="0"/>
              </a:spcBef>
              <a:spcAft>
                <a:spcPts val="0"/>
              </a:spcAft>
              <a:buClr>
                <a:srgbClr val="0077E3"/>
              </a:buClr>
              <a:buFont typeface="Arial" panose="020B0604020202020204" pitchFamily="34" charset="0"/>
              <a:buChar char="•"/>
              <a:defRPr/>
            </a:pPr>
            <a:r>
              <a:rPr lang="en-GB" sz="1800" dirty="0">
                <a:effectLst/>
                <a:latin typeface="Arial" panose="020B0604020202020204" pitchFamily="34" charset="0"/>
                <a:ea typeface="Times New Roman" panose="02020603050405020304" pitchFamily="18" charset="0"/>
              </a:rPr>
              <a:t>determining the safety of structural systems.</a:t>
            </a:r>
          </a:p>
          <a:p>
            <a:pPr>
              <a:defRPr/>
            </a:pPr>
            <a:endParaRPr lang="en-GB" sz="1800" dirty="0"/>
          </a:p>
        </p:txBody>
      </p:sp>
      <p:pic>
        <p:nvPicPr>
          <p:cNvPr id="3" name="Picture 2">
            <a:extLst>
              <a:ext uri="{FF2B5EF4-FFF2-40B4-BE49-F238E27FC236}">
                <a16:creationId xmlns:a16="http://schemas.microsoft.com/office/drawing/2014/main" id="{C3C08BCA-5921-E505-119B-A2DC56F127D6}"/>
              </a:ext>
            </a:extLst>
          </p:cNvPr>
          <p:cNvPicPr>
            <a:picLocks noChangeAspect="1"/>
          </p:cNvPicPr>
          <p:nvPr/>
        </p:nvPicPr>
        <p:blipFill>
          <a:blip r:embed="rId3"/>
          <a:stretch>
            <a:fillRect/>
          </a:stretch>
        </p:blipFill>
        <p:spPr>
          <a:xfrm>
            <a:off x="5817041" y="3429001"/>
            <a:ext cx="2869760" cy="1917000"/>
          </a:xfrm>
          <a:prstGeom prst="rect">
            <a:avLst/>
          </a:prstGeom>
        </p:spPr>
      </p:pic>
    </p:spTree>
    <p:extLst>
      <p:ext uri="{BB962C8B-B14F-4D97-AF65-F5344CB8AC3E}">
        <p14:creationId xmlns:p14="http://schemas.microsoft.com/office/powerpoint/2010/main" val="3423284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Renewables</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renewables</a:t>
            </a:r>
            <a:r>
              <a:rPr lang="en-GB" sz="1800" dirty="0"/>
              <a:t> is responsible for the generation of electricity and ensuring power is distributed using renewable sources (solar, geothermal and wind energy, biomass from plant matter and hydropower from flowing water).</a:t>
            </a:r>
          </a:p>
          <a:p>
            <a:pPr>
              <a:defRPr/>
            </a:pPr>
            <a:r>
              <a:rPr lang="en-GB" sz="1800" dirty="0"/>
              <a:t>A power engineer usually designs and constructs the motors and generators responsible for the distribution of electricity.</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motors and generators</a:t>
            </a:r>
          </a:p>
          <a:p>
            <a:pPr marL="285750" indent="-285750">
              <a:spcBef>
                <a:spcPts val="0"/>
              </a:spcBef>
              <a:spcAft>
                <a:spcPts val="0"/>
              </a:spcAft>
              <a:buClr>
                <a:srgbClr val="0077E3"/>
              </a:buClr>
              <a:buFont typeface="Arial" panose="020B0604020202020204" pitchFamily="34" charset="0"/>
              <a:buChar char="•"/>
              <a:defRPr/>
            </a:pPr>
            <a:r>
              <a:rPr lang="en-GB" sz="1800" dirty="0"/>
              <a:t>power from renewable energy sources.</a:t>
            </a:r>
          </a:p>
          <a:p>
            <a:pP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490980BE-F68D-AC34-B398-BCA751854B6F}"/>
              </a:ext>
            </a:extLst>
          </p:cNvPr>
          <p:cNvPicPr>
            <a:picLocks noChangeAspect="1"/>
          </p:cNvPicPr>
          <p:nvPr/>
        </p:nvPicPr>
        <p:blipFill>
          <a:blip r:embed="rId3"/>
          <a:stretch>
            <a:fillRect/>
          </a:stretch>
        </p:blipFill>
        <p:spPr>
          <a:xfrm>
            <a:off x="5727691" y="3605768"/>
            <a:ext cx="2959109" cy="2154232"/>
          </a:xfrm>
          <a:prstGeom prst="rect">
            <a:avLst/>
          </a:prstGeom>
        </p:spPr>
      </p:pic>
    </p:spTree>
    <p:extLst>
      <p:ext uri="{BB962C8B-B14F-4D97-AF65-F5344CB8AC3E}">
        <p14:creationId xmlns:p14="http://schemas.microsoft.com/office/powerpoint/2010/main" val="18980580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Nuclear</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power generation engineering sector </a:t>
            </a:r>
            <a:r>
              <a:rPr lang="en-GB" sz="1800" dirty="0"/>
              <a:t>for </a:t>
            </a:r>
            <a:r>
              <a:rPr lang="en-GB" sz="1800" b="1" dirty="0"/>
              <a:t>nuclear</a:t>
            </a:r>
            <a:r>
              <a:rPr lang="en-GB" sz="1800" dirty="0"/>
              <a:t> employs engineers who are responsible for the safety and efficiency of nuclear power plants. They are also responsible for the maintenance and repair of machinery and other equipment. Several plant engineers will be on duty at any one time to ensure absolute cover onsite throughout the day and night.</a:t>
            </a:r>
          </a:p>
          <a:p>
            <a:pPr>
              <a:defRPr/>
            </a:pPr>
            <a:endParaRPr lang="en-GB" sz="1800" dirty="0"/>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power from nuclear energy sources.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B0AF98A-E257-66B5-1B91-8700578D4766}"/>
              </a:ext>
            </a:extLst>
          </p:cNvPr>
          <p:cNvPicPr>
            <a:picLocks noChangeAspect="1"/>
          </p:cNvPicPr>
          <p:nvPr/>
        </p:nvPicPr>
        <p:blipFill>
          <a:blip r:embed="rId3"/>
          <a:stretch>
            <a:fillRect/>
          </a:stretch>
        </p:blipFill>
        <p:spPr>
          <a:xfrm>
            <a:off x="5260259" y="3311950"/>
            <a:ext cx="3426542" cy="2295647"/>
          </a:xfrm>
          <a:prstGeom prst="rect">
            <a:avLst/>
          </a:prstGeom>
        </p:spPr>
      </p:pic>
    </p:spTree>
    <p:extLst>
      <p:ext uri="{BB962C8B-B14F-4D97-AF65-F5344CB8AC3E}">
        <p14:creationId xmlns:p14="http://schemas.microsoft.com/office/powerpoint/2010/main" val="38157496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TotalTime>
  <Words>1028</Words>
  <Application>Microsoft Office PowerPoint</Application>
  <PresentationFormat>On-screen Show (4:3)</PresentationFormat>
  <Paragraphs>126</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Lucida Grande</vt:lpstr>
      <vt:lpstr>Muli</vt:lpstr>
      <vt:lpstr>Times New Roman</vt:lpstr>
      <vt:lpstr>Default Design</vt:lpstr>
      <vt:lpstr>PowerPoint 2: Engineering sectors – from marine to waste management</vt:lpstr>
      <vt:lpstr>Objectives</vt:lpstr>
      <vt:lpstr>Marine</vt:lpstr>
      <vt:lpstr>Materials</vt:lpstr>
      <vt:lpstr>Medical</vt:lpstr>
      <vt:lpstr>Petrochemical</vt:lpstr>
      <vt:lpstr>Power generation – non-renewables</vt:lpstr>
      <vt:lpstr>Renewables</vt:lpstr>
      <vt:lpstr>Nuclear</vt:lpstr>
      <vt:lpstr>Rail</vt:lpstr>
      <vt:lpstr>Structural</vt:lpstr>
      <vt:lpstr>Telecommunications</vt:lpstr>
      <vt:lpstr>Water management</vt:lpstr>
      <vt:lpstr>Waste management</vt:lpstr>
      <vt:lpstr>Your turn: medical engineering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196</cp:revision>
  <cp:lastPrinted>2022-03-03T10:53:25Z</cp:lastPrinted>
  <dcterms:created xsi:type="dcterms:W3CDTF">2013-05-28T00:38:54Z</dcterms:created>
  <dcterms:modified xsi:type="dcterms:W3CDTF">2022-08-02T15:51:38Z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