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1"/>
  </p:notesMasterIdLst>
  <p:handoutMasterIdLst>
    <p:handoutMasterId r:id="rId12"/>
  </p:handoutMasterIdLst>
  <p:sldIdLst>
    <p:sldId id="256" r:id="rId5"/>
    <p:sldId id="346" r:id="rId6"/>
    <p:sldId id="345" r:id="rId7"/>
    <p:sldId id="338" r:id="rId8"/>
    <p:sldId id="332" r:id="rId9"/>
    <p:sldId id="267" r:id="rId10"/>
  </p:sldIdLst>
  <p:sldSz cx="9144000" cy="6858000" type="screen4x3"/>
  <p:notesSz cx="6858000" cy="9144000"/>
  <p:custDataLst>
    <p:tags r:id="rId13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77E3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 autoAdjust="0"/>
    <p:restoredTop sz="89252" autoAdjust="0"/>
  </p:normalViewPr>
  <p:slideViewPr>
    <p:cSldViewPr snapToGrid="0">
      <p:cViewPr varScale="1">
        <p:scale>
          <a:sx n="59" d="100"/>
          <a:sy n="59" d="100"/>
        </p:scale>
        <p:origin x="1500" y="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gs" Target="tags/tag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5679A209-BA29-4240-ACF8-3D25488EBEDD}"/>
    <pc:docChg chg="custSel addSld modSld">
      <pc:chgData name="Caroline Prodger" userId="e4ef2e75-b60b-401b-8ebe-291bdcf405f4" providerId="ADAL" clId="{5679A209-BA29-4240-ACF8-3D25488EBEDD}" dt="2022-09-16T12:56:16.499" v="139" actId="1076"/>
      <pc:docMkLst>
        <pc:docMk/>
      </pc:docMkLst>
      <pc:sldChg chg="delSp mod">
        <pc:chgData name="Caroline Prodger" userId="e4ef2e75-b60b-401b-8ebe-291bdcf405f4" providerId="ADAL" clId="{5679A209-BA29-4240-ACF8-3D25488EBEDD}" dt="2022-09-16T12:53:36.011" v="133" actId="478"/>
        <pc:sldMkLst>
          <pc:docMk/>
          <pc:sldMk cId="0" sldId="256"/>
        </pc:sldMkLst>
        <pc:spChg chg="del">
          <ac:chgData name="Caroline Prodger" userId="e4ef2e75-b60b-401b-8ebe-291bdcf405f4" providerId="ADAL" clId="{5679A209-BA29-4240-ACF8-3D25488EBEDD}" dt="2022-09-16T12:53:36.011" v="133" actId="478"/>
          <ac:spMkLst>
            <pc:docMk/>
            <pc:sldMk cId="0" sldId="256"/>
            <ac:spMk id="3" creationId="{7C379A34-ED8D-4918-9E2C-E0EA0EB4650D}"/>
          </ac:spMkLst>
        </pc:spChg>
      </pc:sldChg>
      <pc:sldChg chg="addSp modSp new mod">
        <pc:chgData name="Caroline Prodger" userId="e4ef2e75-b60b-401b-8ebe-291bdcf405f4" providerId="ADAL" clId="{5679A209-BA29-4240-ACF8-3D25488EBEDD}" dt="2022-09-16T12:56:16.499" v="139" actId="1076"/>
        <pc:sldMkLst>
          <pc:docMk/>
          <pc:sldMk cId="1825638951" sldId="346"/>
        </pc:sldMkLst>
        <pc:spChg chg="mod">
          <ac:chgData name="Caroline Prodger" userId="e4ef2e75-b60b-401b-8ebe-291bdcf405f4" providerId="ADAL" clId="{5679A209-BA29-4240-ACF8-3D25488EBEDD}" dt="2022-09-16T12:43:57.702" v="20" actId="20577"/>
          <ac:spMkLst>
            <pc:docMk/>
            <pc:sldMk cId="1825638951" sldId="346"/>
            <ac:spMk id="2" creationId="{ACFB24B7-0E77-EE98-DE04-18C99A00791F}"/>
          </ac:spMkLst>
        </pc:spChg>
        <pc:spChg chg="mod">
          <ac:chgData name="Caroline Prodger" userId="e4ef2e75-b60b-401b-8ebe-291bdcf405f4" providerId="ADAL" clId="{5679A209-BA29-4240-ACF8-3D25488EBEDD}" dt="2022-09-16T12:44:41.059" v="132" actId="15"/>
          <ac:spMkLst>
            <pc:docMk/>
            <pc:sldMk cId="1825638951" sldId="346"/>
            <ac:spMk id="3" creationId="{322F2427-B261-5DBB-22ED-758A62D82F03}"/>
          </ac:spMkLst>
        </pc:spChg>
        <pc:picChg chg="add mod">
          <ac:chgData name="Caroline Prodger" userId="e4ef2e75-b60b-401b-8ebe-291bdcf405f4" providerId="ADAL" clId="{5679A209-BA29-4240-ACF8-3D25488EBEDD}" dt="2022-09-16T12:56:16.499" v="139" actId="1076"/>
          <ac:picMkLst>
            <pc:docMk/>
            <pc:sldMk cId="1825638951" sldId="346"/>
            <ac:picMk id="5" creationId="{4935E896-FED8-183F-4938-C238FCFE278B}"/>
          </ac:picMkLst>
        </pc:picChg>
      </pc:sldChg>
    </pc:docChg>
  </pc:docChgLst>
  <pc:docChgLst>
    <pc:chgData name="Caroline Prodger" userId="e4ef2e75-b60b-401b-8ebe-291bdcf405f4" providerId="ADAL" clId="{B30F7119-574B-4924-A813-1F5DA0ABBFDE}"/>
    <pc:docChg chg="modSld">
      <pc:chgData name="Caroline Prodger" userId="e4ef2e75-b60b-401b-8ebe-291bdcf405f4" providerId="ADAL" clId="{B30F7119-574B-4924-A813-1F5DA0ABBFDE}" dt="2022-09-23T11:00:07.906" v="0" actId="20577"/>
      <pc:docMkLst>
        <pc:docMk/>
      </pc:docMkLst>
      <pc:sldChg chg="modNotesTx">
        <pc:chgData name="Caroline Prodger" userId="e4ef2e75-b60b-401b-8ebe-291bdcf405f4" providerId="ADAL" clId="{B30F7119-574B-4924-A813-1F5DA0ABBFDE}" dt="2022-09-23T11:00:07.906" v="0" actId="20577"/>
        <pc:sldMkLst>
          <pc:docMk/>
          <pc:sldMk cId="3756529083" sldId="338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9/23/2022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793551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 layout of block diagrams is covered in more depth in topic 10, presentations 1, 2, 4 and 5.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873566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96297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36671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4129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6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280444" y="595800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3716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9. Mechatronics</a:t>
            </a:r>
          </a:p>
          <a:p>
            <a:endParaRPr lang="en-GB" sz="2400" b="1" dirty="0"/>
          </a:p>
          <a:p>
            <a:r>
              <a:rPr lang="en-GB" sz="2400" b="1" dirty="0"/>
              <a:t>9.2 </a:t>
            </a:r>
            <a:r>
              <a:rPr lang="en-GB" sz="2400" b="1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The operation, function and applications of programmable logic controllers (PLCs) in mechatronic systems</a:t>
            </a:r>
            <a:endParaRPr lang="en-GB" sz="2400" b="1" dirty="0"/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61156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7: Function of PLCs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FB24B7-0E77-EE98-DE04-18C99A0079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2F2427-B261-5DBB-22ED-758A62D82F0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56707"/>
            <a:ext cx="8229600" cy="4248000"/>
          </a:xfrm>
        </p:spPr>
        <p:txBody>
          <a:bodyPr/>
          <a:lstStyle/>
          <a:p>
            <a:r>
              <a:rPr lang="en-US" dirty="0"/>
              <a:t>By the end of this session, learners should be able to: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describe the function of programmable logic controllers (PLCs), including: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/>
              <a:t>process blocks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/>
              <a:t>motor driver integrated circuits (ICs)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/>
              <a:t>interface devices.</a:t>
            </a:r>
            <a:endParaRPr lang="en-US" dirty="0"/>
          </a:p>
          <a:p>
            <a:endParaRPr lang="en-GB" dirty="0"/>
          </a:p>
        </p:txBody>
      </p:sp>
      <p:pic>
        <p:nvPicPr>
          <p:cNvPr id="5" name="Picture 4" descr="A picture containing circuit, electronics&#10;&#10;Description automatically generated">
            <a:extLst>
              <a:ext uri="{FF2B5EF4-FFF2-40B4-BE49-F238E27FC236}">
                <a16:creationId xmlns:a16="http://schemas.microsoft.com/office/drawing/2014/main" id="{4935E896-FED8-183F-4938-C238FCFE27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8389" y="3022871"/>
            <a:ext cx="3574045" cy="2323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6389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Process blocks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195187" cy="1673652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b="1" dirty="0"/>
              <a:t>Programmable logic controllers (PLCs)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are represented as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process blocks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in systems diagrams.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/>
              <a:t>Process blocks respond to signals from input blocks, and use this information to control</a:t>
            </a:r>
            <a:r>
              <a:rPr lang="en-US" b="1" dirty="0"/>
              <a:t> output blocks</a:t>
            </a:r>
            <a:r>
              <a:rPr lang="en-US" dirty="0"/>
              <a:t>.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2D1696A-8FFD-B13D-38E6-1216B2B99464}"/>
              </a:ext>
            </a:extLst>
          </p:cNvPr>
          <p:cNvGrpSpPr/>
          <p:nvPr/>
        </p:nvGrpSpPr>
        <p:grpSpPr>
          <a:xfrm>
            <a:off x="770953" y="2956122"/>
            <a:ext cx="7371735" cy="2556263"/>
            <a:chOff x="868925" y="2967008"/>
            <a:chExt cx="7371735" cy="2556263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7C9DB0E4-16C3-4C56-A31C-70C0486556A4}"/>
                </a:ext>
              </a:extLst>
            </p:cNvPr>
            <p:cNvGrpSpPr/>
            <p:nvPr/>
          </p:nvGrpSpPr>
          <p:grpSpPr>
            <a:xfrm>
              <a:off x="868925" y="3429000"/>
              <a:ext cx="7371735" cy="2094271"/>
              <a:chOff x="707922" y="3429000"/>
              <a:chExt cx="7371735" cy="2094271"/>
            </a:xfrm>
          </p:grpSpPr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BC53DBE9-7F70-452E-8C5B-343FBBE1E5F0}"/>
                  </a:ext>
                </a:extLst>
              </p:cNvPr>
              <p:cNvSpPr/>
              <p:nvPr/>
            </p:nvSpPr>
            <p:spPr>
              <a:xfrm>
                <a:off x="3303639" y="3429000"/>
                <a:ext cx="2349909" cy="2094271"/>
              </a:xfrm>
              <a:prstGeom prst="rect">
                <a:avLst/>
              </a:prstGeom>
              <a:solidFill>
                <a:srgbClr val="0077E3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dirty="0"/>
                  <a:t>PLC</a:t>
                </a:r>
              </a:p>
            </p:txBody>
          </p:sp>
          <p:cxnSp>
            <p:nvCxnSpPr>
              <p:cNvPr id="6" name="Straight Arrow Connector 5">
                <a:extLst>
                  <a:ext uri="{FF2B5EF4-FFF2-40B4-BE49-F238E27FC236}">
                    <a16:creationId xmlns:a16="http://schemas.microsoft.com/office/drawing/2014/main" id="{B74C1E1F-CFEE-473D-9C6A-58C044504562}"/>
                  </a:ext>
                </a:extLst>
              </p:cNvPr>
              <p:cNvCxnSpPr>
                <a:stCxn id="4" idx="3"/>
              </p:cNvCxnSpPr>
              <p:nvPr/>
            </p:nvCxnSpPr>
            <p:spPr>
              <a:xfrm flipV="1">
                <a:off x="5653548" y="4476135"/>
                <a:ext cx="924233" cy="1"/>
              </a:xfrm>
              <a:prstGeom prst="straightConnector1">
                <a:avLst/>
              </a:prstGeom>
              <a:ln w="57150" cap="flat" cmpd="sng" algn="ctr">
                <a:solidFill>
                  <a:srgbClr val="0077E3"/>
                </a:solidFill>
                <a:prstDash val="solid"/>
                <a:round/>
                <a:headEnd type="none" w="med" len="med"/>
                <a:tailEnd type="arrow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  <p:cxnSp>
            <p:nvCxnSpPr>
              <p:cNvPr id="7" name="Straight Arrow Connector 6">
                <a:extLst>
                  <a:ext uri="{FF2B5EF4-FFF2-40B4-BE49-F238E27FC236}">
                    <a16:creationId xmlns:a16="http://schemas.microsoft.com/office/drawing/2014/main" id="{CAC59D95-5994-463A-8415-57BB67CC9F10}"/>
                  </a:ext>
                </a:extLst>
              </p:cNvPr>
              <p:cNvCxnSpPr/>
              <p:nvPr/>
            </p:nvCxnSpPr>
            <p:spPr>
              <a:xfrm flipV="1">
                <a:off x="2379406" y="4476134"/>
                <a:ext cx="924233" cy="1"/>
              </a:xfrm>
              <a:prstGeom prst="straightConnector1">
                <a:avLst/>
              </a:prstGeom>
              <a:ln w="57150" cap="flat" cmpd="sng" algn="ctr">
                <a:solidFill>
                  <a:srgbClr val="0077E3"/>
                </a:solidFill>
                <a:prstDash val="solid"/>
                <a:round/>
                <a:headEnd type="none" w="med" len="med"/>
                <a:tailEnd type="arrow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8A4B07F3-234E-4932-9C7E-0EBAEEEC25E5}"/>
                  </a:ext>
                </a:extLst>
              </p:cNvPr>
              <p:cNvSpPr txBox="1"/>
              <p:nvPr/>
            </p:nvSpPr>
            <p:spPr>
              <a:xfrm>
                <a:off x="5965721" y="3952260"/>
                <a:ext cx="211393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GB" dirty="0"/>
                  <a:t>Signal to output block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9497C25-F235-42E8-BC85-9AA404894926}"/>
                  </a:ext>
                </a:extLst>
              </p:cNvPr>
              <p:cNvSpPr txBox="1"/>
              <p:nvPr/>
            </p:nvSpPr>
            <p:spPr>
              <a:xfrm>
                <a:off x="707922" y="3952260"/>
                <a:ext cx="21336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Signal from input block</a:t>
                </a:r>
              </a:p>
            </p:txBody>
          </p:sp>
        </p:grp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0DA3326-3C64-2AA1-7134-66B884151897}"/>
                </a:ext>
              </a:extLst>
            </p:cNvPr>
            <p:cNvSpPr txBox="1"/>
            <p:nvPr/>
          </p:nvSpPr>
          <p:spPr>
            <a:xfrm>
              <a:off x="3224453" y="2967008"/>
              <a:ext cx="28302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/>
                <a:t>PROCESS</a:t>
              </a: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Motor driver integrated circuits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21C38FB-8D79-667F-5503-EBC561C57F84}"/>
              </a:ext>
            </a:extLst>
          </p:cNvPr>
          <p:cNvSpPr txBox="1">
            <a:spLocks/>
          </p:cNvSpPr>
          <p:nvPr/>
        </p:nvSpPr>
        <p:spPr bwMode="auto">
          <a:xfrm>
            <a:off x="457200" y="1544781"/>
            <a:ext cx="5921829" cy="4117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Programmable devices cannot usually provide enough current to drive motor outputs on their own.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 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motor driver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integrated circuit (IC)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can provide this extra current boost.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One option where only simple functionality is required is a 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Darlington driver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IC, such as the ULN2803.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One commonly used option where more complex functions are needed, such as providing bidirectional currents that allow motors to reverse, is an L293D. </a:t>
            </a:r>
          </a:p>
        </p:txBody>
      </p:sp>
      <p:pic>
        <p:nvPicPr>
          <p:cNvPr id="1026" name="Picture 2" descr="Integrated, Circuit, Chip, Electronics, Component, Ic">
            <a:extLst>
              <a:ext uri="{FF2B5EF4-FFF2-40B4-BE49-F238E27FC236}">
                <a16:creationId xmlns:a16="http://schemas.microsoft.com/office/drawing/2014/main" id="{56575BAF-9187-8515-EC0A-A08A398BC4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6413" y="2733610"/>
            <a:ext cx="2754558" cy="1583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65290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Interface devices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Interface devices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allow communication to take place between the input and output devices, and the PLC itself.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This is important to ensure integrity and accuracy of information both sent and received. 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Interface devices are usually provided in a modular design for direct connection to the PLC and ease of maintenance.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/>
              <a:t>They need to be of rugged design for use in manufacturing environments, where they may be exposed to harsh conditions.</a:t>
            </a:r>
          </a:p>
        </p:txBody>
      </p:sp>
    </p:spTree>
    <p:extLst>
      <p:ext uri="{BB962C8B-B14F-4D97-AF65-F5344CB8AC3E}">
        <p14:creationId xmlns:p14="http://schemas.microsoft.com/office/powerpoint/2010/main" val="22723851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1901730" y="6011759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334</Words>
  <Application>Microsoft Office PowerPoint</Application>
  <PresentationFormat>On-screen Show (4:3)</PresentationFormat>
  <Paragraphs>39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Lucida Grande</vt:lpstr>
      <vt:lpstr>Times New Roman</vt:lpstr>
      <vt:lpstr>Default Design</vt:lpstr>
      <vt:lpstr>PowerPoint 7: Function of PLCs</vt:lpstr>
      <vt:lpstr>Objectives</vt:lpstr>
      <vt:lpstr>Process blocks</vt:lpstr>
      <vt:lpstr>Motor driver integrated circuits</vt:lpstr>
      <vt:lpstr>Interface devices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78</cp:revision>
  <dcterms:created xsi:type="dcterms:W3CDTF">2013-05-28T00:38:54Z</dcterms:created>
  <dcterms:modified xsi:type="dcterms:W3CDTF">2022-09-23T15:19:21Z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