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7" r:id="rId6"/>
    <p:sldId id="328" r:id="rId7"/>
    <p:sldId id="346" r:id="rId8"/>
    <p:sldId id="343" r:id="rId9"/>
    <p:sldId id="345" r:id="rId10"/>
    <p:sldId id="344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27E044-8706-490A-AFF9-B351C2948A08}" v="2" dt="2022-07-21T17:07:25.6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94"/>
  </p:normalViewPr>
  <p:slideViewPr>
    <p:cSldViewPr snapToGrid="0">
      <p:cViewPr varScale="1">
        <p:scale>
          <a:sx n="62" d="100"/>
          <a:sy n="62" d="100"/>
        </p:scale>
        <p:origin x="1392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Paul Anderson" userId="eb06f4ae563f6f66" providerId="LiveId" clId="{594F1C4D-397F-40C8-BCF2-4EB82DA861B0}"/>
    <pc:docChg chg="custSel addSld delSld modSld sldOrd">
      <pc:chgData name="Paul Anderson" userId="eb06f4ae563f6f66" providerId="LiveId" clId="{594F1C4D-397F-40C8-BCF2-4EB82DA861B0}" dt="2022-06-04T13:16:34.410" v="1472" actId="14734"/>
      <pc:docMkLst>
        <pc:docMk/>
      </pc:docMkLst>
      <pc:sldChg chg="modSp mod">
        <pc:chgData name="Paul Anderson" userId="eb06f4ae563f6f66" providerId="LiveId" clId="{594F1C4D-397F-40C8-BCF2-4EB82DA861B0}" dt="2022-06-01T10:34:51.747" v="25" actId="20577"/>
        <pc:sldMkLst>
          <pc:docMk/>
          <pc:sldMk cId="0" sldId="256"/>
        </pc:sldMkLst>
        <pc:spChg chg="mod">
          <ac:chgData name="Paul Anderson" userId="eb06f4ae563f6f66" providerId="LiveId" clId="{594F1C4D-397F-40C8-BCF2-4EB82DA861B0}" dt="2022-06-01T10:34:51.747" v="2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Paul Anderson" userId="eb06f4ae563f6f66" providerId="LiveId" clId="{594F1C4D-397F-40C8-BCF2-4EB82DA861B0}" dt="2022-06-01T11:17:47.683" v="1437" actId="6549"/>
        <pc:sldMkLst>
          <pc:docMk/>
          <pc:sldMk cId="0" sldId="328"/>
        </pc:sldMkLst>
        <pc:spChg chg="mod">
          <ac:chgData name="Paul Anderson" userId="eb06f4ae563f6f66" providerId="LiveId" clId="{594F1C4D-397F-40C8-BCF2-4EB82DA861B0}" dt="2022-06-01T10:40:43.151" v="461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594F1C4D-397F-40C8-BCF2-4EB82DA861B0}" dt="2022-06-01T11:17:47.683" v="1437" actId="6549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Paul Anderson" userId="eb06f4ae563f6f66" providerId="LiveId" clId="{594F1C4D-397F-40C8-BCF2-4EB82DA861B0}" dt="2022-06-01T10:58:58.483" v="992" actId="47"/>
        <pc:sldMkLst>
          <pc:docMk/>
          <pc:sldMk cId="0" sldId="333"/>
        </pc:sldMkLst>
      </pc:sldChg>
      <pc:sldChg chg="del">
        <pc:chgData name="Paul Anderson" userId="eb06f4ae563f6f66" providerId="LiveId" clId="{594F1C4D-397F-40C8-BCF2-4EB82DA861B0}" dt="2022-06-01T10:58:34.044" v="985" actId="47"/>
        <pc:sldMkLst>
          <pc:docMk/>
          <pc:sldMk cId="1489338504" sldId="334"/>
        </pc:sldMkLst>
      </pc:sldChg>
      <pc:sldChg chg="del">
        <pc:chgData name="Paul Anderson" userId="eb06f4ae563f6f66" providerId="LiveId" clId="{594F1C4D-397F-40C8-BCF2-4EB82DA861B0}" dt="2022-06-01T10:58:35.685" v="987" actId="47"/>
        <pc:sldMkLst>
          <pc:docMk/>
          <pc:sldMk cId="3254836506" sldId="335"/>
        </pc:sldMkLst>
      </pc:sldChg>
      <pc:sldChg chg="del">
        <pc:chgData name="Paul Anderson" userId="eb06f4ae563f6f66" providerId="LiveId" clId="{594F1C4D-397F-40C8-BCF2-4EB82DA861B0}" dt="2022-06-01T10:58:34.872" v="986" actId="47"/>
        <pc:sldMkLst>
          <pc:docMk/>
          <pc:sldMk cId="4287422205" sldId="336"/>
        </pc:sldMkLst>
      </pc:sldChg>
      <pc:sldChg chg="del">
        <pc:chgData name="Paul Anderson" userId="eb06f4ae563f6f66" providerId="LiveId" clId="{594F1C4D-397F-40C8-BCF2-4EB82DA861B0}" dt="2022-06-01T10:58:37.777" v="988" actId="47"/>
        <pc:sldMkLst>
          <pc:docMk/>
          <pc:sldMk cId="3024762996" sldId="337"/>
        </pc:sldMkLst>
      </pc:sldChg>
      <pc:sldChg chg="del">
        <pc:chgData name="Paul Anderson" userId="eb06f4ae563f6f66" providerId="LiveId" clId="{594F1C4D-397F-40C8-BCF2-4EB82DA861B0}" dt="2022-06-01T10:58:40.184" v="989" actId="47"/>
        <pc:sldMkLst>
          <pc:docMk/>
          <pc:sldMk cId="2965108592" sldId="338"/>
        </pc:sldMkLst>
      </pc:sldChg>
      <pc:sldChg chg="del">
        <pc:chgData name="Paul Anderson" userId="eb06f4ae563f6f66" providerId="LiveId" clId="{594F1C4D-397F-40C8-BCF2-4EB82DA861B0}" dt="2022-06-01T10:58:44.907" v="990" actId="47"/>
        <pc:sldMkLst>
          <pc:docMk/>
          <pc:sldMk cId="759285257" sldId="339"/>
        </pc:sldMkLst>
      </pc:sldChg>
      <pc:sldChg chg="del">
        <pc:chgData name="Paul Anderson" userId="eb06f4ae563f6f66" providerId="LiveId" clId="{594F1C4D-397F-40C8-BCF2-4EB82DA861B0}" dt="2022-06-01T10:58:46.359" v="991" actId="47"/>
        <pc:sldMkLst>
          <pc:docMk/>
          <pc:sldMk cId="1308325247" sldId="340"/>
        </pc:sldMkLst>
      </pc:sldChg>
      <pc:sldChg chg="addSp delSp modSp del mod modNotesTx">
        <pc:chgData name="Paul Anderson" userId="eb06f4ae563f6f66" providerId="LiveId" clId="{594F1C4D-397F-40C8-BCF2-4EB82DA861B0}" dt="2022-06-01T11:17:55.810" v="1438" actId="47"/>
        <pc:sldMkLst>
          <pc:docMk/>
          <pc:sldMk cId="3287929182" sldId="342"/>
        </pc:sldMkLst>
        <pc:spChg chg="add del mod">
          <ac:chgData name="Paul Anderson" userId="eb06f4ae563f6f66" providerId="LiveId" clId="{594F1C4D-397F-40C8-BCF2-4EB82DA861B0}" dt="2022-06-01T10:49:11.047" v="775" actId="3680"/>
          <ac:spMkLst>
            <pc:docMk/>
            <pc:sldMk cId="3287929182" sldId="342"/>
            <ac:spMk id="3" creationId="{2B08D936-128C-C174-215E-CE017FD4FCA9}"/>
          </ac:spMkLst>
        </pc:spChg>
        <pc:spChg chg="del">
          <ac:chgData name="Paul Anderson" userId="eb06f4ae563f6f66" providerId="LiveId" clId="{594F1C4D-397F-40C8-BCF2-4EB82DA861B0}" dt="2022-06-01T10:48:51.839" v="774" actId="478"/>
          <ac:spMkLst>
            <pc:docMk/>
            <pc:sldMk cId="3287929182" sldId="342"/>
            <ac:spMk id="4" creationId="{721BADB4-8590-4995-B008-E3E6F54093DC}"/>
          </ac:spMkLst>
        </pc:spChg>
        <pc:spChg chg="mod">
          <ac:chgData name="Paul Anderson" userId="eb06f4ae563f6f66" providerId="LiveId" clId="{594F1C4D-397F-40C8-BCF2-4EB82DA861B0}" dt="2022-06-01T10:58:20.449" v="984" actId="20577"/>
          <ac:spMkLst>
            <pc:docMk/>
            <pc:sldMk cId="3287929182" sldId="342"/>
            <ac:spMk id="3074" creationId="{00000000-0000-0000-0000-000000000000}"/>
          </ac:spMkLst>
        </pc:spChg>
        <pc:spChg chg="del">
          <ac:chgData name="Paul Anderson" userId="eb06f4ae563f6f66" providerId="LiveId" clId="{594F1C4D-397F-40C8-BCF2-4EB82DA861B0}" dt="2022-06-01T10:48:47.852" v="773" actId="478"/>
          <ac:spMkLst>
            <pc:docMk/>
            <pc:sldMk cId="3287929182" sldId="342"/>
            <ac:spMk id="3075" creationId="{00000000-0000-0000-0000-000000000000}"/>
          </ac:spMkLst>
        </pc:spChg>
        <pc:graphicFrameChg chg="add mod ord modGraphic">
          <ac:chgData name="Paul Anderson" userId="eb06f4ae563f6f66" providerId="LiveId" clId="{594F1C4D-397F-40C8-BCF2-4EB82DA861B0}" dt="2022-06-01T11:12:08.786" v="1317" actId="21"/>
          <ac:graphicFrameMkLst>
            <pc:docMk/>
            <pc:sldMk cId="3287929182" sldId="342"/>
            <ac:graphicFrameMk id="5" creationId="{391BCDE6-36A1-ACC8-0468-2C9CBBB7D64B}"/>
          </ac:graphicFrameMkLst>
        </pc:graphicFrameChg>
        <pc:picChg chg="del">
          <ac:chgData name="Paul Anderson" userId="eb06f4ae563f6f66" providerId="LiveId" clId="{594F1C4D-397F-40C8-BCF2-4EB82DA861B0}" dt="2022-06-01T10:41:39.674" v="481" actId="478"/>
          <ac:picMkLst>
            <pc:docMk/>
            <pc:sldMk cId="3287929182" sldId="342"/>
            <ac:picMk id="1026" creationId="{5DFD4E9A-72D2-49F8-A9DC-A3219E38E172}"/>
          </ac:picMkLst>
        </pc:picChg>
      </pc:sldChg>
      <pc:sldChg chg="addSp delSp modSp add mod">
        <pc:chgData name="Paul Anderson" userId="eb06f4ae563f6f66" providerId="LiveId" clId="{594F1C4D-397F-40C8-BCF2-4EB82DA861B0}" dt="2022-06-04T13:16:34.410" v="1472" actId="14734"/>
        <pc:sldMkLst>
          <pc:docMk/>
          <pc:sldMk cId="222039464" sldId="343"/>
        </pc:sldMkLst>
        <pc:spChg chg="add del mod">
          <ac:chgData name="Paul Anderson" userId="eb06f4ae563f6f66" providerId="LiveId" clId="{594F1C4D-397F-40C8-BCF2-4EB82DA861B0}" dt="2022-06-01T11:14:19.642" v="1328" actId="478"/>
          <ac:spMkLst>
            <pc:docMk/>
            <pc:sldMk cId="222039464" sldId="343"/>
            <ac:spMk id="4" creationId="{F495BA5C-6534-5368-6E5A-090E0462C7D2}"/>
          </ac:spMkLst>
        </pc:spChg>
        <pc:spChg chg="add mod">
          <ac:chgData name="Paul Anderson" userId="eb06f4ae563f6f66" providerId="LiveId" clId="{594F1C4D-397F-40C8-BCF2-4EB82DA861B0}" dt="2022-06-01T11:15:07.147" v="1355" actId="20577"/>
          <ac:spMkLst>
            <pc:docMk/>
            <pc:sldMk cId="222039464" sldId="343"/>
            <ac:spMk id="6" creationId="{99E59026-A6DF-3B88-8C32-167E8AB64BDF}"/>
          </ac:spMkLst>
        </pc:spChg>
        <pc:spChg chg="mod">
          <ac:chgData name="Paul Anderson" userId="eb06f4ae563f6f66" providerId="LiveId" clId="{594F1C4D-397F-40C8-BCF2-4EB82DA861B0}" dt="2022-06-01T11:18:13.351" v="1452" actId="20577"/>
          <ac:spMkLst>
            <pc:docMk/>
            <pc:sldMk cId="222039464" sldId="343"/>
            <ac:spMk id="3074" creationId="{00000000-0000-0000-0000-000000000000}"/>
          </ac:spMkLst>
        </pc:spChg>
        <pc:graphicFrameChg chg="mod modGraphic">
          <ac:chgData name="Paul Anderson" userId="eb06f4ae563f6f66" providerId="LiveId" clId="{594F1C4D-397F-40C8-BCF2-4EB82DA861B0}" dt="2022-06-04T13:16:34.410" v="1472" actId="14734"/>
          <ac:graphicFrameMkLst>
            <pc:docMk/>
            <pc:sldMk cId="222039464" sldId="343"/>
            <ac:graphicFrameMk id="5" creationId="{391BCDE6-36A1-ACC8-0468-2C9CBBB7D64B}"/>
          </ac:graphicFrameMkLst>
        </pc:graphicFrameChg>
      </pc:sldChg>
      <pc:sldChg chg="addSp modSp add mod ord">
        <pc:chgData name="Paul Anderson" userId="eb06f4ae563f6f66" providerId="LiveId" clId="{594F1C4D-397F-40C8-BCF2-4EB82DA861B0}" dt="2022-06-01T11:16:56.620" v="1417" actId="20577"/>
        <pc:sldMkLst>
          <pc:docMk/>
          <pc:sldMk cId="2512321525" sldId="344"/>
        </pc:sldMkLst>
        <pc:spChg chg="add mod">
          <ac:chgData name="Paul Anderson" userId="eb06f4ae563f6f66" providerId="LiveId" clId="{594F1C4D-397F-40C8-BCF2-4EB82DA861B0}" dt="2022-06-01T11:09:07.464" v="1283" actId="113"/>
          <ac:spMkLst>
            <pc:docMk/>
            <pc:sldMk cId="2512321525" sldId="344"/>
            <ac:spMk id="4" creationId="{1053E1F9-5BE7-BD4C-E393-257FE524D149}"/>
          </ac:spMkLst>
        </pc:spChg>
        <pc:spChg chg="mod">
          <ac:chgData name="Paul Anderson" userId="eb06f4ae563f6f66" providerId="LiveId" clId="{594F1C4D-397F-40C8-BCF2-4EB82DA861B0}" dt="2022-06-01T11:06:39.675" v="1208" actId="20577"/>
          <ac:spMkLst>
            <pc:docMk/>
            <pc:sldMk cId="2512321525" sldId="344"/>
            <ac:spMk id="3074" creationId="{00000000-0000-0000-0000-000000000000}"/>
          </ac:spMkLst>
        </pc:spChg>
        <pc:graphicFrameChg chg="mod modGraphic">
          <ac:chgData name="Paul Anderson" userId="eb06f4ae563f6f66" providerId="LiveId" clId="{594F1C4D-397F-40C8-BCF2-4EB82DA861B0}" dt="2022-06-01T11:16:56.620" v="1417" actId="20577"/>
          <ac:graphicFrameMkLst>
            <pc:docMk/>
            <pc:sldMk cId="2512321525" sldId="344"/>
            <ac:graphicFrameMk id="5" creationId="{391BCDE6-36A1-ACC8-0468-2C9CBBB7D64B}"/>
          </ac:graphicFrameMkLst>
        </pc:graphicFrameChg>
      </pc:sldChg>
      <pc:sldChg chg="addSp modSp add mod">
        <pc:chgData name="Paul Anderson" userId="eb06f4ae563f6f66" providerId="LiveId" clId="{594F1C4D-397F-40C8-BCF2-4EB82DA861B0}" dt="2022-06-01T11:18:22.510" v="1471" actId="20577"/>
        <pc:sldMkLst>
          <pc:docMk/>
          <pc:sldMk cId="2072120802" sldId="345"/>
        </pc:sldMkLst>
        <pc:spChg chg="add mod">
          <ac:chgData name="Paul Anderson" userId="eb06f4ae563f6f66" providerId="LiveId" clId="{594F1C4D-397F-40C8-BCF2-4EB82DA861B0}" dt="2022-06-01T11:16:07.851" v="1412" actId="1035"/>
          <ac:spMkLst>
            <pc:docMk/>
            <pc:sldMk cId="2072120802" sldId="345"/>
            <ac:spMk id="4" creationId="{DE27A6AE-098F-47D8-1E70-09EB01E57A5B}"/>
          </ac:spMkLst>
        </pc:spChg>
        <pc:spChg chg="mod">
          <ac:chgData name="Paul Anderson" userId="eb06f4ae563f6f66" providerId="LiveId" clId="{594F1C4D-397F-40C8-BCF2-4EB82DA861B0}" dt="2022-06-01T11:18:22.510" v="1471" actId="20577"/>
          <ac:spMkLst>
            <pc:docMk/>
            <pc:sldMk cId="2072120802" sldId="345"/>
            <ac:spMk id="3074" creationId="{00000000-0000-0000-0000-000000000000}"/>
          </ac:spMkLst>
        </pc:spChg>
        <pc:graphicFrameChg chg="mod modGraphic">
          <ac:chgData name="Paul Anderson" userId="eb06f4ae563f6f66" providerId="LiveId" clId="{594F1C4D-397F-40C8-BCF2-4EB82DA861B0}" dt="2022-06-01T11:12:48.491" v="1322" actId="1076"/>
          <ac:graphicFrameMkLst>
            <pc:docMk/>
            <pc:sldMk cId="2072120802" sldId="345"/>
            <ac:graphicFrameMk id="5" creationId="{391BCDE6-36A1-ACC8-0468-2C9CBBB7D64B}"/>
          </ac:graphicFrameMkLst>
        </pc:graphicFrame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1B27E044-8706-490A-AFF9-B351C2948A08}"/>
    <pc:docChg chg="modSld">
      <pc:chgData name="Caroline Prodger" userId="e4ef2e75-b60b-401b-8ebe-291bdcf405f4" providerId="ADAL" clId="{1B27E044-8706-490A-AFF9-B351C2948A08}" dt="2022-07-21T17:07:32.428" v="19" actId="1076"/>
      <pc:docMkLst>
        <pc:docMk/>
      </pc:docMkLst>
      <pc:sldChg chg="addSp modSp mod modNotesTx">
        <pc:chgData name="Caroline Prodger" userId="e4ef2e75-b60b-401b-8ebe-291bdcf405f4" providerId="ADAL" clId="{1B27E044-8706-490A-AFF9-B351C2948A08}" dt="2022-07-21T17:07:32.428" v="19" actId="1076"/>
        <pc:sldMkLst>
          <pc:docMk/>
          <pc:sldMk cId="0" sldId="328"/>
        </pc:sldMkLst>
        <pc:picChg chg="add mod">
          <ac:chgData name="Caroline Prodger" userId="e4ef2e75-b60b-401b-8ebe-291bdcf405f4" providerId="ADAL" clId="{1B27E044-8706-490A-AFF9-B351C2948A08}" dt="2022-07-21T17:07:32.428" v="19" actId="1076"/>
          <ac:picMkLst>
            <pc:docMk/>
            <pc:sldMk cId="0" sldId="328"/>
            <ac:picMk id="3" creationId="{86CB6042-E8CC-3585-A3C4-CA607E8DFCDD}"/>
          </ac:picMkLst>
        </pc:picChg>
      </pc:sldChg>
      <pc:sldChg chg="addSp modSp mod modNotesTx">
        <pc:chgData name="Caroline Prodger" userId="e4ef2e75-b60b-401b-8ebe-291bdcf405f4" providerId="ADAL" clId="{1B27E044-8706-490A-AFF9-B351C2948A08}" dt="2022-07-21T17:04:59.073" v="12" actId="20577"/>
        <pc:sldMkLst>
          <pc:docMk/>
          <pc:sldMk cId="2021488305" sldId="346"/>
        </pc:sldMkLst>
        <pc:spChg chg="mod">
          <ac:chgData name="Caroline Prodger" userId="e4ef2e75-b60b-401b-8ebe-291bdcf405f4" providerId="ADAL" clId="{1B27E044-8706-490A-AFF9-B351C2948A08}" dt="2022-07-21T17:04:43.227" v="9" actId="14100"/>
          <ac:spMkLst>
            <pc:docMk/>
            <pc:sldMk cId="2021488305" sldId="346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1B27E044-8706-490A-AFF9-B351C2948A08}" dt="2022-07-21T17:04:49.366" v="11" actId="1076"/>
          <ac:picMkLst>
            <pc:docMk/>
            <pc:sldMk cId="2021488305" sldId="346"/>
            <ac:picMk id="3" creationId="{A05F5C2C-75CB-0DA7-722F-2006AB4C3DDA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4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794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47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939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4159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Key performance indicators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6EA09-6FAC-EAEC-0753-D98CD1607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EF8A0-E5BD-F0EF-260D-E94EED70F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meaning of the term ‘key performance indicators’ (KPIs)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different types of KPI.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58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Evaluating current performance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41515"/>
            <a:ext cx="7924800" cy="45459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The first step towards improving performance is to evaluate </a:t>
            </a:r>
            <a:r>
              <a:rPr lang="en-GB" b="1" dirty="0"/>
              <a:t>current performance</a:t>
            </a:r>
            <a:r>
              <a:rPr lang="en-GB" dirty="0"/>
              <a:t>. This allows companies to: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identify areas where there is the most potential to eliminate waste and improve performance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compare the performance of similar processes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compare their performance to that of competitors.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0" lvl="1" indent="0">
              <a:buNone/>
            </a:pPr>
            <a:endParaRPr lang="en-GB" dirty="0"/>
          </a:p>
          <a:p>
            <a:pPr marL="0" lvl="1" indent="0">
              <a:buNone/>
            </a:pPr>
            <a:endParaRPr lang="en-GB" dirty="0"/>
          </a:p>
        </p:txBody>
      </p:sp>
      <p:pic>
        <p:nvPicPr>
          <p:cNvPr id="3" name="Picture 2" descr="Text, icon, whiteboard&#10;&#10;Description automatically generated">
            <a:extLst>
              <a:ext uri="{FF2B5EF4-FFF2-40B4-BE49-F238E27FC236}">
                <a16:creationId xmlns:a16="http://schemas.microsoft.com/office/drawing/2014/main" id="{86CB6042-E8CC-3585-A3C4-CA607E8DF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452" y="3429000"/>
            <a:ext cx="2148348" cy="24750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are key performance indicators?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7943"/>
            <a:ext cx="7924800" cy="4545900"/>
          </a:xfrm>
        </p:spPr>
        <p:txBody>
          <a:bodyPr/>
          <a:lstStyle/>
          <a:p>
            <a:pPr lvl="1"/>
            <a:r>
              <a:rPr lang="en-US" b="1" dirty="0"/>
              <a:t>Key performance indicators (KPIs)</a:t>
            </a:r>
            <a:r>
              <a:rPr lang="en-US" dirty="0"/>
              <a:t> are quantifiable measures of performance.</a:t>
            </a:r>
          </a:p>
          <a:p>
            <a:pPr lvl="1"/>
            <a:r>
              <a:rPr lang="en-US" dirty="0"/>
              <a:t>They might relate to a single manufacturing process, a series of processes or the whole business.</a:t>
            </a:r>
          </a:p>
          <a:p>
            <a:pPr lvl="1"/>
            <a:r>
              <a:rPr lang="en-US" dirty="0"/>
              <a:t>Most companies will use a range of different KPIs, to give a broad picture of their performance.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A05F5C2C-75CB-0DA7-722F-2006AB4C3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2105" y="3735790"/>
            <a:ext cx="3303864" cy="202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88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KPI: individual processes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1BCDE6-36A1-ACC8-0468-2C9CBBB7D64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50513684"/>
              </p:ext>
            </p:extLst>
          </p:nvPr>
        </p:nvGraphicFramePr>
        <p:xfrm>
          <a:off x="463296" y="2418172"/>
          <a:ext cx="8223504" cy="3220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936">
                  <a:extLst>
                    <a:ext uri="{9D8B030D-6E8A-4147-A177-3AD203B41FA5}">
                      <a16:colId xmlns:a16="http://schemas.microsoft.com/office/drawing/2014/main" val="1989084607"/>
                    </a:ext>
                  </a:extLst>
                </a:gridCol>
                <a:gridCol w="4395020">
                  <a:extLst>
                    <a:ext uri="{9D8B030D-6E8A-4147-A177-3AD203B41FA5}">
                      <a16:colId xmlns:a16="http://schemas.microsoft.com/office/drawing/2014/main" val="1024535914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val="1261781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it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Example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721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Cycle time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time to machine one item in a process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 minutes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9252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Changeover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Time to switch a process between making different products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 minutes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999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Throughput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Number of products manufactured per unit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4301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Operating equipment effectiveness (OEE)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(Number of good products made x ideal processing time / planned production time)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Products/hour 60%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546995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9E59026-A6DF-3B88-8C32-167E8AB64BDF}"/>
              </a:ext>
            </a:extLst>
          </p:cNvPr>
          <p:cNvSpPr txBox="1">
            <a:spLocks/>
          </p:cNvSpPr>
          <p:nvPr/>
        </p:nvSpPr>
        <p:spPr bwMode="auto">
          <a:xfrm>
            <a:off x="457200" y="1504110"/>
            <a:ext cx="8047704" cy="80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The following measures are most commonly used to evaluate the performance of a</a:t>
            </a:r>
            <a:r>
              <a:rPr lang="en-US" b="1" kern="0" dirty="0"/>
              <a:t> single process</a:t>
            </a:r>
            <a:r>
              <a:rPr lang="en-US" kern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039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KPI: groups of processes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1BCDE6-36A1-ACC8-0468-2C9CBBB7D64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293011914"/>
              </p:ext>
            </p:extLst>
          </p:nvPr>
        </p:nvGraphicFramePr>
        <p:xfrm>
          <a:off x="457200" y="2357373"/>
          <a:ext cx="8229600" cy="3492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032">
                  <a:extLst>
                    <a:ext uri="{9D8B030D-6E8A-4147-A177-3AD203B41FA5}">
                      <a16:colId xmlns:a16="http://schemas.microsoft.com/office/drawing/2014/main" val="1989084607"/>
                    </a:ext>
                  </a:extLst>
                </a:gridCol>
                <a:gridCol w="4395020">
                  <a:extLst>
                    <a:ext uri="{9D8B030D-6E8A-4147-A177-3AD203B41FA5}">
                      <a16:colId xmlns:a16="http://schemas.microsoft.com/office/drawing/2014/main" val="1024535914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val="1261781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it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Example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721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Throughput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Number of products manufactured per unit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320 units/week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3875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cycle time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Sum of the actual machining time of the different processes needed to manufacture the product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 minutes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9316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On-time delivery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(Quantity of products delivered on time / total quantity of products)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4301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Lead time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Time to manufacture a customer order from start to finish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64 days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359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Capacity utilisation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(Output achieved / potential output)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25983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27A6AE-098F-47D8-1E70-09EB01E57A5B}"/>
              </a:ext>
            </a:extLst>
          </p:cNvPr>
          <p:cNvSpPr txBox="1">
            <a:spLocks/>
          </p:cNvSpPr>
          <p:nvPr/>
        </p:nvSpPr>
        <p:spPr bwMode="auto">
          <a:xfrm>
            <a:off x="457200" y="1500537"/>
            <a:ext cx="8047704" cy="64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The following measures are most commonly used to evaluate the performance covering the </a:t>
            </a:r>
            <a:r>
              <a:rPr lang="en-US" b="1" kern="0" dirty="0"/>
              <a:t>overall production</a:t>
            </a:r>
            <a:r>
              <a:rPr lang="en-US" kern="0" dirty="0"/>
              <a:t> of a product.</a:t>
            </a:r>
          </a:p>
        </p:txBody>
      </p:sp>
    </p:spTree>
    <p:extLst>
      <p:ext uri="{BB962C8B-B14F-4D97-AF65-F5344CB8AC3E}">
        <p14:creationId xmlns:p14="http://schemas.microsoft.com/office/powerpoint/2010/main" val="2072120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KPI: quality of output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1BCDE6-36A1-ACC8-0468-2C9CBBB7D64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248044560"/>
              </p:ext>
            </p:extLst>
          </p:nvPr>
        </p:nvGraphicFramePr>
        <p:xfrm>
          <a:off x="457200" y="2851355"/>
          <a:ext cx="8229600" cy="150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032">
                  <a:extLst>
                    <a:ext uri="{9D8B030D-6E8A-4147-A177-3AD203B41FA5}">
                      <a16:colId xmlns:a16="http://schemas.microsoft.com/office/drawing/2014/main" val="1989084607"/>
                    </a:ext>
                  </a:extLst>
                </a:gridCol>
                <a:gridCol w="4395020">
                  <a:extLst>
                    <a:ext uri="{9D8B030D-6E8A-4147-A177-3AD203B41FA5}">
                      <a16:colId xmlns:a16="http://schemas.microsoft.com/office/drawing/2014/main" val="1024535914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val="1261781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it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Example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721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Scrap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(Total number of products scrapped / total products produced)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869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(Good products produced / total products produced)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0335656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53E1F9-5BE7-BD4C-E393-257FE524D149}"/>
              </a:ext>
            </a:extLst>
          </p:cNvPr>
          <p:cNvSpPr txBox="1">
            <a:spLocks/>
          </p:cNvSpPr>
          <p:nvPr/>
        </p:nvSpPr>
        <p:spPr bwMode="auto">
          <a:xfrm>
            <a:off x="457199" y="1512000"/>
            <a:ext cx="8096865" cy="133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The following measures can be used to evaluate quality of performance for </a:t>
            </a:r>
            <a:r>
              <a:rPr lang="en-US" b="1" kern="0" dirty="0"/>
              <a:t>either</a:t>
            </a:r>
            <a:r>
              <a:rPr lang="en-US" kern="0" dirty="0"/>
              <a:t> individual processes </a:t>
            </a:r>
            <a:r>
              <a:rPr lang="en-US" b="1" kern="0" dirty="0"/>
              <a:t>or</a:t>
            </a:r>
            <a:r>
              <a:rPr lang="en-US" kern="0" dirty="0"/>
              <a:t> all the stages of production (eg for a production line).</a:t>
            </a:r>
          </a:p>
        </p:txBody>
      </p:sp>
    </p:spTree>
    <p:extLst>
      <p:ext uri="{BB962C8B-B14F-4D97-AF65-F5344CB8AC3E}">
        <p14:creationId xmlns:p14="http://schemas.microsoft.com/office/powerpoint/2010/main" val="2512321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D9E3DF-EA63-06CB-97B3-6E5938493AC7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468</Words>
  <Application>Microsoft Office PowerPoint</Application>
  <PresentationFormat>On-screen Show (4:3)</PresentationFormat>
  <Paragraphs>77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Lucida Grande</vt:lpstr>
      <vt:lpstr>Times New Roman</vt:lpstr>
      <vt:lpstr>Default Design</vt:lpstr>
      <vt:lpstr>PowerPoint 3: Key performance indicators</vt:lpstr>
      <vt:lpstr>Objectives</vt:lpstr>
      <vt:lpstr>Evaluating current performance</vt:lpstr>
      <vt:lpstr>What are key performance indicators?</vt:lpstr>
      <vt:lpstr>Types of KPI: individual processes</vt:lpstr>
      <vt:lpstr>Types of KPI: groups of processes</vt:lpstr>
      <vt:lpstr>Types of KPI: quality of output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30</cp:revision>
  <dcterms:created xsi:type="dcterms:W3CDTF">2013-05-28T00:38:54Z</dcterms:created>
  <dcterms:modified xsi:type="dcterms:W3CDTF">2022-08-09T07:59:49Z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