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49" r:id="rId6"/>
    <p:sldId id="343" r:id="rId7"/>
    <p:sldId id="347" r:id="rId8"/>
    <p:sldId id="348" r:id="rId9"/>
    <p:sldId id="344" r:id="rId10"/>
    <p:sldId id="345" r:id="rId11"/>
    <p:sldId id="346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D30DF-4D8B-49A1-B2E2-BD5FFDB78F22}" v="7" dt="2022-07-22T12:32:53.5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aroline Prodger" userId="e4ef2e75-b60b-401b-8ebe-291bdcf405f4" providerId="ADAL" clId="{2D8D30DF-4D8B-49A1-B2E2-BD5FFDB78F22}"/>
    <pc:docChg chg="modSld">
      <pc:chgData name="Caroline Prodger" userId="e4ef2e75-b60b-401b-8ebe-291bdcf405f4" providerId="ADAL" clId="{2D8D30DF-4D8B-49A1-B2E2-BD5FFDB78F22}" dt="2022-07-22T12:33:00.827" v="35" actId="14100"/>
      <pc:docMkLst>
        <pc:docMk/>
      </pc:docMkLst>
      <pc:sldChg chg="addSp delSp modSp mod">
        <pc:chgData name="Caroline Prodger" userId="e4ef2e75-b60b-401b-8ebe-291bdcf405f4" providerId="ADAL" clId="{2D8D30DF-4D8B-49A1-B2E2-BD5FFDB78F22}" dt="2022-07-22T12:32:09.620" v="22" actId="1076"/>
        <pc:sldMkLst>
          <pc:docMk/>
          <pc:sldMk cId="410149340" sldId="343"/>
        </pc:sldMkLst>
        <pc:picChg chg="add mod">
          <ac:chgData name="Caroline Prodger" userId="e4ef2e75-b60b-401b-8ebe-291bdcf405f4" providerId="ADAL" clId="{2D8D30DF-4D8B-49A1-B2E2-BD5FFDB78F22}" dt="2022-07-22T12:32:09.620" v="22" actId="1076"/>
          <ac:picMkLst>
            <pc:docMk/>
            <pc:sldMk cId="410149340" sldId="343"/>
            <ac:picMk id="3" creationId="{E257A7A1-1376-A4C1-112E-D1B952C82AD7}"/>
          </ac:picMkLst>
        </pc:picChg>
        <pc:picChg chg="del">
          <ac:chgData name="Caroline Prodger" userId="e4ef2e75-b60b-401b-8ebe-291bdcf405f4" providerId="ADAL" clId="{2D8D30DF-4D8B-49A1-B2E2-BD5FFDB78F22}" dt="2022-07-22T12:31:29.923" v="15" actId="478"/>
          <ac:picMkLst>
            <pc:docMk/>
            <pc:sldMk cId="410149340" sldId="343"/>
            <ac:picMk id="1026" creationId="{597C1A98-9F5A-6D39-30D3-8707E910381F}"/>
          </ac:picMkLst>
        </pc:picChg>
      </pc:sldChg>
      <pc:sldChg chg="addSp modSp mod">
        <pc:chgData name="Caroline Prodger" userId="e4ef2e75-b60b-401b-8ebe-291bdcf405f4" providerId="ADAL" clId="{2D8D30DF-4D8B-49A1-B2E2-BD5FFDB78F22}" dt="2022-07-22T12:29:41.396" v="14" actId="1076"/>
        <pc:sldMkLst>
          <pc:docMk/>
          <pc:sldMk cId="2339621384" sldId="344"/>
        </pc:sldMkLst>
        <pc:spChg chg="mod">
          <ac:chgData name="Caroline Prodger" userId="e4ef2e75-b60b-401b-8ebe-291bdcf405f4" providerId="ADAL" clId="{2D8D30DF-4D8B-49A1-B2E2-BD5FFDB78F22}" dt="2022-07-22T12:29:36.435" v="12" actId="14100"/>
          <ac:spMkLst>
            <pc:docMk/>
            <pc:sldMk cId="2339621384" sldId="344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2D8D30DF-4D8B-49A1-B2E2-BD5FFDB78F22}" dt="2022-07-22T12:29:41.396" v="14" actId="1076"/>
          <ac:picMkLst>
            <pc:docMk/>
            <pc:sldMk cId="2339621384" sldId="344"/>
            <ac:picMk id="3" creationId="{3B917DC1-2B2B-A7A5-4A55-70AA75A6989C}"/>
          </ac:picMkLst>
        </pc:picChg>
      </pc:sldChg>
      <pc:sldChg chg="addSp delSp modSp mod">
        <pc:chgData name="Caroline Prodger" userId="e4ef2e75-b60b-401b-8ebe-291bdcf405f4" providerId="ADAL" clId="{2D8D30DF-4D8B-49A1-B2E2-BD5FFDB78F22}" dt="2022-07-22T12:33:00.827" v="35" actId="14100"/>
        <pc:sldMkLst>
          <pc:docMk/>
          <pc:sldMk cId="50788553" sldId="345"/>
        </pc:sldMkLst>
        <pc:picChg chg="add mod">
          <ac:chgData name="Caroline Prodger" userId="e4ef2e75-b60b-401b-8ebe-291bdcf405f4" providerId="ADAL" clId="{2D8D30DF-4D8B-49A1-B2E2-BD5FFDB78F22}" dt="2022-07-22T12:33:00.827" v="35" actId="14100"/>
          <ac:picMkLst>
            <pc:docMk/>
            <pc:sldMk cId="50788553" sldId="345"/>
            <ac:picMk id="3" creationId="{AF5E6D95-5648-A2E6-4BAA-4F9882EB48B7}"/>
          </ac:picMkLst>
        </pc:picChg>
        <pc:picChg chg="del">
          <ac:chgData name="Caroline Prodger" userId="e4ef2e75-b60b-401b-8ebe-291bdcf405f4" providerId="ADAL" clId="{2D8D30DF-4D8B-49A1-B2E2-BD5FFDB78F22}" dt="2022-07-22T12:32:43.469" v="30" actId="478"/>
          <ac:picMkLst>
            <pc:docMk/>
            <pc:sldMk cId="50788553" sldId="345"/>
            <ac:picMk id="1026" creationId="{6A14727A-925D-415C-A361-D48E5D22F2D6}"/>
          </ac:picMkLst>
        </pc:picChg>
      </pc:sldChg>
      <pc:sldChg chg="addSp delSp modSp mod">
        <pc:chgData name="Caroline Prodger" userId="e4ef2e75-b60b-401b-8ebe-291bdcf405f4" providerId="ADAL" clId="{2D8D30DF-4D8B-49A1-B2E2-BD5FFDB78F22}" dt="2022-07-22T12:32:32.062" v="29" actId="1076"/>
        <pc:sldMkLst>
          <pc:docMk/>
          <pc:sldMk cId="3357951180" sldId="347"/>
        </pc:sldMkLst>
        <pc:picChg chg="add mod">
          <ac:chgData name="Caroline Prodger" userId="e4ef2e75-b60b-401b-8ebe-291bdcf405f4" providerId="ADAL" clId="{2D8D30DF-4D8B-49A1-B2E2-BD5FFDB78F22}" dt="2022-07-22T12:32:32.062" v="29" actId="1076"/>
          <ac:picMkLst>
            <pc:docMk/>
            <pc:sldMk cId="3357951180" sldId="347"/>
            <ac:picMk id="3" creationId="{B6C4F5A6-F3A8-023A-2B76-06DE8419AF01}"/>
          </ac:picMkLst>
        </pc:picChg>
        <pc:picChg chg="del">
          <ac:chgData name="Caroline Prodger" userId="e4ef2e75-b60b-401b-8ebe-291bdcf405f4" providerId="ADAL" clId="{2D8D30DF-4D8B-49A1-B2E2-BD5FFDB78F22}" dt="2022-07-22T12:32:12.785" v="23" actId="478"/>
          <ac:picMkLst>
            <pc:docMk/>
            <pc:sldMk cId="3357951180" sldId="347"/>
            <ac:picMk id="2050" creationId="{8EE8CEC5-327D-0179-8511-655718C1551C}"/>
          </ac:picMkLst>
        </pc:picChg>
      </pc:sldChg>
    </pc:docChg>
  </pc:docChgLst>
  <pc:docChgLst>
    <pc:chgData name="Paul Anderson" userId="eb06f4ae563f6f66" providerId="LiveId" clId="{B5BD20D9-25AA-45F8-92C6-A706292A6D03}"/>
    <pc:docChg chg="undo custSel addSld modSld">
      <pc:chgData name="Paul Anderson" userId="eb06f4ae563f6f66" providerId="LiveId" clId="{B5BD20D9-25AA-45F8-92C6-A706292A6D03}" dt="2022-06-04T13:12:35.703" v="978" actId="6549"/>
      <pc:docMkLst>
        <pc:docMk/>
      </pc:docMkLst>
      <pc:sldChg chg="modSp mod">
        <pc:chgData name="Paul Anderson" userId="eb06f4ae563f6f66" providerId="LiveId" clId="{B5BD20D9-25AA-45F8-92C6-A706292A6D03}" dt="2022-06-03T22:40:25.906" v="50" actId="6549"/>
        <pc:sldMkLst>
          <pc:docMk/>
          <pc:sldMk cId="0" sldId="256"/>
        </pc:sldMkLst>
        <pc:spChg chg="mod">
          <ac:chgData name="Paul Anderson" userId="eb06f4ae563f6f66" providerId="LiveId" clId="{B5BD20D9-25AA-45F8-92C6-A706292A6D03}" dt="2022-06-03T22:40:25.906" v="50" actId="6549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 modNotesTx">
        <pc:chgData name="Paul Anderson" userId="eb06f4ae563f6f66" providerId="LiveId" clId="{B5BD20D9-25AA-45F8-92C6-A706292A6D03}" dt="2022-06-04T13:08:55.336" v="932" actId="14100"/>
        <pc:sldMkLst>
          <pc:docMk/>
          <pc:sldMk cId="410149340" sldId="343"/>
        </pc:sldMkLst>
        <pc:spChg chg="del">
          <ac:chgData name="Paul Anderson" userId="eb06f4ae563f6f66" providerId="LiveId" clId="{B5BD20D9-25AA-45F8-92C6-A706292A6D03}" dt="2022-06-04T12:43:01.310" v="444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B5BD20D9-25AA-45F8-92C6-A706292A6D03}" dt="2022-06-03T22:40:30.767" v="51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4T13:08:51.721" v="931" actId="14100"/>
          <ac:spMkLst>
            <pc:docMk/>
            <pc:sldMk cId="410149340" sldId="343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4T13:08:55.336" v="932" actId="14100"/>
          <ac:picMkLst>
            <pc:docMk/>
            <pc:sldMk cId="410149340" sldId="343"/>
            <ac:picMk id="1026" creationId="{597C1A98-9F5A-6D39-30D3-8707E910381F}"/>
          </ac:picMkLst>
        </pc:picChg>
      </pc:sldChg>
      <pc:sldChg chg="modSp mod">
        <pc:chgData name="Paul Anderson" userId="eb06f4ae563f6f66" providerId="LiveId" clId="{B5BD20D9-25AA-45F8-92C6-A706292A6D03}" dt="2022-06-04T13:11:35.775" v="970" actId="14100"/>
        <pc:sldMkLst>
          <pc:docMk/>
          <pc:sldMk cId="2339621384" sldId="344"/>
        </pc:sldMkLst>
        <pc:spChg chg="mod">
          <ac:chgData name="Paul Anderson" userId="eb06f4ae563f6f66" providerId="LiveId" clId="{B5BD20D9-25AA-45F8-92C6-A706292A6D03}" dt="2022-06-02T11:16:42.054" v="43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4T13:11:35.775" v="970" actId="14100"/>
          <ac:spMkLst>
            <pc:docMk/>
            <pc:sldMk cId="2339621384" sldId="344"/>
            <ac:spMk id="3075" creationId="{00000000-0000-0000-0000-000000000000}"/>
          </ac:spMkLst>
        </pc:spChg>
      </pc:sldChg>
      <pc:sldChg chg="addSp delSp modSp mod modNotesTx">
        <pc:chgData name="Paul Anderson" userId="eb06f4ae563f6f66" providerId="LiveId" clId="{B5BD20D9-25AA-45F8-92C6-A706292A6D03}" dt="2022-06-03T23:07:13.732" v="172" actId="14100"/>
        <pc:sldMkLst>
          <pc:docMk/>
          <pc:sldMk cId="50788553" sldId="345"/>
        </pc:sldMkLst>
        <pc:spChg chg="del">
          <ac:chgData name="Paul Anderson" userId="eb06f4ae563f6f66" providerId="LiveId" clId="{B5BD20D9-25AA-45F8-92C6-A706292A6D03}" dt="2022-06-03T22:46:11.794" v="52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B5BD20D9-25AA-45F8-92C6-A706292A6D03}" dt="2022-06-03T22:52:26.391" v="100" actId="20577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3T23:07:13.732" v="172" actId="14100"/>
          <ac:spMkLst>
            <pc:docMk/>
            <pc:sldMk cId="50788553" sldId="345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3T23:07:05.536" v="171" actId="14100"/>
          <ac:picMkLst>
            <pc:docMk/>
            <pc:sldMk cId="50788553" sldId="345"/>
            <ac:picMk id="1026" creationId="{6A14727A-925D-415C-A361-D48E5D22F2D6}"/>
          </ac:picMkLst>
        </pc:picChg>
      </pc:sldChg>
      <pc:sldChg chg="modSp add mod">
        <pc:chgData name="Paul Anderson" userId="eb06f4ae563f6f66" providerId="LiveId" clId="{B5BD20D9-25AA-45F8-92C6-A706292A6D03}" dt="2022-06-04T13:12:35.703" v="978" actId="6549"/>
        <pc:sldMkLst>
          <pc:docMk/>
          <pc:sldMk cId="3344577195" sldId="346"/>
        </pc:sldMkLst>
        <pc:spChg chg="mod">
          <ac:chgData name="Paul Anderson" userId="eb06f4ae563f6f66" providerId="LiveId" clId="{B5BD20D9-25AA-45F8-92C6-A706292A6D03}" dt="2022-06-04T13:12:35.703" v="978" actId="6549"/>
          <ac:spMkLst>
            <pc:docMk/>
            <pc:sldMk cId="3344577195" sldId="346"/>
            <ac:spMk id="3075" creationId="{00000000-0000-0000-0000-000000000000}"/>
          </ac:spMkLst>
        </pc:spChg>
      </pc:sldChg>
      <pc:sldChg chg="addSp modSp add mod modNotesTx">
        <pc:chgData name="Paul Anderson" userId="eb06f4ae563f6f66" providerId="LiveId" clId="{B5BD20D9-25AA-45F8-92C6-A706292A6D03}" dt="2022-06-04T13:09:55.225" v="950" actId="1035"/>
        <pc:sldMkLst>
          <pc:docMk/>
          <pc:sldMk cId="3357951180" sldId="347"/>
        </pc:sldMkLst>
        <pc:spChg chg="mod">
          <ac:chgData name="Paul Anderson" userId="eb06f4ae563f6f66" providerId="LiveId" clId="{B5BD20D9-25AA-45F8-92C6-A706292A6D03}" dt="2022-06-04T13:09:46.881" v="946" actId="14100"/>
          <ac:spMkLst>
            <pc:docMk/>
            <pc:sldMk cId="3357951180" sldId="347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4T13:09:55.225" v="950" actId="1035"/>
          <ac:picMkLst>
            <pc:docMk/>
            <pc:sldMk cId="3357951180" sldId="347"/>
            <ac:picMk id="2050" creationId="{8EE8CEC5-327D-0179-8511-655718C1551C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15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68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60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18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43550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SMED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8B341-3AA1-3003-5AA8-B53946DC9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4FE13-015F-FB34-EB89-EC96C597835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concept of single minute exchange of die (SMED) and how this relates to changeover times in manufacturing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benefits and limitations of this approach and describe how it is carried out in practice.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970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Changeover times in manufacturing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97808" cy="4338000"/>
          </a:xfrm>
        </p:spPr>
        <p:txBody>
          <a:bodyPr/>
          <a:lstStyle/>
          <a:p>
            <a:pPr lvl="1"/>
            <a:r>
              <a:rPr lang="en-US" dirty="0"/>
              <a:t>During batch manufacturing, it is necessary to change processes between batches. </a:t>
            </a:r>
          </a:p>
          <a:p>
            <a:pPr lvl="1"/>
            <a:r>
              <a:rPr lang="en-US" dirty="0"/>
              <a:t>This might involve swapping tools, repositioning jigs and changing machine parameters. </a:t>
            </a:r>
          </a:p>
          <a:p>
            <a:pPr lvl="1"/>
            <a:r>
              <a:rPr lang="en-US" dirty="0"/>
              <a:t>During the changeover, the process is not producing products, but workers are still being paid for their activities. </a:t>
            </a:r>
          </a:p>
          <a:p>
            <a:pPr lvl="1"/>
            <a:r>
              <a:rPr lang="en-US" dirty="0"/>
              <a:t>Reducing changeover times therefore has benefits for the business.</a:t>
            </a:r>
          </a:p>
          <a:p>
            <a:pPr lvl="1"/>
            <a:endParaRPr lang="en-US" dirty="0"/>
          </a:p>
        </p:txBody>
      </p:sp>
      <p:pic>
        <p:nvPicPr>
          <p:cNvPr id="3" name="Picture 2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E257A7A1-1376-A4C1-112E-D1B952C82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035" y="1993490"/>
            <a:ext cx="4310765" cy="287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single minute exchange of die (SMED)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962144" y="1780032"/>
            <a:ext cx="3724656" cy="4069968"/>
          </a:xfrm>
        </p:spPr>
        <p:txBody>
          <a:bodyPr/>
          <a:lstStyle/>
          <a:p>
            <a:pPr lvl="1"/>
            <a:r>
              <a:rPr lang="en-US" b="1" dirty="0"/>
              <a:t>Single minute exchange of die</a:t>
            </a:r>
            <a:r>
              <a:rPr lang="en-US" dirty="0"/>
              <a:t> </a:t>
            </a:r>
            <a:r>
              <a:rPr lang="en-US" b="1" dirty="0"/>
              <a:t>(SMED)</a:t>
            </a:r>
            <a:r>
              <a:rPr lang="en-US" dirty="0"/>
              <a:t> is a term first used by Toyota. </a:t>
            </a:r>
          </a:p>
          <a:p>
            <a:pPr lvl="1"/>
            <a:r>
              <a:rPr lang="en-US" dirty="0"/>
              <a:t>The goal of SMED is to perform every changeover between products in less than a minute. </a:t>
            </a:r>
          </a:p>
          <a:p>
            <a:pPr lvl="1"/>
            <a:r>
              <a:rPr lang="en-US" dirty="0"/>
              <a:t>SMED is now commonly used to describe activities to reduce changeover times, even if the changeover takes a lot longer than a minute.</a:t>
            </a:r>
          </a:p>
          <a:p>
            <a:pPr lvl="1"/>
            <a:endParaRPr lang="en-US" dirty="0"/>
          </a:p>
        </p:txBody>
      </p:sp>
      <p:pic>
        <p:nvPicPr>
          <p:cNvPr id="3" name="Picture 2" descr="A picture containing indoor, miller&#10;&#10;Description automatically generated">
            <a:extLst>
              <a:ext uri="{FF2B5EF4-FFF2-40B4-BE49-F238E27FC236}">
                <a16:creationId xmlns:a16="http://schemas.microsoft.com/office/drawing/2014/main" id="{B6C4F5A6-F3A8-023A-2B76-06DE8419A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46141"/>
            <a:ext cx="4148606" cy="311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5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of SMED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82000" cy="4338000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Faster changeover between products resulting in less equipment downtime and lower manufacturing costs.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Allows more frequent changeovers without increasing manufacturing costs, meaning batch sizes can be reduced.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As a result a smaller inventory of finished products is needed and there is increased potential to customise batches for customers.</a:t>
            </a:r>
          </a:p>
          <a:p>
            <a:pPr lvl="3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02537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Limitations of SMED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340943" cy="4338000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Most effective in reducing changeover time when batches of products are being manufactured, with common characteristics between different products.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May require some investment in additional tooling or jigs and fixtures. 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Time is needed to train workers in the approach and then to implement it (typically one day for each process).</a:t>
            </a:r>
          </a:p>
        </p:txBody>
      </p:sp>
      <p:pic>
        <p:nvPicPr>
          <p:cNvPr id="3" name="Picture 2" descr="A few women in a lab&#10;&#10;Description automatically generated with low confidence">
            <a:extLst>
              <a:ext uri="{FF2B5EF4-FFF2-40B4-BE49-F238E27FC236}">
                <a16:creationId xmlns:a16="http://schemas.microsoft.com/office/drawing/2014/main" id="{3B917DC1-2B2B-A7A5-4A55-70AA75A69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284" y="2206960"/>
            <a:ext cx="3662516" cy="244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Activity elements during a changeover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0" y="1804416"/>
            <a:ext cx="4345858" cy="3960940"/>
          </a:xfrm>
        </p:spPr>
        <p:txBody>
          <a:bodyPr/>
          <a:lstStyle/>
          <a:p>
            <a:pPr lvl="1">
              <a:spcBef>
                <a:spcPts val="1000"/>
              </a:spcBef>
            </a:pPr>
            <a:r>
              <a:rPr lang="en-GB" b="1" dirty="0"/>
              <a:t>Internal elements</a:t>
            </a:r>
            <a:r>
              <a:rPr lang="en-GB" dirty="0"/>
              <a:t> are things which have to be done when the process is stopped. </a:t>
            </a:r>
          </a:p>
          <a:p>
            <a:pPr lvl="4">
              <a:spcBef>
                <a:spcPts val="500"/>
              </a:spcBef>
            </a:pPr>
            <a:r>
              <a:rPr lang="en-GB" sz="2000" dirty="0"/>
              <a:t>For example, sharpening the cutting tool being used. </a:t>
            </a:r>
            <a:endParaRPr lang="en-US" sz="2000" dirty="0"/>
          </a:p>
          <a:p>
            <a:pPr lvl="1"/>
            <a:r>
              <a:rPr lang="en-GB" b="1" dirty="0"/>
              <a:t>External elements</a:t>
            </a:r>
            <a:r>
              <a:rPr lang="en-GB" dirty="0"/>
              <a:t> are things that can be carried out while the process is running. </a:t>
            </a:r>
          </a:p>
          <a:p>
            <a:pPr lvl="4">
              <a:spcBef>
                <a:spcPts val="500"/>
              </a:spcBef>
            </a:pPr>
            <a:r>
              <a:rPr lang="en-GB" sz="2000" dirty="0"/>
              <a:t>For example, any tools needed could be located as the previous batch is being processed.</a:t>
            </a:r>
          </a:p>
        </p:txBody>
      </p:sp>
      <p:pic>
        <p:nvPicPr>
          <p:cNvPr id="3" name="Picture 2" descr="A picture containing person, indoor, miller&#10;&#10;Description automatically generated">
            <a:extLst>
              <a:ext uri="{FF2B5EF4-FFF2-40B4-BE49-F238E27FC236}">
                <a16:creationId xmlns:a16="http://schemas.microsoft.com/office/drawing/2014/main" id="{AF5E6D95-5648-A2E6-4BAA-4F9882EB4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04416"/>
            <a:ext cx="3917762" cy="261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SMED carried out?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43531"/>
            <a:ext cx="8320450" cy="4169472"/>
          </a:xfrm>
        </p:spPr>
        <p:txBody>
          <a:bodyPr/>
          <a:lstStyle/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Identify all the steps in the current changeover activity. 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Remove all external elements from the changeover process. 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Convert internal elements to external elements. For example, sharpening a cutting tool could be changed from an internal to an external element by having a second cutting tool, which is sharpened while the previous batch is being processed.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Standardise the process – document the most efficient new method of carrying out the changeover.</a:t>
            </a:r>
          </a:p>
          <a:p>
            <a:pPr marL="228600" algn="ctr">
              <a:lnSpc>
                <a:spcPct val="107000"/>
              </a:lnSpc>
            </a:pPr>
            <a:r>
              <a:rPr lang="en-GB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Training is essential to ensure all workers follow the improved standardised process</a:t>
            </a:r>
          </a:p>
          <a:p>
            <a:pPr marL="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44577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9ED5C2-448B-8EE5-5F39-855D97F82508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</TotalTime>
  <Words>513</Words>
  <Application>Microsoft Office PowerPoint</Application>
  <PresentationFormat>On-screen Show (4:3)</PresentationFormat>
  <Paragraphs>48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Lucida Grande</vt:lpstr>
      <vt:lpstr>Times New Roman</vt:lpstr>
      <vt:lpstr>Default Design</vt:lpstr>
      <vt:lpstr>PowerPoint 8: SMED</vt:lpstr>
      <vt:lpstr>Objectives</vt:lpstr>
      <vt:lpstr>Changeover times in manufacturing</vt:lpstr>
      <vt:lpstr>What is single minute exchange of die (SMED)?</vt:lpstr>
      <vt:lpstr>Benefits of SMED</vt:lpstr>
      <vt:lpstr>Limitations of SMED</vt:lpstr>
      <vt:lpstr>Activity elements during a changeover</vt:lpstr>
      <vt:lpstr>How is SMED carried out?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32</cp:revision>
  <dcterms:created xsi:type="dcterms:W3CDTF">2013-05-28T00:38:54Z</dcterms:created>
  <dcterms:modified xsi:type="dcterms:W3CDTF">2022-08-09T08:28:36Z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