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5"/>
  </p:notesMasterIdLst>
  <p:handoutMasterIdLst>
    <p:handoutMasterId r:id="rId16"/>
  </p:handoutMasterIdLst>
  <p:sldIdLst>
    <p:sldId id="256" r:id="rId5"/>
    <p:sldId id="331" r:id="rId6"/>
    <p:sldId id="341" r:id="rId7"/>
    <p:sldId id="349" r:id="rId8"/>
    <p:sldId id="351" r:id="rId9"/>
    <p:sldId id="352" r:id="rId10"/>
    <p:sldId id="355" r:id="rId11"/>
    <p:sldId id="353" r:id="rId12"/>
    <p:sldId id="356"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17AD28-051D-ACAD-CFE3-401DDB6E0722}" name="Dawn Booth" initials="DB" userId="73ba3064c13f978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9B59D3-BBF5-417E-B248-E5F45E257013}" v="1" dt="2022-10-07T13:02: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4"/>
    <p:restoredTop sz="86466"/>
  </p:normalViewPr>
  <p:slideViewPr>
    <p:cSldViewPr showGuides="1">
      <p:cViewPr varScale="1">
        <p:scale>
          <a:sx n="58" d="100"/>
          <a:sy n="58" d="100"/>
        </p:scale>
        <p:origin x="816"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DE946DEC-D707-42D7-999B-E97FA4D10631}"/>
    <pc:docChg chg="custSel modSld">
      <pc:chgData name="Eve Thould" userId="38451c84653f422f" providerId="LiveId" clId="{DE946DEC-D707-42D7-999B-E97FA4D10631}" dt="2022-10-06T09:13:28.913" v="59" actId="1076"/>
      <pc:docMkLst>
        <pc:docMk/>
      </pc:docMkLst>
      <pc:sldChg chg="modSp modNotesTx">
        <pc:chgData name="Eve Thould" userId="38451c84653f422f" providerId="LiveId" clId="{DE946DEC-D707-42D7-999B-E97FA4D10631}" dt="2022-10-06T09:02:18.764" v="8" actId="20577"/>
        <pc:sldMkLst>
          <pc:docMk/>
          <pc:sldMk cId="2566656462" sldId="341"/>
        </pc:sldMkLst>
        <pc:picChg chg="mod">
          <ac:chgData name="Eve Thould" userId="38451c84653f422f" providerId="LiveId" clId="{DE946DEC-D707-42D7-999B-E97FA4D10631}" dt="2022-10-06T09:02:10.282" v="7" actId="1076"/>
          <ac:picMkLst>
            <pc:docMk/>
            <pc:sldMk cId="2566656462" sldId="341"/>
            <ac:picMk id="4" creationId="{91DA6CE1-E0D6-A64F-BF89-AB99E53B1496}"/>
          </ac:picMkLst>
        </pc:picChg>
      </pc:sldChg>
      <pc:sldChg chg="addSp delSp modSp mod">
        <pc:chgData name="Eve Thould" userId="38451c84653f422f" providerId="LiveId" clId="{DE946DEC-D707-42D7-999B-E97FA4D10631}" dt="2022-10-06T09:05:22.078" v="33" actId="14100"/>
        <pc:sldMkLst>
          <pc:docMk/>
          <pc:sldMk cId="1456125029" sldId="349"/>
        </pc:sldMkLst>
        <pc:spChg chg="mod">
          <ac:chgData name="Eve Thould" userId="38451c84653f422f" providerId="LiveId" clId="{DE946DEC-D707-42D7-999B-E97FA4D10631}" dt="2022-10-06T09:02:39.522" v="21" actId="20577"/>
          <ac:spMkLst>
            <pc:docMk/>
            <pc:sldMk cId="1456125029" sldId="349"/>
            <ac:spMk id="3" creationId="{00000000-0000-0000-0000-000000000000}"/>
          </ac:spMkLst>
        </pc:spChg>
        <pc:picChg chg="add del mod">
          <ac:chgData name="Eve Thould" userId="38451c84653f422f" providerId="LiveId" clId="{DE946DEC-D707-42D7-999B-E97FA4D10631}" dt="2022-10-06T09:04:43.253" v="25" actId="21"/>
          <ac:picMkLst>
            <pc:docMk/>
            <pc:sldMk cId="1456125029" sldId="349"/>
            <ac:picMk id="5" creationId="{4872B8BD-D69F-4C14-9B8F-58EE952E4FA4}"/>
          </ac:picMkLst>
        </pc:picChg>
        <pc:picChg chg="add mod">
          <ac:chgData name="Eve Thould" userId="38451c84653f422f" providerId="LiveId" clId="{DE946DEC-D707-42D7-999B-E97FA4D10631}" dt="2022-10-06T09:05:22.078" v="33" actId="14100"/>
          <ac:picMkLst>
            <pc:docMk/>
            <pc:sldMk cId="1456125029" sldId="349"/>
            <ac:picMk id="1026" creationId="{772DCAFB-2825-4BBD-B96C-C0E9153A50D6}"/>
          </ac:picMkLst>
        </pc:picChg>
      </pc:sldChg>
      <pc:sldChg chg="modSp modNotesTx">
        <pc:chgData name="Eve Thould" userId="38451c84653f422f" providerId="LiveId" clId="{DE946DEC-D707-42D7-999B-E97FA4D10631}" dt="2022-10-06T09:08:33.824" v="39" actId="1037"/>
        <pc:sldMkLst>
          <pc:docMk/>
          <pc:sldMk cId="1490744307" sldId="352"/>
        </pc:sldMkLst>
        <pc:picChg chg="mod">
          <ac:chgData name="Eve Thould" userId="38451c84653f422f" providerId="LiveId" clId="{DE946DEC-D707-42D7-999B-E97FA4D10631}" dt="2022-10-06T09:08:33.824" v="39" actId="1037"/>
          <ac:picMkLst>
            <pc:docMk/>
            <pc:sldMk cId="1490744307" sldId="352"/>
            <ac:picMk id="4" creationId="{EB20D662-053E-B106-B855-0F4F7FA570E5}"/>
          </ac:picMkLst>
        </pc:picChg>
      </pc:sldChg>
      <pc:sldChg chg="addSp delSp modSp mod">
        <pc:chgData name="Eve Thould" userId="38451c84653f422f" providerId="LiveId" clId="{DE946DEC-D707-42D7-999B-E97FA4D10631}" dt="2022-10-06T09:13:28.913" v="59" actId="1076"/>
        <pc:sldMkLst>
          <pc:docMk/>
          <pc:sldMk cId="1963064405" sldId="356"/>
        </pc:sldMkLst>
        <pc:spChg chg="mod">
          <ac:chgData name="Eve Thould" userId="38451c84653f422f" providerId="LiveId" clId="{DE946DEC-D707-42D7-999B-E97FA4D10631}" dt="2022-10-06T09:12:16.437" v="48" actId="1076"/>
          <ac:spMkLst>
            <pc:docMk/>
            <pc:sldMk cId="1963064405" sldId="356"/>
            <ac:spMk id="3" creationId="{00000000-0000-0000-0000-000000000000}"/>
          </ac:spMkLst>
        </pc:spChg>
        <pc:picChg chg="add del mod">
          <ac:chgData name="Eve Thould" userId="38451c84653f422f" providerId="LiveId" clId="{DE946DEC-D707-42D7-999B-E97FA4D10631}" dt="2022-10-06T09:10:23.158" v="46" actId="21"/>
          <ac:picMkLst>
            <pc:docMk/>
            <pc:sldMk cId="1963064405" sldId="356"/>
            <ac:picMk id="2050" creationId="{C7377B9E-CBAC-4761-82F6-5EA6E15171D7}"/>
          </ac:picMkLst>
        </pc:picChg>
        <pc:picChg chg="add mod">
          <ac:chgData name="Eve Thould" userId="38451c84653f422f" providerId="LiveId" clId="{DE946DEC-D707-42D7-999B-E97FA4D10631}" dt="2022-10-06T09:13:28.913" v="59" actId="1076"/>
          <ac:picMkLst>
            <pc:docMk/>
            <pc:sldMk cId="1963064405" sldId="356"/>
            <ac:picMk id="2052" creationId="{74757074-8C79-4C0C-9410-136DDB3AE29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question gives the o</a:t>
            </a:r>
            <a:r>
              <a:rPr kumimoji="0" lang="en-GB" sz="1200" b="0" i="0" u="none" strike="noStrike" kern="1200" cap="none" spc="0" normalizeH="0" baseline="0" noProof="0" dirty="0" err="1">
                <a:ln>
                  <a:noFill/>
                </a:ln>
                <a:solidFill>
                  <a:srgbClr val="000000"/>
                </a:solidFill>
                <a:effectLst/>
                <a:uLnTx/>
                <a:uFillTx/>
                <a:latin typeface="Arial" charset="0"/>
                <a:ea typeface="ＭＳ Ｐゴシック" charset="-128"/>
                <a:cs typeface="ＭＳ Ｐゴシック" charset="-128"/>
              </a:rPr>
              <a:t>pportunity</a:t>
            </a:r>
            <a:r>
              <a:rPr kumimoji="0" lang="en-GB" sz="12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rPr>
              <a:t> for learners to share their real-life examples of target audiences.</a:t>
            </a:r>
          </a:p>
          <a:p>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 This question gives the </a:t>
            </a:r>
            <a:r>
              <a:rPr kumimoji="0" lang="en-GB" sz="12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rPr>
              <a:t>Opportunity for learners to discuss the approaches used for a range of audience types. </a:t>
            </a:r>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a:p>
            <a:r>
              <a:rPr lang="en-GB" sz="1200" b="0" i="0" kern="1200" dirty="0">
                <a:solidFill>
                  <a:schemeClr val="tx1"/>
                </a:solidFill>
                <a:effectLst/>
                <a:latin typeface="Arial" charset="0"/>
                <a:ea typeface="ＭＳ Ｐゴシック" charset="-128"/>
                <a:cs typeface="ＭＳ Ｐゴシック" charset="-128"/>
              </a:rPr>
              <a:t>. </a:t>
            </a:r>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932728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rPr>
              <a:t>Tutor note: This question gives the opportunity for learners to discuss their understanding of the </a:t>
            </a:r>
            <a:r>
              <a:rPr kumimoji="0" lang="en-US" sz="1200" b="0" i="0" u="none" strike="noStrike" kern="1200" cap="none" spc="0" normalizeH="0" baseline="0" noProof="0" dirty="0">
                <a:ln>
                  <a:noFill/>
                </a:ln>
                <a:solidFill>
                  <a:srgbClr val="000000"/>
                </a:solidFill>
                <a:effectLst/>
                <a:uLnTx/>
                <a:uFillTx/>
                <a:latin typeface="Arial" charset="0"/>
                <a:ea typeface="ＭＳ Ｐゴシック" charset="-128"/>
              </a:rPr>
              <a:t>right target audience to the right product at the right time for the right price.</a:t>
            </a: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581946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56772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720040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604448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notes: Learners should identify the most suitable communication type/method to use for the examples. Each example could have a range of types but each decision should be justified with reasons why that type/method was selected for the example. </a:t>
            </a:r>
            <a:endParaRPr lang="en-US"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4054800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9329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CADF8B58-4FA1-C41B-B55D-EF3A81435D8D}"/>
              </a:ext>
            </a:extLst>
          </p:cNvPr>
          <p:cNvPicPr>
            <a:picLocks noChangeAspect="1"/>
          </p:cNvPicPr>
          <p:nvPr userDrawn="1"/>
        </p:nvPicPr>
        <p:blipFill>
          <a:blip r:embed="rId4"/>
          <a:stretch>
            <a:fillRect/>
          </a:stretch>
        </p:blipFill>
        <p:spPr>
          <a:xfrm>
            <a:off x="8146104" y="5986232"/>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Grp="1" noRot="1" noMove="1" noResize="1" noEditPoints="1" noAdjustHandles="1" noChangeArrowheads="1" noChangeShapeType="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Business behaviours</a:t>
            </a:r>
          </a:p>
          <a:p>
            <a:endParaRPr lang="en-GB" sz="2400" b="1" dirty="0"/>
          </a:p>
          <a:p>
            <a:endParaRPr lang="en-GB" sz="2400" b="1" dirty="0"/>
          </a:p>
        </p:txBody>
      </p:sp>
      <p:sp>
        <p:nvSpPr>
          <p:cNvPr id="2053" name="Rectangle 15"/>
          <p:cNvSpPr>
            <a:spLocks noGrp="1" noRot="1" noMove="1" noResize="1" noEditPoints="1" noAdjustHandles="1" noChangeArrowheads="1" noChangeShapeType="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3: The importance of good communication and adapting social communication styles to professional standards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BE05CE5A-D2E0-E33D-6B81-A09599F47380}"/>
              </a:ext>
            </a:extLst>
          </p:cNvPr>
          <p:cNvSpPr txBox="1"/>
          <p:nvPr/>
        </p:nvSpPr>
        <p:spPr>
          <a:xfrm>
            <a:off x="2195736"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the use of marketing communication to attract the right target audience to the right product, at the right time, for the right price.</a:t>
            </a:r>
          </a:p>
          <a:p>
            <a:pPr lvl="1"/>
            <a:r>
              <a:rPr lang="en-GB" dirty="0">
                <a:ea typeface="ＭＳ Ｐゴシック" pitchFamily="-105" charset="-128"/>
                <a:cs typeface="ＭＳ Ｐゴシック" pitchFamily="-105" charset="-128"/>
              </a:rPr>
              <a:t>Understand the requirement to meet professional standards through organisationally defined house style protocols and set procedures. </a:t>
            </a:r>
          </a:p>
          <a:p>
            <a:pPr lvl="1"/>
            <a:r>
              <a:rPr lang="en-GB" dirty="0">
                <a:ea typeface="ＭＳ Ｐゴシック" pitchFamily="-105" charset="-128"/>
                <a:cs typeface="ＭＳ Ｐゴシック" pitchFamily="-105" charset="-128"/>
              </a:rPr>
              <a:t>Identify the most appropriate communication type to be selected according to the situation, medium and the audience.</a:t>
            </a: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Target audience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075240" cy="4248000"/>
          </a:xfrm>
        </p:spPr>
        <p:txBody>
          <a:bodyPr/>
          <a:lstStyle/>
          <a:p>
            <a:pPr marL="0" lvl="1" indent="0">
              <a:buNone/>
            </a:pPr>
            <a:r>
              <a:rPr lang="en-US" dirty="0"/>
              <a:t>It is important to understand your target audience when communicating or delivering a message. You need to decide on the most appropriate communication type and style for your target audience. Being aware of the audience type will assist you in making these decisions. </a:t>
            </a:r>
          </a:p>
          <a:p>
            <a:pPr marL="0" lvl="1" indent="0">
              <a:buNone/>
            </a:pPr>
            <a:endParaRPr lang="en-US" dirty="0"/>
          </a:p>
          <a:p>
            <a:pPr marL="0" lvl="1" indent="0">
              <a:buNone/>
            </a:pPr>
            <a:endParaRPr lang="en-US" dirty="0"/>
          </a:p>
          <a:p>
            <a:pPr marL="0" lvl="1" indent="0">
              <a:buNone/>
            </a:pPr>
            <a:endParaRPr lang="en-US" dirty="0"/>
          </a:p>
          <a:p>
            <a:pPr marL="0" lvl="1" indent="0">
              <a:buNone/>
            </a:pPr>
            <a:endParaRPr lang="en-US" dirty="0"/>
          </a:p>
          <a:p>
            <a:pPr marL="0" lvl="1" indent="0">
              <a:buNone/>
            </a:pPr>
            <a:endParaRPr lang="en-US" dirty="0"/>
          </a:p>
          <a:p>
            <a:pPr marL="0" lvl="1" indent="0">
              <a:buNone/>
            </a:pPr>
            <a:r>
              <a:rPr lang="en-US" dirty="0">
                <a:ea typeface="ＭＳ Ｐゴシック" pitchFamily="-105" charset="-128"/>
                <a:cs typeface="ＭＳ Ｐゴシック" pitchFamily="-105" charset="-128"/>
              </a:rPr>
              <a:t>Question:</a:t>
            </a:r>
          </a:p>
          <a:p>
            <a:pPr marL="0" lvl="1" indent="0">
              <a:buNone/>
            </a:pPr>
            <a:r>
              <a:rPr lang="en-US" dirty="0">
                <a:ea typeface="ＭＳ Ｐゴシック" pitchFamily="-105" charset="-128"/>
                <a:cs typeface="ＭＳ Ｐゴシック" pitchFamily="-105" charset="-128"/>
              </a:rPr>
              <a:t>Can you think of different types of target audiences that could be considered when communicating?</a:t>
            </a:r>
            <a:endParaRPr lang="en-US" dirty="0"/>
          </a:p>
          <a:p>
            <a:pPr marL="0" lvl="1" indent="0">
              <a:buNone/>
            </a:pPr>
            <a:endParaRPr lang="en-US" dirty="0"/>
          </a:p>
          <a:p>
            <a:pPr marL="0" lvl="1" indent="0">
              <a:buNone/>
            </a:pPr>
            <a:endParaRPr lang="en-US" dirty="0"/>
          </a:p>
          <a:p>
            <a:pPr marL="0" lvl="1" indent="0">
              <a:buNone/>
            </a:pPr>
            <a:endParaRPr lang="en-US" dirty="0"/>
          </a:p>
          <a:p>
            <a:pPr marL="0" lvl="1" indent="0">
              <a:buNone/>
            </a:pPr>
            <a:endParaRPr lang="en-US" dirty="0">
              <a:highlight>
                <a:srgbClr val="FFFF00"/>
              </a:highlight>
            </a:endParaRPr>
          </a:p>
          <a:p>
            <a:pPr marL="0" lvl="1" indent="0">
              <a:buNone/>
            </a:pPr>
            <a:endParaRPr lang="en-GB" dirty="0">
              <a:highlight>
                <a:srgbClr val="FFFF00"/>
              </a:highlight>
            </a:endParaRPr>
          </a:p>
          <a:p>
            <a:pPr marL="0" lvl="1" indent="0">
              <a:buNone/>
            </a:pPr>
            <a:endParaRPr lang="en-US" dirty="0">
              <a:highlight>
                <a:srgbClr val="FFFF00"/>
              </a:highlight>
            </a:endParaRPr>
          </a:p>
        </p:txBody>
      </p:sp>
      <p:pic>
        <p:nvPicPr>
          <p:cNvPr id="4" name="Picture 4">
            <a:extLst>
              <a:ext uri="{FF2B5EF4-FFF2-40B4-BE49-F238E27FC236}">
                <a16:creationId xmlns:a16="http://schemas.microsoft.com/office/drawing/2014/main" id="{91DA6CE1-E0D6-A64F-BF89-AB99E53B14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1835696" y="2924944"/>
            <a:ext cx="6609641" cy="2088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of target audience </a:t>
            </a:r>
          </a:p>
        </p:txBody>
      </p:sp>
      <p:sp>
        <p:nvSpPr>
          <p:cNvPr id="3" name="Content Placeholder 2"/>
          <p:cNvSpPr>
            <a:spLocks noGrp="1"/>
          </p:cNvSpPr>
          <p:nvPr>
            <p:ph sz="quarter" idx="10"/>
          </p:nvPr>
        </p:nvSpPr>
        <p:spPr>
          <a:xfrm>
            <a:off x="457200" y="1512000"/>
            <a:ext cx="8075240" cy="4248000"/>
          </a:xfrm>
        </p:spPr>
        <p:txBody>
          <a:bodyPr/>
          <a:lstStyle/>
          <a:p>
            <a:pPr marL="0" lvl="1" indent="0">
              <a:buNone/>
            </a:pPr>
            <a:r>
              <a:rPr lang="en-US" dirty="0"/>
              <a:t>Examples of target audience types include:</a:t>
            </a:r>
          </a:p>
          <a:p>
            <a:pPr lvl="1"/>
            <a:r>
              <a:rPr lang="en-GB" dirty="0"/>
              <a:t>Customers. </a:t>
            </a:r>
          </a:p>
          <a:p>
            <a:pPr lvl="1"/>
            <a:r>
              <a:rPr lang="en-GB" dirty="0"/>
              <a:t>Suppliers. </a:t>
            </a:r>
          </a:p>
          <a:p>
            <a:pPr lvl="1"/>
            <a:r>
              <a:rPr lang="en-GB" dirty="0"/>
              <a:t>Colleagues.  </a:t>
            </a:r>
          </a:p>
          <a:p>
            <a:pPr lvl="1"/>
            <a:r>
              <a:rPr lang="en-GB" dirty="0"/>
              <a:t>Managers.</a:t>
            </a:r>
          </a:p>
          <a:p>
            <a:pPr lvl="1"/>
            <a:r>
              <a:rPr lang="en-GB" dirty="0"/>
              <a:t>Peers. </a:t>
            </a:r>
          </a:p>
          <a:p>
            <a:pPr lvl="1"/>
            <a:r>
              <a:rPr lang="en-GB" dirty="0"/>
              <a:t>Students.</a:t>
            </a:r>
          </a:p>
          <a:p>
            <a:pPr lvl="1"/>
            <a:r>
              <a:rPr lang="en-GB" dirty="0"/>
              <a:t>Contractors. </a:t>
            </a:r>
          </a:p>
          <a:p>
            <a:pPr marL="0" lvl="1" indent="0">
              <a:buNone/>
            </a:pPr>
            <a:r>
              <a:rPr lang="en-US" dirty="0">
                <a:ea typeface="ＭＳ Ｐゴシック" pitchFamily="-105" charset="-128"/>
                <a:cs typeface="ＭＳ Ｐゴシック" pitchFamily="-105" charset="-128"/>
              </a:rPr>
              <a:t>Question:</a:t>
            </a:r>
          </a:p>
          <a:p>
            <a:pPr marL="0" lvl="1" indent="0">
              <a:buNone/>
            </a:pPr>
            <a:r>
              <a:rPr lang="en-US" dirty="0">
                <a:ea typeface="ＭＳ Ｐゴシック" pitchFamily="-105" charset="-128"/>
                <a:cs typeface="ＭＳ Ｐゴシック" pitchFamily="-105" charset="-128"/>
              </a:rPr>
              <a:t>Can you think of how communication would be different for each of the audience types identified above? </a:t>
            </a:r>
            <a:endParaRPr lang="en-US" dirty="0"/>
          </a:p>
          <a:p>
            <a:pPr marL="0" lvl="1" indent="0">
              <a:buNone/>
            </a:pPr>
            <a:endParaRPr lang="en-GB" dirty="0"/>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pic>
        <p:nvPicPr>
          <p:cNvPr id="1026" name="Picture 2">
            <a:extLst>
              <a:ext uri="{FF2B5EF4-FFF2-40B4-BE49-F238E27FC236}">
                <a16:creationId xmlns:a16="http://schemas.microsoft.com/office/drawing/2014/main" id="{772DCAFB-2825-4BBD-B96C-C0E9153A50D6}"/>
              </a:ext>
            </a:extLst>
          </p:cNvPr>
          <p:cNvPicPr>
            <a:picLocks noChangeAspect="1" noChangeArrowheads="1"/>
          </p:cNvPicPr>
          <p:nvPr/>
        </p:nvPicPr>
        <p:blipFill>
          <a:blip r:embed="rId3"/>
          <a:srcRect/>
          <a:stretch/>
        </p:blipFill>
        <p:spPr bwMode="auto">
          <a:xfrm>
            <a:off x="3491880" y="1916832"/>
            <a:ext cx="3312368" cy="3312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6125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Marketing communication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075240" cy="4248000"/>
          </a:xfrm>
        </p:spPr>
        <p:txBody>
          <a:bodyPr/>
          <a:lstStyle/>
          <a:p>
            <a:pPr marL="0" lvl="1" indent="0">
              <a:buNone/>
            </a:pPr>
            <a:r>
              <a:rPr lang="en-US" dirty="0"/>
              <a:t>Marketing communication (which is also known as ‘marcom’) is the messages and media types that marketers use to communicate with specific target audiences. </a:t>
            </a:r>
          </a:p>
          <a:p>
            <a:pPr marL="0" lvl="1" indent="0">
              <a:buNone/>
            </a:pPr>
            <a:r>
              <a:rPr lang="en-US" dirty="0"/>
              <a:t>Examples of marketing communication include social media advertising, event sponsorship, face-to-face marketing and traditional marketing such as leaflets and posters, online and offline marketing, attraction marketing, push and pull marketing. </a:t>
            </a:r>
          </a:p>
          <a:p>
            <a:pPr marL="0" lvl="1" indent="0">
              <a:buNone/>
            </a:pPr>
            <a:r>
              <a:rPr lang="en-US" dirty="0"/>
              <a:t>Marketing communication is used to attract the </a:t>
            </a:r>
            <a:r>
              <a:rPr kumimoji="0" lang="en-GB" sz="2000" b="0" i="0" u="none" strike="noStrike" kern="0" cap="none" spc="0" normalizeH="0" baseline="0" noProof="0" dirty="0">
                <a:ln>
                  <a:noFill/>
                </a:ln>
                <a:solidFill>
                  <a:srgbClr val="000000"/>
                </a:solidFill>
                <a:effectLst/>
                <a:uLnTx/>
                <a:uFillTx/>
                <a:latin typeface="Arial"/>
                <a:ea typeface="ＭＳ Ｐゴシック" pitchFamily="-105" charset="-128"/>
                <a:cs typeface="ＭＳ Ｐゴシック" pitchFamily="-105" charset="-128"/>
              </a:rPr>
              <a:t>right target audience to the right product, at the right time, for the right price. </a:t>
            </a:r>
            <a:r>
              <a:rPr lang="en-US" dirty="0"/>
              <a:t>These four elements are key to successfully delivering your message to your target audience. </a:t>
            </a:r>
          </a:p>
          <a:p>
            <a:pPr marL="0" marR="0" lvl="0" indent="0" algn="l" defTabSz="914400" rtl="0" eaLnBrk="0" fontAlgn="base" latinLnBrk="0" hangingPunct="0">
              <a:lnSpc>
                <a:spcPts val="2400"/>
              </a:lnSpc>
              <a:spcBef>
                <a:spcPts val="500"/>
              </a:spcBef>
              <a:spcAft>
                <a:spcPts val="500"/>
              </a:spcAft>
              <a:buClrTx/>
              <a:buSzTx/>
              <a:buFontTx/>
              <a:buNone/>
              <a:tabLst/>
              <a:defRPr/>
            </a:pPr>
            <a:r>
              <a:rPr kumimoji="0" lang="en-US" sz="2000" i="0" u="none" strike="noStrike" kern="0" cap="none" spc="0" normalizeH="0" baseline="0" noProof="0" dirty="0">
                <a:ln>
                  <a:noFill/>
                </a:ln>
                <a:solidFill>
                  <a:srgbClr val="000000"/>
                </a:solidFill>
                <a:effectLst/>
                <a:uLnTx/>
                <a:uFillTx/>
                <a:latin typeface="Arial"/>
                <a:ea typeface="ＭＳ Ｐゴシック" pitchFamily="-105" charset="-128"/>
                <a:cs typeface="ＭＳ Ｐゴシック" pitchFamily="-105" charset="-128"/>
              </a:rPr>
              <a:t>Question:</a:t>
            </a:r>
          </a:p>
          <a:p>
            <a:pPr marL="0" marR="0" lvl="0" indent="0" algn="l" defTabSz="914400" rtl="0" eaLnBrk="0" fontAlgn="base" latinLnBrk="0" hangingPunct="0">
              <a:lnSpc>
                <a:spcPts val="2400"/>
              </a:lnSpc>
              <a:spcBef>
                <a:spcPts val="500"/>
              </a:spcBef>
              <a:spcAft>
                <a:spcPts val="500"/>
              </a:spcAft>
              <a:buClrTx/>
              <a:buSzTx/>
              <a:buFontTx/>
              <a:buNone/>
              <a:tabLst/>
              <a:defRPr/>
            </a:pPr>
            <a:r>
              <a:rPr kumimoji="0" lang="en-US" sz="2000" i="0" u="none" strike="noStrike" kern="0" cap="none" spc="0" normalizeH="0" baseline="0" noProof="0" dirty="0">
                <a:ln>
                  <a:noFill/>
                </a:ln>
                <a:solidFill>
                  <a:srgbClr val="000000"/>
                </a:solidFill>
                <a:effectLst/>
                <a:uLnTx/>
                <a:uFillTx/>
                <a:latin typeface="Arial"/>
                <a:ea typeface="ＭＳ Ｐゴシック" pitchFamily="-105" charset="-128"/>
                <a:cs typeface="ＭＳ Ｐゴシック" pitchFamily="-105" charset="-128"/>
              </a:rPr>
              <a:t>Why are the four elements key to successfully delivering a message to a target audience?</a:t>
            </a:r>
            <a:endParaRPr kumimoji="0" lang="en-US" sz="2000" i="0" u="none" strike="noStrike" kern="0" cap="none" spc="0" normalizeH="0" baseline="0" noProof="0" dirty="0">
              <a:ln>
                <a:noFill/>
              </a:ln>
              <a:solidFill>
                <a:srgbClr val="000000"/>
              </a:solidFill>
              <a:effectLst/>
              <a:uLnTx/>
              <a:uFillTx/>
              <a:latin typeface="Arial"/>
              <a:ea typeface="ＭＳ Ｐゴシック" charset="-128"/>
            </a:endParaRPr>
          </a:p>
          <a:p>
            <a:pPr marL="0" lvl="1" indent="0">
              <a:buNone/>
            </a:pPr>
            <a:endParaRPr lang="en-US" dirty="0"/>
          </a:p>
          <a:p>
            <a:pPr marL="0" lvl="1" indent="0">
              <a:buNone/>
            </a:pPr>
            <a:endParaRPr lang="en-US" dirty="0"/>
          </a:p>
          <a:p>
            <a:pPr marL="0" lvl="1" indent="0">
              <a:buNone/>
            </a:pPr>
            <a:r>
              <a:rPr lang="en-US" dirty="0"/>
              <a:t> </a:t>
            </a:r>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spTree>
    <p:extLst>
      <p:ext uri="{BB962C8B-B14F-4D97-AF65-F5344CB8AC3E}">
        <p14:creationId xmlns:p14="http://schemas.microsoft.com/office/powerpoint/2010/main" val="1458490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Professional standards</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075240" cy="4248000"/>
          </a:xfrm>
        </p:spPr>
        <p:txBody>
          <a:bodyPr/>
          <a:lstStyle/>
          <a:p>
            <a:pPr marL="0" lvl="1" indent="0">
              <a:buNone/>
            </a:pPr>
            <a:r>
              <a:rPr lang="en-US" dirty="0"/>
              <a:t>It is important to remain professional and adhere to any </a:t>
            </a:r>
            <a:r>
              <a:rPr lang="en-US" dirty="0" err="1"/>
              <a:t>organisational</a:t>
            </a:r>
            <a:r>
              <a:rPr lang="en-US" dirty="0"/>
              <a:t> house style protocols and set procedures when communicating on behalf of an organisation. You are a representative and ambassador for the organisation and therefore should live by its values. </a:t>
            </a:r>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pic>
        <p:nvPicPr>
          <p:cNvPr id="4" name="Picture 2">
            <a:extLst>
              <a:ext uri="{FF2B5EF4-FFF2-40B4-BE49-F238E27FC236}">
                <a16:creationId xmlns:a16="http://schemas.microsoft.com/office/drawing/2014/main" id="{EB20D662-053E-B106-B855-0F4F7FA570E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10937" b="5943"/>
          <a:stretch/>
        </p:blipFill>
        <p:spPr bwMode="auto">
          <a:xfrm>
            <a:off x="1979712" y="3023696"/>
            <a:ext cx="5472608" cy="2736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0744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Ways to adhere to professional standards</a:t>
            </a:r>
          </a:p>
        </p:txBody>
      </p:sp>
      <p:sp>
        <p:nvSpPr>
          <p:cNvPr id="3" name="Content Placeholder 2"/>
          <p:cNvSpPr>
            <a:spLocks noGrp="1"/>
          </p:cNvSpPr>
          <p:nvPr>
            <p:ph sz="quarter" idx="10"/>
          </p:nvPr>
        </p:nvSpPr>
        <p:spPr>
          <a:xfrm>
            <a:off x="457200" y="1512000"/>
            <a:ext cx="8075240" cy="4248000"/>
          </a:xfrm>
        </p:spPr>
        <p:txBody>
          <a:bodyPr/>
          <a:lstStyle/>
          <a:p>
            <a:pPr marL="0" marR="0" lvl="1" indent="0" algn="l" defTabSz="914400" rtl="0" eaLnBrk="0" fontAlgn="base" latinLnBrk="0" hangingPunct="0">
              <a:lnSpc>
                <a:spcPts val="2400"/>
              </a:lnSpc>
              <a:spcBef>
                <a:spcPts val="300"/>
              </a:spcBef>
              <a:spcAft>
                <a:spcPts val="300"/>
              </a:spcAft>
              <a:buClr>
                <a:srgbClr val="0077E3"/>
              </a:buClr>
              <a:buSzTx/>
              <a:buFont typeface="Arial" pitchFamily="-105" charset="0"/>
              <a:buNone/>
              <a:tabLst/>
              <a:defRPr/>
            </a:pPr>
            <a:r>
              <a:rPr kumimoji="0" lang="en-US" sz="2000" b="0" i="0" u="none" strike="noStrike" kern="0" cap="none" spc="0" normalizeH="0" baseline="0" noProof="0" dirty="0">
                <a:ln>
                  <a:noFill/>
                </a:ln>
                <a:solidFill>
                  <a:srgbClr val="000000"/>
                </a:solidFill>
                <a:effectLst/>
                <a:uLnTx/>
                <a:uFillTx/>
                <a:latin typeface="Arial"/>
                <a:ea typeface="ＭＳ Ｐゴシック" charset="-128"/>
                <a:cs typeface="+mn-cs"/>
              </a:rPr>
              <a:t>Ways to adhere</a:t>
            </a:r>
            <a:r>
              <a:rPr lang="en-US" dirty="0">
                <a:solidFill>
                  <a:srgbClr val="000000"/>
                </a:solidFill>
                <a:latin typeface="Arial"/>
              </a:rPr>
              <a:t> to professional standards </a:t>
            </a:r>
            <a:r>
              <a:rPr kumimoji="0" lang="en-US" sz="2000" b="0" i="0" u="none" strike="noStrike" kern="0" cap="none" spc="0" normalizeH="0" baseline="0" noProof="0" dirty="0">
                <a:ln>
                  <a:noFill/>
                </a:ln>
                <a:solidFill>
                  <a:srgbClr val="000000"/>
                </a:solidFill>
                <a:effectLst/>
                <a:uLnTx/>
                <a:uFillTx/>
                <a:latin typeface="Arial"/>
                <a:ea typeface="ＭＳ Ｐゴシック" charset="-128"/>
                <a:cs typeface="+mn-cs"/>
              </a:rPr>
              <a:t>include: </a:t>
            </a:r>
          </a:p>
          <a:p>
            <a:pPr marL="215900" marR="0" lvl="1" indent="-215900" algn="l" defTabSz="914400" rtl="0" eaLnBrk="0" fontAlgn="base" latinLnBrk="0" hangingPunct="0">
              <a:lnSpc>
                <a:spcPts val="2400"/>
              </a:lnSpc>
              <a:spcBef>
                <a:spcPts val="300"/>
              </a:spcBef>
              <a:spcAft>
                <a:spcPts val="300"/>
              </a:spcAft>
              <a:buClr>
                <a:srgbClr val="0077E3"/>
              </a:buClr>
              <a:buSzTx/>
              <a:buFont typeface="Arial" pitchFamily="-105" charset="0"/>
              <a:buChar char="•"/>
              <a:tabLst/>
              <a:defRPr/>
            </a:pPr>
            <a:r>
              <a:rPr kumimoji="0" lang="en-US" sz="2000" b="0" i="0" u="none" strike="noStrike" kern="0" cap="none" spc="0" normalizeH="0" baseline="0" noProof="0" dirty="0">
                <a:ln>
                  <a:noFill/>
                </a:ln>
                <a:solidFill>
                  <a:srgbClr val="000000"/>
                </a:solidFill>
                <a:effectLst/>
                <a:uLnTx/>
                <a:uFillTx/>
                <a:latin typeface="Arial"/>
                <a:ea typeface="ＭＳ Ｐゴシック" charset="-128"/>
                <a:cs typeface="+mn-cs"/>
              </a:rPr>
              <a:t>Following house style protocols: a house style will outline how internal and external documents should be designed and written. This will include the writing and formatting, including heading style, fonts, logo placement, word choice, tone, specific grammar and product name formatting.</a:t>
            </a:r>
          </a:p>
          <a:p>
            <a:pPr lvl="1">
              <a:spcBef>
                <a:spcPts val="300"/>
              </a:spcBef>
              <a:spcAft>
                <a:spcPts val="300"/>
              </a:spcAft>
            </a:pPr>
            <a:r>
              <a:rPr lang="en-US" dirty="0"/>
              <a:t>Adhering to procedures: organisations will have related communication procedures which need to be followed. These could include an external communication procedure, which would provide  employees a guide for handling information. This information could be incoming or outgoing to the organisation. </a:t>
            </a:r>
          </a:p>
          <a:p>
            <a:pPr marL="0" lvl="1" indent="0">
              <a:spcBef>
                <a:spcPts val="300"/>
              </a:spcBef>
              <a:spcAft>
                <a:spcPts val="300"/>
              </a:spcAft>
              <a:buNone/>
            </a:pPr>
            <a:r>
              <a:rPr lang="en-US" dirty="0"/>
              <a:t>Having staff follow a set procedure for communication ensures consistency with communicated messages. This procedure could be used when communicating with staff internally or with external stakeholders. </a:t>
            </a:r>
          </a:p>
          <a:p>
            <a:pPr lvl="1"/>
            <a:endParaRPr lang="en-US" dirty="0"/>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spTree>
    <p:extLst>
      <p:ext uri="{BB962C8B-B14F-4D97-AF65-F5344CB8AC3E}">
        <p14:creationId xmlns:p14="http://schemas.microsoft.com/office/powerpoint/2010/main" val="1459528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Situation, medium and the audience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075240" cy="4248000"/>
          </a:xfrm>
        </p:spPr>
        <p:txBody>
          <a:bodyPr/>
          <a:lstStyle/>
          <a:p>
            <a:pPr marL="0" lvl="1" indent="0">
              <a:buNone/>
            </a:pPr>
            <a:r>
              <a:rPr lang="en-GB" dirty="0">
                <a:ea typeface="ＭＳ Ｐゴシック" pitchFamily="-105" charset="-128"/>
                <a:cs typeface="ＭＳ Ｐゴシック" pitchFamily="-105" charset="-128"/>
              </a:rPr>
              <a:t>When deciding on which communication type to use you must also consider the situation, medium and audience for the communication. These three areas will help you to identify the best communication type and style to use in order to deliver the most effective message to your audience. </a:t>
            </a:r>
          </a:p>
          <a:p>
            <a:pPr lvl="1"/>
            <a:r>
              <a:rPr lang="en-GB" dirty="0">
                <a:ea typeface="ＭＳ Ｐゴシック" pitchFamily="-105" charset="-128"/>
                <a:cs typeface="ＭＳ Ｐゴシック" pitchFamily="-105" charset="-128"/>
              </a:rPr>
              <a:t>Situation: what is the situation? For example, all staff need to be informed of a policy change that will have an impact to them. </a:t>
            </a:r>
          </a:p>
          <a:p>
            <a:pPr lvl="1"/>
            <a:r>
              <a:rPr lang="en-GB" dirty="0">
                <a:ea typeface="ＭＳ Ｐゴシック" pitchFamily="-105" charset="-128"/>
                <a:cs typeface="ＭＳ Ｐゴシック" pitchFamily="-105" charset="-128"/>
              </a:rPr>
              <a:t>Medium: how will you deliver your message? For example, email, video call or face-to-face methods could be used.</a:t>
            </a:r>
          </a:p>
          <a:p>
            <a:pPr lvl="1"/>
            <a:r>
              <a:rPr lang="en-GB" dirty="0">
                <a:ea typeface="ＭＳ Ｐゴシック" pitchFamily="-105" charset="-128"/>
                <a:cs typeface="ＭＳ Ｐゴシック" pitchFamily="-105" charset="-128"/>
              </a:rPr>
              <a:t>Audience: who is your target audience? For example, the target audience may be staff.</a:t>
            </a:r>
          </a:p>
          <a:p>
            <a:pPr marL="0" lvl="1" indent="0">
              <a:buNone/>
            </a:pPr>
            <a:endParaRPr lang="en-GB" dirty="0">
              <a:highlight>
                <a:srgbClr val="FFFF00"/>
              </a:highlight>
              <a:ea typeface="ＭＳ Ｐゴシック" pitchFamily="-105" charset="-128"/>
              <a:cs typeface="ＭＳ Ｐゴシック" pitchFamily="-105" charset="-128"/>
            </a:endParaRPr>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spTree>
    <p:extLst>
      <p:ext uri="{BB962C8B-B14F-4D97-AF65-F5344CB8AC3E}">
        <p14:creationId xmlns:p14="http://schemas.microsoft.com/office/powerpoint/2010/main" val="4174108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Appropriate type of communication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075240" cy="4248000"/>
          </a:xfrm>
        </p:spPr>
        <p:txBody>
          <a:bodyPr/>
          <a:lstStyle/>
          <a:p>
            <a:pPr marL="0" lvl="1" indent="0">
              <a:buNone/>
            </a:pPr>
            <a:r>
              <a:rPr lang="en-GB" dirty="0">
                <a:ea typeface="ＭＳ Ｐゴシック" pitchFamily="-105" charset="-128"/>
                <a:cs typeface="ＭＳ Ｐゴシック" pitchFamily="-105" charset="-128"/>
              </a:rPr>
              <a:t>Identify the most appropriate type of communication to be selected based on the following situations, giving reasons for your choice: </a:t>
            </a:r>
          </a:p>
          <a:p>
            <a:pPr lvl="1"/>
            <a:r>
              <a:rPr lang="en-GB" dirty="0">
                <a:ea typeface="ＭＳ Ｐゴシック" pitchFamily="-105" charset="-128"/>
                <a:cs typeface="ＭＳ Ｐゴシック" pitchFamily="-105" charset="-128"/>
              </a:rPr>
              <a:t>Example 1: Your work colleague is looking for extra support on a task they are working on.</a:t>
            </a:r>
            <a:endParaRPr lang="en-GB" b="1" dirty="0">
              <a:ea typeface="ＭＳ Ｐゴシック" pitchFamily="-105" charset="-128"/>
              <a:cs typeface="ＭＳ Ｐゴシック" pitchFamily="-105" charset="-128"/>
            </a:endParaRPr>
          </a:p>
          <a:p>
            <a:pPr lvl="1"/>
            <a:r>
              <a:rPr lang="en-GB" dirty="0">
                <a:ea typeface="ＭＳ Ｐゴシック" pitchFamily="-105" charset="-128"/>
              </a:rPr>
              <a:t>Example 2: The organisation’s CEO is looking to deliver a message to all staff about upcoming changes to the company pension. </a:t>
            </a:r>
          </a:p>
          <a:p>
            <a:pPr lvl="1"/>
            <a:r>
              <a:rPr lang="en-GB" dirty="0">
                <a:ea typeface="ＭＳ Ｐゴシック" pitchFamily="-105" charset="-128"/>
              </a:rPr>
              <a:t>Example 3: The sales department is looking to hold an event to engage and inform potential new business customers.</a:t>
            </a: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pic>
        <p:nvPicPr>
          <p:cNvPr id="2052" name="Picture 4">
            <a:extLst>
              <a:ext uri="{FF2B5EF4-FFF2-40B4-BE49-F238E27FC236}">
                <a16:creationId xmlns:a16="http://schemas.microsoft.com/office/drawing/2014/main" id="{74757074-8C79-4C0C-9410-136DDB3AE29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683568" y="4869160"/>
            <a:ext cx="6264696" cy="1393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306440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3015</TotalTime>
  <Words>897</Words>
  <Application>Microsoft Office PowerPoint</Application>
  <PresentationFormat>On-screen Show (4:3)</PresentationFormat>
  <Paragraphs>86</Paragraphs>
  <Slides>10</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Lucida Grande</vt:lpstr>
      <vt:lpstr>Times New Roman</vt:lpstr>
      <vt:lpstr>Default Design</vt:lpstr>
      <vt:lpstr>PowerPoint 3: The importance of good communication and adapting social communication styles to professional standards </vt:lpstr>
      <vt:lpstr>Learning objectives</vt:lpstr>
      <vt:lpstr>Target audience </vt:lpstr>
      <vt:lpstr>Examples of target audience </vt:lpstr>
      <vt:lpstr>Marketing communication </vt:lpstr>
      <vt:lpstr>Professional standards</vt:lpstr>
      <vt:lpstr>Ways to adhere to professional standards</vt:lpstr>
      <vt:lpstr>Situation, medium and the audience </vt:lpstr>
      <vt:lpstr>Appropriate type of communication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186</cp:revision>
  <dcterms:created xsi:type="dcterms:W3CDTF">2013-05-28T00:38:54Z</dcterms:created>
  <dcterms:modified xsi:type="dcterms:W3CDTF">2022-10-10T07:27:40Z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