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16"/>
  </p:notesMasterIdLst>
  <p:handoutMasterIdLst>
    <p:handoutMasterId r:id="rId17"/>
  </p:handoutMasterIdLst>
  <p:sldIdLst>
    <p:sldId id="256" r:id="rId5"/>
    <p:sldId id="331" r:id="rId6"/>
    <p:sldId id="341" r:id="rId7"/>
    <p:sldId id="354" r:id="rId8"/>
    <p:sldId id="351" r:id="rId9"/>
    <p:sldId id="355" r:id="rId10"/>
    <p:sldId id="359" r:id="rId11"/>
    <p:sldId id="353" r:id="rId12"/>
    <p:sldId id="349" r:id="rId13"/>
    <p:sldId id="350" r:id="rId14"/>
    <p:sldId id="267" r:id="rId15"/>
  </p:sldIdLst>
  <p:sldSz cx="9144000" cy="6858000" type="screen4x3"/>
  <p:notesSz cx="6858000" cy="9144000"/>
  <p:custDataLst>
    <p:tags r:id="rId18"/>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7D590F4-27E6-49A8-8499-5BF73100C6A6}" v="1" dt="2022-10-07T13:04:09.14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4564"/>
    <p:restoredTop sz="86391"/>
  </p:normalViewPr>
  <p:slideViewPr>
    <p:cSldViewPr showGuides="1">
      <p:cViewPr varScale="1">
        <p:scale>
          <a:sx n="57" d="100"/>
          <a:sy n="57" d="100"/>
        </p:scale>
        <p:origin x="836" y="52"/>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tags" Target="tags/tag1.xml"/><Relationship Id="rId3" Type="http://schemas.openxmlformats.org/officeDocument/2006/relationships/customXml" Target="../customXml/item3.xml"/><Relationship Id="rId21"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Eve Thould" userId="38451c84653f422f" providerId="LiveId" clId="{57D590F4-27E6-49A8-8499-5BF73100C6A6}"/>
    <pc:docChg chg="modSld">
      <pc:chgData name="Eve Thould" userId="38451c84653f422f" providerId="LiveId" clId="{57D590F4-27E6-49A8-8499-5BF73100C6A6}" dt="2022-10-07T12:53:08.726" v="0" actId="20577"/>
      <pc:docMkLst>
        <pc:docMk/>
      </pc:docMkLst>
      <pc:sldChg chg="modNotesTx">
        <pc:chgData name="Eve Thould" userId="38451c84653f422f" providerId="LiveId" clId="{57D590F4-27E6-49A8-8499-5BF73100C6A6}" dt="2022-10-07T12:53:08.726" v="0" actId="20577"/>
        <pc:sldMkLst>
          <pc:docMk/>
          <pc:sldMk cId="2122897847" sldId="354"/>
        </pc:sldMkLst>
      </pc:sldChg>
    </pc:docChg>
  </pc:docChgLst>
  <pc:docChgLst>
    <pc:chgData name="Eve Thould" userId="38451c84653f422f" providerId="LiveId" clId="{30B1F922-F37A-46D3-9326-EC8D157F2429}"/>
    <pc:docChg chg="addSld delSld modSld">
      <pc:chgData name="Eve Thould" userId="38451c84653f422f" providerId="LiveId" clId="{30B1F922-F37A-46D3-9326-EC8D157F2429}" dt="2022-10-06T09:00:32.236" v="105" actId="20577"/>
      <pc:docMkLst>
        <pc:docMk/>
      </pc:docMkLst>
      <pc:sldChg chg="modSp modNotesTx">
        <pc:chgData name="Eve Thould" userId="38451c84653f422f" providerId="LiveId" clId="{30B1F922-F37A-46D3-9326-EC8D157F2429}" dt="2022-10-06T08:52:54.889" v="5" actId="20577"/>
        <pc:sldMkLst>
          <pc:docMk/>
          <pc:sldMk cId="2566656462" sldId="341"/>
        </pc:sldMkLst>
        <pc:picChg chg="mod">
          <ac:chgData name="Eve Thould" userId="38451c84653f422f" providerId="LiveId" clId="{30B1F922-F37A-46D3-9326-EC8D157F2429}" dt="2022-10-06T08:52:42.572" v="4" actId="1076"/>
          <ac:picMkLst>
            <pc:docMk/>
            <pc:sldMk cId="2566656462" sldId="341"/>
            <ac:picMk id="4" creationId="{4E330224-FB6D-A2ED-8C6D-F71C020BB814}"/>
          </ac:picMkLst>
        </pc:picChg>
      </pc:sldChg>
      <pc:sldChg chg="modSp mod">
        <pc:chgData name="Eve Thould" userId="38451c84653f422f" providerId="LiveId" clId="{30B1F922-F37A-46D3-9326-EC8D157F2429}" dt="2022-10-06T09:00:32.236" v="105" actId="20577"/>
        <pc:sldMkLst>
          <pc:docMk/>
          <pc:sldMk cId="3202284915" sldId="349"/>
        </pc:sldMkLst>
        <pc:spChg chg="mod">
          <ac:chgData name="Eve Thould" userId="38451c84653f422f" providerId="LiveId" clId="{30B1F922-F37A-46D3-9326-EC8D157F2429}" dt="2022-10-06T09:00:32.236" v="105" actId="20577"/>
          <ac:spMkLst>
            <pc:docMk/>
            <pc:sldMk cId="3202284915" sldId="349"/>
            <ac:spMk id="3" creationId="{00000000-0000-0000-0000-000000000000}"/>
          </ac:spMkLst>
        </pc:spChg>
      </pc:sldChg>
      <pc:sldChg chg="modSp mod modNotesTx">
        <pc:chgData name="Eve Thould" userId="38451c84653f422f" providerId="LiveId" clId="{30B1F922-F37A-46D3-9326-EC8D157F2429}" dt="2022-10-06T08:56:01.903" v="74" actId="1076"/>
        <pc:sldMkLst>
          <pc:docMk/>
          <pc:sldMk cId="1652148978" sldId="351"/>
        </pc:sldMkLst>
        <pc:spChg chg="mod">
          <ac:chgData name="Eve Thould" userId="38451c84653f422f" providerId="LiveId" clId="{30B1F922-F37A-46D3-9326-EC8D157F2429}" dt="2022-10-06T08:55:51.546" v="73" actId="20577"/>
          <ac:spMkLst>
            <pc:docMk/>
            <pc:sldMk cId="1652148978" sldId="351"/>
            <ac:spMk id="3" creationId="{00000000-0000-0000-0000-000000000000}"/>
          </ac:spMkLst>
        </pc:spChg>
        <pc:picChg chg="mod">
          <ac:chgData name="Eve Thould" userId="38451c84653f422f" providerId="LiveId" clId="{30B1F922-F37A-46D3-9326-EC8D157F2429}" dt="2022-10-06T08:56:01.903" v="74" actId="1076"/>
          <ac:picMkLst>
            <pc:docMk/>
            <pc:sldMk cId="1652148978" sldId="351"/>
            <ac:picMk id="4" creationId="{C9781885-E1BD-4FCE-3543-18BB1D4B9B65}"/>
          </ac:picMkLst>
        </pc:picChg>
        <pc:picChg chg="mod">
          <ac:chgData name="Eve Thould" userId="38451c84653f422f" providerId="LiveId" clId="{30B1F922-F37A-46D3-9326-EC8D157F2429}" dt="2022-10-06T08:54:48.702" v="9" actId="14826"/>
          <ac:picMkLst>
            <pc:docMk/>
            <pc:sldMk cId="1652148978" sldId="351"/>
            <ac:picMk id="5" creationId="{B7D026D5-18F2-9729-F8F1-0D628C723D2A}"/>
          </ac:picMkLst>
        </pc:picChg>
      </pc:sldChg>
      <pc:sldChg chg="modSp modNotesTx">
        <pc:chgData name="Eve Thould" userId="38451c84653f422f" providerId="LiveId" clId="{30B1F922-F37A-46D3-9326-EC8D157F2429}" dt="2022-10-06T09:00:18.873" v="98" actId="20577"/>
        <pc:sldMkLst>
          <pc:docMk/>
          <pc:sldMk cId="3164610826" sldId="353"/>
        </pc:sldMkLst>
        <pc:picChg chg="mod">
          <ac:chgData name="Eve Thould" userId="38451c84653f422f" providerId="LiveId" clId="{30B1F922-F37A-46D3-9326-EC8D157F2429}" dt="2022-10-06T09:00:13.286" v="97" actId="1076"/>
          <ac:picMkLst>
            <pc:docMk/>
            <pc:sldMk cId="3164610826" sldId="353"/>
            <ac:picMk id="7170" creationId="{3C0012E7-45D0-FC44-A55C-27E1F6E5E7F6}"/>
          </ac:picMkLst>
        </pc:picChg>
      </pc:sldChg>
      <pc:sldChg chg="modSp">
        <pc:chgData name="Eve Thould" userId="38451c84653f422f" providerId="LiveId" clId="{30B1F922-F37A-46D3-9326-EC8D157F2429}" dt="2022-10-06T08:53:39.519" v="7" actId="1076"/>
        <pc:sldMkLst>
          <pc:docMk/>
          <pc:sldMk cId="2122897847" sldId="354"/>
        </pc:sldMkLst>
        <pc:picChg chg="mod">
          <ac:chgData name="Eve Thould" userId="38451c84653f422f" providerId="LiveId" clId="{30B1F922-F37A-46D3-9326-EC8D157F2429}" dt="2022-10-06T08:53:39.519" v="7" actId="1076"/>
          <ac:picMkLst>
            <pc:docMk/>
            <pc:sldMk cId="2122897847" sldId="354"/>
            <ac:picMk id="4098" creationId="{E5E351F7-7E98-1545-BB45-1612433EA32B}"/>
          </ac:picMkLst>
        </pc:picChg>
      </pc:sldChg>
      <pc:sldChg chg="modSp mod">
        <pc:chgData name="Eve Thould" userId="38451c84653f422f" providerId="LiveId" clId="{30B1F922-F37A-46D3-9326-EC8D157F2429}" dt="2022-10-06T08:59:25.890" v="95" actId="20577"/>
        <pc:sldMkLst>
          <pc:docMk/>
          <pc:sldMk cId="427544856" sldId="355"/>
        </pc:sldMkLst>
        <pc:spChg chg="mod">
          <ac:chgData name="Eve Thould" userId="38451c84653f422f" providerId="LiveId" clId="{30B1F922-F37A-46D3-9326-EC8D157F2429}" dt="2022-10-06T08:59:25.890" v="95" actId="20577"/>
          <ac:spMkLst>
            <pc:docMk/>
            <pc:sldMk cId="427544856" sldId="355"/>
            <ac:spMk id="2" creationId="{00000000-0000-0000-0000-000000000000}"/>
          </ac:spMkLst>
        </pc:spChg>
      </pc:sldChg>
      <pc:sldChg chg="modSp del">
        <pc:chgData name="Eve Thould" userId="38451c84653f422f" providerId="LiveId" clId="{30B1F922-F37A-46D3-9326-EC8D157F2429}" dt="2022-10-06T08:58:35.557" v="85" actId="2696"/>
        <pc:sldMkLst>
          <pc:docMk/>
          <pc:sldMk cId="4043015931" sldId="358"/>
        </pc:sldMkLst>
        <pc:picChg chg="mod">
          <ac:chgData name="Eve Thould" userId="38451c84653f422f" providerId="LiveId" clId="{30B1F922-F37A-46D3-9326-EC8D157F2429}" dt="2022-10-06T08:57:33.555" v="75" actId="14826"/>
          <ac:picMkLst>
            <pc:docMk/>
            <pc:sldMk cId="4043015931" sldId="358"/>
            <ac:picMk id="6148" creationId="{28A5EE64-ADFA-8F4D-A9F7-A5E8B21D6A0C}"/>
          </ac:picMkLst>
        </pc:picChg>
      </pc:sldChg>
      <pc:sldChg chg="addSp modSp new mod">
        <pc:chgData name="Eve Thould" userId="38451c84653f422f" providerId="LiveId" clId="{30B1F922-F37A-46D3-9326-EC8D157F2429}" dt="2022-10-06T08:59:16.780" v="91" actId="14100"/>
        <pc:sldMkLst>
          <pc:docMk/>
          <pc:sldMk cId="1632502005" sldId="359"/>
        </pc:sldMkLst>
        <pc:spChg chg="mod">
          <ac:chgData name="Eve Thould" userId="38451c84653f422f" providerId="LiveId" clId="{30B1F922-F37A-46D3-9326-EC8D157F2429}" dt="2022-10-06T08:57:54.460" v="77"/>
          <ac:spMkLst>
            <pc:docMk/>
            <pc:sldMk cId="1632502005" sldId="359"/>
            <ac:spMk id="2" creationId="{4B4E40C7-91EC-4FDD-9CEF-EF2A4F66A6BA}"/>
          </ac:spMkLst>
        </pc:spChg>
        <pc:spChg chg="mod">
          <ac:chgData name="Eve Thould" userId="38451c84653f422f" providerId="LiveId" clId="{30B1F922-F37A-46D3-9326-EC8D157F2429}" dt="2022-10-06T08:59:16.780" v="91" actId="14100"/>
          <ac:spMkLst>
            <pc:docMk/>
            <pc:sldMk cId="1632502005" sldId="359"/>
            <ac:spMk id="3" creationId="{E4749493-75F3-4086-B879-C287CAF0FEF7}"/>
          </ac:spMkLst>
        </pc:spChg>
        <pc:picChg chg="add mod">
          <ac:chgData name="Eve Thould" userId="38451c84653f422f" providerId="LiveId" clId="{30B1F922-F37A-46D3-9326-EC8D157F2429}" dt="2022-10-06T08:58:41.691" v="86" actId="1076"/>
          <ac:picMkLst>
            <pc:docMk/>
            <pc:sldMk cId="1632502005" sldId="359"/>
            <ac:picMk id="4" creationId="{57DE5B2F-3EF2-434B-91E2-D7E34E621AE4}"/>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10/10/2022</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0" kern="1200" dirty="0">
                <a:solidFill>
                  <a:schemeClr val="tx1"/>
                </a:solidFill>
                <a:effectLst/>
                <a:latin typeface="Arial" charset="0"/>
                <a:ea typeface="ＭＳ Ｐゴシック" charset="-128"/>
                <a:cs typeface="ＭＳ Ｐゴシック" charset="-128"/>
              </a:rPr>
              <a:t>Tutor note: This question presents an opportunity for learners to apply and share their knowledge of the different types of communication that are used and how they are used in everyday life. </a:t>
            </a:r>
            <a:endParaRPr lang="en-US" b="0" i="0" dirty="0"/>
          </a:p>
          <a:p>
            <a:endParaRPr lang="en-US" b="0"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3</a:t>
            </a:fld>
            <a:endParaRPr lang="en-GB" dirty="0"/>
          </a:p>
        </p:txBody>
      </p:sp>
    </p:spTree>
    <p:extLst>
      <p:ext uri="{BB962C8B-B14F-4D97-AF65-F5344CB8AC3E}">
        <p14:creationId xmlns:p14="http://schemas.microsoft.com/office/powerpoint/2010/main" val="10780256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4</a:t>
            </a:fld>
            <a:endParaRPr lang="en-GB" dirty="0"/>
          </a:p>
        </p:txBody>
      </p:sp>
    </p:spTree>
    <p:extLst>
      <p:ext uri="{BB962C8B-B14F-4D97-AF65-F5344CB8AC3E}">
        <p14:creationId xmlns:p14="http://schemas.microsoft.com/office/powerpoint/2010/main" val="294448290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5</a:t>
            </a:fld>
            <a:endParaRPr lang="en-GB" dirty="0"/>
          </a:p>
        </p:txBody>
      </p:sp>
    </p:spTree>
    <p:extLst>
      <p:ext uri="{BB962C8B-B14F-4D97-AF65-F5344CB8AC3E}">
        <p14:creationId xmlns:p14="http://schemas.microsoft.com/office/powerpoint/2010/main" val="77036168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0" kern="1200" dirty="0">
                <a:solidFill>
                  <a:schemeClr val="tx1"/>
                </a:solidFill>
                <a:effectLst/>
                <a:latin typeface="Arial" charset="0"/>
                <a:ea typeface="ＭＳ Ｐゴシック" charset="-128"/>
                <a:cs typeface="ＭＳ Ｐゴシック" charset="-128"/>
              </a:rPr>
              <a:t>Tutor notes: The question give an opportunity for learners to apply and share their knowledge of visual communication. Examples could include road signs, warning signs and information such as fire exits. </a:t>
            </a:r>
            <a:endParaRPr lang="en-US" b="0" i="0" dirty="0"/>
          </a:p>
          <a:p>
            <a:endParaRPr lang="en-US" b="0"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6</a:t>
            </a:fld>
            <a:endParaRPr lang="en-GB" dirty="0"/>
          </a:p>
        </p:txBody>
      </p:sp>
    </p:spTree>
    <p:extLst>
      <p:ext uri="{BB962C8B-B14F-4D97-AF65-F5344CB8AC3E}">
        <p14:creationId xmlns:p14="http://schemas.microsoft.com/office/powerpoint/2010/main" val="151155455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8</a:t>
            </a:fld>
            <a:endParaRPr lang="en-GB" dirty="0"/>
          </a:p>
        </p:txBody>
      </p:sp>
    </p:spTree>
    <p:extLst>
      <p:ext uri="{BB962C8B-B14F-4D97-AF65-F5344CB8AC3E}">
        <p14:creationId xmlns:p14="http://schemas.microsoft.com/office/powerpoint/2010/main" val="38939610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sz="1200" b="0" i="0" kern="1200" dirty="0">
                <a:solidFill>
                  <a:schemeClr val="tx1"/>
                </a:solidFill>
                <a:effectLst/>
                <a:latin typeface="Arial" charset="0"/>
                <a:ea typeface="ＭＳ Ｐゴシック" charset="-128"/>
                <a:cs typeface="ＭＳ Ｐゴシック" charset="-128"/>
              </a:rPr>
              <a:t>Tutor note: This slide gives the opportunity for learners to discuss target audience and provide examples of how they could follow the steps to decide on the best style of communication to use. </a:t>
            </a:r>
            <a:endParaRPr lang="en-US" b="0" i="0" dirty="0"/>
          </a:p>
          <a:p>
            <a:endParaRPr lang="en-US" b="0"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9</a:t>
            </a:fld>
            <a:endParaRPr lang="en-GB" dirty="0"/>
          </a:p>
        </p:txBody>
      </p:sp>
    </p:spTree>
    <p:extLst>
      <p:ext uri="{BB962C8B-B14F-4D97-AF65-F5344CB8AC3E}">
        <p14:creationId xmlns:p14="http://schemas.microsoft.com/office/powerpoint/2010/main" val="106014143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10</a:t>
            </a:fld>
            <a:endParaRPr lang="en-GB" dirty="0"/>
          </a:p>
        </p:txBody>
      </p:sp>
    </p:spTree>
    <p:extLst>
      <p:ext uri="{BB962C8B-B14F-4D97-AF65-F5344CB8AC3E}">
        <p14:creationId xmlns:p14="http://schemas.microsoft.com/office/powerpoint/2010/main" val="70390059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11</a:t>
            </a:fld>
            <a:endParaRPr lang="en-GB" dirty="0"/>
          </a:p>
        </p:txBody>
      </p:sp>
    </p:spTree>
    <p:extLst>
      <p:ext uri="{BB962C8B-B14F-4D97-AF65-F5344CB8AC3E}">
        <p14:creationId xmlns:p14="http://schemas.microsoft.com/office/powerpoint/2010/main" val="27518251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11</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T-Level Technical Qualification in</a:t>
            </a:r>
            <a:br>
              <a:rPr lang="en-GB" sz="1400" baseline="0" dirty="0">
                <a:solidFill>
                  <a:schemeClr val="tx1"/>
                </a:solidFill>
              </a:rPr>
            </a:br>
            <a:r>
              <a:rPr lang="en-GB" sz="1400" b="1" baseline="0" dirty="0">
                <a:solidFill>
                  <a:schemeClr val="tx1"/>
                </a:solidFill>
              </a:rPr>
              <a:t>Management and Administration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Management and Administration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3"/>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555776" y="6093296"/>
            <a:ext cx="4572000" cy="243593"/>
          </a:xfrm>
          <a:prstGeom prst="rect">
            <a:avLst/>
          </a:prstGeom>
          <a:noFill/>
        </p:spPr>
        <p:txBody>
          <a:bodyPr wrap="square">
            <a:spAutoFit/>
          </a:bodyPr>
          <a:lstStyle/>
          <a:p>
            <a:pPr algn="ctr">
              <a:lnSpc>
                <a:spcPts val="1300"/>
              </a:lnSpc>
              <a:spcBef>
                <a:spcPts val="400"/>
              </a:spcBef>
              <a:spcAft>
                <a:spcPts val="400"/>
              </a:spcAft>
            </a:pPr>
            <a:r>
              <a:rPr lang="en-GB" sz="800" dirty="0">
                <a:effectLst/>
                <a:latin typeface="Arial" panose="020B0604020202020204" pitchFamily="34" charset="0"/>
                <a:ea typeface="Cambria" panose="02040503050406030204" pitchFamily="18" charset="0"/>
                <a:cs typeface="Times New Roman" panose="02020603050405020304" pitchFamily="18" charset="0"/>
              </a:rPr>
              <a:t>© 2022 City and Guilds of London Institute. All rights reserved.</a:t>
            </a:r>
          </a:p>
        </p:txBody>
      </p:sp>
      <p:pic>
        <p:nvPicPr>
          <p:cNvPr id="4" name="Picture 3" descr="A picture containing text, clipart&#10;&#10;Description automatically generated">
            <a:extLst>
              <a:ext uri="{FF2B5EF4-FFF2-40B4-BE49-F238E27FC236}">
                <a16:creationId xmlns:a16="http://schemas.microsoft.com/office/drawing/2014/main" id="{53EDA445-0C85-0557-4034-50366E7E59F3}"/>
              </a:ext>
            </a:extLst>
          </p:cNvPr>
          <p:cNvPicPr>
            <a:picLocks noChangeAspect="1"/>
          </p:cNvPicPr>
          <p:nvPr userDrawn="1"/>
        </p:nvPicPr>
        <p:blipFill>
          <a:blip r:embed="rId4"/>
          <a:stretch>
            <a:fillRect/>
          </a:stretch>
        </p:blipFill>
        <p:spPr>
          <a:xfrm>
            <a:off x="8172400" y="6058240"/>
            <a:ext cx="530352" cy="323088"/>
          </a:xfrm>
          <a:prstGeom prst="rect">
            <a:avLst/>
          </a:prstGeom>
        </p:spPr>
      </p:pic>
    </p:spTree>
  </p:cSld>
  <p:clrMap bg1="lt1" tx1="dk1" bg2="lt2" tx2="dk2" accent1="accent1" accent2="accent2" accent3="accent3" accent4="accent4" accent5="accent5" accent6="accent6" hlink="hlink" folHlink="folHlink"/>
  <p:sldLayoutIdLst>
    <p:sldLayoutId id="2147483652" r:id="rId1"/>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6.jpe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220980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7. Business behaviours</a:t>
            </a:r>
          </a:p>
          <a:p>
            <a:endParaRPr lang="en-GB" sz="2400" b="1" dirty="0"/>
          </a:p>
          <a:p>
            <a:endParaRPr lang="en-GB" sz="2400" b="1" dirty="0"/>
          </a:p>
        </p:txBody>
      </p:sp>
      <p:sp>
        <p:nvSpPr>
          <p:cNvPr id="2053" name="Rectangle 15"/>
          <p:cNvSpPr>
            <a:spLocks noGrp="1" noChangeArrowheads="1"/>
          </p:cNvSpPr>
          <p:nvPr>
            <p:ph type="title"/>
          </p:nvPr>
        </p:nvSpPr>
        <p:spPr>
          <a:xfrm>
            <a:off x="457200" y="3280013"/>
            <a:ext cx="8153400" cy="2514600"/>
          </a:xfrm>
        </p:spPr>
        <p:txBody>
          <a:bodyPr anchor="t"/>
          <a:lstStyle/>
          <a:p>
            <a:pPr eaLnBrk="1" hangingPunct="1"/>
            <a:r>
              <a:rPr lang="en-GB" dirty="0">
                <a:ea typeface="ＭＳ Ｐゴシック" pitchFamily="-105" charset="-128"/>
                <a:cs typeface="ＭＳ Ｐゴシック" pitchFamily="-105" charset="-128"/>
              </a:rPr>
              <a:t>PowerPoint 2: Communication types and styles</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noRot="1" noMove="1" noResize="1" noEditPoints="1" noAdjustHandles="1" noChangeArrowheads="1" noChangeShapeType="1"/>
          </p:cNvSpPr>
          <p:nvPr>
            <p:ph type="title"/>
          </p:nvPr>
        </p:nvSpPr>
        <p:spPr>
          <a:xfrm>
            <a:off x="457200" y="1008000"/>
            <a:ext cx="8229600" cy="764816"/>
          </a:xfrm>
        </p:spPr>
        <p:txBody>
          <a:bodyPr/>
          <a:lstStyle/>
          <a:p>
            <a:r>
              <a:rPr lang="en-US" dirty="0"/>
              <a:t>Professional communication and personal communication</a:t>
            </a:r>
          </a:p>
        </p:txBody>
      </p:sp>
      <p:sp>
        <p:nvSpPr>
          <p:cNvPr id="3" name="Content Placeholder 2"/>
          <p:cNvSpPr>
            <a:spLocks noGrp="1" noRot="1" noMove="1" noResize="1" noEditPoints="1" noAdjustHandles="1" noChangeArrowheads="1" noChangeShapeType="1"/>
          </p:cNvSpPr>
          <p:nvPr>
            <p:ph sz="quarter" idx="10"/>
          </p:nvPr>
        </p:nvSpPr>
        <p:spPr>
          <a:xfrm>
            <a:off x="457200" y="1788191"/>
            <a:ext cx="8363272" cy="4248000"/>
          </a:xfrm>
        </p:spPr>
        <p:txBody>
          <a:bodyPr/>
          <a:lstStyle/>
          <a:p>
            <a:pPr marL="0" lvl="1" indent="0">
              <a:buNone/>
            </a:pPr>
            <a:r>
              <a:rPr lang="en-US" dirty="0"/>
              <a:t>Communicating in the workplace is different from communicating in a personal context with friends or family. </a:t>
            </a:r>
            <a:endParaRPr lang="en-US" b="1" dirty="0">
              <a:highlight>
                <a:srgbClr val="FFFF00"/>
              </a:highlight>
            </a:endParaRPr>
          </a:p>
          <a:p>
            <a:pPr lvl="1"/>
            <a:r>
              <a:rPr lang="en-US" dirty="0"/>
              <a:t>Professional communication (in the workplace): The greater the size of the  audience there is need for a more formal context of speech, clear and concise information, a businesslike tone, direct and relevant facts. There should also be regular updates.</a:t>
            </a:r>
          </a:p>
          <a:p>
            <a:pPr lvl="1"/>
            <a:r>
              <a:rPr lang="en-US" dirty="0"/>
              <a:t>Personal communication (with friends or family): Communication with friends and family is</a:t>
            </a:r>
            <a:r>
              <a:rPr lang="en-US" b="1" dirty="0"/>
              <a:t> </a:t>
            </a:r>
            <a:r>
              <a:rPr lang="en-US" dirty="0"/>
              <a:t>informal. It is usually between small numbers of people, can include </a:t>
            </a:r>
            <a:r>
              <a:rPr lang="en-US" dirty="0" err="1"/>
              <a:t>humour</a:t>
            </a:r>
            <a:r>
              <a:rPr lang="en-US" dirty="0"/>
              <a:t> and non-correct language, and can be more emotional.</a:t>
            </a:r>
          </a:p>
        </p:txBody>
      </p:sp>
    </p:spTree>
    <p:extLst>
      <p:ext uri="{BB962C8B-B14F-4D97-AF65-F5344CB8AC3E}">
        <p14:creationId xmlns:p14="http://schemas.microsoft.com/office/powerpoint/2010/main" val="169271198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Rot="1" noMove="1" noResize="1" noEditPoints="1" noAdjustHandles="1" noChangeArrowheads="1" noChangeShapeType="1"/>
          </p:cNvSpPr>
          <p:nvPr>
            <p:ph type="body" idx="4294967295"/>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
        <p:nvSpPr>
          <p:cNvPr id="2" name="TextBox 1">
            <a:extLst>
              <a:ext uri="{FF2B5EF4-FFF2-40B4-BE49-F238E27FC236}">
                <a16:creationId xmlns:a16="http://schemas.microsoft.com/office/drawing/2014/main" id="{BE05CE5A-D2E0-E33D-6B81-A09599F47380}"/>
              </a:ext>
            </a:extLst>
          </p:cNvPr>
          <p:cNvSpPr txBox="1"/>
          <p:nvPr/>
        </p:nvSpPr>
        <p:spPr>
          <a:xfrm>
            <a:off x="2195736" y="6165304"/>
            <a:ext cx="5209909" cy="538609"/>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a:lstStyle>
          <a:p>
            <a:pPr algn="ctr"/>
            <a:r>
              <a:rPr lang="en-US" dirty="0">
                <a:latin typeface="Arial"/>
                <a:ea typeface="ＭＳ Ｐゴシック"/>
                <a:cs typeface="Arial"/>
              </a:rPr>
              <a:t> </a:t>
            </a:r>
            <a:r>
              <a:rPr lang="en-US" sz="900" dirty="0">
                <a:latin typeface="Arial"/>
                <a:ea typeface="ＭＳ Ｐゴシック"/>
                <a:cs typeface="Arial"/>
              </a:rPr>
              <a:t>‘</a:t>
            </a:r>
            <a:r>
              <a:rPr lang="en-US" sz="800" dirty="0">
                <a:latin typeface="Arial"/>
                <a:ea typeface="ＭＳ Ｐゴシック"/>
                <a:cs typeface="Arial"/>
              </a:rPr>
              <a:t>T-LEVELS’ is a registered trade mark of the Department for Education.</a:t>
            </a:r>
            <a:br>
              <a:rPr lang="en-US" sz="800" dirty="0">
                <a:latin typeface="Arial"/>
                <a:cs typeface="Arial"/>
              </a:rPr>
            </a:br>
            <a:r>
              <a:rPr lang="en-US" sz="800" dirty="0">
                <a:latin typeface="Arial"/>
                <a:ea typeface="ＭＳ Ｐゴシック"/>
                <a:cs typeface="Arial"/>
              </a:rPr>
              <a:t> ‘T Level’ is a registered trade mark of the Institute for Apprenticeships and Technical Education</a:t>
            </a:r>
            <a:r>
              <a:rPr lang="en-US" sz="900" dirty="0">
                <a:latin typeface="Arial"/>
                <a:ea typeface="ＭＳ Ｐゴシック"/>
                <a:cs typeface="Arial"/>
              </a:rPr>
              <a:t>.</a:t>
            </a:r>
            <a:endParaRPr lang="en-US" sz="1050" dirty="0">
              <a:ea typeface="ＭＳ Ｐゴシック"/>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Learning objectives</a:t>
            </a:r>
          </a:p>
        </p:txBody>
      </p:sp>
      <p:sp>
        <p:nvSpPr>
          <p:cNvPr id="3" name="Content Placeholder 2"/>
          <p:cNvSpPr>
            <a:spLocks noGrp="1"/>
          </p:cNvSpPr>
          <p:nvPr>
            <p:ph sz="quarter" idx="10"/>
          </p:nvPr>
        </p:nvSpPr>
        <p:spPr/>
        <p:txBody>
          <a:bodyPr/>
          <a:lstStyle/>
          <a:p>
            <a:pPr>
              <a:spcBef>
                <a:spcPts val="500"/>
              </a:spcBef>
              <a:spcAft>
                <a:spcPts val="500"/>
              </a:spcAft>
            </a:pPr>
            <a:r>
              <a:rPr lang="en-US" dirty="0">
                <a:ea typeface="ＭＳ Ｐゴシック" pitchFamily="-105" charset="-128"/>
                <a:cs typeface="ＭＳ Ｐゴシック" pitchFamily="-105" charset="-128"/>
              </a:rPr>
              <a:t>By the end of this session, learners should be able to:</a:t>
            </a:r>
            <a:endParaRPr lang="en-GB" dirty="0">
              <a:ea typeface="ＭＳ Ｐゴシック" pitchFamily="-105" charset="-128"/>
              <a:cs typeface="ＭＳ Ｐゴシック" pitchFamily="-105" charset="-128"/>
            </a:endParaRPr>
          </a:p>
          <a:p>
            <a:pPr lvl="1"/>
            <a:r>
              <a:rPr lang="en-GB" dirty="0">
                <a:ea typeface="ＭＳ Ｐゴシック" pitchFamily="-105" charset="-128"/>
              </a:rPr>
              <a:t>Understand how to use a range of communication types and styles.</a:t>
            </a:r>
          </a:p>
          <a:p>
            <a:pPr lvl="1"/>
            <a:r>
              <a:rPr lang="en-GB" dirty="0">
                <a:ea typeface="ＭＳ Ｐゴシック" pitchFamily="-105" charset="-128"/>
              </a:rPr>
              <a:t>Understand the reasons why communication type would be adapted depending on the target audience.</a:t>
            </a:r>
          </a:p>
          <a:p>
            <a:pPr lvl="1"/>
            <a:r>
              <a:rPr lang="en-GB" dirty="0">
                <a:ea typeface="ＭＳ Ｐゴシック" pitchFamily="-105" charset="-128"/>
              </a:rPr>
              <a:t>Understand the difference between professional communication and everyday communication with friends.</a:t>
            </a:r>
            <a:endParaRPr lang="en-GB" dirty="0">
              <a:ea typeface="ＭＳ Ｐゴシック" pitchFamily="-105" charset="-128"/>
              <a:cs typeface="ＭＳ Ｐゴシック" pitchFamily="-105" charset="-128"/>
            </a:endParaRPr>
          </a:p>
          <a:p>
            <a:pPr lvl="1"/>
            <a:endParaRPr lang="en-GB" dirty="0">
              <a:ea typeface="ＭＳ Ｐゴシック" pitchFamily="-105" charset="-128"/>
              <a:cs typeface="ＭＳ Ｐゴシック" pitchFamily="-105" charset="-128"/>
            </a:endParaRPr>
          </a:p>
          <a:p>
            <a:pPr lvl="1"/>
            <a:endParaRPr lang="en-GB" dirty="0">
              <a:ea typeface="ＭＳ Ｐゴシック" pitchFamily="-105" charset="-128"/>
              <a:cs typeface="ＭＳ Ｐゴシック" pitchFamily="-105" charset="-128"/>
            </a:endParaRPr>
          </a:p>
          <a:p>
            <a:pPr lvl="1"/>
            <a:endParaRPr 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noRot="1" noMove="1" noResize="1" noEditPoints="1" noAdjustHandles="1" noChangeArrowheads="1" noChangeShapeType="1"/>
          </p:cNvSpPr>
          <p:nvPr>
            <p:ph type="title"/>
          </p:nvPr>
        </p:nvSpPr>
        <p:spPr/>
        <p:txBody>
          <a:bodyPr/>
          <a:lstStyle/>
          <a:p>
            <a:r>
              <a:rPr lang="en-US" dirty="0"/>
              <a:t>Types and styles of communication</a:t>
            </a:r>
          </a:p>
        </p:txBody>
      </p:sp>
      <p:sp>
        <p:nvSpPr>
          <p:cNvPr id="3" name="Content Placeholder 2"/>
          <p:cNvSpPr>
            <a:spLocks noGrp="1" noRot="1" noMove="1" noResize="1" noEditPoints="1" noAdjustHandles="1" noChangeArrowheads="1" noChangeShapeType="1"/>
          </p:cNvSpPr>
          <p:nvPr>
            <p:ph sz="quarter" idx="10"/>
          </p:nvPr>
        </p:nvSpPr>
        <p:spPr>
          <a:xfrm>
            <a:off x="457200" y="1484784"/>
            <a:ext cx="8229600" cy="4248000"/>
          </a:xfrm>
        </p:spPr>
        <p:txBody>
          <a:bodyPr/>
          <a:lstStyle/>
          <a:p>
            <a:pPr marL="0" lvl="1" indent="0">
              <a:buNone/>
            </a:pPr>
            <a:r>
              <a:rPr lang="en-US" dirty="0"/>
              <a:t>There are many different types and styles of communication that can be used. It is important to understand the different types so the most appropriate form of communication and style can be used when communicating with others. </a:t>
            </a:r>
          </a:p>
          <a:p>
            <a:pPr marL="0" lvl="1" indent="0">
              <a:buNone/>
            </a:pPr>
            <a:r>
              <a:rPr lang="en-US" dirty="0"/>
              <a:t>Not all situations will require the same communication type and style to be used. It is therefore important to identify the situation and message you are trying to communicate and then deciding on the most appropriate communication type and style to use. </a:t>
            </a:r>
          </a:p>
          <a:p>
            <a:pPr marL="0" lvl="1" indent="0">
              <a:buNone/>
            </a:pPr>
            <a:r>
              <a:rPr lang="en-US" dirty="0">
                <a:ea typeface="ＭＳ Ｐゴシック" pitchFamily="-105" charset="-128"/>
                <a:cs typeface="ＭＳ Ｐゴシック" pitchFamily="-105" charset="-128"/>
              </a:rPr>
              <a:t>Question:</a:t>
            </a:r>
          </a:p>
          <a:p>
            <a:pPr marL="0" lvl="1" indent="0">
              <a:buNone/>
            </a:pPr>
            <a:r>
              <a:rPr lang="en-US" dirty="0">
                <a:ea typeface="ＭＳ Ｐゴシック" pitchFamily="-105" charset="-128"/>
                <a:cs typeface="ＭＳ Ｐゴシック" pitchFamily="-105" charset="-128"/>
              </a:rPr>
              <a:t>Can you think of any different types of communication that can be used when communicating with others? </a:t>
            </a:r>
            <a:endParaRPr lang="en-US" dirty="0"/>
          </a:p>
          <a:p>
            <a:pPr marL="0" lvl="1" indent="0">
              <a:buNone/>
            </a:pPr>
            <a:endParaRPr lang="en-US" dirty="0"/>
          </a:p>
        </p:txBody>
      </p:sp>
      <p:pic>
        <p:nvPicPr>
          <p:cNvPr id="4" name="Picture 2">
            <a:extLst>
              <a:ext uri="{FF2B5EF4-FFF2-40B4-BE49-F238E27FC236}">
                <a16:creationId xmlns:a16="http://schemas.microsoft.com/office/drawing/2014/main" id="{4E330224-FB6D-A2ED-8C6D-F71C020BB814}"/>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b="17273"/>
          <a:stretch/>
        </p:blipFill>
        <p:spPr bwMode="auto">
          <a:xfrm>
            <a:off x="4572000" y="5085184"/>
            <a:ext cx="2304256" cy="91129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6665646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noRot="1" noMove="1" noResize="1" noEditPoints="1" noAdjustHandles="1" noChangeArrowheads="1" noChangeShapeType="1"/>
          </p:cNvSpPr>
          <p:nvPr>
            <p:ph type="title"/>
          </p:nvPr>
        </p:nvSpPr>
        <p:spPr/>
        <p:txBody>
          <a:bodyPr/>
          <a:lstStyle/>
          <a:p>
            <a:r>
              <a:rPr lang="en-US" dirty="0"/>
              <a:t>Example of a communication type</a:t>
            </a:r>
          </a:p>
        </p:txBody>
      </p:sp>
      <p:sp>
        <p:nvSpPr>
          <p:cNvPr id="3" name="Content Placeholder 2"/>
          <p:cNvSpPr>
            <a:spLocks noGrp="1" noRot="1" noMove="1" noResize="1" noEditPoints="1" noAdjustHandles="1" noChangeArrowheads="1" noChangeShapeType="1"/>
          </p:cNvSpPr>
          <p:nvPr>
            <p:ph sz="quarter" idx="10"/>
          </p:nvPr>
        </p:nvSpPr>
        <p:spPr>
          <a:xfrm>
            <a:off x="457200" y="1512000"/>
            <a:ext cx="8363272" cy="4248000"/>
          </a:xfrm>
        </p:spPr>
        <p:txBody>
          <a:bodyPr/>
          <a:lstStyle/>
          <a:p>
            <a:pPr marL="0" lvl="1" indent="0">
              <a:buNone/>
            </a:pPr>
            <a:r>
              <a:rPr lang="en-US" dirty="0"/>
              <a:t>If an employee is having a formal meeting with their manager, it may not be best to use a verbal communication type whereby the meeting is conducted by telephone. </a:t>
            </a:r>
          </a:p>
          <a:p>
            <a:pPr marL="0" lvl="1" indent="0">
              <a:buNone/>
            </a:pPr>
            <a:r>
              <a:rPr lang="en-US" dirty="0"/>
              <a:t>It would be more appropriate to use a face-to-face type such as in person or by using video conferencing software. </a:t>
            </a:r>
          </a:p>
        </p:txBody>
      </p:sp>
      <p:pic>
        <p:nvPicPr>
          <p:cNvPr id="4098" name="Picture 2">
            <a:extLst>
              <a:ext uri="{FF2B5EF4-FFF2-40B4-BE49-F238E27FC236}">
                <a16:creationId xmlns:a16="http://schemas.microsoft.com/office/drawing/2014/main" id="{E5E351F7-7E98-1545-BB45-1612433EA32B}"/>
              </a:ext>
            </a:extLst>
          </p:cNvPr>
          <p:cNvPicPr>
            <a:picLocks noChangeAspect="1" noChangeArrowheads="1"/>
          </p:cNvPicPr>
          <p:nvPr/>
        </p:nvPicPr>
        <p:blipFill>
          <a:blip r:embed="rId3"/>
          <a:srcRect/>
          <a:stretch/>
        </p:blipFill>
        <p:spPr bwMode="auto">
          <a:xfrm>
            <a:off x="2555777" y="3284985"/>
            <a:ext cx="4104456" cy="27417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2289784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noRot="1" noMove="1" noResize="1" noEditPoints="1" noAdjustHandles="1" noChangeArrowheads="1" noChangeShapeType="1"/>
          </p:cNvSpPr>
          <p:nvPr>
            <p:ph type="title"/>
          </p:nvPr>
        </p:nvSpPr>
        <p:spPr/>
        <p:txBody>
          <a:bodyPr/>
          <a:lstStyle/>
          <a:p>
            <a:r>
              <a:rPr lang="en-US" dirty="0"/>
              <a:t>Verbal communication</a:t>
            </a:r>
          </a:p>
        </p:txBody>
      </p:sp>
      <p:sp>
        <p:nvSpPr>
          <p:cNvPr id="3" name="Content Placeholder 2"/>
          <p:cNvSpPr>
            <a:spLocks noGrp="1" noRot="1" noMove="1" noResize="1" noEditPoints="1" noAdjustHandles="1" noChangeArrowheads="1" noChangeShapeType="1"/>
          </p:cNvSpPr>
          <p:nvPr>
            <p:ph sz="quarter" idx="10"/>
          </p:nvPr>
        </p:nvSpPr>
        <p:spPr>
          <a:xfrm>
            <a:off x="457200" y="1512000"/>
            <a:ext cx="8507288" cy="4248000"/>
          </a:xfrm>
        </p:spPr>
        <p:txBody>
          <a:bodyPr/>
          <a:lstStyle/>
          <a:p>
            <a:pPr marL="0" lvl="1" indent="0">
              <a:buNone/>
            </a:pPr>
            <a:r>
              <a:rPr lang="en-US" dirty="0"/>
              <a:t>There are two types of verbal communication:</a:t>
            </a:r>
          </a:p>
          <a:p>
            <a:pPr lvl="1"/>
            <a:r>
              <a:rPr lang="en-US" dirty="0"/>
              <a:t>Verbal:</a:t>
            </a:r>
            <a:r>
              <a:rPr lang="en-US" b="1" dirty="0"/>
              <a:t> </a:t>
            </a:r>
            <a:r>
              <a:rPr lang="en-US" dirty="0"/>
              <a:t>Verbal communication uses spoken words, including speaking and asking questions. Remember to speak clearly, understand the audience that you are speaking to and use an appropriate tone when speaking verbally with them. </a:t>
            </a:r>
          </a:p>
          <a:p>
            <a:pPr lvl="1"/>
            <a:r>
              <a:rPr lang="en-US" dirty="0"/>
              <a:t>Non-verbal:</a:t>
            </a:r>
            <a:r>
              <a:rPr lang="en-US" b="1" dirty="0"/>
              <a:t> </a:t>
            </a:r>
            <a:r>
              <a:rPr lang="en-US" dirty="0"/>
              <a:t>Non-verbal communication is communication that is not being spoken. Think of things you can see as the person talks. This includes eye contact, body language, active listening and self-awareness. </a:t>
            </a:r>
          </a:p>
          <a:p>
            <a:pPr marL="0" marR="0" lvl="0" indent="0" algn="l" defTabSz="914400" rtl="0" eaLnBrk="0" fontAlgn="base" latinLnBrk="0" hangingPunct="0">
              <a:spcBef>
                <a:spcPts val="500"/>
              </a:spcBef>
              <a:spcAft>
                <a:spcPts val="500"/>
              </a:spcAft>
              <a:buClrTx/>
              <a:buSzTx/>
              <a:buFontTx/>
              <a:buNone/>
              <a:tabLst/>
              <a:defRPr/>
            </a:pPr>
            <a:r>
              <a:rPr lang="en-US" dirty="0">
                <a:ea typeface="ＭＳ Ｐゴシック" pitchFamily="-105" charset="-128"/>
                <a:cs typeface="ＭＳ Ｐゴシック" pitchFamily="-105" charset="-128"/>
              </a:rPr>
              <a:t>Question:</a:t>
            </a:r>
          </a:p>
          <a:p>
            <a:pPr marL="0" marR="0" lvl="0" indent="0" algn="l" defTabSz="914400" rtl="0" eaLnBrk="0" fontAlgn="base" latinLnBrk="0" hangingPunct="0">
              <a:spcBef>
                <a:spcPts val="500"/>
              </a:spcBef>
              <a:spcAft>
                <a:spcPts val="500"/>
              </a:spcAft>
              <a:buClrTx/>
              <a:buSzTx/>
              <a:buFontTx/>
              <a:buNone/>
              <a:tabLst/>
              <a:defRPr/>
            </a:pPr>
            <a:r>
              <a:rPr lang="en-US" dirty="0">
                <a:ea typeface="ＭＳ Ｐゴシック" pitchFamily="-105" charset="-128"/>
                <a:cs typeface="ＭＳ Ｐゴシック" pitchFamily="-105" charset="-128"/>
              </a:rPr>
              <a:t>What would your first impression be of the                                                                            employee on the right in each image if you                                               were trying to communicate with him?</a:t>
            </a:r>
            <a:endParaRPr lang="en-US" dirty="0"/>
          </a:p>
          <a:p>
            <a:endParaRPr lang="en-US" dirty="0"/>
          </a:p>
          <a:p>
            <a:pPr marL="0" lvl="1" indent="0">
              <a:buNone/>
            </a:pPr>
            <a:endParaRPr lang="en-US" dirty="0"/>
          </a:p>
          <a:p>
            <a:pPr marL="0" lvl="1" indent="0">
              <a:buNone/>
            </a:pPr>
            <a:endParaRPr lang="en-US" dirty="0"/>
          </a:p>
          <a:p>
            <a:pPr marL="0" lvl="1" indent="0">
              <a:buNone/>
            </a:pPr>
            <a:endParaRPr lang="en-US" dirty="0">
              <a:highlight>
                <a:srgbClr val="FFFF00"/>
              </a:highlight>
            </a:endParaRPr>
          </a:p>
        </p:txBody>
      </p:sp>
      <p:pic>
        <p:nvPicPr>
          <p:cNvPr id="4" name="Picture 2">
            <a:extLst>
              <a:ext uri="{FF2B5EF4-FFF2-40B4-BE49-F238E27FC236}">
                <a16:creationId xmlns:a16="http://schemas.microsoft.com/office/drawing/2014/main" id="{C9781885-E1BD-4FCE-3543-18BB1D4B9B65}"/>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p:blipFill>
        <p:spPr bwMode="auto">
          <a:xfrm>
            <a:off x="6372200" y="4269168"/>
            <a:ext cx="1122315" cy="1680112"/>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a:extLst>
              <a:ext uri="{FF2B5EF4-FFF2-40B4-BE49-F238E27FC236}">
                <a16:creationId xmlns:a16="http://schemas.microsoft.com/office/drawing/2014/main" id="{B7D026D5-18F2-9729-F8F1-0D628C723D2A}"/>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p:blipFill>
        <p:spPr bwMode="auto">
          <a:xfrm>
            <a:off x="7565124" y="4385411"/>
            <a:ext cx="1044665" cy="156386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5214897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noRot="1" noMove="1" noResize="1" noEditPoints="1" noAdjustHandles="1" noChangeArrowheads="1" noChangeShapeType="1"/>
          </p:cNvSpPr>
          <p:nvPr>
            <p:ph type="title"/>
          </p:nvPr>
        </p:nvSpPr>
        <p:spPr/>
        <p:txBody>
          <a:bodyPr/>
          <a:lstStyle/>
          <a:p>
            <a:r>
              <a:rPr lang="en-US" dirty="0"/>
              <a:t>Other types and styles of communication (1)</a:t>
            </a:r>
          </a:p>
        </p:txBody>
      </p:sp>
      <p:sp>
        <p:nvSpPr>
          <p:cNvPr id="3" name="Content Placeholder 2"/>
          <p:cNvSpPr>
            <a:spLocks noGrp="1"/>
          </p:cNvSpPr>
          <p:nvPr>
            <p:ph sz="quarter" idx="10"/>
          </p:nvPr>
        </p:nvSpPr>
        <p:spPr>
          <a:xfrm>
            <a:off x="457200" y="1602000"/>
            <a:ext cx="8507288" cy="4248000"/>
          </a:xfrm>
        </p:spPr>
        <p:txBody>
          <a:bodyPr/>
          <a:lstStyle/>
          <a:p>
            <a:pPr marL="0" lvl="1" indent="0">
              <a:buNone/>
            </a:pPr>
            <a:r>
              <a:rPr lang="en-US" dirty="0"/>
              <a:t>Other types and styles of communication include the following:</a:t>
            </a:r>
            <a:endParaRPr lang="en-US" b="1" dirty="0"/>
          </a:p>
          <a:p>
            <a:pPr lvl="1"/>
            <a:r>
              <a:rPr lang="en-US" dirty="0"/>
              <a:t>Written: Written communication can be used when you need to have an audit trail/log of the communication. Written communication would be best used for formal communication or communication that is a legal requirement. Written communication can include emails, memos, reports, forms, online content, social media posts and contracts. </a:t>
            </a:r>
          </a:p>
          <a:p>
            <a:pPr lvl="1"/>
            <a:r>
              <a:rPr lang="en-US" dirty="0"/>
              <a:t>Visual: Visual communication uses visual elements to communicate information or ideas. This can include infographics, presentations, interactive content, motion graphics and images. Remember that ‘a picture is worth a thousand words’.</a:t>
            </a:r>
          </a:p>
          <a:p>
            <a:pPr marL="0" lvl="1" indent="0">
              <a:buNone/>
            </a:pPr>
            <a:r>
              <a:rPr lang="en-US" dirty="0">
                <a:ea typeface="ＭＳ Ｐゴシック" pitchFamily="-105" charset="-128"/>
                <a:cs typeface="ＭＳ Ｐゴシック" pitchFamily="-105" charset="-128"/>
              </a:rPr>
              <a:t>Question:</a:t>
            </a:r>
          </a:p>
          <a:p>
            <a:pPr marL="0" lvl="1" indent="0">
              <a:buNone/>
            </a:pPr>
            <a:r>
              <a:rPr lang="en-US" dirty="0"/>
              <a:t>Can you think of an example when visual communication such as imagery would be the best form of communication?</a:t>
            </a:r>
          </a:p>
          <a:p>
            <a:pPr marL="0" lvl="1" indent="0">
              <a:buNone/>
            </a:pPr>
            <a:endParaRPr lang="en-US" dirty="0">
              <a:highlight>
                <a:srgbClr val="FFFF00"/>
              </a:highlight>
            </a:endParaRPr>
          </a:p>
        </p:txBody>
      </p:sp>
    </p:spTree>
    <p:extLst>
      <p:ext uri="{BB962C8B-B14F-4D97-AF65-F5344CB8AC3E}">
        <p14:creationId xmlns:p14="http://schemas.microsoft.com/office/powerpoint/2010/main" val="42754485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4E40C7-91EC-4FDD-9CEF-EF2A4F66A6BA}"/>
              </a:ext>
            </a:extLst>
          </p:cNvPr>
          <p:cNvSpPr>
            <a:spLocks noGrp="1"/>
          </p:cNvSpPr>
          <p:nvPr>
            <p:ph type="title"/>
          </p:nvPr>
        </p:nvSpPr>
        <p:spPr/>
        <p:txBody>
          <a:bodyPr/>
          <a:lstStyle/>
          <a:p>
            <a:r>
              <a:rPr lang="en-US" dirty="0"/>
              <a:t>Other communication types and styles (2)</a:t>
            </a:r>
          </a:p>
        </p:txBody>
      </p:sp>
      <p:sp>
        <p:nvSpPr>
          <p:cNvPr id="3" name="Content Placeholder 2">
            <a:extLst>
              <a:ext uri="{FF2B5EF4-FFF2-40B4-BE49-F238E27FC236}">
                <a16:creationId xmlns:a16="http://schemas.microsoft.com/office/drawing/2014/main" id="{E4749493-75F3-4086-B879-C287CAF0FEF7}"/>
              </a:ext>
            </a:extLst>
          </p:cNvPr>
          <p:cNvSpPr>
            <a:spLocks noGrp="1"/>
          </p:cNvSpPr>
          <p:nvPr>
            <p:ph sz="quarter" idx="10"/>
          </p:nvPr>
        </p:nvSpPr>
        <p:spPr>
          <a:xfrm>
            <a:off x="457200" y="1512000"/>
            <a:ext cx="4906888" cy="4248000"/>
          </a:xfrm>
        </p:spPr>
        <p:txBody>
          <a:bodyPr/>
          <a:lstStyle/>
          <a:p>
            <a:r>
              <a:rPr lang="en-US" dirty="0"/>
              <a:t>Listening: </a:t>
            </a:r>
          </a:p>
          <a:p>
            <a:pPr marL="342900" indent="-342900">
              <a:buClr>
                <a:srgbClr val="0077E3"/>
              </a:buClr>
              <a:buFont typeface="Arial" panose="020B0604020202020204" pitchFamily="34" charset="0"/>
              <a:buChar char="•"/>
            </a:pPr>
            <a:r>
              <a:rPr lang="en-US" dirty="0"/>
              <a:t>Listening is receiving and interpreting a message during communication. </a:t>
            </a:r>
          </a:p>
          <a:p>
            <a:pPr marL="342900" indent="-342900">
              <a:buClr>
                <a:srgbClr val="0077E3"/>
              </a:buClr>
              <a:buFont typeface="Arial" panose="020B0604020202020204" pitchFamily="34" charset="0"/>
              <a:buChar char="•"/>
            </a:pPr>
            <a:r>
              <a:rPr lang="en-US" dirty="0"/>
              <a:t>Listening is key to being an effective communicator, as you must ensure you do not misunderstand the message being delivered. </a:t>
            </a:r>
          </a:p>
          <a:p>
            <a:pPr marL="342900" indent="-342900">
              <a:buClr>
                <a:srgbClr val="0077E3"/>
              </a:buClr>
              <a:buFont typeface="Arial" panose="020B0604020202020204" pitchFamily="34" charset="0"/>
              <a:buChar char="•"/>
            </a:pPr>
            <a:r>
              <a:rPr lang="en-US" dirty="0"/>
              <a:t>Listening also helps you to build relationships with colleagues and improve the experience of other people being able to communicate with you.</a:t>
            </a:r>
          </a:p>
          <a:p>
            <a:endParaRPr lang="en-US" dirty="0"/>
          </a:p>
        </p:txBody>
      </p:sp>
      <p:pic>
        <p:nvPicPr>
          <p:cNvPr id="4" name="Picture 4">
            <a:extLst>
              <a:ext uri="{FF2B5EF4-FFF2-40B4-BE49-F238E27FC236}">
                <a16:creationId xmlns:a16="http://schemas.microsoft.com/office/drawing/2014/main" id="{57DE5B2F-3EF2-434B-91E2-D7E34E621AE4}"/>
              </a:ext>
            </a:extLst>
          </p:cNvPr>
          <p:cNvPicPr>
            <a:picLocks noChangeAspect="1" noChangeArrowheads="1"/>
          </p:cNvPicPr>
          <p:nvPr/>
        </p:nvPicPr>
        <p:blipFill>
          <a:blip r:embed="rId2"/>
          <a:srcRect/>
          <a:stretch/>
        </p:blipFill>
        <p:spPr bwMode="auto">
          <a:xfrm>
            <a:off x="5364088" y="1476017"/>
            <a:ext cx="3240360" cy="432048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3250200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Other communication types and styles (3)</a:t>
            </a:r>
          </a:p>
        </p:txBody>
      </p:sp>
      <p:sp>
        <p:nvSpPr>
          <p:cNvPr id="3" name="Content Placeholder 2"/>
          <p:cNvSpPr>
            <a:spLocks noGrp="1" noRot="1" noMove="1" noResize="1" noEditPoints="1" noAdjustHandles="1" noChangeArrowheads="1" noChangeShapeType="1"/>
          </p:cNvSpPr>
          <p:nvPr>
            <p:ph sz="quarter" idx="10"/>
          </p:nvPr>
        </p:nvSpPr>
        <p:spPr>
          <a:xfrm>
            <a:off x="457200" y="1512000"/>
            <a:ext cx="8507288" cy="4248000"/>
          </a:xfrm>
        </p:spPr>
        <p:txBody>
          <a:bodyPr/>
          <a:lstStyle/>
          <a:p>
            <a:pPr lvl="1"/>
            <a:r>
              <a:rPr lang="en-US" dirty="0"/>
              <a:t>Social communication styles: Depending on the situation, it may be appropriate to merge a range of communication styles such as verbal and non-verbal skills or interpersonal skills. </a:t>
            </a:r>
          </a:p>
          <a:p>
            <a:pPr lvl="1"/>
            <a:endParaRPr lang="en-US" dirty="0"/>
          </a:p>
          <a:p>
            <a:pPr lvl="1"/>
            <a:endParaRPr lang="en-US" dirty="0"/>
          </a:p>
          <a:p>
            <a:pPr lvl="1"/>
            <a:endParaRPr lang="en-US" dirty="0"/>
          </a:p>
          <a:p>
            <a:pPr lvl="1"/>
            <a:endParaRPr lang="en-US" dirty="0"/>
          </a:p>
          <a:p>
            <a:pPr lvl="1"/>
            <a:endParaRPr lang="en-US" dirty="0"/>
          </a:p>
          <a:p>
            <a:pPr lvl="1"/>
            <a:endParaRPr lang="en-US" dirty="0"/>
          </a:p>
          <a:p>
            <a:pPr marL="0" lvl="1" indent="0">
              <a:buNone/>
            </a:pPr>
            <a:r>
              <a:rPr lang="en-US" dirty="0"/>
              <a:t>For example, when communicating with friends we often use a range of communication methods merged such as eye contact, verbal communication and hand gestures. </a:t>
            </a:r>
          </a:p>
          <a:p>
            <a:pPr lvl="1"/>
            <a:endParaRPr lang="en-US" dirty="0"/>
          </a:p>
          <a:p>
            <a:pPr marL="0" lvl="1" indent="0">
              <a:buNone/>
            </a:pPr>
            <a:endParaRPr lang="en-US" dirty="0"/>
          </a:p>
          <a:p>
            <a:pPr marL="0" lvl="1" indent="0">
              <a:buNone/>
            </a:pPr>
            <a:endParaRPr lang="en-US" dirty="0">
              <a:highlight>
                <a:srgbClr val="FFFF00"/>
              </a:highlight>
            </a:endParaRPr>
          </a:p>
        </p:txBody>
      </p:sp>
      <p:pic>
        <p:nvPicPr>
          <p:cNvPr id="7170" name="Picture 2">
            <a:extLst>
              <a:ext uri="{FF2B5EF4-FFF2-40B4-BE49-F238E27FC236}">
                <a16:creationId xmlns:a16="http://schemas.microsoft.com/office/drawing/2014/main" id="{3C0012E7-45D0-FC44-A55C-27E1F6E5E7F6}"/>
              </a:ext>
            </a:extLst>
          </p:cNvPr>
          <p:cNvPicPr>
            <a:picLocks noChangeAspect="1" noChangeArrowheads="1"/>
          </p:cNvPicPr>
          <p:nvPr/>
        </p:nvPicPr>
        <p:blipFill>
          <a:blip r:embed="rId3"/>
          <a:srcRect/>
          <a:stretch/>
        </p:blipFill>
        <p:spPr bwMode="auto">
          <a:xfrm>
            <a:off x="3001006" y="2636912"/>
            <a:ext cx="3419675" cy="22843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6461082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noRot="1" noMove="1" noResize="1" noEditPoints="1" noAdjustHandles="1" noChangeArrowheads="1" noChangeShapeType="1"/>
          </p:cNvSpPr>
          <p:nvPr>
            <p:ph type="title"/>
          </p:nvPr>
        </p:nvSpPr>
        <p:spPr/>
        <p:txBody>
          <a:bodyPr/>
          <a:lstStyle/>
          <a:p>
            <a:r>
              <a:rPr lang="en-US" dirty="0"/>
              <a:t>Adapting communication style </a:t>
            </a:r>
          </a:p>
        </p:txBody>
      </p:sp>
      <p:sp>
        <p:nvSpPr>
          <p:cNvPr id="3" name="Content Placeholder 2"/>
          <p:cNvSpPr>
            <a:spLocks noGrp="1" noRot="1" noMove="1" noResize="1" noEditPoints="1" noAdjustHandles="1" noChangeArrowheads="1" noChangeShapeType="1"/>
          </p:cNvSpPr>
          <p:nvPr>
            <p:ph sz="quarter" idx="10"/>
          </p:nvPr>
        </p:nvSpPr>
        <p:spPr>
          <a:xfrm>
            <a:off x="457200" y="1512000"/>
            <a:ext cx="8291264" cy="4248000"/>
          </a:xfrm>
        </p:spPr>
        <p:txBody>
          <a:bodyPr/>
          <a:lstStyle/>
          <a:p>
            <a:pPr marL="0" lvl="1" indent="0">
              <a:buNone/>
            </a:pPr>
            <a:r>
              <a:rPr lang="en-US" dirty="0"/>
              <a:t>Identifying and being aware of different types of communication is important but it is also important to know when to adapt your communication style according to the target audience. </a:t>
            </a:r>
          </a:p>
          <a:p>
            <a:pPr marL="0" lvl="1" indent="0">
              <a:buNone/>
            </a:pPr>
            <a:r>
              <a:rPr lang="en-US" dirty="0"/>
              <a:t>For example, a staff team-building session would require a different communication style than for a job interview. </a:t>
            </a:r>
          </a:p>
          <a:p>
            <a:pPr marL="0" lvl="1" indent="0">
              <a:buNone/>
            </a:pPr>
            <a:r>
              <a:rPr lang="en-US" dirty="0"/>
              <a:t>The five steps to adapting your communication style are:</a:t>
            </a:r>
          </a:p>
          <a:p>
            <a:pPr marL="457200" lvl="1" indent="-457200">
              <a:spcBef>
                <a:spcPts val="300"/>
              </a:spcBef>
              <a:spcAft>
                <a:spcPts val="300"/>
              </a:spcAft>
              <a:buClrTx/>
              <a:buFont typeface="+mj-lt"/>
              <a:buAutoNum type="arabicPeriod"/>
            </a:pPr>
            <a:r>
              <a:rPr lang="en-US" dirty="0">
                <a:solidFill>
                  <a:schemeClr val="accent4"/>
                </a:solidFill>
              </a:rPr>
              <a:t>Establish who your audience is.</a:t>
            </a:r>
          </a:p>
          <a:p>
            <a:pPr marL="457200" lvl="1" indent="-457200">
              <a:spcBef>
                <a:spcPts val="300"/>
              </a:spcBef>
              <a:spcAft>
                <a:spcPts val="300"/>
              </a:spcAft>
              <a:buClrTx/>
              <a:buFont typeface="+mj-lt"/>
              <a:buAutoNum type="arabicPeriod"/>
            </a:pPr>
            <a:r>
              <a:rPr lang="en-US" dirty="0">
                <a:solidFill>
                  <a:schemeClr val="accent4"/>
                </a:solidFill>
              </a:rPr>
              <a:t>Consider what is on their minds. </a:t>
            </a:r>
          </a:p>
          <a:p>
            <a:pPr marL="457200" lvl="1" indent="-457200">
              <a:spcBef>
                <a:spcPts val="300"/>
              </a:spcBef>
              <a:spcAft>
                <a:spcPts val="300"/>
              </a:spcAft>
              <a:buClrTx/>
              <a:buFont typeface="+mj-lt"/>
              <a:buAutoNum type="arabicPeriod"/>
            </a:pPr>
            <a:r>
              <a:rPr lang="en-US" dirty="0">
                <a:solidFill>
                  <a:schemeClr val="accent4"/>
                </a:solidFill>
              </a:rPr>
              <a:t>Decide what they need to know. </a:t>
            </a:r>
          </a:p>
          <a:p>
            <a:pPr marL="457200" lvl="1" indent="-457200">
              <a:spcBef>
                <a:spcPts val="300"/>
              </a:spcBef>
              <a:spcAft>
                <a:spcPts val="300"/>
              </a:spcAft>
              <a:buClrTx/>
              <a:buFont typeface="+mj-lt"/>
              <a:buAutoNum type="arabicPeriod"/>
            </a:pPr>
            <a:r>
              <a:rPr lang="en-US" dirty="0">
                <a:solidFill>
                  <a:schemeClr val="accent4"/>
                </a:solidFill>
              </a:rPr>
              <a:t>Consider what you need them to think about (or the emotion you need them to feel).</a:t>
            </a:r>
          </a:p>
          <a:p>
            <a:pPr marL="457200" lvl="1" indent="-457200">
              <a:spcBef>
                <a:spcPts val="300"/>
              </a:spcBef>
              <a:spcAft>
                <a:spcPts val="300"/>
              </a:spcAft>
              <a:buClrTx/>
              <a:buFont typeface="+mj-lt"/>
              <a:buAutoNum type="arabicPeriod"/>
            </a:pPr>
            <a:r>
              <a:rPr lang="en-US" dirty="0">
                <a:solidFill>
                  <a:schemeClr val="accent4"/>
                </a:solidFill>
              </a:rPr>
              <a:t>Decide on the best type of communication to use to deliver your message.</a:t>
            </a:r>
          </a:p>
        </p:txBody>
      </p:sp>
    </p:spTree>
    <p:extLst>
      <p:ext uri="{BB962C8B-B14F-4D97-AF65-F5344CB8AC3E}">
        <p14:creationId xmlns:p14="http://schemas.microsoft.com/office/powerpoint/2010/main" val="3202284915"/>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AD10B712AFCCB488B5C5765F12223BB" ma:contentTypeVersion="4" ma:contentTypeDescription="Create a new document." ma:contentTypeScope="" ma:versionID="467f27bc045cbfd0c8765c4e65e6c003">
  <xsd:schema xmlns:xsd="http://www.w3.org/2001/XMLSchema" xmlns:xs="http://www.w3.org/2001/XMLSchema" xmlns:p="http://schemas.microsoft.com/office/2006/metadata/properties" xmlns:ns2="b461a341-6040-4841-94a8-bc3e8908b04d" targetNamespace="http://schemas.microsoft.com/office/2006/metadata/properties" ma:root="true" ma:fieldsID="0e13ec4785b715e63636bcea0fa6d515" ns2:_="">
    <xsd:import namespace="b461a341-6040-4841-94a8-bc3e8908b04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461a341-6040-4841-94a8-bc3e8908b04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73A71AD-83D4-4E6D-B5FC-087F35CAB2F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461a341-6040-4841-94a8-bc3e8908b04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C8AF071A-8EFF-4DC2-9186-AABD1AC91212}">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A108843C-3629-4DF0-9A12-DA36C1DE8776}">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4318</TotalTime>
  <Words>981</Words>
  <Application>Microsoft Office PowerPoint</Application>
  <PresentationFormat>On-screen Show (4:3)</PresentationFormat>
  <Paragraphs>75</Paragraphs>
  <Slides>11</Slides>
  <Notes>8</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11</vt:i4>
      </vt:variant>
    </vt:vector>
  </HeadingPairs>
  <TitlesOfParts>
    <vt:vector size="15" baseType="lpstr">
      <vt:lpstr>Arial</vt:lpstr>
      <vt:lpstr>Lucida Grande</vt:lpstr>
      <vt:lpstr>Times New Roman</vt:lpstr>
      <vt:lpstr>Default Design</vt:lpstr>
      <vt:lpstr>PowerPoint 2: Communication types and styles</vt:lpstr>
      <vt:lpstr>Learning objectives</vt:lpstr>
      <vt:lpstr>Types and styles of communication</vt:lpstr>
      <vt:lpstr>Example of a communication type</vt:lpstr>
      <vt:lpstr>Verbal communication</vt:lpstr>
      <vt:lpstr>Other types and styles of communication (1)</vt:lpstr>
      <vt:lpstr>Other communication types and styles (2)</vt:lpstr>
      <vt:lpstr>Other communication types and styles (3)</vt:lpstr>
      <vt:lpstr>Adapting communication style </vt:lpstr>
      <vt:lpstr>Professional communication and personal communication</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Fiona Freel</cp:lastModifiedBy>
  <cp:revision>189</cp:revision>
  <dcterms:created xsi:type="dcterms:W3CDTF">2013-05-28T00:38:54Z</dcterms:created>
  <dcterms:modified xsi:type="dcterms:W3CDTF">2022-10-10T07:23:51Z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0x0101008AD10B712AFCCB488B5C5765F12223BB</vt:lpwstr>
  </property>
</Properties>
</file>