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3" r:id="rId8"/>
    <p:sldId id="349" r:id="rId9"/>
    <p:sldId id="350" r:id="rId10"/>
    <p:sldId id="357" r:id="rId11"/>
    <p:sldId id="351" r:id="rId12"/>
    <p:sldId id="356" r:id="rId13"/>
    <p:sldId id="352"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4"/>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B4080F25-C373-4DD7-8C8F-E01567B99E09}"/>
    <pc:docChg chg="modSld">
      <pc:chgData name="Eve Thould" userId="38451c84653f422f" providerId="LiveId" clId="{B4080F25-C373-4DD7-8C8F-E01567B99E09}" dt="2022-10-07T12:56:18.546" v="38" actId="20577"/>
      <pc:docMkLst>
        <pc:docMk/>
      </pc:docMkLst>
      <pc:sldChg chg="modSp mod">
        <pc:chgData name="Eve Thould" userId="38451c84653f422f" providerId="LiveId" clId="{B4080F25-C373-4DD7-8C8F-E01567B99E09}" dt="2022-10-07T12:52:10.693" v="37" actId="20577"/>
        <pc:sldMkLst>
          <pc:docMk/>
          <pc:sldMk cId="0" sldId="256"/>
        </pc:sldMkLst>
        <pc:spChg chg="mod">
          <ac:chgData name="Eve Thould" userId="38451c84653f422f" providerId="LiveId" clId="{B4080F25-C373-4DD7-8C8F-E01567B99E09}" dt="2022-10-07T12:52:10.693" v="37" actId="20577"/>
          <ac:spMkLst>
            <pc:docMk/>
            <pc:sldMk cId="0" sldId="256"/>
            <ac:spMk id="2053" creationId="{00000000-0000-0000-0000-000000000000}"/>
          </ac:spMkLst>
        </pc:spChg>
      </pc:sldChg>
      <pc:sldChg chg="modSp mod">
        <pc:chgData name="Eve Thould" userId="38451c84653f422f" providerId="LiveId" clId="{B4080F25-C373-4DD7-8C8F-E01567B99E09}" dt="2022-10-07T12:56:18.546" v="38" actId="20577"/>
        <pc:sldMkLst>
          <pc:docMk/>
          <pc:sldMk cId="2566656462" sldId="341"/>
        </pc:sldMkLst>
        <pc:spChg chg="mod">
          <ac:chgData name="Eve Thould" userId="38451c84653f422f" providerId="LiveId" clId="{B4080F25-C373-4DD7-8C8F-E01567B99E09}" dt="2022-10-07T12:56:18.546" v="38" actId="20577"/>
          <ac:spMkLst>
            <pc:docMk/>
            <pc:sldMk cId="2566656462" sldId="341"/>
            <ac:spMk id="3" creationId="{00000000-0000-0000-0000-000000000000}"/>
          </ac:spMkLst>
        </pc:spChg>
      </pc:sldChg>
    </pc:docChg>
  </pc:docChgLst>
  <pc:docChgLst>
    <pc:chgData name="Eve Thould" userId="38451c84653f422f" providerId="LiveId" clId="{6F52CD6C-C104-4716-BA33-782DC32FE00C}"/>
    <pc:docChg chg="modSld modMainMaster">
      <pc:chgData name="Eve Thould" userId="38451c84653f422f" providerId="LiveId" clId="{6F52CD6C-C104-4716-BA33-782DC32FE00C}" dt="2022-10-06T12:37:01.453" v="453" actId="20577"/>
      <pc:docMkLst>
        <pc:docMk/>
      </pc:docMkLst>
      <pc:sldChg chg="modSp mod">
        <pc:chgData name="Eve Thould" userId="38451c84653f422f" providerId="LiveId" clId="{6F52CD6C-C104-4716-BA33-782DC32FE00C}" dt="2022-10-06T12:14:59.674" v="2" actId="20577"/>
        <pc:sldMkLst>
          <pc:docMk/>
          <pc:sldMk cId="0" sldId="256"/>
        </pc:sldMkLst>
        <pc:spChg chg="mod">
          <ac:chgData name="Eve Thould" userId="38451c84653f422f" providerId="LiveId" clId="{6F52CD6C-C104-4716-BA33-782DC32FE00C}" dt="2022-10-06T12:14:59.674" v="2" actId="20577"/>
          <ac:spMkLst>
            <pc:docMk/>
            <pc:sldMk cId="0" sldId="256"/>
            <ac:spMk id="2054" creationId="{00000000-0000-0000-0000-000000000000}"/>
          </ac:spMkLst>
        </pc:spChg>
      </pc:sldChg>
      <pc:sldChg chg="modSp modNotesTx">
        <pc:chgData name="Eve Thould" userId="38451c84653f422f" providerId="LiveId" clId="{6F52CD6C-C104-4716-BA33-782DC32FE00C}" dt="2022-10-06T12:25:24.585" v="8" actId="20577"/>
        <pc:sldMkLst>
          <pc:docMk/>
          <pc:sldMk cId="2566656462" sldId="341"/>
        </pc:sldMkLst>
        <pc:picChg chg="mod">
          <ac:chgData name="Eve Thould" userId="38451c84653f422f" providerId="LiveId" clId="{6F52CD6C-C104-4716-BA33-782DC32FE00C}" dt="2022-10-06T12:25:11.035" v="4" actId="1076"/>
          <ac:picMkLst>
            <pc:docMk/>
            <pc:sldMk cId="2566656462" sldId="341"/>
            <ac:picMk id="1026" creationId="{591E2330-30FB-1445-80ED-72568780CC5E}"/>
          </ac:picMkLst>
        </pc:picChg>
      </pc:sldChg>
      <pc:sldChg chg="modSp mod">
        <pc:chgData name="Eve Thould" userId="38451c84653f422f" providerId="LiveId" clId="{6F52CD6C-C104-4716-BA33-782DC32FE00C}" dt="2022-10-06T12:25:46.029" v="18" actId="20577"/>
        <pc:sldMkLst>
          <pc:docMk/>
          <pc:sldMk cId="3281203950" sldId="349"/>
        </pc:sldMkLst>
        <pc:spChg chg="mod">
          <ac:chgData name="Eve Thould" userId="38451c84653f422f" providerId="LiveId" clId="{6F52CD6C-C104-4716-BA33-782DC32FE00C}" dt="2022-10-06T12:25:46.029" v="18" actId="20577"/>
          <ac:spMkLst>
            <pc:docMk/>
            <pc:sldMk cId="3281203950" sldId="349"/>
            <ac:spMk id="3" creationId="{00000000-0000-0000-0000-000000000000}"/>
          </ac:spMkLst>
        </pc:spChg>
      </pc:sldChg>
      <pc:sldChg chg="addSp modSp mod">
        <pc:chgData name="Eve Thould" userId="38451c84653f422f" providerId="LiveId" clId="{6F52CD6C-C104-4716-BA33-782DC32FE00C}" dt="2022-10-06T12:28:53.669" v="25" actId="14826"/>
        <pc:sldMkLst>
          <pc:docMk/>
          <pc:sldMk cId="4085777175" sldId="350"/>
        </pc:sldMkLst>
        <pc:spChg chg="mod">
          <ac:chgData name="Eve Thould" userId="38451c84653f422f" providerId="LiveId" clId="{6F52CD6C-C104-4716-BA33-782DC32FE00C}" dt="2022-10-06T12:25:54.445" v="21" actId="20577"/>
          <ac:spMkLst>
            <pc:docMk/>
            <pc:sldMk cId="4085777175" sldId="350"/>
            <ac:spMk id="3" creationId="{00000000-0000-0000-0000-000000000000}"/>
          </ac:spMkLst>
        </pc:spChg>
        <pc:picChg chg="add mod">
          <ac:chgData name="Eve Thould" userId="38451c84653f422f" providerId="LiveId" clId="{6F52CD6C-C104-4716-BA33-782DC32FE00C}" dt="2022-10-06T12:28:53.669" v="25" actId="14826"/>
          <ac:picMkLst>
            <pc:docMk/>
            <pc:sldMk cId="4085777175" sldId="350"/>
            <ac:picMk id="1026" creationId="{698FA86B-D85A-4483-A2C2-805F6F21E980}"/>
          </ac:picMkLst>
        </pc:picChg>
      </pc:sldChg>
      <pc:sldChg chg="modSp modNotesTx">
        <pc:chgData name="Eve Thould" userId="38451c84653f422f" providerId="LiveId" clId="{6F52CD6C-C104-4716-BA33-782DC32FE00C}" dt="2022-10-06T12:32:44.427" v="368" actId="20577"/>
        <pc:sldMkLst>
          <pc:docMk/>
          <pc:sldMk cId="508692216" sldId="351"/>
        </pc:sldMkLst>
        <pc:picChg chg="mod">
          <ac:chgData name="Eve Thould" userId="38451c84653f422f" providerId="LiveId" clId="{6F52CD6C-C104-4716-BA33-782DC32FE00C}" dt="2022-10-06T12:32:26.942" v="365" actId="1076"/>
          <ac:picMkLst>
            <pc:docMk/>
            <pc:sldMk cId="508692216" sldId="351"/>
            <ac:picMk id="4098" creationId="{B427183E-3B51-4D43-B98D-CA6AEFD37CA2}"/>
          </ac:picMkLst>
        </pc:picChg>
      </pc:sldChg>
      <pc:sldChg chg="modSp mod">
        <pc:chgData name="Eve Thould" userId="38451c84653f422f" providerId="LiveId" clId="{6F52CD6C-C104-4716-BA33-782DC32FE00C}" dt="2022-10-06T12:36:45.196" v="451" actId="20577"/>
        <pc:sldMkLst>
          <pc:docMk/>
          <pc:sldMk cId="221899718" sldId="352"/>
        </pc:sldMkLst>
        <pc:spChg chg="mod">
          <ac:chgData name="Eve Thould" userId="38451c84653f422f" providerId="LiveId" clId="{6F52CD6C-C104-4716-BA33-782DC32FE00C}" dt="2022-10-06T12:36:45.196" v="451" actId="20577"/>
          <ac:spMkLst>
            <pc:docMk/>
            <pc:sldMk cId="221899718" sldId="352"/>
            <ac:spMk id="3" creationId="{00000000-0000-0000-0000-000000000000}"/>
          </ac:spMkLst>
        </pc:spChg>
      </pc:sldChg>
      <pc:sldChg chg="modSp mod">
        <pc:chgData name="Eve Thould" userId="38451c84653f422f" providerId="LiveId" clId="{6F52CD6C-C104-4716-BA33-782DC32FE00C}" dt="2022-10-06T12:25:36.831" v="14" actId="20577"/>
        <pc:sldMkLst>
          <pc:docMk/>
          <pc:sldMk cId="2052301346" sldId="353"/>
        </pc:sldMkLst>
        <pc:spChg chg="mod">
          <ac:chgData name="Eve Thould" userId="38451c84653f422f" providerId="LiveId" clId="{6F52CD6C-C104-4716-BA33-782DC32FE00C}" dt="2022-10-06T12:25:36.831" v="14" actId="20577"/>
          <ac:spMkLst>
            <pc:docMk/>
            <pc:sldMk cId="2052301346" sldId="353"/>
            <ac:spMk id="3" creationId="{00000000-0000-0000-0000-000000000000}"/>
          </ac:spMkLst>
        </pc:spChg>
      </pc:sldChg>
      <pc:sldChg chg="addSp modSp mod">
        <pc:chgData name="Eve Thould" userId="38451c84653f422f" providerId="LiveId" clId="{6F52CD6C-C104-4716-BA33-782DC32FE00C}" dt="2022-10-06T12:36:28.569" v="445" actId="14826"/>
        <pc:sldMkLst>
          <pc:docMk/>
          <pc:sldMk cId="4126823567" sldId="356"/>
        </pc:sldMkLst>
        <pc:spChg chg="mod">
          <ac:chgData name="Eve Thould" userId="38451c84653f422f" providerId="LiveId" clId="{6F52CD6C-C104-4716-BA33-782DC32FE00C}" dt="2022-10-06T12:33:30.924" v="440" actId="20577"/>
          <ac:spMkLst>
            <pc:docMk/>
            <pc:sldMk cId="4126823567" sldId="356"/>
            <ac:spMk id="3" creationId="{00000000-0000-0000-0000-000000000000}"/>
          </ac:spMkLst>
        </pc:spChg>
        <pc:picChg chg="add mod">
          <ac:chgData name="Eve Thould" userId="38451c84653f422f" providerId="LiveId" clId="{6F52CD6C-C104-4716-BA33-782DC32FE00C}" dt="2022-10-06T12:36:28.569" v="445" actId="14826"/>
          <ac:picMkLst>
            <pc:docMk/>
            <pc:sldMk cId="4126823567" sldId="356"/>
            <ac:picMk id="2050" creationId="{6D0E66C7-B793-4084-91CC-A8F7D7D8470D}"/>
          </ac:picMkLst>
        </pc:picChg>
      </pc:sldChg>
      <pc:sldChg chg="modSp mod modNotesTx">
        <pc:chgData name="Eve Thould" userId="38451c84653f422f" providerId="LiveId" clId="{6F52CD6C-C104-4716-BA33-782DC32FE00C}" dt="2022-10-06T12:32:36.882" v="367" actId="20577"/>
        <pc:sldMkLst>
          <pc:docMk/>
          <pc:sldMk cId="2316659326" sldId="357"/>
        </pc:sldMkLst>
        <pc:spChg chg="mod">
          <ac:chgData name="Eve Thould" userId="38451c84653f422f" providerId="LiveId" clId="{6F52CD6C-C104-4716-BA33-782DC32FE00C}" dt="2022-10-06T12:32:36.882" v="367" actId="20577"/>
          <ac:spMkLst>
            <pc:docMk/>
            <pc:sldMk cId="2316659326" sldId="357"/>
            <ac:spMk id="3" creationId="{00000000-0000-0000-0000-000000000000}"/>
          </ac:spMkLst>
        </pc:spChg>
        <pc:picChg chg="mod">
          <ac:chgData name="Eve Thould" userId="38451c84653f422f" providerId="LiveId" clId="{6F52CD6C-C104-4716-BA33-782DC32FE00C}" dt="2022-10-06T12:31:28.894" v="361" actId="1076"/>
          <ac:picMkLst>
            <pc:docMk/>
            <pc:sldMk cId="2316659326" sldId="357"/>
            <ac:picMk id="4" creationId="{C1CFB19D-A130-21AB-485C-EA562FD67E17}"/>
          </ac:picMkLst>
        </pc:picChg>
      </pc:sldChg>
      <pc:sldMasterChg chg="modSp mod">
        <pc:chgData name="Eve Thould" userId="38451c84653f422f" providerId="LiveId" clId="{6F52CD6C-C104-4716-BA33-782DC32FE00C}" dt="2022-10-06T12:37:01.453" v="453" actId="20577"/>
        <pc:sldMasterMkLst>
          <pc:docMk/>
          <pc:sldMasterMk cId="0" sldId="2147483651"/>
        </pc:sldMasterMkLst>
        <pc:spChg chg="mod">
          <ac:chgData name="Eve Thould" userId="38451c84653f422f" providerId="LiveId" clId="{6F52CD6C-C104-4716-BA33-782DC32FE00C}" dt="2022-10-06T12:37:01.453" v="453"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the opportunity for learners to apply and share their knowledge of setting and meeting objectives. </a:t>
            </a:r>
          </a:p>
          <a:p>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This question provides the opportunity for learners to share their real-life examples of business objectives and how they would plan to meet their objective.</a:t>
            </a:r>
            <a:endParaRPr lang="en-US"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229427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kern="1200" dirty="0">
                <a:solidFill>
                  <a:schemeClr val="tx1"/>
                </a:solidFill>
                <a:effectLst/>
                <a:latin typeface="Arial" charset="0"/>
                <a:ea typeface="ＭＳ Ｐゴシック" charset="-128"/>
                <a:cs typeface="ＭＳ Ｐゴシック" charset="-128"/>
              </a:rPr>
              <a:t>Tutor note: This slide provides the opportunity for learners to apply and share their knowledge of adapting and being flexible.</a:t>
            </a:r>
            <a:endParaRPr lang="en-US" b="0" i="0" u="none"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656164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an opportunity for learners to apply and share their knowledge of emotional intelligence in the workplace.</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2655006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Tutor notes: This image provides the opportunity for learners to apply and share their knowledge of emotional intelligence.</a:t>
            </a:r>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933863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b="0" i="0"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487599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This slide provides the opportunity for learners to apply and share their knowledge of of how to prioritise work.</a:t>
            </a:r>
            <a:endParaRPr lang="en-US" b="0" i="0" dirty="0"/>
          </a:p>
          <a:p>
            <a:endParaRPr lang="en-GB" sz="1200" b="0" i="1" kern="1200" dirty="0">
              <a:solidFill>
                <a:schemeClr val="tx1"/>
              </a:solidFill>
              <a:effectLst/>
              <a:latin typeface="Arial" charset="0"/>
              <a:ea typeface="ＭＳ Ｐゴシック" charset="-128"/>
              <a:cs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49216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the opportunity for learners to apply and share their knowledge accountability.</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792503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17621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BB3C11F1-DD8E-5A21-BE4D-86A7BB3FEFDD}"/>
              </a:ext>
            </a:extLst>
          </p:cNvPr>
          <p:cNvPicPr>
            <a:picLocks noChangeAspect="1"/>
          </p:cNvPicPr>
          <p:nvPr userDrawn="1"/>
        </p:nvPicPr>
        <p:blipFill>
          <a:blip r:embed="rId4"/>
          <a:stretch>
            <a:fillRect/>
          </a:stretch>
        </p:blipFill>
        <p:spPr>
          <a:xfrm>
            <a:off x="8172400"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6: Using self-management in </a:t>
            </a:r>
            <a:r>
              <a:rPr lang="en-GB">
                <a:ea typeface="ＭＳ Ｐゴシック" pitchFamily="-105" charset="-128"/>
                <a:cs typeface="ＭＳ Ｐゴシック" pitchFamily="-105" charset="-128"/>
              </a:rPr>
              <a:t>the workplace</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ea typeface="ＭＳ Ｐゴシック" pitchFamily="-105" charset="-128"/>
                <a:cs typeface="ＭＳ Ｐゴシック" pitchFamily="-105" charset="-128"/>
              </a:rPr>
              <a:t>Accountability</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US" dirty="0"/>
              <a:t>Accountability is taking ownership of your work and the actions that happen as a result of the work you completed. It is being responsible and able to justify the decisions you decided to make. </a:t>
            </a:r>
          </a:p>
          <a:p>
            <a:pPr marL="0" lvl="1" indent="0">
              <a:buNone/>
            </a:pPr>
            <a:r>
              <a:rPr lang="en-US" dirty="0"/>
              <a:t>You can be accountable by:</a:t>
            </a:r>
          </a:p>
          <a:p>
            <a:pPr lvl="1"/>
            <a:r>
              <a:rPr lang="en-US" dirty="0"/>
              <a:t>Showing honesty and fully owning your work.</a:t>
            </a:r>
          </a:p>
          <a:p>
            <a:pPr lvl="1"/>
            <a:r>
              <a:rPr lang="en-US" dirty="0"/>
              <a:t>If you make a mistake, then </a:t>
            </a:r>
            <a:r>
              <a:rPr lang="en-US" dirty="0" err="1"/>
              <a:t>apologise</a:t>
            </a:r>
            <a:r>
              <a:rPr lang="en-US" dirty="0"/>
              <a:t>.</a:t>
            </a:r>
          </a:p>
          <a:p>
            <a:pPr lvl="1"/>
            <a:r>
              <a:rPr lang="en-US" dirty="0"/>
              <a:t>Not blaming others or making excuses. </a:t>
            </a:r>
          </a:p>
          <a:p>
            <a:pPr lvl="1"/>
            <a:r>
              <a:rPr lang="en-US" dirty="0"/>
              <a:t>Being responsible and being able to justify.</a:t>
            </a:r>
          </a:p>
          <a:p>
            <a:pPr lvl="1"/>
            <a:r>
              <a:rPr lang="en-US" dirty="0"/>
              <a:t>Taking ownership of any decisions made.</a:t>
            </a:r>
          </a:p>
          <a:p>
            <a:pPr lvl="1"/>
            <a:r>
              <a:rPr lang="en-US" dirty="0"/>
              <a:t>Reflecting on the decisions you made to find out how they could have been more effective. </a:t>
            </a:r>
          </a:p>
          <a:p>
            <a:pPr marL="0" lvl="1" indent="0">
              <a:buNone/>
            </a:pPr>
            <a:endParaRPr lang="en-US" dirty="0"/>
          </a:p>
          <a:p>
            <a:pPr marL="0" lvl="1" indent="0">
              <a:buNone/>
            </a:pPr>
            <a:endParaRPr lang="en-US" dirty="0"/>
          </a:p>
        </p:txBody>
      </p:sp>
    </p:spTree>
    <p:extLst>
      <p:ext uri="{BB962C8B-B14F-4D97-AF65-F5344CB8AC3E}">
        <p14:creationId xmlns:p14="http://schemas.microsoft.com/office/powerpoint/2010/main" val="2218997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objectives</a:t>
            </a:r>
          </a:p>
        </p:txBody>
      </p:sp>
      <p:sp>
        <p:nvSpPr>
          <p:cNvPr id="3" name="Content Placeholder 2"/>
          <p:cNvSpPr>
            <a:spLocks noGrp="1" noRot="1" noMove="1" noResize="1" noEditPoints="1" noAdjustHandles="1" noChangeArrowheads="1" noChangeShapeType="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importance of setting and meeting objectives, and how to plan to ensure objectives are achieved.</a:t>
            </a:r>
          </a:p>
          <a:p>
            <a:pPr lvl="1"/>
            <a:r>
              <a:rPr lang="en-GB" dirty="0">
                <a:ea typeface="ＭＳ Ｐゴシック" pitchFamily="-105" charset="-128"/>
                <a:cs typeface="ＭＳ Ｐゴシック" pitchFamily="-105" charset="-128"/>
              </a:rPr>
              <a:t>Understand how to adapt to and be flexible in different situations within the workplace.</a:t>
            </a:r>
          </a:p>
          <a:p>
            <a:pPr lvl="1"/>
            <a:r>
              <a:rPr lang="en-GB" dirty="0">
                <a:ea typeface="ＭＳ Ｐゴシック" pitchFamily="-105" charset="-128"/>
                <a:cs typeface="ＭＳ Ｐゴシック" pitchFamily="-105" charset="-128"/>
              </a:rPr>
              <a:t>Explain how the use of emotional intelligence supports work activities and minimises unconscious bias.</a:t>
            </a:r>
          </a:p>
          <a:p>
            <a:pPr lvl="1"/>
            <a:r>
              <a:rPr lang="en-GB" dirty="0">
                <a:ea typeface="ＭＳ Ｐゴシック" pitchFamily="-105" charset="-128"/>
                <a:cs typeface="ＭＳ Ｐゴシック" pitchFamily="-105" charset="-128"/>
              </a:rPr>
              <a:t>Identify the methods that can be used to prioritise work and how to be accountable for the work produced by being responsible and being able to justify and take ownership of any decisions made.</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Setting and meeting objectives</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199" y="1512000"/>
            <a:ext cx="5339409" cy="4248000"/>
          </a:xfrm>
        </p:spPr>
        <p:txBody>
          <a:bodyPr/>
          <a:lstStyle/>
          <a:p>
            <a:pPr marL="0" lvl="1" indent="0">
              <a:buNone/>
            </a:pPr>
            <a:r>
              <a:rPr lang="en-US" dirty="0"/>
              <a:t>Setting and meeting objectives gives you something to work towards and will help direct your effort and energy into achieving the objective. </a:t>
            </a:r>
          </a:p>
          <a:p>
            <a:pPr marL="0" lvl="1" indent="0">
              <a:buNone/>
            </a:pPr>
            <a:r>
              <a:rPr lang="en-US" dirty="0"/>
              <a:t>Objectives in business are specific and have measurable results, meaning you should decide where you are now and where you want to be.</a:t>
            </a:r>
          </a:p>
          <a:p>
            <a:pPr marL="0" lvl="1" indent="0">
              <a:buNone/>
            </a:pPr>
            <a:r>
              <a:rPr lang="en-US" dirty="0"/>
              <a:t>Objectives are the actions you take in order to achieve a goal that you have set. </a:t>
            </a:r>
          </a:p>
          <a:p>
            <a:pPr marL="0" lvl="1" indent="0">
              <a:buNone/>
            </a:pPr>
            <a:endParaRPr lang="en-US" dirty="0"/>
          </a:p>
        </p:txBody>
      </p:sp>
      <p:pic>
        <p:nvPicPr>
          <p:cNvPr id="1026" name="Picture 2">
            <a:extLst>
              <a:ext uri="{FF2B5EF4-FFF2-40B4-BE49-F238E27FC236}">
                <a16:creationId xmlns:a16="http://schemas.microsoft.com/office/drawing/2014/main" id="{591E2330-30FB-1445-80ED-72568780CC5E}"/>
              </a:ext>
            </a:extLst>
          </p:cNvPr>
          <p:cNvPicPr>
            <a:picLocks noChangeAspect="1" noChangeArrowheads="1"/>
          </p:cNvPicPr>
          <p:nvPr/>
        </p:nvPicPr>
        <p:blipFill>
          <a:blip r:embed="rId3"/>
          <a:srcRect/>
          <a:stretch/>
        </p:blipFill>
        <p:spPr bwMode="auto">
          <a:xfrm>
            <a:off x="5796608" y="1390588"/>
            <a:ext cx="3339521" cy="3339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ea typeface="ＭＳ Ｐゴシック" pitchFamily="-105" charset="-128"/>
                <a:cs typeface="ＭＳ Ｐゴシック" pitchFamily="-105" charset="-128"/>
              </a:rPr>
              <a:t>Meeting objectives</a:t>
            </a:r>
            <a:endParaRPr lang="en-US" dirty="0"/>
          </a:p>
        </p:txBody>
      </p:sp>
      <p:sp>
        <p:nvSpPr>
          <p:cNvPr id="3" name="Content Placeholder 2"/>
          <p:cNvSpPr>
            <a:spLocks noGrp="1"/>
          </p:cNvSpPr>
          <p:nvPr>
            <p:ph sz="quarter" idx="10"/>
          </p:nvPr>
        </p:nvSpPr>
        <p:spPr>
          <a:xfrm>
            <a:off x="457199" y="1512000"/>
            <a:ext cx="8229600" cy="4248000"/>
          </a:xfrm>
        </p:spPr>
        <p:txBody>
          <a:bodyPr/>
          <a:lstStyle/>
          <a:p>
            <a:pPr marL="0" lvl="1" indent="0">
              <a:buNone/>
            </a:pPr>
            <a:r>
              <a:rPr lang="en-US" dirty="0"/>
              <a:t>In order to achieve and meet your objectives, you should:</a:t>
            </a:r>
          </a:p>
          <a:p>
            <a:pPr lvl="1"/>
            <a:r>
              <a:rPr lang="en-US" dirty="0"/>
              <a:t>Make your goals simple and achievable. </a:t>
            </a:r>
          </a:p>
          <a:p>
            <a:pPr lvl="1"/>
            <a:r>
              <a:rPr lang="en-US" dirty="0"/>
              <a:t>Ensure that goals are specific to what you want to achieve. </a:t>
            </a:r>
          </a:p>
          <a:p>
            <a:pPr lvl="1"/>
            <a:r>
              <a:rPr lang="en-US" dirty="0"/>
              <a:t>Ensure that you can measure your goal. </a:t>
            </a:r>
          </a:p>
          <a:p>
            <a:pPr lvl="1"/>
            <a:r>
              <a:rPr lang="en-US" dirty="0"/>
              <a:t>Break your main goal down into smaller goals. </a:t>
            </a:r>
          </a:p>
          <a:p>
            <a:pPr lvl="1"/>
            <a:r>
              <a:rPr lang="en-US" dirty="0"/>
              <a:t>Ensure that you have the correct resources to achieve the goal. </a:t>
            </a:r>
          </a:p>
          <a:p>
            <a:pPr lvl="1"/>
            <a:r>
              <a:rPr lang="en-US" dirty="0"/>
              <a:t>Consider the use of SMART objectives (specific, measurable, achievable, relevant and time bound).</a:t>
            </a:r>
          </a:p>
          <a:p>
            <a:pPr marL="0" lvl="1" indent="0">
              <a:buNone/>
            </a:pPr>
            <a:r>
              <a:rPr lang="en-US" dirty="0">
                <a:ea typeface="ＭＳ Ｐゴシック" pitchFamily="-105" charset="-128"/>
                <a:cs typeface="ＭＳ Ｐゴシック" pitchFamily="-105" charset="-128"/>
              </a:rPr>
              <a:t>Question:</a:t>
            </a:r>
          </a:p>
          <a:p>
            <a:pPr marL="0" lvl="1" indent="0">
              <a:buNone/>
            </a:pPr>
            <a:r>
              <a:rPr lang="en-US" dirty="0">
                <a:ea typeface="ＭＳ Ｐゴシック" pitchFamily="-105" charset="-128"/>
                <a:cs typeface="ＭＳ Ｐゴシック" pitchFamily="-105" charset="-128"/>
              </a:rPr>
              <a:t>Can you think of a business objective? How would you plan to ensure that this objective is achieved?</a:t>
            </a:r>
            <a:endParaRPr lang="en-US" dirty="0"/>
          </a:p>
          <a:p>
            <a:pPr marL="0" lvl="1" indent="0">
              <a:buNone/>
            </a:pPr>
            <a:endParaRPr lang="en-US" dirty="0"/>
          </a:p>
        </p:txBody>
      </p:sp>
    </p:spTree>
    <p:extLst>
      <p:ext uri="{BB962C8B-B14F-4D97-AF65-F5344CB8AC3E}">
        <p14:creationId xmlns:p14="http://schemas.microsoft.com/office/powerpoint/2010/main" val="2052301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ea typeface="ＭＳ Ｐゴシック" pitchFamily="-105" charset="-128"/>
                <a:cs typeface="ＭＳ Ｐゴシック" pitchFamily="-105" charset="-128"/>
              </a:rPr>
              <a:t>Adapting and being flexible </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US" dirty="0"/>
              <a:t>Adapting and being flexible are important attributes in the workplace. Both these skills improve working relationships, especially within teams. </a:t>
            </a:r>
          </a:p>
          <a:p>
            <a:pPr marL="0" lvl="1" indent="0">
              <a:buNone/>
            </a:pPr>
            <a:r>
              <a:rPr lang="en-US" dirty="0"/>
              <a:t>Adapting or being flexible means that you are willing to change in order to adapt to different situations or conditions. This could be you changing your plans or schedule in order to accommodate an urgent meeting, taking on new responsibilities as part of your role, accepting the use of new systems and processes, or offering help to another team member. </a:t>
            </a:r>
          </a:p>
          <a:p>
            <a:pPr marL="0" lvl="1" indent="0">
              <a:buNone/>
            </a:pPr>
            <a:r>
              <a:rPr lang="en-US" dirty="0"/>
              <a:t>People who are adaptable and accept change will:</a:t>
            </a:r>
          </a:p>
          <a:p>
            <a:pPr lvl="1"/>
            <a:r>
              <a:rPr lang="en-US" dirty="0"/>
              <a:t>Have a backup plan. </a:t>
            </a:r>
          </a:p>
          <a:p>
            <a:pPr lvl="1"/>
            <a:r>
              <a:rPr lang="en-US" dirty="0"/>
              <a:t>Be able to accommodate last minute changes. </a:t>
            </a:r>
          </a:p>
          <a:p>
            <a:pPr lvl="1"/>
            <a:r>
              <a:rPr lang="en-US" dirty="0"/>
              <a:t>Be able to accept business decisions. </a:t>
            </a:r>
          </a:p>
          <a:p>
            <a:pPr lvl="1"/>
            <a:r>
              <a:rPr lang="en-US" dirty="0"/>
              <a:t>Be able to change their own habits to accommodate others. </a:t>
            </a:r>
          </a:p>
          <a:p>
            <a:pPr marL="0" lvl="1" indent="0">
              <a:buNone/>
            </a:pPr>
            <a:endParaRPr lang="en-US" dirty="0"/>
          </a:p>
          <a:p>
            <a:pPr marL="0" lvl="1" indent="0">
              <a:buNone/>
            </a:pPr>
            <a:endParaRPr lang="en-US" dirty="0"/>
          </a:p>
        </p:txBody>
      </p:sp>
    </p:spTree>
    <p:extLst>
      <p:ext uri="{BB962C8B-B14F-4D97-AF65-F5344CB8AC3E}">
        <p14:creationId xmlns:p14="http://schemas.microsoft.com/office/powerpoint/2010/main" val="3281203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ea typeface="ＭＳ Ｐゴシック" pitchFamily="-105" charset="-128"/>
                <a:cs typeface="ＭＳ Ｐゴシック" pitchFamily="-105" charset="-128"/>
              </a:rPr>
              <a:t>Emotional intelligence (1)</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US" dirty="0"/>
              <a:t>Emotional intelligence is the ability to perceive, use, understand, manage and handle emotions. </a:t>
            </a:r>
          </a:p>
          <a:p>
            <a:pPr marL="0" lvl="1" indent="0">
              <a:buNone/>
            </a:pPr>
            <a:r>
              <a:rPr lang="en-US" dirty="0"/>
              <a:t>In the workplace this ability will help you adapt your emotions when working with others and have an impact workplace interactions. It will allow you to communicate effectively. </a:t>
            </a:r>
          </a:p>
          <a:p>
            <a:pPr marL="0" lvl="1" indent="0">
              <a:buNone/>
            </a:pPr>
            <a:r>
              <a:rPr lang="en-US" dirty="0"/>
              <a:t>You can:</a:t>
            </a:r>
          </a:p>
          <a:p>
            <a:pPr lvl="1"/>
            <a:r>
              <a:rPr lang="en-US" dirty="0"/>
              <a:t>Be mindful of the language you use. </a:t>
            </a:r>
          </a:p>
          <a:p>
            <a:pPr lvl="1"/>
            <a:r>
              <a:rPr lang="en-US" dirty="0"/>
              <a:t>Be empathic to others. </a:t>
            </a:r>
          </a:p>
          <a:p>
            <a:pPr lvl="1"/>
            <a:r>
              <a:rPr lang="en-US" dirty="0"/>
              <a:t>Be able to move on after a mistake. </a:t>
            </a:r>
          </a:p>
          <a:p>
            <a:pPr marL="0" lvl="1" indent="0">
              <a:buNone/>
            </a:pPr>
            <a:endParaRPr lang="en-US" dirty="0"/>
          </a:p>
        </p:txBody>
      </p:sp>
      <p:pic>
        <p:nvPicPr>
          <p:cNvPr id="1026" name="Picture 2">
            <a:extLst>
              <a:ext uri="{FF2B5EF4-FFF2-40B4-BE49-F238E27FC236}">
                <a16:creationId xmlns:a16="http://schemas.microsoft.com/office/drawing/2014/main" id="{698FA86B-D85A-4483-A2C2-805F6F21E980}"/>
              </a:ext>
            </a:extLst>
          </p:cNvPr>
          <p:cNvPicPr>
            <a:picLocks noChangeAspect="1" noChangeArrowheads="1"/>
          </p:cNvPicPr>
          <p:nvPr/>
        </p:nvPicPr>
        <p:blipFill>
          <a:blip r:embed="rId3"/>
          <a:srcRect/>
          <a:stretch/>
        </p:blipFill>
        <p:spPr bwMode="auto">
          <a:xfrm>
            <a:off x="5148064" y="3267913"/>
            <a:ext cx="3433564" cy="2293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57771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ea typeface="ＭＳ Ｐゴシック" pitchFamily="-105" charset="-128"/>
                <a:cs typeface="ＭＳ Ｐゴシック" pitchFamily="-105" charset="-128"/>
              </a:rPr>
              <a:t>Emotional intelligence (2)</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lvl="1"/>
            <a:r>
              <a:rPr lang="en-US" dirty="0"/>
              <a:t>Support work activities.</a:t>
            </a:r>
          </a:p>
          <a:p>
            <a:pPr marL="0" lvl="1" indent="0">
              <a:buNone/>
            </a:pPr>
            <a:r>
              <a:rPr lang="en-US" dirty="0"/>
              <a:t>Emotional intelligence can improve work activities as it will allow people to be aware of others’ emotions, increase ability to make good decisions, manage stress and accept constant change.</a:t>
            </a:r>
          </a:p>
          <a:p>
            <a:pPr lvl="1"/>
            <a:r>
              <a:rPr lang="en-US" dirty="0" err="1"/>
              <a:t>Minimise</a:t>
            </a:r>
            <a:r>
              <a:rPr lang="en-US" dirty="0"/>
              <a:t> unconscious bias. </a:t>
            </a:r>
          </a:p>
          <a:p>
            <a:pPr marL="0" lvl="1" indent="0">
              <a:buNone/>
            </a:pPr>
            <a:r>
              <a:rPr lang="en-US" dirty="0"/>
              <a:t>Unconscious bias is automatically                                                     making judgements based on aspects                                                    not relevant to the situation. In the                                                          workplace this could be making a HR                                                            decision based on someone’s friendship                                                     with a person rather than their ability to                                                     do the job.  </a:t>
            </a:r>
          </a:p>
          <a:p>
            <a:pPr marL="0" lvl="1" indent="0">
              <a:buNone/>
            </a:pPr>
            <a:endParaRPr lang="en-US" dirty="0"/>
          </a:p>
          <a:p>
            <a:pPr marL="0" lvl="1" indent="0">
              <a:buNone/>
            </a:pPr>
            <a:endParaRPr lang="en-US" dirty="0"/>
          </a:p>
        </p:txBody>
      </p:sp>
      <p:pic>
        <p:nvPicPr>
          <p:cNvPr id="4" name="Picture 2">
            <a:extLst>
              <a:ext uri="{FF2B5EF4-FFF2-40B4-BE49-F238E27FC236}">
                <a16:creationId xmlns:a16="http://schemas.microsoft.com/office/drawing/2014/main" id="{C1CFB19D-A130-21AB-485C-EA562FD67E17}"/>
              </a:ext>
            </a:extLst>
          </p:cNvPr>
          <p:cNvPicPr>
            <a:picLocks noChangeAspect="1" noChangeArrowheads="1"/>
          </p:cNvPicPr>
          <p:nvPr/>
        </p:nvPicPr>
        <p:blipFill>
          <a:blip r:embed="rId3"/>
          <a:srcRect/>
          <a:stretch/>
        </p:blipFill>
        <p:spPr bwMode="auto">
          <a:xfrm>
            <a:off x="5148007" y="3307532"/>
            <a:ext cx="3557282"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66593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Prioritising work </a:t>
            </a:r>
            <a:endParaRPr lang="en-US" dirty="0"/>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To ensure you meet your goals, objectives and deadlines you must </a:t>
            </a:r>
            <a:r>
              <a:rPr lang="en-US" dirty="0" err="1"/>
              <a:t>prioritise</a:t>
            </a:r>
            <a:r>
              <a:rPr lang="en-US" dirty="0"/>
              <a:t> your own workload. This will ensure you allow yourself enough time to complete the tasks allocated and deliver to a high standard. </a:t>
            </a:r>
          </a:p>
          <a:p>
            <a:pPr marL="0" lvl="1" indent="0">
              <a:buNone/>
            </a:pPr>
            <a:r>
              <a:rPr lang="en-US" dirty="0"/>
              <a:t>You will also waste less time by having a clear plan for your tasks that need to be completed.</a:t>
            </a:r>
          </a:p>
          <a:p>
            <a:pPr marL="0" lvl="1" indent="0">
              <a:buNone/>
            </a:pPr>
            <a:endParaRPr lang="en-US" dirty="0"/>
          </a:p>
        </p:txBody>
      </p:sp>
      <p:pic>
        <p:nvPicPr>
          <p:cNvPr id="4098" name="Picture 2">
            <a:extLst>
              <a:ext uri="{FF2B5EF4-FFF2-40B4-BE49-F238E27FC236}">
                <a16:creationId xmlns:a16="http://schemas.microsoft.com/office/drawing/2014/main" id="{B427183E-3B51-4D43-B98D-CA6AEFD37CA2}"/>
              </a:ext>
            </a:extLst>
          </p:cNvPr>
          <p:cNvPicPr>
            <a:picLocks noChangeAspect="1" noChangeArrowheads="1"/>
          </p:cNvPicPr>
          <p:nvPr/>
        </p:nvPicPr>
        <p:blipFill>
          <a:blip r:embed="rId3"/>
          <a:srcRect/>
          <a:stretch/>
        </p:blipFill>
        <p:spPr bwMode="auto">
          <a:xfrm>
            <a:off x="2598150" y="3429000"/>
            <a:ext cx="3947699" cy="2684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8692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ea typeface="ＭＳ Ｐゴシック" pitchFamily="-105" charset="-128"/>
                <a:cs typeface="ＭＳ Ｐゴシック" pitchFamily="-105" charset="-128"/>
              </a:rPr>
              <a:t>How to prioritise work</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US" dirty="0"/>
              <a:t>The following can help you to </a:t>
            </a:r>
            <a:r>
              <a:rPr lang="en-US" dirty="0" err="1"/>
              <a:t>prioritise</a:t>
            </a:r>
            <a:r>
              <a:rPr lang="en-US" dirty="0"/>
              <a:t> your work:</a:t>
            </a:r>
          </a:p>
          <a:p>
            <a:pPr lvl="1"/>
            <a:r>
              <a:rPr lang="en-US" dirty="0"/>
              <a:t>Make a list of the tasks you have been allocated.</a:t>
            </a:r>
          </a:p>
          <a:p>
            <a:pPr lvl="1"/>
            <a:r>
              <a:rPr lang="en-US" dirty="0"/>
              <a:t>Agree a realistic deadline for completion of the work (allowing for any potential delays or extra ‘buffer’ time).</a:t>
            </a:r>
          </a:p>
          <a:p>
            <a:pPr lvl="1"/>
            <a:r>
              <a:rPr lang="en-US" dirty="0"/>
              <a:t>Identify which of the tasks are urgent and which are lower priority. </a:t>
            </a:r>
          </a:p>
          <a:p>
            <a:pPr lvl="1"/>
            <a:r>
              <a:rPr lang="en-US" dirty="0"/>
              <a:t>Estimate the time required for completion of each task.</a:t>
            </a:r>
          </a:p>
          <a:p>
            <a:pPr lvl="1"/>
            <a:r>
              <a:rPr lang="en-US" dirty="0"/>
              <a:t>Keep an updated list of the priorities. </a:t>
            </a:r>
          </a:p>
          <a:p>
            <a:pPr lvl="1"/>
            <a:r>
              <a:rPr lang="en-US" dirty="0"/>
              <a:t>Use a scheduling tool.</a:t>
            </a:r>
          </a:p>
          <a:p>
            <a:pPr lvl="1"/>
            <a:r>
              <a:rPr lang="en-US" dirty="0"/>
              <a:t>Use a calendar to keep track of dates                                                                and availability. </a:t>
            </a:r>
          </a:p>
          <a:p>
            <a:pPr lvl="1"/>
            <a:r>
              <a:rPr lang="en-US" dirty="0"/>
              <a:t>Delegate tasks where appropriate. </a:t>
            </a:r>
          </a:p>
          <a:p>
            <a:pPr lvl="1"/>
            <a:endParaRPr lang="en-US" dirty="0"/>
          </a:p>
          <a:p>
            <a:pPr marL="0" lvl="1" indent="0">
              <a:buNone/>
            </a:pPr>
            <a:endParaRPr lang="en-US" dirty="0"/>
          </a:p>
        </p:txBody>
      </p:sp>
      <p:pic>
        <p:nvPicPr>
          <p:cNvPr id="2050" name="Picture 2">
            <a:extLst>
              <a:ext uri="{FF2B5EF4-FFF2-40B4-BE49-F238E27FC236}">
                <a16:creationId xmlns:a16="http://schemas.microsoft.com/office/drawing/2014/main" id="{6D0E66C7-B793-4084-91CC-A8F7D7D8470D}"/>
              </a:ext>
            </a:extLst>
          </p:cNvPr>
          <p:cNvPicPr>
            <a:picLocks noChangeAspect="1" noChangeArrowheads="1"/>
          </p:cNvPicPr>
          <p:nvPr/>
        </p:nvPicPr>
        <p:blipFill>
          <a:blip r:embed="rId3"/>
          <a:srcRect/>
          <a:stretch/>
        </p:blipFill>
        <p:spPr bwMode="auto">
          <a:xfrm>
            <a:off x="5257079" y="3956858"/>
            <a:ext cx="2878314" cy="20666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8235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4309</TotalTime>
  <Words>1004</Words>
  <Application>Microsoft Office PowerPoint</Application>
  <PresentationFormat>On-screen Show (4:3)</PresentationFormat>
  <Paragraphs>87</Paragraphs>
  <Slides>11</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Default Design</vt:lpstr>
      <vt:lpstr>PowerPoint 6: Using self-management in the workplace</vt:lpstr>
      <vt:lpstr>Learning objectives</vt:lpstr>
      <vt:lpstr>Setting and meeting objectives</vt:lpstr>
      <vt:lpstr>Meeting objectives</vt:lpstr>
      <vt:lpstr>Adapting and being flexible </vt:lpstr>
      <vt:lpstr>Emotional intelligence (1)</vt:lpstr>
      <vt:lpstr>Emotional intelligence (2)</vt:lpstr>
      <vt:lpstr>Prioritising work </vt:lpstr>
      <vt:lpstr>How to prioritise work</vt:lpstr>
      <vt:lpstr>Accountability</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186</cp:revision>
  <dcterms:created xsi:type="dcterms:W3CDTF">2013-05-28T00:38:54Z</dcterms:created>
  <dcterms:modified xsi:type="dcterms:W3CDTF">2022-10-10T07:44:35Z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