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31" r:id="rId6"/>
    <p:sldId id="341" r:id="rId7"/>
    <p:sldId id="352" r:id="rId8"/>
    <p:sldId id="350" r:id="rId9"/>
    <p:sldId id="351" r:id="rId10"/>
    <p:sldId id="353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6720B4-3D1C-4AFE-AAE1-E26C6943F596}" v="18" dt="2022-10-06T08:50:34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4"/>
    <p:restoredTop sz="86391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D96720B4-3D1C-4AFE-AAE1-E26C6943F596}"/>
    <pc:docChg chg="custSel modSld">
      <pc:chgData name="Eve Thould" userId="38451c84653f422f" providerId="LiveId" clId="{D96720B4-3D1C-4AFE-AAE1-E26C6943F596}" dt="2022-10-06T08:50:53.223" v="32" actId="20577"/>
      <pc:docMkLst>
        <pc:docMk/>
      </pc:docMkLst>
      <pc:sldChg chg="modSp modNotesTx">
        <pc:chgData name="Eve Thould" userId="38451c84653f422f" providerId="LiveId" clId="{D96720B4-3D1C-4AFE-AAE1-E26C6943F596}" dt="2022-10-06T08:45:53.998" v="1" actId="20577"/>
        <pc:sldMkLst>
          <pc:docMk/>
          <pc:sldMk cId="2566656462" sldId="341"/>
        </pc:sldMkLst>
        <pc:picChg chg="mod">
          <ac:chgData name="Eve Thould" userId="38451c84653f422f" providerId="LiveId" clId="{D96720B4-3D1C-4AFE-AAE1-E26C6943F596}" dt="2022-10-06T08:45:43.141" v="0" actId="14826"/>
          <ac:picMkLst>
            <pc:docMk/>
            <pc:sldMk cId="2566656462" sldId="341"/>
            <ac:picMk id="1026" creationId="{5102C7B9-4FBF-FE40-88E5-59A5A07521DD}"/>
          </ac:picMkLst>
        </pc:picChg>
      </pc:sldChg>
      <pc:sldChg chg="modSp mod">
        <pc:chgData name="Eve Thould" userId="38451c84653f422f" providerId="LiveId" clId="{D96720B4-3D1C-4AFE-AAE1-E26C6943F596}" dt="2022-10-06T08:50:34.926" v="28" actId="1038"/>
        <pc:sldMkLst>
          <pc:docMk/>
          <pc:sldMk cId="3025503030" sldId="350"/>
        </pc:sldMkLst>
        <pc:spChg chg="mod">
          <ac:chgData name="Eve Thould" userId="38451c84653f422f" providerId="LiveId" clId="{D96720B4-3D1C-4AFE-AAE1-E26C6943F596}" dt="2022-10-06T08:50:30.211" v="23" actId="20577"/>
          <ac:spMkLst>
            <pc:docMk/>
            <pc:sldMk cId="3025503030" sldId="350"/>
            <ac:spMk id="3" creationId="{00000000-0000-0000-0000-000000000000}"/>
          </ac:spMkLst>
        </pc:spChg>
        <pc:picChg chg="mod">
          <ac:chgData name="Eve Thould" userId="38451c84653f422f" providerId="LiveId" clId="{D96720B4-3D1C-4AFE-AAE1-E26C6943F596}" dt="2022-10-06T08:50:34.926" v="28" actId="1038"/>
          <ac:picMkLst>
            <pc:docMk/>
            <pc:sldMk cId="3025503030" sldId="350"/>
            <ac:picMk id="4" creationId="{36EB7591-2075-7957-15DB-913274F43032}"/>
          </ac:picMkLst>
        </pc:picChg>
      </pc:sldChg>
      <pc:sldChg chg="modSp mod">
        <pc:chgData name="Eve Thould" userId="38451c84653f422f" providerId="LiveId" clId="{D96720B4-3D1C-4AFE-AAE1-E26C6943F596}" dt="2022-10-06T08:50:53.223" v="32" actId="20577"/>
        <pc:sldMkLst>
          <pc:docMk/>
          <pc:sldMk cId="4277855936" sldId="351"/>
        </pc:sldMkLst>
        <pc:spChg chg="mod">
          <ac:chgData name="Eve Thould" userId="38451c84653f422f" providerId="LiveId" clId="{D96720B4-3D1C-4AFE-AAE1-E26C6943F596}" dt="2022-10-06T08:50:53.223" v="32" actId="20577"/>
          <ac:spMkLst>
            <pc:docMk/>
            <pc:sldMk cId="4277855936" sldId="351"/>
            <ac:spMk id="2" creationId="{00000000-0000-0000-0000-000000000000}"/>
          </ac:spMkLst>
        </pc:spChg>
      </pc:sldChg>
      <pc:sldChg chg="addSp modSp mod">
        <pc:chgData name="Eve Thould" userId="38451c84653f422f" providerId="LiveId" clId="{D96720B4-3D1C-4AFE-AAE1-E26C6943F596}" dt="2022-10-06T08:49:43.648" v="21" actId="1076"/>
        <pc:sldMkLst>
          <pc:docMk/>
          <pc:sldMk cId="3138002180" sldId="352"/>
        </pc:sldMkLst>
        <pc:spChg chg="mod">
          <ac:chgData name="Eve Thould" userId="38451c84653f422f" providerId="LiveId" clId="{D96720B4-3D1C-4AFE-AAE1-E26C6943F596}" dt="2022-10-06T08:46:26.359" v="10" actId="20577"/>
          <ac:spMkLst>
            <pc:docMk/>
            <pc:sldMk cId="3138002180" sldId="352"/>
            <ac:spMk id="3" creationId="{00000000-0000-0000-0000-000000000000}"/>
          </ac:spMkLst>
        </pc:spChg>
        <pc:picChg chg="add mod">
          <ac:chgData name="Eve Thould" userId="38451c84653f422f" providerId="LiveId" clId="{D96720B4-3D1C-4AFE-AAE1-E26C6943F596}" dt="2022-10-06T08:49:43.648" v="21" actId="1076"/>
          <ac:picMkLst>
            <pc:docMk/>
            <pc:sldMk cId="3138002180" sldId="352"/>
            <ac:picMk id="1026" creationId="{2D6598D0-06C0-4EA9-A183-4C6E24AF1CD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. 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0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note: This question presents an opportunity for learners to share their real-life examples of what good communication means to them. </a:t>
            </a: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8311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37546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3071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257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8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609407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0A284EA-EC14-347F-0C65-95D839B394A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6104" y="5986232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7. Business behaviours</a:t>
            </a:r>
          </a:p>
          <a:p>
            <a:endParaRPr lang="en-GB" sz="2400" b="1" dirty="0"/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The importance of good communication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the importance of good communication to the organisation.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what good communication is and be able to give examples of good communication in a range of situations.</a:t>
            </a: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47628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Communication is an essential part of our daily lives, especially within organisations. Therefore, good communication is key to a successful organisation. </a:t>
            </a:r>
          </a:p>
          <a:p>
            <a:pPr marL="0" lvl="1" indent="0">
              <a:buNone/>
            </a:pPr>
            <a:r>
              <a:rPr lang="en-US" dirty="0"/>
              <a:t>Communication helps us to build relationships, connect with others, achieve productivity and maintain strong working relationships with all staff across an organisation. </a:t>
            </a:r>
          </a:p>
          <a:p>
            <a:pPr marL="0" lvl="1" indent="0">
              <a:buNone/>
            </a:pPr>
            <a:r>
              <a:rPr lang="en-US" dirty="0"/>
              <a:t>Poor communication can lead to a breakdown in relationships and staff becoming demotivated, leading to a poorly operating organisation.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102C7B9-4FBF-FE40-88E5-59A5A0752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64088" y="1699974"/>
            <a:ext cx="3458051" cy="345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65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 of good communication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646286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Good communication is fundamental to the success of an organisation. Effective communication has many benefits to an organisation, including: </a:t>
            </a:r>
          </a:p>
          <a:p>
            <a:pPr lvl="1"/>
            <a:r>
              <a:rPr lang="en-US" dirty="0"/>
              <a:t>an increase in staff morale. </a:t>
            </a:r>
          </a:p>
          <a:p>
            <a:pPr lvl="1"/>
            <a:r>
              <a:rPr lang="en-US" dirty="0"/>
              <a:t>improvement in staff satisfaction. </a:t>
            </a:r>
          </a:p>
          <a:p>
            <a:pPr lvl="1"/>
            <a:r>
              <a:rPr lang="en-US" dirty="0"/>
              <a:t>an increase in staff loyalty.</a:t>
            </a:r>
          </a:p>
          <a:p>
            <a:pPr lvl="1"/>
            <a:r>
              <a:rPr lang="en-US" dirty="0"/>
              <a:t>innovation in facilities.</a:t>
            </a:r>
          </a:p>
          <a:p>
            <a:pPr lvl="1"/>
            <a:r>
              <a:rPr lang="en-US" dirty="0"/>
              <a:t>the creation of an effective working team. </a:t>
            </a:r>
          </a:p>
          <a:p>
            <a:pPr lvl="1"/>
            <a:r>
              <a:rPr lang="en-US" dirty="0"/>
              <a:t>transparency across the </a:t>
            </a:r>
            <a:r>
              <a:rPr lang="en-US" dirty="0" err="1"/>
              <a:t>organisation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the building of relationships.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Question: Can you think of an example of good communication?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D6598D0-06C0-4EA9-A183-4C6E24AF1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12377" y="2492896"/>
            <a:ext cx="3274423" cy="219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002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communication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Being a good communicator is an essential element in being successful and to progression within organisations. </a:t>
            </a:r>
          </a:p>
          <a:p>
            <a:pPr marL="0" lvl="1" indent="0">
              <a:buNone/>
            </a:pPr>
            <a:r>
              <a:rPr lang="en-US" dirty="0"/>
              <a:t>If you are unable to communicate effectively then you will not be able to get your message and opinion across to agree with others a resolution.</a:t>
            </a: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6EB7591-2075-7957-15DB-913274F43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519772" y="3159259"/>
            <a:ext cx="4284476" cy="28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5030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good communication (1)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There are many ways to be a good communicator, these can include the following: 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Listening: being a good listener and taking the time to listen to other people’s opinions and thoughts. Every person brings a different viewpoint to a situation and things you might not have considered.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Considering what other people say:</a:t>
            </a:r>
            <a:r>
              <a:rPr lang="en-US" b="1" dirty="0"/>
              <a:t> </a:t>
            </a:r>
            <a:r>
              <a:rPr lang="en-US" dirty="0"/>
              <a:t>taking account of what people are saying and considering this before making decisions or reacting to it.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dirty="0"/>
              <a:t>The clarity and concision of a message: being clear in the message you are trying to get across.  Everyone interprets a message directly. Therefore, when communicating, explain the key points and facts of the message.</a:t>
            </a:r>
          </a:p>
          <a:p>
            <a:pPr marL="215900" marR="0" lvl="1" indent="-215900" algn="l" defTabSz="914400" rtl="0" eaLnBrk="0" fontAlgn="base" latinLnBrk="0" hangingPunct="0">
              <a:lnSpc>
                <a:spcPts val="2400"/>
              </a:lnSpc>
              <a:spcBef>
                <a:spcPts val="200"/>
              </a:spcBef>
              <a:spcAft>
                <a:spcPts val="200"/>
              </a:spcAft>
              <a:buClr>
                <a:srgbClr val="0077E3"/>
              </a:buClr>
              <a:buSzTx/>
              <a:buFont typeface="Arial" pitchFamily="-105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  <a:cs typeface="+mn-cs"/>
              </a:rPr>
              <a:t>Being friendly: by being friendly you are being welcoming to the other person, which will make them more likely to open to up any concerns or questions they may have.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855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good communication (2)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1"/>
            <a:r>
              <a:rPr lang="en-US" sz="2000" dirty="0"/>
              <a:t>Being approachable: by being approachable people will feel comfortable approaching you with any questions or challenging you with their viewpoints which could provide views you might not have originally considered. </a:t>
            </a:r>
          </a:p>
          <a:p>
            <a:pPr lvl="1"/>
            <a:r>
              <a:rPr lang="en-US" dirty="0"/>
              <a:t>Being respectful: always respecting others and their viewpoint. If people feel disrespected they will become disengaged and may not communicate effectively in the future.</a:t>
            </a:r>
          </a:p>
          <a:p>
            <a:pPr lvl="1"/>
            <a:r>
              <a:rPr lang="en-US" dirty="0"/>
              <a:t>Responding appropriately: speaking directly and clearly when responding to people. </a:t>
            </a:r>
            <a:r>
              <a:rPr lang="en-US" dirty="0" err="1"/>
              <a:t>Recognising</a:t>
            </a:r>
            <a:r>
              <a:rPr lang="en-US" dirty="0"/>
              <a:t> if someone is looking to speak and allowing them to respond to what you have said.</a:t>
            </a:r>
          </a:p>
          <a:p>
            <a:pPr lvl="1"/>
            <a:r>
              <a:rPr lang="en-US" dirty="0"/>
              <a:t>Being empathetic: </a:t>
            </a:r>
            <a:r>
              <a:rPr lang="en-US" dirty="0" err="1"/>
              <a:t>recognising</a:t>
            </a:r>
            <a:r>
              <a:rPr lang="en-US" dirty="0"/>
              <a:t> emotions in others and understanding other people’s emotions and views on a situation.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091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9C0C5E-EF4D-C75E-905C-8CF875B9F8E2}"/>
              </a:ext>
            </a:extLst>
          </p:cNvPr>
          <p:cNvSpPr txBox="1"/>
          <p:nvPr/>
        </p:nvSpPr>
        <p:spPr>
          <a:xfrm>
            <a:off x="1967045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3078</TotalTime>
  <Words>593</Words>
  <Application>Microsoft Office PowerPoint</Application>
  <PresentationFormat>On-screen Show (4:3)</PresentationFormat>
  <Paragraphs>52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Default Design</vt:lpstr>
      <vt:lpstr>PowerPoint 1: The importance of good communication</vt:lpstr>
      <vt:lpstr>Learning objectives</vt:lpstr>
      <vt:lpstr>Communication </vt:lpstr>
      <vt:lpstr>Benefits of good communication </vt:lpstr>
      <vt:lpstr>Good communication </vt:lpstr>
      <vt:lpstr>Ways to good communication (1) </vt:lpstr>
      <vt:lpstr>Ways to good communication (2)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183</cp:revision>
  <dcterms:created xsi:type="dcterms:W3CDTF">2013-05-28T00:38:54Z</dcterms:created>
  <dcterms:modified xsi:type="dcterms:W3CDTF">2022-10-10T07:16:53Z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